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Arimo" panose="020B0604020202020204" charset="0"/>
      <p:regular r:id="rId18"/>
    </p:embeddedFont>
    <p:embeddedFont>
      <p:font typeface="Calibri" panose="020F0502020204030204" pitchFamily="34" charset="0"/>
      <p:regular r:id="rId19"/>
      <p:bold r:id="rId20"/>
      <p:italic r:id="rId21"/>
      <p:boldItalic r:id="rId22"/>
    </p:embeddedFont>
    <p:embeddedFont>
      <p:font typeface="Poppins" panose="00000500000000000000" pitchFamily="2" charset="0"/>
      <p:regular r:id="rId23"/>
    </p:embeddedFont>
    <p:embeddedFont>
      <p:font typeface="Track"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1" d="100"/>
          <a:sy n="51" d="100"/>
        </p:scale>
        <p:origin x="348"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4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7.sv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e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jpe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jpeg"/><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6.png"/><Relationship Id="rId7" Type="http://schemas.openxmlformats.org/officeDocument/2006/relationships/image" Target="../media/image5.png"/><Relationship Id="rId2" Type="http://schemas.openxmlformats.org/officeDocument/2006/relationships/image" Target="../media/image25.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28.jpeg"/><Relationship Id="rId4" Type="http://schemas.openxmlformats.org/officeDocument/2006/relationships/image" Target="../media/image27.png"/><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1.jpe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4.jpe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18444"/>
            </a:stretch>
          </a:blipFill>
        </p:spPr>
      </p:sp>
      <p:sp>
        <p:nvSpPr>
          <p:cNvPr id="3" name="TextBox 3"/>
          <p:cNvSpPr txBox="1"/>
          <p:nvPr/>
        </p:nvSpPr>
        <p:spPr>
          <a:xfrm>
            <a:off x="2165755" y="748929"/>
            <a:ext cx="13956489" cy="3313431"/>
          </a:xfrm>
          <a:prstGeom prst="rect">
            <a:avLst/>
          </a:prstGeom>
        </p:spPr>
        <p:txBody>
          <a:bodyPr lIns="0" tIns="0" rIns="0" bIns="0" rtlCol="0" anchor="t">
            <a:spAutoFit/>
          </a:bodyPr>
          <a:lstStyle/>
          <a:p>
            <a:pPr algn="ctr">
              <a:lnSpc>
                <a:spcPts val="12700"/>
              </a:lnSpc>
            </a:pPr>
            <a:r>
              <a:rPr lang="en-US" sz="12700" dirty="0">
                <a:solidFill>
                  <a:srgbClr val="F0B92D"/>
                </a:solidFill>
                <a:latin typeface="Track"/>
                <a:ea typeface="Track"/>
                <a:cs typeface="Track"/>
                <a:sym typeface="Track"/>
              </a:rPr>
              <a:t>SQL Project on pizza bite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18444"/>
            </a:stretch>
          </a:blipFill>
        </p:spPr>
      </p:sp>
      <p:sp>
        <p:nvSpPr>
          <p:cNvPr id="3" name="Freeform 3"/>
          <p:cNvSpPr/>
          <p:nvPr/>
        </p:nvSpPr>
        <p:spPr>
          <a:xfrm>
            <a:off x="645650" y="2117349"/>
            <a:ext cx="10649769" cy="5496655"/>
          </a:xfrm>
          <a:custGeom>
            <a:avLst/>
            <a:gdLst/>
            <a:ahLst/>
            <a:cxnLst/>
            <a:rect l="l" t="t" r="r" b="b"/>
            <a:pathLst>
              <a:path w="10649769" h="5496655">
                <a:moveTo>
                  <a:pt x="0" y="0"/>
                </a:moveTo>
                <a:lnTo>
                  <a:pt x="10649769" y="0"/>
                </a:lnTo>
                <a:lnTo>
                  <a:pt x="10649769" y="5496655"/>
                </a:lnTo>
                <a:lnTo>
                  <a:pt x="0" y="5496655"/>
                </a:lnTo>
                <a:lnTo>
                  <a:pt x="0" y="0"/>
                </a:lnTo>
                <a:close/>
              </a:path>
            </a:pathLst>
          </a:custGeom>
          <a:blipFill>
            <a:blip r:embed="rId3"/>
            <a:stretch>
              <a:fillRect/>
            </a:stretch>
          </a:blipFill>
        </p:spPr>
      </p:sp>
      <p:sp>
        <p:nvSpPr>
          <p:cNvPr id="4" name="Freeform 4"/>
          <p:cNvSpPr/>
          <p:nvPr/>
        </p:nvSpPr>
        <p:spPr>
          <a:xfrm>
            <a:off x="12018959" y="1606615"/>
            <a:ext cx="5572086" cy="7519321"/>
          </a:xfrm>
          <a:custGeom>
            <a:avLst/>
            <a:gdLst/>
            <a:ahLst/>
            <a:cxnLst/>
            <a:rect l="l" t="t" r="r" b="b"/>
            <a:pathLst>
              <a:path w="5572086" h="7519321">
                <a:moveTo>
                  <a:pt x="0" y="0"/>
                </a:moveTo>
                <a:lnTo>
                  <a:pt x="5572086" y="0"/>
                </a:lnTo>
                <a:lnTo>
                  <a:pt x="5572086" y="7519321"/>
                </a:lnTo>
                <a:lnTo>
                  <a:pt x="0" y="7519321"/>
                </a:lnTo>
                <a:lnTo>
                  <a:pt x="0" y="0"/>
                </a:lnTo>
                <a:close/>
              </a:path>
            </a:pathLst>
          </a:custGeom>
          <a:blipFill>
            <a:blip r:embed="rId4"/>
            <a:stretch>
              <a:fillRect/>
            </a:stretch>
          </a:blipFill>
        </p:spPr>
      </p:sp>
      <p:sp>
        <p:nvSpPr>
          <p:cNvPr id="5" name="TextBox 5"/>
          <p:cNvSpPr txBox="1"/>
          <p:nvPr/>
        </p:nvSpPr>
        <p:spPr>
          <a:xfrm>
            <a:off x="0" y="427352"/>
            <a:ext cx="17591045" cy="1298611"/>
          </a:xfrm>
          <a:prstGeom prst="rect">
            <a:avLst/>
          </a:prstGeom>
        </p:spPr>
        <p:txBody>
          <a:bodyPr lIns="0" tIns="0" rIns="0" bIns="0" rtlCol="0" anchor="t">
            <a:spAutoFit/>
          </a:bodyPr>
          <a:lstStyle/>
          <a:p>
            <a:pPr algn="ctr">
              <a:lnSpc>
                <a:spcPts val="5001"/>
              </a:lnSpc>
            </a:pPr>
            <a:r>
              <a:rPr lang="en-US" sz="5001">
                <a:solidFill>
                  <a:srgbClr val="F0B92D"/>
                </a:solidFill>
                <a:latin typeface="Track"/>
                <a:ea typeface="Track"/>
                <a:cs typeface="Track"/>
                <a:sym typeface="Track"/>
              </a:rPr>
              <a:t>Determine the distribution of orders by hour of the day.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BA0818">
                <a:alpha val="100000"/>
              </a:srgbClr>
            </a:gs>
            <a:gs pos="100000">
              <a:srgbClr val="830007">
                <a:alpha val="100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Freeform 2"/>
          <p:cNvSpPr/>
          <p:nvPr/>
        </p:nvSpPr>
        <p:spPr>
          <a:xfrm>
            <a:off x="16473514" y="7942507"/>
            <a:ext cx="367761" cy="432197"/>
          </a:xfrm>
          <a:custGeom>
            <a:avLst/>
            <a:gdLst/>
            <a:ahLst/>
            <a:cxnLst/>
            <a:rect l="l" t="t" r="r" b="b"/>
            <a:pathLst>
              <a:path w="367761" h="432197">
                <a:moveTo>
                  <a:pt x="0" y="0"/>
                </a:moveTo>
                <a:lnTo>
                  <a:pt x="367760" y="0"/>
                </a:lnTo>
                <a:lnTo>
                  <a:pt x="367760" y="432198"/>
                </a:lnTo>
                <a:lnTo>
                  <a:pt x="0" y="4321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657394" y="1694584"/>
            <a:ext cx="367761" cy="432197"/>
          </a:xfrm>
          <a:custGeom>
            <a:avLst/>
            <a:gdLst/>
            <a:ahLst/>
            <a:cxnLst/>
            <a:rect l="l" t="t" r="r" b="b"/>
            <a:pathLst>
              <a:path w="367761" h="432197">
                <a:moveTo>
                  <a:pt x="0" y="0"/>
                </a:moveTo>
                <a:lnTo>
                  <a:pt x="367761" y="0"/>
                </a:lnTo>
                <a:lnTo>
                  <a:pt x="367761" y="432197"/>
                </a:lnTo>
                <a:lnTo>
                  <a:pt x="0" y="4321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3902747" y="8158606"/>
            <a:ext cx="367761" cy="432197"/>
          </a:xfrm>
          <a:custGeom>
            <a:avLst/>
            <a:gdLst/>
            <a:ahLst/>
            <a:cxnLst/>
            <a:rect l="l" t="t" r="r" b="b"/>
            <a:pathLst>
              <a:path w="367761" h="432197">
                <a:moveTo>
                  <a:pt x="0" y="0"/>
                </a:moveTo>
                <a:lnTo>
                  <a:pt x="367761" y="0"/>
                </a:lnTo>
                <a:lnTo>
                  <a:pt x="367761" y="432197"/>
                </a:lnTo>
                <a:lnTo>
                  <a:pt x="0" y="4321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68548" y="5143500"/>
            <a:ext cx="367761" cy="432197"/>
          </a:xfrm>
          <a:custGeom>
            <a:avLst/>
            <a:gdLst/>
            <a:ahLst/>
            <a:cxnLst/>
            <a:rect l="l" t="t" r="r" b="b"/>
            <a:pathLst>
              <a:path w="367761" h="432197">
                <a:moveTo>
                  <a:pt x="0" y="0"/>
                </a:moveTo>
                <a:lnTo>
                  <a:pt x="367761" y="0"/>
                </a:lnTo>
                <a:lnTo>
                  <a:pt x="367761" y="432197"/>
                </a:lnTo>
                <a:lnTo>
                  <a:pt x="0" y="4321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432268" y="6462765"/>
            <a:ext cx="4013735" cy="4114800"/>
          </a:xfrm>
          <a:custGeom>
            <a:avLst/>
            <a:gdLst/>
            <a:ahLst/>
            <a:cxnLst/>
            <a:rect l="l" t="t" r="r" b="b"/>
            <a:pathLst>
              <a:path w="4013735" h="4114800">
                <a:moveTo>
                  <a:pt x="0" y="0"/>
                </a:moveTo>
                <a:lnTo>
                  <a:pt x="4013735" y="0"/>
                </a:lnTo>
                <a:lnTo>
                  <a:pt x="401373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4466646" y="1028700"/>
            <a:ext cx="4013735" cy="4114800"/>
          </a:xfrm>
          <a:custGeom>
            <a:avLst/>
            <a:gdLst/>
            <a:ahLst/>
            <a:cxnLst/>
            <a:rect l="l" t="t" r="r" b="b"/>
            <a:pathLst>
              <a:path w="4013735" h="4114800">
                <a:moveTo>
                  <a:pt x="0" y="0"/>
                </a:moveTo>
                <a:lnTo>
                  <a:pt x="4013735" y="0"/>
                </a:lnTo>
                <a:lnTo>
                  <a:pt x="401373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0" y="1720853"/>
            <a:ext cx="8721127" cy="5144570"/>
          </a:xfrm>
          <a:custGeom>
            <a:avLst/>
            <a:gdLst/>
            <a:ahLst/>
            <a:cxnLst/>
            <a:rect l="l" t="t" r="r" b="b"/>
            <a:pathLst>
              <a:path w="8721127" h="5144570">
                <a:moveTo>
                  <a:pt x="0" y="0"/>
                </a:moveTo>
                <a:lnTo>
                  <a:pt x="8721127" y="0"/>
                </a:lnTo>
                <a:lnTo>
                  <a:pt x="8721127" y="5144569"/>
                </a:lnTo>
                <a:lnTo>
                  <a:pt x="0" y="5144569"/>
                </a:lnTo>
                <a:lnTo>
                  <a:pt x="0" y="0"/>
                </a:lnTo>
                <a:close/>
              </a:path>
            </a:pathLst>
          </a:custGeom>
          <a:blipFill>
            <a:blip r:embed="rId6"/>
            <a:stretch>
              <a:fillRect r="-1625"/>
            </a:stretch>
          </a:blipFill>
        </p:spPr>
      </p:sp>
      <p:sp>
        <p:nvSpPr>
          <p:cNvPr id="9" name="Freeform 9"/>
          <p:cNvSpPr/>
          <p:nvPr/>
        </p:nvSpPr>
        <p:spPr>
          <a:xfrm>
            <a:off x="9144000" y="5143500"/>
            <a:ext cx="8151120" cy="4706985"/>
          </a:xfrm>
          <a:custGeom>
            <a:avLst/>
            <a:gdLst/>
            <a:ahLst/>
            <a:cxnLst/>
            <a:rect l="l" t="t" r="r" b="b"/>
            <a:pathLst>
              <a:path w="8151120" h="4706985">
                <a:moveTo>
                  <a:pt x="0" y="0"/>
                </a:moveTo>
                <a:lnTo>
                  <a:pt x="8151120" y="0"/>
                </a:lnTo>
                <a:lnTo>
                  <a:pt x="8151120" y="4706985"/>
                </a:lnTo>
                <a:lnTo>
                  <a:pt x="0" y="4706985"/>
                </a:lnTo>
                <a:lnTo>
                  <a:pt x="0" y="0"/>
                </a:lnTo>
                <a:close/>
              </a:path>
            </a:pathLst>
          </a:custGeom>
          <a:blipFill>
            <a:blip r:embed="rId7"/>
            <a:stretch>
              <a:fillRect/>
            </a:stretch>
          </a:blipFill>
        </p:spPr>
      </p:sp>
      <p:sp>
        <p:nvSpPr>
          <p:cNvPr id="10" name="TextBox 10"/>
          <p:cNvSpPr txBox="1"/>
          <p:nvPr/>
        </p:nvSpPr>
        <p:spPr>
          <a:xfrm>
            <a:off x="237702" y="422272"/>
            <a:ext cx="17812595" cy="1298580"/>
          </a:xfrm>
          <a:prstGeom prst="rect">
            <a:avLst/>
          </a:prstGeom>
        </p:spPr>
        <p:txBody>
          <a:bodyPr lIns="0" tIns="0" rIns="0" bIns="0" rtlCol="0" anchor="t">
            <a:spAutoFit/>
          </a:bodyPr>
          <a:lstStyle/>
          <a:p>
            <a:pPr algn="l">
              <a:lnSpc>
                <a:spcPts val="5000"/>
              </a:lnSpc>
            </a:pPr>
            <a:r>
              <a:rPr lang="en-US" sz="5000">
                <a:solidFill>
                  <a:srgbClr val="F0B92D"/>
                </a:solidFill>
                <a:latin typeface="Track"/>
                <a:ea typeface="Track"/>
                <a:cs typeface="Track"/>
                <a:sym typeface="Track"/>
              </a:rPr>
              <a:t>Join relevant tables to find the category-wise distribution of pizzas.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BA0818">
                <a:alpha val="100000"/>
              </a:srgbClr>
            </a:gs>
            <a:gs pos="100000">
              <a:srgbClr val="830007">
                <a:alpha val="100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Freeform 2"/>
          <p:cNvSpPr/>
          <p:nvPr/>
        </p:nvSpPr>
        <p:spPr>
          <a:xfrm>
            <a:off x="-3246417" y="5446884"/>
            <a:ext cx="8550234" cy="8229600"/>
          </a:xfrm>
          <a:custGeom>
            <a:avLst/>
            <a:gdLst/>
            <a:ahLst/>
            <a:cxnLst/>
            <a:rect l="l" t="t" r="r" b="b"/>
            <a:pathLst>
              <a:path w="8550234" h="8229600">
                <a:moveTo>
                  <a:pt x="0" y="0"/>
                </a:moveTo>
                <a:lnTo>
                  <a:pt x="8550234" y="0"/>
                </a:lnTo>
                <a:lnTo>
                  <a:pt x="8550234" y="8229600"/>
                </a:lnTo>
                <a:lnTo>
                  <a:pt x="0" y="8229600"/>
                </a:lnTo>
                <a:lnTo>
                  <a:pt x="0" y="0"/>
                </a:lnTo>
                <a:close/>
              </a:path>
            </a:pathLst>
          </a:custGeom>
          <a:blipFill>
            <a:blip r:embed="rId2"/>
            <a:stretch>
              <a:fillRect/>
            </a:stretch>
          </a:blipFill>
        </p:spPr>
      </p:sp>
      <p:sp>
        <p:nvSpPr>
          <p:cNvPr id="3" name="Freeform 3"/>
          <p:cNvSpPr/>
          <p:nvPr/>
        </p:nvSpPr>
        <p:spPr>
          <a:xfrm>
            <a:off x="14600804" y="1725962"/>
            <a:ext cx="8550234" cy="8229600"/>
          </a:xfrm>
          <a:custGeom>
            <a:avLst/>
            <a:gdLst/>
            <a:ahLst/>
            <a:cxnLst/>
            <a:rect l="l" t="t" r="r" b="b"/>
            <a:pathLst>
              <a:path w="8550234" h="8229600">
                <a:moveTo>
                  <a:pt x="0" y="0"/>
                </a:moveTo>
                <a:lnTo>
                  <a:pt x="8550234" y="0"/>
                </a:lnTo>
                <a:lnTo>
                  <a:pt x="8550234" y="8229600"/>
                </a:lnTo>
                <a:lnTo>
                  <a:pt x="0" y="8229600"/>
                </a:lnTo>
                <a:lnTo>
                  <a:pt x="0" y="0"/>
                </a:lnTo>
                <a:close/>
              </a:path>
            </a:pathLst>
          </a:custGeom>
          <a:blipFill>
            <a:blip r:embed="rId2"/>
            <a:stretch>
              <a:fillRect/>
            </a:stretch>
          </a:blipFill>
        </p:spPr>
      </p:sp>
      <p:sp>
        <p:nvSpPr>
          <p:cNvPr id="4" name="Freeform 4"/>
          <p:cNvSpPr/>
          <p:nvPr/>
        </p:nvSpPr>
        <p:spPr>
          <a:xfrm>
            <a:off x="0" y="1725962"/>
            <a:ext cx="13645479" cy="5507699"/>
          </a:xfrm>
          <a:custGeom>
            <a:avLst/>
            <a:gdLst/>
            <a:ahLst/>
            <a:cxnLst/>
            <a:rect l="l" t="t" r="r" b="b"/>
            <a:pathLst>
              <a:path w="13645479" h="5507699">
                <a:moveTo>
                  <a:pt x="0" y="0"/>
                </a:moveTo>
                <a:lnTo>
                  <a:pt x="13645479" y="0"/>
                </a:lnTo>
                <a:lnTo>
                  <a:pt x="13645479" y="5507700"/>
                </a:lnTo>
                <a:lnTo>
                  <a:pt x="0" y="5507700"/>
                </a:lnTo>
                <a:lnTo>
                  <a:pt x="0" y="0"/>
                </a:lnTo>
                <a:close/>
              </a:path>
            </a:pathLst>
          </a:custGeom>
          <a:blipFill>
            <a:blip r:embed="rId3"/>
            <a:stretch>
              <a:fillRect/>
            </a:stretch>
          </a:blipFill>
        </p:spPr>
      </p:sp>
      <p:sp>
        <p:nvSpPr>
          <p:cNvPr id="5" name="Freeform 5"/>
          <p:cNvSpPr/>
          <p:nvPr/>
        </p:nvSpPr>
        <p:spPr>
          <a:xfrm>
            <a:off x="12058902" y="7233662"/>
            <a:ext cx="6156916" cy="3053338"/>
          </a:xfrm>
          <a:custGeom>
            <a:avLst/>
            <a:gdLst/>
            <a:ahLst/>
            <a:cxnLst/>
            <a:rect l="l" t="t" r="r" b="b"/>
            <a:pathLst>
              <a:path w="6156916" h="3053338">
                <a:moveTo>
                  <a:pt x="0" y="0"/>
                </a:moveTo>
                <a:lnTo>
                  <a:pt x="6156916" y="0"/>
                </a:lnTo>
                <a:lnTo>
                  <a:pt x="6156916" y="3053338"/>
                </a:lnTo>
                <a:lnTo>
                  <a:pt x="0" y="3053338"/>
                </a:lnTo>
                <a:lnTo>
                  <a:pt x="0" y="0"/>
                </a:lnTo>
                <a:close/>
              </a:path>
            </a:pathLst>
          </a:custGeom>
          <a:blipFill>
            <a:blip r:embed="rId4"/>
            <a:stretch>
              <a:fillRect b="-39265"/>
            </a:stretch>
          </a:blipFill>
        </p:spPr>
      </p:sp>
      <p:sp>
        <p:nvSpPr>
          <p:cNvPr id="6" name="TextBox 6"/>
          <p:cNvSpPr txBox="1"/>
          <p:nvPr/>
        </p:nvSpPr>
        <p:spPr>
          <a:xfrm>
            <a:off x="0" y="427352"/>
            <a:ext cx="17591045" cy="1298611"/>
          </a:xfrm>
          <a:prstGeom prst="rect">
            <a:avLst/>
          </a:prstGeom>
        </p:spPr>
        <p:txBody>
          <a:bodyPr lIns="0" tIns="0" rIns="0" bIns="0" rtlCol="0" anchor="t">
            <a:spAutoFit/>
          </a:bodyPr>
          <a:lstStyle/>
          <a:p>
            <a:pPr algn="ctr">
              <a:lnSpc>
                <a:spcPts val="5001"/>
              </a:lnSpc>
            </a:pPr>
            <a:r>
              <a:rPr lang="en-US" sz="5001">
                <a:solidFill>
                  <a:srgbClr val="F0B92D"/>
                </a:solidFill>
                <a:latin typeface="Track"/>
                <a:ea typeface="Track"/>
                <a:cs typeface="Track"/>
                <a:sym typeface="Track"/>
              </a:rPr>
              <a:t>Group the orders by date and calculate the average number of pizzas ordered per day.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BA0818">
                <a:alpha val="100000"/>
              </a:srgbClr>
            </a:gs>
            <a:gs pos="100000">
              <a:srgbClr val="830007">
                <a:alpha val="100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Freeform 2"/>
          <p:cNvSpPr/>
          <p:nvPr/>
        </p:nvSpPr>
        <p:spPr>
          <a:xfrm>
            <a:off x="12509729" y="502022"/>
            <a:ext cx="10035476" cy="6372527"/>
          </a:xfrm>
          <a:custGeom>
            <a:avLst/>
            <a:gdLst/>
            <a:ahLst/>
            <a:cxnLst/>
            <a:rect l="l" t="t" r="r" b="b"/>
            <a:pathLst>
              <a:path w="10035476" h="6372527">
                <a:moveTo>
                  <a:pt x="0" y="0"/>
                </a:moveTo>
                <a:lnTo>
                  <a:pt x="10035476" y="0"/>
                </a:lnTo>
                <a:lnTo>
                  <a:pt x="10035476" y="6372527"/>
                </a:lnTo>
                <a:lnTo>
                  <a:pt x="0" y="6372527"/>
                </a:lnTo>
                <a:lnTo>
                  <a:pt x="0" y="0"/>
                </a:lnTo>
                <a:close/>
              </a:path>
            </a:pathLst>
          </a:custGeom>
          <a:blipFill>
            <a:blip r:embed="rId2"/>
            <a:stretch>
              <a:fillRect/>
            </a:stretch>
          </a:blipFill>
        </p:spPr>
      </p:sp>
      <p:sp>
        <p:nvSpPr>
          <p:cNvPr id="3" name="Freeform 3"/>
          <p:cNvSpPr/>
          <p:nvPr/>
        </p:nvSpPr>
        <p:spPr>
          <a:xfrm>
            <a:off x="0" y="1886328"/>
            <a:ext cx="10974735" cy="6142575"/>
          </a:xfrm>
          <a:custGeom>
            <a:avLst/>
            <a:gdLst/>
            <a:ahLst/>
            <a:cxnLst/>
            <a:rect l="l" t="t" r="r" b="b"/>
            <a:pathLst>
              <a:path w="10974735" h="6142575">
                <a:moveTo>
                  <a:pt x="0" y="0"/>
                </a:moveTo>
                <a:lnTo>
                  <a:pt x="10974735" y="0"/>
                </a:lnTo>
                <a:lnTo>
                  <a:pt x="10974735" y="6142575"/>
                </a:lnTo>
                <a:lnTo>
                  <a:pt x="0" y="6142575"/>
                </a:lnTo>
                <a:lnTo>
                  <a:pt x="0" y="0"/>
                </a:lnTo>
                <a:close/>
              </a:path>
            </a:pathLst>
          </a:custGeom>
          <a:blipFill>
            <a:blip r:embed="rId3"/>
            <a:stretch>
              <a:fillRect/>
            </a:stretch>
          </a:blipFill>
        </p:spPr>
      </p:sp>
      <p:sp>
        <p:nvSpPr>
          <p:cNvPr id="4" name="Freeform 4"/>
          <p:cNvSpPr/>
          <p:nvPr/>
        </p:nvSpPr>
        <p:spPr>
          <a:xfrm>
            <a:off x="10941115" y="6874549"/>
            <a:ext cx="7346885" cy="3180835"/>
          </a:xfrm>
          <a:custGeom>
            <a:avLst/>
            <a:gdLst/>
            <a:ahLst/>
            <a:cxnLst/>
            <a:rect l="l" t="t" r="r" b="b"/>
            <a:pathLst>
              <a:path w="7346885" h="3180835">
                <a:moveTo>
                  <a:pt x="0" y="0"/>
                </a:moveTo>
                <a:lnTo>
                  <a:pt x="7346885" y="0"/>
                </a:lnTo>
                <a:lnTo>
                  <a:pt x="7346885" y="3180835"/>
                </a:lnTo>
                <a:lnTo>
                  <a:pt x="0" y="3180835"/>
                </a:lnTo>
                <a:lnTo>
                  <a:pt x="0" y="0"/>
                </a:lnTo>
                <a:close/>
              </a:path>
            </a:pathLst>
          </a:custGeom>
          <a:blipFill>
            <a:blip r:embed="rId4"/>
            <a:stretch>
              <a:fillRect/>
            </a:stretch>
          </a:blipFill>
        </p:spPr>
      </p:sp>
      <p:sp>
        <p:nvSpPr>
          <p:cNvPr id="5" name="TextBox 5"/>
          <p:cNvSpPr txBox="1"/>
          <p:nvPr/>
        </p:nvSpPr>
        <p:spPr>
          <a:xfrm>
            <a:off x="606742" y="587747"/>
            <a:ext cx="17681258" cy="1298580"/>
          </a:xfrm>
          <a:prstGeom prst="rect">
            <a:avLst/>
          </a:prstGeom>
        </p:spPr>
        <p:txBody>
          <a:bodyPr lIns="0" tIns="0" rIns="0" bIns="0" rtlCol="0" anchor="t">
            <a:spAutoFit/>
          </a:bodyPr>
          <a:lstStyle/>
          <a:p>
            <a:pPr algn="l">
              <a:lnSpc>
                <a:spcPts val="5000"/>
              </a:lnSpc>
            </a:pPr>
            <a:r>
              <a:rPr lang="en-US" sz="5000">
                <a:solidFill>
                  <a:srgbClr val="F0B92D"/>
                </a:solidFill>
                <a:latin typeface="Track"/>
                <a:ea typeface="Track"/>
                <a:cs typeface="Track"/>
                <a:sym typeface="Track"/>
              </a:rPr>
              <a:t>Determine the top 3 most ordered pizza types based on revenue.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49558" y="1886328"/>
            <a:ext cx="14206186" cy="4421604"/>
          </a:xfrm>
          <a:custGeom>
            <a:avLst/>
            <a:gdLst/>
            <a:ahLst/>
            <a:cxnLst/>
            <a:rect l="l" t="t" r="r" b="b"/>
            <a:pathLst>
              <a:path w="14206186" h="4421604">
                <a:moveTo>
                  <a:pt x="0" y="0"/>
                </a:moveTo>
                <a:lnTo>
                  <a:pt x="14206186" y="0"/>
                </a:lnTo>
                <a:lnTo>
                  <a:pt x="14206186" y="4421604"/>
                </a:lnTo>
                <a:lnTo>
                  <a:pt x="0" y="4421604"/>
                </a:lnTo>
                <a:lnTo>
                  <a:pt x="0" y="0"/>
                </a:lnTo>
                <a:close/>
              </a:path>
            </a:pathLst>
          </a:custGeom>
          <a:blipFill>
            <a:blip r:embed="rId3"/>
            <a:stretch>
              <a:fillRect/>
            </a:stretch>
          </a:blipFill>
        </p:spPr>
      </p:sp>
      <p:sp>
        <p:nvSpPr>
          <p:cNvPr id="4" name="Freeform 4"/>
          <p:cNvSpPr/>
          <p:nvPr/>
        </p:nvSpPr>
        <p:spPr>
          <a:xfrm>
            <a:off x="10986041" y="6048223"/>
            <a:ext cx="7139405" cy="3851189"/>
          </a:xfrm>
          <a:custGeom>
            <a:avLst/>
            <a:gdLst/>
            <a:ahLst/>
            <a:cxnLst/>
            <a:rect l="l" t="t" r="r" b="b"/>
            <a:pathLst>
              <a:path w="7139405" h="3851189">
                <a:moveTo>
                  <a:pt x="0" y="0"/>
                </a:moveTo>
                <a:lnTo>
                  <a:pt x="7139405" y="0"/>
                </a:lnTo>
                <a:lnTo>
                  <a:pt x="7139405" y="3851189"/>
                </a:lnTo>
                <a:lnTo>
                  <a:pt x="0" y="3851189"/>
                </a:lnTo>
                <a:lnTo>
                  <a:pt x="0" y="0"/>
                </a:lnTo>
                <a:close/>
              </a:path>
            </a:pathLst>
          </a:custGeom>
          <a:blipFill>
            <a:blip r:embed="rId4"/>
            <a:stretch>
              <a:fillRect t="-20997"/>
            </a:stretch>
          </a:blipFill>
        </p:spPr>
      </p:sp>
      <p:sp>
        <p:nvSpPr>
          <p:cNvPr id="5" name="TextBox 5"/>
          <p:cNvSpPr txBox="1"/>
          <p:nvPr/>
        </p:nvSpPr>
        <p:spPr>
          <a:xfrm>
            <a:off x="606742" y="587747"/>
            <a:ext cx="17681258" cy="1298580"/>
          </a:xfrm>
          <a:prstGeom prst="rect">
            <a:avLst/>
          </a:prstGeom>
        </p:spPr>
        <p:txBody>
          <a:bodyPr lIns="0" tIns="0" rIns="0" bIns="0" rtlCol="0" anchor="t">
            <a:spAutoFit/>
          </a:bodyPr>
          <a:lstStyle/>
          <a:p>
            <a:pPr algn="l">
              <a:lnSpc>
                <a:spcPts val="5000"/>
              </a:lnSpc>
            </a:pPr>
            <a:r>
              <a:rPr lang="en-US" sz="5000">
                <a:solidFill>
                  <a:srgbClr val="F0B92D"/>
                </a:solidFill>
                <a:latin typeface="Track"/>
                <a:ea typeface="Track"/>
                <a:cs typeface="Track"/>
                <a:sym typeface="Track"/>
              </a:rPr>
              <a:t>Calculate the percentage contribution of each pizza type to total revenue.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a:off x="295897" y="1886328"/>
            <a:ext cx="10036563" cy="8230498"/>
          </a:xfrm>
          <a:custGeom>
            <a:avLst/>
            <a:gdLst/>
            <a:ahLst/>
            <a:cxnLst/>
            <a:rect l="l" t="t" r="r" b="b"/>
            <a:pathLst>
              <a:path w="10036563" h="8230498">
                <a:moveTo>
                  <a:pt x="0" y="0"/>
                </a:moveTo>
                <a:lnTo>
                  <a:pt x="10036564" y="0"/>
                </a:lnTo>
                <a:lnTo>
                  <a:pt x="10036564" y="8230497"/>
                </a:lnTo>
                <a:lnTo>
                  <a:pt x="0" y="8230497"/>
                </a:lnTo>
                <a:lnTo>
                  <a:pt x="0" y="0"/>
                </a:lnTo>
                <a:close/>
              </a:path>
            </a:pathLst>
          </a:custGeom>
          <a:blipFill>
            <a:blip r:embed="rId3"/>
            <a:stretch>
              <a:fillRect/>
            </a:stretch>
          </a:blipFill>
        </p:spPr>
      </p:sp>
      <p:sp>
        <p:nvSpPr>
          <p:cNvPr id="4" name="Freeform 4"/>
          <p:cNvSpPr/>
          <p:nvPr/>
        </p:nvSpPr>
        <p:spPr>
          <a:xfrm>
            <a:off x="10623933" y="2315590"/>
            <a:ext cx="7243764" cy="7371972"/>
          </a:xfrm>
          <a:custGeom>
            <a:avLst/>
            <a:gdLst/>
            <a:ahLst/>
            <a:cxnLst/>
            <a:rect l="l" t="t" r="r" b="b"/>
            <a:pathLst>
              <a:path w="7243764" h="7371972">
                <a:moveTo>
                  <a:pt x="0" y="0"/>
                </a:moveTo>
                <a:lnTo>
                  <a:pt x="7243764" y="0"/>
                </a:lnTo>
                <a:lnTo>
                  <a:pt x="7243764" y="7371973"/>
                </a:lnTo>
                <a:lnTo>
                  <a:pt x="0" y="7371973"/>
                </a:lnTo>
                <a:lnTo>
                  <a:pt x="0" y="0"/>
                </a:lnTo>
                <a:close/>
              </a:path>
            </a:pathLst>
          </a:custGeom>
          <a:blipFill>
            <a:blip r:embed="rId4"/>
            <a:stretch>
              <a:fillRect/>
            </a:stretch>
          </a:blipFill>
        </p:spPr>
      </p:sp>
      <p:sp>
        <p:nvSpPr>
          <p:cNvPr id="5" name="TextBox 5"/>
          <p:cNvSpPr txBox="1"/>
          <p:nvPr/>
        </p:nvSpPr>
        <p:spPr>
          <a:xfrm>
            <a:off x="606742" y="587747"/>
            <a:ext cx="17681258" cy="1298580"/>
          </a:xfrm>
          <a:prstGeom prst="rect">
            <a:avLst/>
          </a:prstGeom>
        </p:spPr>
        <p:txBody>
          <a:bodyPr lIns="0" tIns="0" rIns="0" bIns="0" rtlCol="0" anchor="t">
            <a:spAutoFit/>
          </a:bodyPr>
          <a:lstStyle/>
          <a:p>
            <a:pPr algn="l">
              <a:lnSpc>
                <a:spcPts val="5000"/>
              </a:lnSpc>
            </a:pPr>
            <a:r>
              <a:rPr lang="en-US" sz="5000">
                <a:solidFill>
                  <a:srgbClr val="F0B92D"/>
                </a:solidFill>
                <a:latin typeface="Track"/>
                <a:ea typeface="Track"/>
                <a:cs typeface="Track"/>
                <a:sym typeface="Track"/>
              </a:rPr>
              <a:t>Analyze the cumulative revenue generated over time.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03371" y="1720853"/>
            <a:ext cx="11489487" cy="5212823"/>
          </a:xfrm>
          <a:custGeom>
            <a:avLst/>
            <a:gdLst/>
            <a:ahLst/>
            <a:cxnLst/>
            <a:rect l="l" t="t" r="r" b="b"/>
            <a:pathLst>
              <a:path w="11489487" h="5212823">
                <a:moveTo>
                  <a:pt x="0" y="0"/>
                </a:moveTo>
                <a:lnTo>
                  <a:pt x="11489487" y="0"/>
                </a:lnTo>
                <a:lnTo>
                  <a:pt x="11489487" y="5212823"/>
                </a:lnTo>
                <a:lnTo>
                  <a:pt x="0" y="5212823"/>
                </a:lnTo>
                <a:lnTo>
                  <a:pt x="0" y="0"/>
                </a:lnTo>
                <a:close/>
              </a:path>
            </a:pathLst>
          </a:custGeom>
          <a:blipFill>
            <a:blip r:embed="rId3"/>
            <a:stretch>
              <a:fillRect/>
            </a:stretch>
          </a:blipFill>
        </p:spPr>
      </p:sp>
      <p:sp>
        <p:nvSpPr>
          <p:cNvPr id="4" name="Freeform 4"/>
          <p:cNvSpPr/>
          <p:nvPr/>
        </p:nvSpPr>
        <p:spPr>
          <a:xfrm>
            <a:off x="9144000" y="6465503"/>
            <a:ext cx="9069164" cy="3499471"/>
          </a:xfrm>
          <a:custGeom>
            <a:avLst/>
            <a:gdLst/>
            <a:ahLst/>
            <a:cxnLst/>
            <a:rect l="l" t="t" r="r" b="b"/>
            <a:pathLst>
              <a:path w="9069164" h="3499471">
                <a:moveTo>
                  <a:pt x="0" y="0"/>
                </a:moveTo>
                <a:lnTo>
                  <a:pt x="9069164" y="0"/>
                </a:lnTo>
                <a:lnTo>
                  <a:pt x="9069164" y="3499471"/>
                </a:lnTo>
                <a:lnTo>
                  <a:pt x="0" y="3499471"/>
                </a:lnTo>
                <a:lnTo>
                  <a:pt x="0" y="0"/>
                </a:lnTo>
                <a:close/>
              </a:path>
            </a:pathLst>
          </a:custGeom>
          <a:blipFill>
            <a:blip r:embed="rId4"/>
            <a:stretch>
              <a:fillRect t="-19848" r="-2169"/>
            </a:stretch>
          </a:blipFill>
        </p:spPr>
      </p:sp>
      <p:sp>
        <p:nvSpPr>
          <p:cNvPr id="5" name="TextBox 5"/>
          <p:cNvSpPr txBox="1"/>
          <p:nvPr/>
        </p:nvSpPr>
        <p:spPr>
          <a:xfrm>
            <a:off x="303371" y="422272"/>
            <a:ext cx="17681258" cy="1298580"/>
          </a:xfrm>
          <a:prstGeom prst="rect">
            <a:avLst/>
          </a:prstGeom>
        </p:spPr>
        <p:txBody>
          <a:bodyPr lIns="0" tIns="0" rIns="0" bIns="0" rtlCol="0" anchor="t">
            <a:spAutoFit/>
          </a:bodyPr>
          <a:lstStyle/>
          <a:p>
            <a:pPr algn="ctr">
              <a:lnSpc>
                <a:spcPts val="5000"/>
              </a:lnSpc>
              <a:spcBef>
                <a:spcPct val="0"/>
              </a:spcBef>
            </a:pPr>
            <a:r>
              <a:rPr lang="en-US" sz="5000">
                <a:solidFill>
                  <a:srgbClr val="F0B92D"/>
                </a:solidFill>
                <a:latin typeface="Track"/>
                <a:ea typeface="Track"/>
                <a:cs typeface="Track"/>
                <a:sym typeface="Track"/>
              </a:rPr>
              <a:t>Determine the top 3 most ordered pizza types based on revenue for each pizza category.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BA0818">
                <a:alpha val="100000"/>
              </a:srgbClr>
            </a:gs>
            <a:gs pos="100000">
              <a:srgbClr val="830007">
                <a:alpha val="100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Freeform 2"/>
          <p:cNvSpPr/>
          <p:nvPr/>
        </p:nvSpPr>
        <p:spPr>
          <a:xfrm rot="6172626">
            <a:off x="9334621" y="2649685"/>
            <a:ext cx="13381390" cy="6891416"/>
          </a:xfrm>
          <a:custGeom>
            <a:avLst/>
            <a:gdLst/>
            <a:ahLst/>
            <a:cxnLst/>
            <a:rect l="l" t="t" r="r" b="b"/>
            <a:pathLst>
              <a:path w="13381390" h="6891416">
                <a:moveTo>
                  <a:pt x="0" y="0"/>
                </a:moveTo>
                <a:lnTo>
                  <a:pt x="13381390" y="0"/>
                </a:lnTo>
                <a:lnTo>
                  <a:pt x="13381390" y="6891416"/>
                </a:lnTo>
                <a:lnTo>
                  <a:pt x="0" y="6891416"/>
                </a:lnTo>
                <a:lnTo>
                  <a:pt x="0" y="0"/>
                </a:lnTo>
                <a:close/>
              </a:path>
            </a:pathLst>
          </a:custGeom>
          <a:blipFill>
            <a:blip r:embed="rId2"/>
            <a:stretch>
              <a:fillRect/>
            </a:stretch>
          </a:blipFill>
        </p:spPr>
      </p:sp>
      <p:sp>
        <p:nvSpPr>
          <p:cNvPr id="3" name="Freeform 3"/>
          <p:cNvSpPr/>
          <p:nvPr/>
        </p:nvSpPr>
        <p:spPr>
          <a:xfrm>
            <a:off x="11799296" y="2138833"/>
            <a:ext cx="10007896" cy="6372527"/>
          </a:xfrm>
          <a:custGeom>
            <a:avLst/>
            <a:gdLst/>
            <a:ahLst/>
            <a:cxnLst/>
            <a:rect l="l" t="t" r="r" b="b"/>
            <a:pathLst>
              <a:path w="10007896" h="6372527">
                <a:moveTo>
                  <a:pt x="0" y="0"/>
                </a:moveTo>
                <a:lnTo>
                  <a:pt x="10007897" y="0"/>
                </a:lnTo>
                <a:lnTo>
                  <a:pt x="10007897" y="6372527"/>
                </a:lnTo>
                <a:lnTo>
                  <a:pt x="0" y="6372527"/>
                </a:lnTo>
                <a:lnTo>
                  <a:pt x="0" y="0"/>
                </a:lnTo>
                <a:close/>
              </a:path>
            </a:pathLst>
          </a:custGeom>
          <a:blipFill>
            <a:blip r:embed="rId3"/>
            <a:stretch>
              <a:fillRect l="-275"/>
            </a:stretch>
          </a:blipFill>
        </p:spPr>
      </p:sp>
      <p:sp>
        <p:nvSpPr>
          <p:cNvPr id="4" name="Freeform 4"/>
          <p:cNvSpPr/>
          <p:nvPr/>
        </p:nvSpPr>
        <p:spPr>
          <a:xfrm rot="2063558">
            <a:off x="11383994" y="8095244"/>
            <a:ext cx="1285177" cy="2326113"/>
          </a:xfrm>
          <a:custGeom>
            <a:avLst/>
            <a:gdLst/>
            <a:ahLst/>
            <a:cxnLst/>
            <a:rect l="l" t="t" r="r" b="b"/>
            <a:pathLst>
              <a:path w="1285177" h="2326113">
                <a:moveTo>
                  <a:pt x="0" y="0"/>
                </a:moveTo>
                <a:lnTo>
                  <a:pt x="1285177" y="0"/>
                </a:lnTo>
                <a:lnTo>
                  <a:pt x="1285177" y="2326112"/>
                </a:lnTo>
                <a:lnTo>
                  <a:pt x="0" y="2326112"/>
                </a:lnTo>
                <a:lnTo>
                  <a:pt x="0" y="0"/>
                </a:lnTo>
                <a:close/>
              </a:path>
            </a:pathLst>
          </a:custGeom>
          <a:blipFill>
            <a:blip r:embed="rId4"/>
            <a:stretch>
              <a:fillRect/>
            </a:stretch>
          </a:blipFill>
        </p:spPr>
      </p:sp>
      <p:sp>
        <p:nvSpPr>
          <p:cNvPr id="5" name="Freeform 5"/>
          <p:cNvSpPr/>
          <p:nvPr/>
        </p:nvSpPr>
        <p:spPr>
          <a:xfrm rot="8498823">
            <a:off x="13796815" y="975777"/>
            <a:ext cx="1285177" cy="2326113"/>
          </a:xfrm>
          <a:custGeom>
            <a:avLst/>
            <a:gdLst/>
            <a:ahLst/>
            <a:cxnLst/>
            <a:rect l="l" t="t" r="r" b="b"/>
            <a:pathLst>
              <a:path w="1285177" h="2326113">
                <a:moveTo>
                  <a:pt x="0" y="0"/>
                </a:moveTo>
                <a:lnTo>
                  <a:pt x="1285177" y="0"/>
                </a:lnTo>
                <a:lnTo>
                  <a:pt x="1285177" y="2326113"/>
                </a:lnTo>
                <a:lnTo>
                  <a:pt x="0" y="2326113"/>
                </a:lnTo>
                <a:lnTo>
                  <a:pt x="0" y="0"/>
                </a:lnTo>
                <a:close/>
              </a:path>
            </a:pathLst>
          </a:custGeom>
          <a:blipFill>
            <a:blip r:embed="rId4"/>
            <a:stretch>
              <a:fillRect/>
            </a:stretch>
          </a:blipFill>
        </p:spPr>
      </p:sp>
      <p:sp>
        <p:nvSpPr>
          <p:cNvPr id="6" name="Freeform 6"/>
          <p:cNvSpPr/>
          <p:nvPr/>
        </p:nvSpPr>
        <p:spPr>
          <a:xfrm rot="-3755670">
            <a:off x="-304395" y="4363377"/>
            <a:ext cx="1285177" cy="2326113"/>
          </a:xfrm>
          <a:custGeom>
            <a:avLst/>
            <a:gdLst/>
            <a:ahLst/>
            <a:cxnLst/>
            <a:rect l="l" t="t" r="r" b="b"/>
            <a:pathLst>
              <a:path w="1285177" h="2326113">
                <a:moveTo>
                  <a:pt x="0" y="0"/>
                </a:moveTo>
                <a:lnTo>
                  <a:pt x="1285177" y="0"/>
                </a:lnTo>
                <a:lnTo>
                  <a:pt x="1285177" y="2326113"/>
                </a:lnTo>
                <a:lnTo>
                  <a:pt x="0" y="2326113"/>
                </a:lnTo>
                <a:lnTo>
                  <a:pt x="0" y="0"/>
                </a:lnTo>
                <a:close/>
              </a:path>
            </a:pathLst>
          </a:custGeom>
          <a:blipFill>
            <a:blip r:embed="rId4"/>
            <a:stretch>
              <a:fillRect/>
            </a:stretch>
          </a:blipFill>
        </p:spPr>
      </p:sp>
      <p:sp>
        <p:nvSpPr>
          <p:cNvPr id="7" name="Freeform 7"/>
          <p:cNvSpPr/>
          <p:nvPr/>
        </p:nvSpPr>
        <p:spPr>
          <a:xfrm>
            <a:off x="2153724" y="9430513"/>
            <a:ext cx="1338372" cy="1341727"/>
          </a:xfrm>
          <a:custGeom>
            <a:avLst/>
            <a:gdLst/>
            <a:ahLst/>
            <a:cxnLst/>
            <a:rect l="l" t="t" r="r" b="b"/>
            <a:pathLst>
              <a:path w="1338372" h="1341727">
                <a:moveTo>
                  <a:pt x="0" y="0"/>
                </a:moveTo>
                <a:lnTo>
                  <a:pt x="1338372" y="0"/>
                </a:lnTo>
                <a:lnTo>
                  <a:pt x="1338372" y="1341727"/>
                </a:lnTo>
                <a:lnTo>
                  <a:pt x="0" y="1341727"/>
                </a:lnTo>
                <a:lnTo>
                  <a:pt x="0" y="0"/>
                </a:lnTo>
                <a:close/>
              </a:path>
            </a:pathLst>
          </a:custGeom>
          <a:blipFill>
            <a:blip r:embed="rId5"/>
            <a:stretch>
              <a:fillRect/>
            </a:stretch>
          </a:blipFill>
        </p:spPr>
      </p:sp>
      <p:sp>
        <p:nvSpPr>
          <p:cNvPr id="8" name="TextBox 8"/>
          <p:cNvSpPr txBox="1"/>
          <p:nvPr/>
        </p:nvSpPr>
        <p:spPr>
          <a:xfrm>
            <a:off x="649008" y="2483889"/>
            <a:ext cx="11023334" cy="6027471"/>
          </a:xfrm>
          <a:prstGeom prst="rect">
            <a:avLst/>
          </a:prstGeom>
        </p:spPr>
        <p:txBody>
          <a:bodyPr lIns="0" tIns="0" rIns="0" bIns="0" rtlCol="0" anchor="t">
            <a:spAutoFit/>
          </a:bodyPr>
          <a:lstStyle/>
          <a:p>
            <a:pPr marL="0" lvl="0" indent="0" algn="just">
              <a:lnSpc>
                <a:spcPts val="3916"/>
              </a:lnSpc>
              <a:spcBef>
                <a:spcPct val="0"/>
              </a:spcBef>
            </a:pPr>
            <a:r>
              <a:rPr lang="en-US" sz="3916" u="none" strike="noStrike" dirty="0">
                <a:solidFill>
                  <a:srgbClr val="FFFFFF"/>
                </a:solidFill>
                <a:latin typeface="Poppins"/>
                <a:ea typeface="Poppins"/>
                <a:cs typeface="Poppins"/>
                <a:sym typeface="Poppins"/>
              </a:rPr>
              <a:t>This SQL-based project focuses on analyzing pizza sales data to derive actionable insights and optimize business performance. By examining order trends, revenue generation, and customer preferences, the project identifies key metrics such as top-selling pizza types, most popular sizes, and revenue contributions by category. It also explores time-based order patterns and cumulative revenue growth to support operational efficiency and strategic decision-making. </a:t>
            </a:r>
          </a:p>
        </p:txBody>
      </p:sp>
      <p:sp>
        <p:nvSpPr>
          <p:cNvPr id="9" name="TextBox 9"/>
          <p:cNvSpPr txBox="1"/>
          <p:nvPr/>
        </p:nvSpPr>
        <p:spPr>
          <a:xfrm>
            <a:off x="1312255" y="1162050"/>
            <a:ext cx="7831745" cy="1079501"/>
          </a:xfrm>
          <a:prstGeom prst="rect">
            <a:avLst/>
          </a:prstGeom>
        </p:spPr>
        <p:txBody>
          <a:bodyPr lIns="0" tIns="0" rIns="0" bIns="0" rtlCol="0" anchor="t">
            <a:spAutoFit/>
          </a:bodyPr>
          <a:lstStyle/>
          <a:p>
            <a:pPr algn="l">
              <a:lnSpc>
                <a:spcPts val="8000"/>
              </a:lnSpc>
            </a:pPr>
            <a:r>
              <a:rPr lang="en-US" sz="8000">
                <a:solidFill>
                  <a:srgbClr val="F0B92D"/>
                </a:solidFill>
                <a:latin typeface="Track"/>
                <a:ea typeface="Track"/>
                <a:cs typeface="Track"/>
                <a:sym typeface="Track"/>
              </a:rPr>
              <a:t>Overview</a:t>
            </a:r>
          </a:p>
        </p:txBody>
      </p:sp>
      <p:sp>
        <p:nvSpPr>
          <p:cNvPr id="10" name="Freeform 10"/>
          <p:cNvSpPr/>
          <p:nvPr/>
        </p:nvSpPr>
        <p:spPr>
          <a:xfrm>
            <a:off x="7805628" y="-313027"/>
            <a:ext cx="1338372" cy="1341727"/>
          </a:xfrm>
          <a:custGeom>
            <a:avLst/>
            <a:gdLst/>
            <a:ahLst/>
            <a:cxnLst/>
            <a:rect l="l" t="t" r="r" b="b"/>
            <a:pathLst>
              <a:path w="1338372" h="1341727">
                <a:moveTo>
                  <a:pt x="0" y="0"/>
                </a:moveTo>
                <a:lnTo>
                  <a:pt x="1338372" y="0"/>
                </a:lnTo>
                <a:lnTo>
                  <a:pt x="1338372" y="1341727"/>
                </a:lnTo>
                <a:lnTo>
                  <a:pt x="0" y="1341727"/>
                </a:lnTo>
                <a:lnTo>
                  <a:pt x="0" y="0"/>
                </a:lnTo>
                <a:close/>
              </a:path>
            </a:pathLst>
          </a:custGeom>
          <a:blipFill>
            <a:blip r:embed="rId5"/>
            <a:stretch>
              <a:fillRect/>
            </a:stretch>
          </a:blipFill>
        </p:spPr>
      </p:sp>
      <p:sp>
        <p:nvSpPr>
          <p:cNvPr id="11" name="Freeform 11"/>
          <p:cNvSpPr/>
          <p:nvPr/>
        </p:nvSpPr>
        <p:spPr>
          <a:xfrm rot="-4885531">
            <a:off x="17172178" y="6713818"/>
            <a:ext cx="1338372" cy="1341727"/>
          </a:xfrm>
          <a:custGeom>
            <a:avLst/>
            <a:gdLst/>
            <a:ahLst/>
            <a:cxnLst/>
            <a:rect l="l" t="t" r="r" b="b"/>
            <a:pathLst>
              <a:path w="1338372" h="1341727">
                <a:moveTo>
                  <a:pt x="0" y="0"/>
                </a:moveTo>
                <a:lnTo>
                  <a:pt x="1338372" y="0"/>
                </a:lnTo>
                <a:lnTo>
                  <a:pt x="1338372" y="1341726"/>
                </a:lnTo>
                <a:lnTo>
                  <a:pt x="0" y="1341726"/>
                </a:lnTo>
                <a:lnTo>
                  <a:pt x="0" y="0"/>
                </a:lnTo>
                <a:close/>
              </a:path>
            </a:pathLst>
          </a:custGeom>
          <a:blipFill>
            <a:blip r:embed="rId5"/>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02F2F"/>
        </a:solidFill>
        <a:effectLst/>
      </p:bgPr>
    </p:bg>
    <p:spTree>
      <p:nvGrpSpPr>
        <p:cNvPr id="1" name=""/>
        <p:cNvGrpSpPr/>
        <p:nvPr/>
      </p:nvGrpSpPr>
      <p:grpSpPr>
        <a:xfrm>
          <a:off x="0" y="0"/>
          <a:ext cx="0" cy="0"/>
          <a:chOff x="0" y="0"/>
          <a:chExt cx="0" cy="0"/>
        </a:xfrm>
      </p:grpSpPr>
      <p:sp>
        <p:nvSpPr>
          <p:cNvPr id="2" name="Freeform 2"/>
          <p:cNvSpPr/>
          <p:nvPr/>
        </p:nvSpPr>
        <p:spPr>
          <a:xfrm>
            <a:off x="2153724" y="9430513"/>
            <a:ext cx="1338372" cy="1341727"/>
          </a:xfrm>
          <a:custGeom>
            <a:avLst/>
            <a:gdLst/>
            <a:ahLst/>
            <a:cxnLst/>
            <a:rect l="l" t="t" r="r" b="b"/>
            <a:pathLst>
              <a:path w="1338372" h="1341727">
                <a:moveTo>
                  <a:pt x="0" y="0"/>
                </a:moveTo>
                <a:lnTo>
                  <a:pt x="1338372" y="0"/>
                </a:lnTo>
                <a:lnTo>
                  <a:pt x="1338372" y="1341727"/>
                </a:lnTo>
                <a:lnTo>
                  <a:pt x="0" y="1341727"/>
                </a:lnTo>
                <a:lnTo>
                  <a:pt x="0" y="0"/>
                </a:lnTo>
                <a:close/>
              </a:path>
            </a:pathLst>
          </a:custGeom>
          <a:blipFill>
            <a:blip r:embed="rId2"/>
            <a:stretch>
              <a:fillRect/>
            </a:stretch>
          </a:blipFill>
        </p:spPr>
      </p:sp>
      <p:sp>
        <p:nvSpPr>
          <p:cNvPr id="3" name="Freeform 3"/>
          <p:cNvSpPr/>
          <p:nvPr/>
        </p:nvSpPr>
        <p:spPr>
          <a:xfrm>
            <a:off x="2672750" y="-443172"/>
            <a:ext cx="1338372" cy="1341727"/>
          </a:xfrm>
          <a:custGeom>
            <a:avLst/>
            <a:gdLst/>
            <a:ahLst/>
            <a:cxnLst/>
            <a:rect l="l" t="t" r="r" b="b"/>
            <a:pathLst>
              <a:path w="1338372" h="1341727">
                <a:moveTo>
                  <a:pt x="0" y="0"/>
                </a:moveTo>
                <a:lnTo>
                  <a:pt x="1338372" y="0"/>
                </a:lnTo>
                <a:lnTo>
                  <a:pt x="1338372" y="1341726"/>
                </a:lnTo>
                <a:lnTo>
                  <a:pt x="0" y="1341726"/>
                </a:lnTo>
                <a:lnTo>
                  <a:pt x="0" y="0"/>
                </a:lnTo>
                <a:close/>
              </a:path>
            </a:pathLst>
          </a:custGeom>
          <a:blipFill>
            <a:blip r:embed="rId2"/>
            <a:stretch>
              <a:fillRect/>
            </a:stretch>
          </a:blipFill>
        </p:spPr>
      </p:sp>
      <p:sp>
        <p:nvSpPr>
          <p:cNvPr id="4" name="Freeform 4"/>
          <p:cNvSpPr/>
          <p:nvPr/>
        </p:nvSpPr>
        <p:spPr>
          <a:xfrm rot="-4885531">
            <a:off x="17172178" y="6713818"/>
            <a:ext cx="1338372" cy="1341727"/>
          </a:xfrm>
          <a:custGeom>
            <a:avLst/>
            <a:gdLst/>
            <a:ahLst/>
            <a:cxnLst/>
            <a:rect l="l" t="t" r="r" b="b"/>
            <a:pathLst>
              <a:path w="1338372" h="1341727">
                <a:moveTo>
                  <a:pt x="0" y="0"/>
                </a:moveTo>
                <a:lnTo>
                  <a:pt x="1338372" y="0"/>
                </a:lnTo>
                <a:lnTo>
                  <a:pt x="1338372" y="1341726"/>
                </a:lnTo>
                <a:lnTo>
                  <a:pt x="0" y="1341726"/>
                </a:lnTo>
                <a:lnTo>
                  <a:pt x="0" y="0"/>
                </a:lnTo>
                <a:close/>
              </a:path>
            </a:pathLst>
          </a:custGeom>
          <a:blipFill>
            <a:blip r:embed="rId2"/>
            <a:stretch>
              <a:fillRect/>
            </a:stretch>
          </a:blipFill>
        </p:spPr>
      </p:sp>
      <p:sp>
        <p:nvSpPr>
          <p:cNvPr id="5" name="Freeform 5"/>
          <p:cNvSpPr/>
          <p:nvPr/>
        </p:nvSpPr>
        <p:spPr>
          <a:xfrm>
            <a:off x="5371921" y="2952553"/>
            <a:ext cx="6979292" cy="7155029"/>
          </a:xfrm>
          <a:custGeom>
            <a:avLst/>
            <a:gdLst/>
            <a:ahLst/>
            <a:cxnLst/>
            <a:rect l="l" t="t" r="r" b="b"/>
            <a:pathLst>
              <a:path w="6979292" h="7155029">
                <a:moveTo>
                  <a:pt x="0" y="0"/>
                </a:moveTo>
                <a:lnTo>
                  <a:pt x="6979292" y="0"/>
                </a:lnTo>
                <a:lnTo>
                  <a:pt x="6979292" y="7155029"/>
                </a:lnTo>
                <a:lnTo>
                  <a:pt x="0" y="715502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1971371" y="2241551"/>
            <a:ext cx="3801145" cy="2901949"/>
          </a:xfrm>
          <a:custGeom>
            <a:avLst/>
            <a:gdLst/>
            <a:ahLst/>
            <a:cxnLst/>
            <a:rect l="l" t="t" r="r" b="b"/>
            <a:pathLst>
              <a:path w="3801145" h="2901949">
                <a:moveTo>
                  <a:pt x="0" y="0"/>
                </a:moveTo>
                <a:lnTo>
                  <a:pt x="3801145" y="0"/>
                </a:lnTo>
                <a:lnTo>
                  <a:pt x="3801145" y="2901949"/>
                </a:lnTo>
                <a:lnTo>
                  <a:pt x="0" y="2901949"/>
                </a:lnTo>
                <a:lnTo>
                  <a:pt x="0" y="0"/>
                </a:lnTo>
                <a:close/>
              </a:path>
            </a:pathLst>
          </a:custGeom>
          <a:blipFill>
            <a:blip r:embed="rId5"/>
            <a:stretch>
              <a:fillRect/>
            </a:stretch>
          </a:blipFill>
        </p:spPr>
      </p:sp>
      <p:sp>
        <p:nvSpPr>
          <p:cNvPr id="7" name="Freeform 7"/>
          <p:cNvSpPr/>
          <p:nvPr/>
        </p:nvSpPr>
        <p:spPr>
          <a:xfrm>
            <a:off x="1971371" y="6765827"/>
            <a:ext cx="3695525" cy="3247583"/>
          </a:xfrm>
          <a:custGeom>
            <a:avLst/>
            <a:gdLst/>
            <a:ahLst/>
            <a:cxnLst/>
            <a:rect l="l" t="t" r="r" b="b"/>
            <a:pathLst>
              <a:path w="3695525" h="3247583">
                <a:moveTo>
                  <a:pt x="0" y="0"/>
                </a:moveTo>
                <a:lnTo>
                  <a:pt x="3695525" y="0"/>
                </a:lnTo>
                <a:lnTo>
                  <a:pt x="3695525" y="3247583"/>
                </a:lnTo>
                <a:lnTo>
                  <a:pt x="0" y="3247583"/>
                </a:lnTo>
                <a:lnTo>
                  <a:pt x="0" y="0"/>
                </a:lnTo>
                <a:close/>
              </a:path>
            </a:pathLst>
          </a:custGeom>
          <a:blipFill>
            <a:blip r:embed="rId6"/>
            <a:stretch>
              <a:fillRect/>
            </a:stretch>
          </a:blipFill>
        </p:spPr>
      </p:sp>
      <p:sp>
        <p:nvSpPr>
          <p:cNvPr id="8" name="Freeform 8"/>
          <p:cNvSpPr/>
          <p:nvPr/>
        </p:nvSpPr>
        <p:spPr>
          <a:xfrm>
            <a:off x="12597190" y="1939925"/>
            <a:ext cx="3260653" cy="3215366"/>
          </a:xfrm>
          <a:custGeom>
            <a:avLst/>
            <a:gdLst/>
            <a:ahLst/>
            <a:cxnLst/>
            <a:rect l="l" t="t" r="r" b="b"/>
            <a:pathLst>
              <a:path w="3260653" h="3215366">
                <a:moveTo>
                  <a:pt x="0" y="0"/>
                </a:moveTo>
                <a:lnTo>
                  <a:pt x="3260653" y="0"/>
                </a:lnTo>
                <a:lnTo>
                  <a:pt x="3260653" y="3215367"/>
                </a:lnTo>
                <a:lnTo>
                  <a:pt x="0" y="3215367"/>
                </a:lnTo>
                <a:lnTo>
                  <a:pt x="0" y="0"/>
                </a:lnTo>
                <a:close/>
              </a:path>
            </a:pathLst>
          </a:custGeom>
          <a:blipFill>
            <a:blip r:embed="rId7"/>
            <a:stretch>
              <a:fillRect/>
            </a:stretch>
          </a:blipFill>
        </p:spPr>
      </p:sp>
      <p:sp>
        <p:nvSpPr>
          <p:cNvPr id="9" name="Freeform 9"/>
          <p:cNvSpPr/>
          <p:nvPr/>
        </p:nvSpPr>
        <p:spPr>
          <a:xfrm rot="-3755670">
            <a:off x="852019" y="7327434"/>
            <a:ext cx="1285177" cy="2326113"/>
          </a:xfrm>
          <a:custGeom>
            <a:avLst/>
            <a:gdLst/>
            <a:ahLst/>
            <a:cxnLst/>
            <a:rect l="l" t="t" r="r" b="b"/>
            <a:pathLst>
              <a:path w="1285177" h="2326113">
                <a:moveTo>
                  <a:pt x="0" y="0"/>
                </a:moveTo>
                <a:lnTo>
                  <a:pt x="1285178" y="0"/>
                </a:lnTo>
                <a:lnTo>
                  <a:pt x="1285178" y="2326112"/>
                </a:lnTo>
                <a:lnTo>
                  <a:pt x="0" y="2326112"/>
                </a:lnTo>
                <a:lnTo>
                  <a:pt x="0" y="0"/>
                </a:lnTo>
                <a:close/>
              </a:path>
            </a:pathLst>
          </a:custGeom>
          <a:blipFill>
            <a:blip r:embed="rId8"/>
            <a:stretch>
              <a:fillRect/>
            </a:stretch>
          </a:blipFill>
        </p:spPr>
      </p:sp>
      <p:sp>
        <p:nvSpPr>
          <p:cNvPr id="10" name="Freeform 10"/>
          <p:cNvSpPr/>
          <p:nvPr/>
        </p:nvSpPr>
        <p:spPr>
          <a:xfrm rot="-3755670">
            <a:off x="17198775" y="9373266"/>
            <a:ext cx="1285177" cy="2326113"/>
          </a:xfrm>
          <a:custGeom>
            <a:avLst/>
            <a:gdLst/>
            <a:ahLst/>
            <a:cxnLst/>
            <a:rect l="l" t="t" r="r" b="b"/>
            <a:pathLst>
              <a:path w="1285177" h="2326113">
                <a:moveTo>
                  <a:pt x="0" y="0"/>
                </a:moveTo>
                <a:lnTo>
                  <a:pt x="1285178" y="0"/>
                </a:lnTo>
                <a:lnTo>
                  <a:pt x="1285178" y="2326112"/>
                </a:lnTo>
                <a:lnTo>
                  <a:pt x="0" y="2326112"/>
                </a:lnTo>
                <a:lnTo>
                  <a:pt x="0" y="0"/>
                </a:lnTo>
                <a:close/>
              </a:path>
            </a:pathLst>
          </a:custGeom>
          <a:blipFill>
            <a:blip r:embed="rId8"/>
            <a:stretch>
              <a:fillRect/>
            </a:stretch>
          </a:blipFill>
        </p:spPr>
      </p:sp>
      <p:sp>
        <p:nvSpPr>
          <p:cNvPr id="11" name="Freeform 11"/>
          <p:cNvSpPr/>
          <p:nvPr/>
        </p:nvSpPr>
        <p:spPr>
          <a:xfrm rot="-3755670">
            <a:off x="480" y="2874635"/>
            <a:ext cx="1285177" cy="2326113"/>
          </a:xfrm>
          <a:custGeom>
            <a:avLst/>
            <a:gdLst/>
            <a:ahLst/>
            <a:cxnLst/>
            <a:rect l="l" t="t" r="r" b="b"/>
            <a:pathLst>
              <a:path w="1285177" h="2326113">
                <a:moveTo>
                  <a:pt x="0" y="0"/>
                </a:moveTo>
                <a:lnTo>
                  <a:pt x="1285178" y="0"/>
                </a:lnTo>
                <a:lnTo>
                  <a:pt x="1285178" y="2326112"/>
                </a:lnTo>
                <a:lnTo>
                  <a:pt x="0" y="2326112"/>
                </a:lnTo>
                <a:lnTo>
                  <a:pt x="0" y="0"/>
                </a:lnTo>
                <a:close/>
              </a:path>
            </a:pathLst>
          </a:custGeom>
          <a:blipFill>
            <a:blip r:embed="rId8"/>
            <a:stretch>
              <a:fillRect/>
            </a:stretch>
          </a:blipFill>
        </p:spPr>
      </p:sp>
      <p:sp>
        <p:nvSpPr>
          <p:cNvPr id="12" name="Freeform 12"/>
          <p:cNvSpPr/>
          <p:nvPr/>
        </p:nvSpPr>
        <p:spPr>
          <a:xfrm>
            <a:off x="12351213" y="6691992"/>
            <a:ext cx="4257028" cy="3321417"/>
          </a:xfrm>
          <a:custGeom>
            <a:avLst/>
            <a:gdLst/>
            <a:ahLst/>
            <a:cxnLst/>
            <a:rect l="l" t="t" r="r" b="b"/>
            <a:pathLst>
              <a:path w="4257028" h="3321417">
                <a:moveTo>
                  <a:pt x="0" y="0"/>
                </a:moveTo>
                <a:lnTo>
                  <a:pt x="4257028" y="0"/>
                </a:lnTo>
                <a:lnTo>
                  <a:pt x="4257028" y="3321418"/>
                </a:lnTo>
                <a:lnTo>
                  <a:pt x="0" y="3321418"/>
                </a:lnTo>
                <a:lnTo>
                  <a:pt x="0" y="0"/>
                </a:lnTo>
                <a:close/>
              </a:path>
            </a:pathLst>
          </a:custGeom>
          <a:blipFill>
            <a:blip r:embed="rId9"/>
            <a:stretch>
              <a:fillRect/>
            </a:stretch>
          </a:blipFill>
        </p:spPr>
      </p:sp>
      <p:sp>
        <p:nvSpPr>
          <p:cNvPr id="13" name="TextBox 13"/>
          <p:cNvSpPr txBox="1"/>
          <p:nvPr/>
        </p:nvSpPr>
        <p:spPr>
          <a:xfrm>
            <a:off x="5772516" y="456469"/>
            <a:ext cx="10482058" cy="1315911"/>
          </a:xfrm>
          <a:prstGeom prst="rect">
            <a:avLst/>
          </a:prstGeom>
        </p:spPr>
        <p:txBody>
          <a:bodyPr lIns="0" tIns="0" rIns="0" bIns="0" rtlCol="0" anchor="t">
            <a:spAutoFit/>
          </a:bodyPr>
          <a:lstStyle/>
          <a:p>
            <a:pPr algn="l">
              <a:lnSpc>
                <a:spcPts val="9807"/>
              </a:lnSpc>
            </a:pPr>
            <a:r>
              <a:rPr lang="en-US" sz="9807">
                <a:solidFill>
                  <a:srgbClr val="F0B92D"/>
                </a:solidFill>
                <a:latin typeface="Track"/>
                <a:ea typeface="Track"/>
                <a:cs typeface="Track"/>
                <a:sym typeface="Track"/>
              </a:rPr>
              <a:t>DATABase</a:t>
            </a:r>
          </a:p>
        </p:txBody>
      </p:sp>
      <p:sp>
        <p:nvSpPr>
          <p:cNvPr id="14" name="TextBox 14"/>
          <p:cNvSpPr txBox="1"/>
          <p:nvPr/>
        </p:nvSpPr>
        <p:spPr>
          <a:xfrm>
            <a:off x="12597190" y="841375"/>
            <a:ext cx="3405384" cy="1098551"/>
          </a:xfrm>
          <a:prstGeom prst="rect">
            <a:avLst/>
          </a:prstGeom>
        </p:spPr>
        <p:txBody>
          <a:bodyPr lIns="0" tIns="0" rIns="0" bIns="0" rtlCol="0" anchor="t">
            <a:spAutoFit/>
          </a:bodyPr>
          <a:lstStyle/>
          <a:p>
            <a:pPr algn="l">
              <a:lnSpc>
                <a:spcPts val="8000"/>
              </a:lnSpc>
            </a:pPr>
            <a:r>
              <a:rPr lang="en-US" sz="8000">
                <a:solidFill>
                  <a:srgbClr val="F0B92D"/>
                </a:solidFill>
                <a:latin typeface="Arimo"/>
                <a:ea typeface="Arimo"/>
                <a:cs typeface="Arimo"/>
                <a:sym typeface="Arimo"/>
              </a:rPr>
              <a:t>pizzas</a:t>
            </a:r>
          </a:p>
        </p:txBody>
      </p:sp>
      <p:sp>
        <p:nvSpPr>
          <p:cNvPr id="15" name="TextBox 15"/>
          <p:cNvSpPr txBox="1"/>
          <p:nvPr/>
        </p:nvSpPr>
        <p:spPr>
          <a:xfrm>
            <a:off x="643069" y="1004720"/>
            <a:ext cx="7831745" cy="1098551"/>
          </a:xfrm>
          <a:prstGeom prst="rect">
            <a:avLst/>
          </a:prstGeom>
        </p:spPr>
        <p:txBody>
          <a:bodyPr lIns="0" tIns="0" rIns="0" bIns="0" rtlCol="0" anchor="t">
            <a:spAutoFit/>
          </a:bodyPr>
          <a:lstStyle/>
          <a:p>
            <a:pPr algn="l">
              <a:lnSpc>
                <a:spcPts val="8000"/>
              </a:lnSpc>
            </a:pPr>
            <a:r>
              <a:rPr lang="en-US" sz="8000">
                <a:solidFill>
                  <a:srgbClr val="F0B92D"/>
                </a:solidFill>
                <a:latin typeface="Arimo"/>
                <a:ea typeface="Arimo"/>
                <a:cs typeface="Arimo"/>
                <a:sym typeface="Arimo"/>
              </a:rPr>
              <a:t>pizza_types</a:t>
            </a:r>
          </a:p>
        </p:txBody>
      </p:sp>
      <p:sp>
        <p:nvSpPr>
          <p:cNvPr id="16" name="TextBox 16"/>
          <p:cNvSpPr txBox="1"/>
          <p:nvPr/>
        </p:nvSpPr>
        <p:spPr>
          <a:xfrm>
            <a:off x="11269270" y="5431517"/>
            <a:ext cx="5916493" cy="1098551"/>
          </a:xfrm>
          <a:prstGeom prst="rect">
            <a:avLst/>
          </a:prstGeom>
        </p:spPr>
        <p:txBody>
          <a:bodyPr lIns="0" tIns="0" rIns="0" bIns="0" rtlCol="0" anchor="t">
            <a:spAutoFit/>
          </a:bodyPr>
          <a:lstStyle/>
          <a:p>
            <a:pPr algn="l">
              <a:lnSpc>
                <a:spcPts val="8000"/>
              </a:lnSpc>
            </a:pPr>
            <a:r>
              <a:rPr lang="en-US" sz="8000">
                <a:solidFill>
                  <a:srgbClr val="F0B92D"/>
                </a:solidFill>
                <a:latin typeface="Arimo"/>
                <a:ea typeface="Arimo"/>
                <a:cs typeface="Arimo"/>
                <a:sym typeface="Arimo"/>
              </a:rPr>
              <a:t>order_details</a:t>
            </a:r>
          </a:p>
        </p:txBody>
      </p:sp>
      <p:sp>
        <p:nvSpPr>
          <p:cNvPr id="17" name="TextBox 17"/>
          <p:cNvSpPr txBox="1"/>
          <p:nvPr/>
        </p:nvSpPr>
        <p:spPr>
          <a:xfrm>
            <a:off x="2153724" y="5524401"/>
            <a:ext cx="5150392" cy="1098551"/>
          </a:xfrm>
          <a:prstGeom prst="rect">
            <a:avLst/>
          </a:prstGeom>
        </p:spPr>
        <p:txBody>
          <a:bodyPr lIns="0" tIns="0" rIns="0" bIns="0" rtlCol="0" anchor="t">
            <a:spAutoFit/>
          </a:bodyPr>
          <a:lstStyle/>
          <a:p>
            <a:pPr algn="l">
              <a:lnSpc>
                <a:spcPts val="8000"/>
              </a:lnSpc>
            </a:pPr>
            <a:r>
              <a:rPr lang="en-US" sz="8000">
                <a:solidFill>
                  <a:srgbClr val="F0B92D"/>
                </a:solidFill>
                <a:latin typeface="Arimo"/>
                <a:ea typeface="Arimo"/>
                <a:cs typeface="Arimo"/>
                <a:sym typeface="Arimo"/>
              </a:rPr>
              <a:t>orders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8444"/>
            </a:stretch>
          </a:blipFill>
        </p:spPr>
      </p:sp>
      <p:sp>
        <p:nvSpPr>
          <p:cNvPr id="3" name="Freeform 3"/>
          <p:cNvSpPr/>
          <p:nvPr/>
        </p:nvSpPr>
        <p:spPr>
          <a:xfrm>
            <a:off x="-463303" y="8530635"/>
            <a:ext cx="2337169" cy="2402697"/>
          </a:xfrm>
          <a:custGeom>
            <a:avLst/>
            <a:gdLst/>
            <a:ahLst/>
            <a:cxnLst/>
            <a:rect l="l" t="t" r="r" b="b"/>
            <a:pathLst>
              <a:path w="2337169" h="2402697">
                <a:moveTo>
                  <a:pt x="0" y="0"/>
                </a:moveTo>
                <a:lnTo>
                  <a:pt x="2337169" y="0"/>
                </a:lnTo>
                <a:lnTo>
                  <a:pt x="2337169" y="2402698"/>
                </a:lnTo>
                <a:lnTo>
                  <a:pt x="0" y="24026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a:off x="16414134" y="8530635"/>
            <a:ext cx="2337169" cy="2402697"/>
          </a:xfrm>
          <a:custGeom>
            <a:avLst/>
            <a:gdLst/>
            <a:ahLst/>
            <a:cxnLst/>
            <a:rect l="l" t="t" r="r" b="b"/>
            <a:pathLst>
              <a:path w="2337169" h="2402697">
                <a:moveTo>
                  <a:pt x="2337169" y="0"/>
                </a:moveTo>
                <a:lnTo>
                  <a:pt x="0" y="0"/>
                </a:lnTo>
                <a:lnTo>
                  <a:pt x="0" y="2402698"/>
                </a:lnTo>
                <a:lnTo>
                  <a:pt x="2337169" y="2402698"/>
                </a:lnTo>
                <a:lnTo>
                  <a:pt x="2337169"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0288221" y="2139446"/>
            <a:ext cx="5768705" cy="3373512"/>
          </a:xfrm>
          <a:custGeom>
            <a:avLst/>
            <a:gdLst/>
            <a:ahLst/>
            <a:cxnLst/>
            <a:rect l="l" t="t" r="r" b="b"/>
            <a:pathLst>
              <a:path w="5768705" h="3373512">
                <a:moveTo>
                  <a:pt x="0" y="0"/>
                </a:moveTo>
                <a:lnTo>
                  <a:pt x="5768705" y="0"/>
                </a:lnTo>
                <a:lnTo>
                  <a:pt x="5768705" y="3373512"/>
                </a:lnTo>
                <a:lnTo>
                  <a:pt x="0" y="3373512"/>
                </a:lnTo>
                <a:lnTo>
                  <a:pt x="0" y="0"/>
                </a:lnTo>
                <a:close/>
              </a:path>
            </a:pathLst>
          </a:custGeom>
          <a:blipFill>
            <a:blip r:embed="rId5"/>
            <a:stretch>
              <a:fillRect/>
            </a:stretch>
          </a:blipFill>
        </p:spPr>
      </p:sp>
      <p:sp>
        <p:nvSpPr>
          <p:cNvPr id="6" name="Freeform 6"/>
          <p:cNvSpPr/>
          <p:nvPr/>
        </p:nvSpPr>
        <p:spPr>
          <a:xfrm>
            <a:off x="10288221" y="6558300"/>
            <a:ext cx="5768705" cy="2191463"/>
          </a:xfrm>
          <a:custGeom>
            <a:avLst/>
            <a:gdLst/>
            <a:ahLst/>
            <a:cxnLst/>
            <a:rect l="l" t="t" r="r" b="b"/>
            <a:pathLst>
              <a:path w="5768705" h="2191463">
                <a:moveTo>
                  <a:pt x="0" y="0"/>
                </a:moveTo>
                <a:lnTo>
                  <a:pt x="5768705" y="0"/>
                </a:lnTo>
                <a:lnTo>
                  <a:pt x="5768705" y="2191464"/>
                </a:lnTo>
                <a:lnTo>
                  <a:pt x="0" y="2191464"/>
                </a:lnTo>
                <a:lnTo>
                  <a:pt x="0" y="0"/>
                </a:lnTo>
                <a:close/>
              </a:path>
            </a:pathLst>
          </a:custGeom>
          <a:blipFill>
            <a:blip r:embed="rId6"/>
            <a:stretch>
              <a:fillRect/>
            </a:stretch>
          </a:blipFill>
        </p:spPr>
      </p:sp>
      <p:sp>
        <p:nvSpPr>
          <p:cNvPr id="7" name="TextBox 7"/>
          <p:cNvSpPr txBox="1"/>
          <p:nvPr/>
        </p:nvSpPr>
        <p:spPr>
          <a:xfrm>
            <a:off x="8477876" y="530222"/>
            <a:ext cx="9810124" cy="1054106"/>
          </a:xfrm>
          <a:prstGeom prst="rect">
            <a:avLst/>
          </a:prstGeom>
        </p:spPr>
        <p:txBody>
          <a:bodyPr lIns="0" tIns="0" rIns="0" bIns="0" rtlCol="0" anchor="t">
            <a:spAutoFit/>
          </a:bodyPr>
          <a:lstStyle/>
          <a:p>
            <a:pPr algn="l">
              <a:lnSpc>
                <a:spcPts val="4000"/>
              </a:lnSpc>
            </a:pPr>
            <a:r>
              <a:rPr lang="en-US" sz="4000">
                <a:solidFill>
                  <a:srgbClr val="F0B92D"/>
                </a:solidFill>
                <a:latin typeface="Track"/>
                <a:ea typeface="Track"/>
                <a:cs typeface="Track"/>
                <a:sym typeface="Track"/>
              </a:rPr>
              <a:t>Retrieve the total number of </a:t>
            </a:r>
          </a:p>
          <a:p>
            <a:pPr algn="l">
              <a:lnSpc>
                <a:spcPts val="4000"/>
              </a:lnSpc>
            </a:pPr>
            <a:r>
              <a:rPr lang="en-US" sz="4000">
                <a:solidFill>
                  <a:srgbClr val="F0B92D"/>
                </a:solidFill>
                <a:latin typeface="Track"/>
                <a:ea typeface="Track"/>
                <a:cs typeface="Track"/>
                <a:sym typeface="Track"/>
              </a:rPr>
              <a:t>orders placed.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BA0818">
                <a:alpha val="100000"/>
              </a:srgbClr>
            </a:gs>
            <a:gs pos="100000">
              <a:srgbClr val="830007">
                <a:alpha val="100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Freeform 2"/>
          <p:cNvSpPr/>
          <p:nvPr/>
        </p:nvSpPr>
        <p:spPr>
          <a:xfrm rot="5400000">
            <a:off x="-7320668" y="2188338"/>
            <a:ext cx="11476358" cy="5910325"/>
          </a:xfrm>
          <a:custGeom>
            <a:avLst/>
            <a:gdLst/>
            <a:ahLst/>
            <a:cxnLst/>
            <a:rect l="l" t="t" r="r" b="b"/>
            <a:pathLst>
              <a:path w="11476358" h="5910325">
                <a:moveTo>
                  <a:pt x="0" y="0"/>
                </a:moveTo>
                <a:lnTo>
                  <a:pt x="11476359" y="0"/>
                </a:lnTo>
                <a:lnTo>
                  <a:pt x="11476359" y="5910324"/>
                </a:lnTo>
                <a:lnTo>
                  <a:pt x="0" y="5910324"/>
                </a:lnTo>
                <a:lnTo>
                  <a:pt x="0" y="0"/>
                </a:lnTo>
                <a:close/>
              </a:path>
            </a:pathLst>
          </a:custGeom>
          <a:blipFill>
            <a:blip r:embed="rId2"/>
            <a:stretch>
              <a:fillRect/>
            </a:stretch>
          </a:blipFill>
        </p:spPr>
      </p:sp>
      <p:sp>
        <p:nvSpPr>
          <p:cNvPr id="3" name="TextBox 3"/>
          <p:cNvSpPr txBox="1"/>
          <p:nvPr/>
        </p:nvSpPr>
        <p:spPr>
          <a:xfrm>
            <a:off x="-492543" y="543241"/>
            <a:ext cx="16049527" cy="1497335"/>
          </a:xfrm>
          <a:prstGeom prst="rect">
            <a:avLst/>
          </a:prstGeom>
        </p:spPr>
        <p:txBody>
          <a:bodyPr lIns="0" tIns="0" rIns="0" bIns="0" rtlCol="0" anchor="t">
            <a:spAutoFit/>
          </a:bodyPr>
          <a:lstStyle/>
          <a:p>
            <a:pPr algn="ctr">
              <a:lnSpc>
                <a:spcPts val="5700"/>
              </a:lnSpc>
            </a:pPr>
            <a:r>
              <a:rPr lang="en-US" sz="5700">
                <a:solidFill>
                  <a:srgbClr val="F0B92D"/>
                </a:solidFill>
                <a:latin typeface="Track"/>
                <a:ea typeface="Track"/>
                <a:cs typeface="Track"/>
                <a:sym typeface="Track"/>
              </a:rPr>
              <a:t>CALCULATE THE TOTAL REVENUE GENERATED FROM PIZZA SALES.</a:t>
            </a:r>
          </a:p>
        </p:txBody>
      </p:sp>
      <p:grpSp>
        <p:nvGrpSpPr>
          <p:cNvPr id="4" name="Group 4"/>
          <p:cNvGrpSpPr/>
          <p:nvPr/>
        </p:nvGrpSpPr>
        <p:grpSpPr>
          <a:xfrm>
            <a:off x="2927265" y="4214830"/>
            <a:ext cx="696589" cy="696589"/>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B92D"/>
            </a:solidFill>
          </p:spPr>
        </p:sp>
        <p:sp>
          <p:nvSpPr>
            <p:cNvPr id="6" name="TextBox 6"/>
            <p:cNvSpPr txBox="1"/>
            <p:nvPr/>
          </p:nvSpPr>
          <p:spPr>
            <a:xfrm>
              <a:off x="76200" y="95250"/>
              <a:ext cx="660400" cy="641350"/>
            </a:xfrm>
            <a:prstGeom prst="rect">
              <a:avLst/>
            </a:prstGeom>
          </p:spPr>
          <p:txBody>
            <a:bodyPr lIns="50800" tIns="50800" rIns="50800" bIns="50800" rtlCol="0" anchor="ctr"/>
            <a:lstStyle/>
            <a:p>
              <a:pPr algn="ctr">
                <a:lnSpc>
                  <a:spcPts val="2000"/>
                </a:lnSpc>
              </a:pPr>
              <a:endParaRPr/>
            </a:p>
          </p:txBody>
        </p:sp>
      </p:grpSp>
      <p:grpSp>
        <p:nvGrpSpPr>
          <p:cNvPr id="7" name="Group 7"/>
          <p:cNvGrpSpPr/>
          <p:nvPr/>
        </p:nvGrpSpPr>
        <p:grpSpPr>
          <a:xfrm>
            <a:off x="9813631" y="6891991"/>
            <a:ext cx="696589" cy="696589"/>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B92D"/>
            </a:solidFill>
          </p:spPr>
        </p:sp>
        <p:sp>
          <p:nvSpPr>
            <p:cNvPr id="9" name="TextBox 9"/>
            <p:cNvSpPr txBox="1"/>
            <p:nvPr/>
          </p:nvSpPr>
          <p:spPr>
            <a:xfrm>
              <a:off x="76200" y="95250"/>
              <a:ext cx="660400" cy="641350"/>
            </a:xfrm>
            <a:prstGeom prst="rect">
              <a:avLst/>
            </a:prstGeom>
          </p:spPr>
          <p:txBody>
            <a:bodyPr lIns="50800" tIns="50800" rIns="50800" bIns="50800" rtlCol="0" anchor="ctr"/>
            <a:lstStyle/>
            <a:p>
              <a:pPr algn="ctr">
                <a:lnSpc>
                  <a:spcPts val="2000"/>
                </a:lnSpc>
              </a:pPr>
              <a:endParaRPr/>
            </a:p>
          </p:txBody>
        </p:sp>
      </p:grpSp>
      <p:grpSp>
        <p:nvGrpSpPr>
          <p:cNvPr id="10" name="Group 10"/>
          <p:cNvGrpSpPr/>
          <p:nvPr/>
        </p:nvGrpSpPr>
        <p:grpSpPr>
          <a:xfrm>
            <a:off x="14664146" y="4214830"/>
            <a:ext cx="696589" cy="696589"/>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B92D"/>
            </a:solidFill>
          </p:spPr>
        </p:sp>
        <p:sp>
          <p:nvSpPr>
            <p:cNvPr id="12" name="TextBox 12"/>
            <p:cNvSpPr txBox="1"/>
            <p:nvPr/>
          </p:nvSpPr>
          <p:spPr>
            <a:xfrm>
              <a:off x="76200" y="95250"/>
              <a:ext cx="660400" cy="641350"/>
            </a:xfrm>
            <a:prstGeom prst="rect">
              <a:avLst/>
            </a:prstGeom>
          </p:spPr>
          <p:txBody>
            <a:bodyPr lIns="50800" tIns="50800" rIns="50800" bIns="50800" rtlCol="0" anchor="ctr"/>
            <a:lstStyle/>
            <a:p>
              <a:pPr algn="ctr">
                <a:lnSpc>
                  <a:spcPts val="2000"/>
                </a:lnSpc>
              </a:pPr>
              <a:endParaRPr/>
            </a:p>
          </p:txBody>
        </p:sp>
      </p:grpSp>
      <p:sp>
        <p:nvSpPr>
          <p:cNvPr id="13" name="Freeform 13"/>
          <p:cNvSpPr/>
          <p:nvPr/>
        </p:nvSpPr>
        <p:spPr>
          <a:xfrm rot="2063558">
            <a:off x="10358263" y="8453659"/>
            <a:ext cx="1285177" cy="2326113"/>
          </a:xfrm>
          <a:custGeom>
            <a:avLst/>
            <a:gdLst/>
            <a:ahLst/>
            <a:cxnLst/>
            <a:rect l="l" t="t" r="r" b="b"/>
            <a:pathLst>
              <a:path w="1285177" h="2326113">
                <a:moveTo>
                  <a:pt x="0" y="0"/>
                </a:moveTo>
                <a:lnTo>
                  <a:pt x="1285177" y="0"/>
                </a:lnTo>
                <a:lnTo>
                  <a:pt x="1285177" y="2326113"/>
                </a:lnTo>
                <a:lnTo>
                  <a:pt x="0" y="2326113"/>
                </a:lnTo>
                <a:lnTo>
                  <a:pt x="0" y="0"/>
                </a:lnTo>
                <a:close/>
              </a:path>
            </a:pathLst>
          </a:custGeom>
          <a:blipFill>
            <a:blip r:embed="rId3"/>
            <a:stretch>
              <a:fillRect/>
            </a:stretch>
          </a:blipFill>
        </p:spPr>
      </p:sp>
      <p:sp>
        <p:nvSpPr>
          <p:cNvPr id="14" name="Freeform 14"/>
          <p:cNvSpPr/>
          <p:nvPr/>
        </p:nvSpPr>
        <p:spPr>
          <a:xfrm rot="5400000">
            <a:off x="13655778" y="2188338"/>
            <a:ext cx="11476358" cy="5910325"/>
          </a:xfrm>
          <a:custGeom>
            <a:avLst/>
            <a:gdLst/>
            <a:ahLst/>
            <a:cxnLst/>
            <a:rect l="l" t="t" r="r" b="b"/>
            <a:pathLst>
              <a:path w="11476358" h="5910325">
                <a:moveTo>
                  <a:pt x="0" y="0"/>
                </a:moveTo>
                <a:lnTo>
                  <a:pt x="11476358" y="0"/>
                </a:lnTo>
                <a:lnTo>
                  <a:pt x="11476358" y="5910324"/>
                </a:lnTo>
                <a:lnTo>
                  <a:pt x="0" y="5910324"/>
                </a:lnTo>
                <a:lnTo>
                  <a:pt x="0" y="0"/>
                </a:lnTo>
                <a:close/>
              </a:path>
            </a:pathLst>
          </a:custGeom>
          <a:blipFill>
            <a:blip r:embed="rId2"/>
            <a:stretch>
              <a:fillRect/>
            </a:stretch>
          </a:blipFill>
        </p:spPr>
      </p:sp>
      <p:sp>
        <p:nvSpPr>
          <p:cNvPr id="15" name="Freeform 15"/>
          <p:cNvSpPr/>
          <p:nvPr/>
        </p:nvSpPr>
        <p:spPr>
          <a:xfrm rot="8498823">
            <a:off x="14433431" y="297841"/>
            <a:ext cx="1285177" cy="2326113"/>
          </a:xfrm>
          <a:custGeom>
            <a:avLst/>
            <a:gdLst/>
            <a:ahLst/>
            <a:cxnLst/>
            <a:rect l="l" t="t" r="r" b="b"/>
            <a:pathLst>
              <a:path w="1285177" h="2326113">
                <a:moveTo>
                  <a:pt x="0" y="0"/>
                </a:moveTo>
                <a:lnTo>
                  <a:pt x="1285177" y="0"/>
                </a:lnTo>
                <a:lnTo>
                  <a:pt x="1285177" y="2326113"/>
                </a:lnTo>
                <a:lnTo>
                  <a:pt x="0" y="2326113"/>
                </a:lnTo>
                <a:lnTo>
                  <a:pt x="0" y="0"/>
                </a:lnTo>
                <a:close/>
              </a:path>
            </a:pathLst>
          </a:custGeom>
          <a:blipFill>
            <a:blip r:embed="rId3"/>
            <a:stretch>
              <a:fillRect/>
            </a:stretch>
          </a:blipFill>
        </p:spPr>
      </p:sp>
      <p:sp>
        <p:nvSpPr>
          <p:cNvPr id="16" name="Freeform 16"/>
          <p:cNvSpPr/>
          <p:nvPr/>
        </p:nvSpPr>
        <p:spPr>
          <a:xfrm rot="-3755670">
            <a:off x="-304395" y="4363377"/>
            <a:ext cx="1285177" cy="2326113"/>
          </a:xfrm>
          <a:custGeom>
            <a:avLst/>
            <a:gdLst/>
            <a:ahLst/>
            <a:cxnLst/>
            <a:rect l="l" t="t" r="r" b="b"/>
            <a:pathLst>
              <a:path w="1285177" h="2326113">
                <a:moveTo>
                  <a:pt x="0" y="0"/>
                </a:moveTo>
                <a:lnTo>
                  <a:pt x="1285177" y="0"/>
                </a:lnTo>
                <a:lnTo>
                  <a:pt x="1285177" y="2326113"/>
                </a:lnTo>
                <a:lnTo>
                  <a:pt x="0" y="2326113"/>
                </a:lnTo>
                <a:lnTo>
                  <a:pt x="0" y="0"/>
                </a:lnTo>
                <a:close/>
              </a:path>
            </a:pathLst>
          </a:custGeom>
          <a:blipFill>
            <a:blip r:embed="rId3"/>
            <a:stretch>
              <a:fillRect/>
            </a:stretch>
          </a:blipFill>
        </p:spPr>
      </p:sp>
      <p:sp>
        <p:nvSpPr>
          <p:cNvPr id="17" name="Freeform 17"/>
          <p:cNvSpPr/>
          <p:nvPr/>
        </p:nvSpPr>
        <p:spPr>
          <a:xfrm>
            <a:off x="2153724" y="9430513"/>
            <a:ext cx="1338372" cy="1341727"/>
          </a:xfrm>
          <a:custGeom>
            <a:avLst/>
            <a:gdLst/>
            <a:ahLst/>
            <a:cxnLst/>
            <a:rect l="l" t="t" r="r" b="b"/>
            <a:pathLst>
              <a:path w="1338372" h="1341727">
                <a:moveTo>
                  <a:pt x="0" y="0"/>
                </a:moveTo>
                <a:lnTo>
                  <a:pt x="1338372" y="0"/>
                </a:lnTo>
                <a:lnTo>
                  <a:pt x="1338372" y="1341727"/>
                </a:lnTo>
                <a:lnTo>
                  <a:pt x="0" y="1341727"/>
                </a:lnTo>
                <a:lnTo>
                  <a:pt x="0" y="0"/>
                </a:lnTo>
                <a:close/>
              </a:path>
            </a:pathLst>
          </a:custGeom>
          <a:blipFill>
            <a:blip r:embed="rId4"/>
            <a:stretch>
              <a:fillRect/>
            </a:stretch>
          </a:blipFill>
        </p:spPr>
      </p:sp>
      <p:sp>
        <p:nvSpPr>
          <p:cNvPr id="18" name="Freeform 18"/>
          <p:cNvSpPr/>
          <p:nvPr/>
        </p:nvSpPr>
        <p:spPr>
          <a:xfrm rot="-4885531">
            <a:off x="17172178" y="6713818"/>
            <a:ext cx="1338372" cy="1341727"/>
          </a:xfrm>
          <a:custGeom>
            <a:avLst/>
            <a:gdLst/>
            <a:ahLst/>
            <a:cxnLst/>
            <a:rect l="l" t="t" r="r" b="b"/>
            <a:pathLst>
              <a:path w="1338372" h="1341727">
                <a:moveTo>
                  <a:pt x="0" y="0"/>
                </a:moveTo>
                <a:lnTo>
                  <a:pt x="1338372" y="0"/>
                </a:lnTo>
                <a:lnTo>
                  <a:pt x="1338372" y="1341726"/>
                </a:lnTo>
                <a:lnTo>
                  <a:pt x="0" y="1341726"/>
                </a:lnTo>
                <a:lnTo>
                  <a:pt x="0" y="0"/>
                </a:lnTo>
                <a:close/>
              </a:path>
            </a:pathLst>
          </a:custGeom>
          <a:blipFill>
            <a:blip r:embed="rId4"/>
            <a:stretch>
              <a:fillRect/>
            </a:stretch>
          </a:blipFill>
        </p:spPr>
      </p:sp>
      <p:sp>
        <p:nvSpPr>
          <p:cNvPr id="19" name="Freeform 19"/>
          <p:cNvSpPr/>
          <p:nvPr/>
        </p:nvSpPr>
        <p:spPr>
          <a:xfrm>
            <a:off x="607048" y="2040576"/>
            <a:ext cx="11149983" cy="3978733"/>
          </a:xfrm>
          <a:custGeom>
            <a:avLst/>
            <a:gdLst/>
            <a:ahLst/>
            <a:cxnLst/>
            <a:rect l="l" t="t" r="r" b="b"/>
            <a:pathLst>
              <a:path w="11149983" h="3978733">
                <a:moveTo>
                  <a:pt x="0" y="0"/>
                </a:moveTo>
                <a:lnTo>
                  <a:pt x="11149983" y="0"/>
                </a:lnTo>
                <a:lnTo>
                  <a:pt x="11149983" y="3978733"/>
                </a:lnTo>
                <a:lnTo>
                  <a:pt x="0" y="3978733"/>
                </a:lnTo>
                <a:lnTo>
                  <a:pt x="0" y="0"/>
                </a:lnTo>
                <a:close/>
              </a:path>
            </a:pathLst>
          </a:custGeom>
          <a:blipFill>
            <a:blip r:embed="rId5"/>
            <a:stretch>
              <a:fillRect/>
            </a:stretch>
          </a:blipFill>
        </p:spPr>
      </p:sp>
      <p:sp>
        <p:nvSpPr>
          <p:cNvPr id="20" name="Freeform 20"/>
          <p:cNvSpPr/>
          <p:nvPr/>
        </p:nvSpPr>
        <p:spPr>
          <a:xfrm>
            <a:off x="11939193" y="5807019"/>
            <a:ext cx="4913289" cy="3155323"/>
          </a:xfrm>
          <a:custGeom>
            <a:avLst/>
            <a:gdLst/>
            <a:ahLst/>
            <a:cxnLst/>
            <a:rect l="l" t="t" r="r" b="b"/>
            <a:pathLst>
              <a:path w="4913289" h="3155323">
                <a:moveTo>
                  <a:pt x="0" y="0"/>
                </a:moveTo>
                <a:lnTo>
                  <a:pt x="4913289" y="0"/>
                </a:lnTo>
                <a:lnTo>
                  <a:pt x="4913289" y="3155323"/>
                </a:lnTo>
                <a:lnTo>
                  <a:pt x="0" y="3155323"/>
                </a:lnTo>
                <a:lnTo>
                  <a:pt x="0" y="0"/>
                </a:lnTo>
                <a:close/>
              </a:path>
            </a:pathLst>
          </a:custGeom>
          <a:blipFill>
            <a:blip r:embed="rId6"/>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BA0818">
                <a:alpha val="100000"/>
              </a:srgbClr>
            </a:gs>
            <a:gs pos="100000">
              <a:srgbClr val="830007">
                <a:alpha val="100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Freeform 2"/>
          <p:cNvSpPr/>
          <p:nvPr/>
        </p:nvSpPr>
        <p:spPr>
          <a:xfrm>
            <a:off x="1432268" y="1109986"/>
            <a:ext cx="367761" cy="432197"/>
          </a:xfrm>
          <a:custGeom>
            <a:avLst/>
            <a:gdLst/>
            <a:ahLst/>
            <a:cxnLst/>
            <a:rect l="l" t="t" r="r" b="b"/>
            <a:pathLst>
              <a:path w="367761" h="432197">
                <a:moveTo>
                  <a:pt x="0" y="0"/>
                </a:moveTo>
                <a:lnTo>
                  <a:pt x="367761" y="0"/>
                </a:lnTo>
                <a:lnTo>
                  <a:pt x="367761" y="432198"/>
                </a:lnTo>
                <a:lnTo>
                  <a:pt x="0" y="4321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473514" y="7942507"/>
            <a:ext cx="367761" cy="432197"/>
          </a:xfrm>
          <a:custGeom>
            <a:avLst/>
            <a:gdLst/>
            <a:ahLst/>
            <a:cxnLst/>
            <a:rect l="l" t="t" r="r" b="b"/>
            <a:pathLst>
              <a:path w="367761" h="432197">
                <a:moveTo>
                  <a:pt x="0" y="0"/>
                </a:moveTo>
                <a:lnTo>
                  <a:pt x="367760" y="0"/>
                </a:lnTo>
                <a:lnTo>
                  <a:pt x="367760" y="432198"/>
                </a:lnTo>
                <a:lnTo>
                  <a:pt x="0" y="4321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657394" y="1694584"/>
            <a:ext cx="367761" cy="432197"/>
          </a:xfrm>
          <a:custGeom>
            <a:avLst/>
            <a:gdLst/>
            <a:ahLst/>
            <a:cxnLst/>
            <a:rect l="l" t="t" r="r" b="b"/>
            <a:pathLst>
              <a:path w="367761" h="432197">
                <a:moveTo>
                  <a:pt x="0" y="0"/>
                </a:moveTo>
                <a:lnTo>
                  <a:pt x="367761" y="0"/>
                </a:lnTo>
                <a:lnTo>
                  <a:pt x="367761" y="432197"/>
                </a:lnTo>
                <a:lnTo>
                  <a:pt x="0" y="4321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1498746" y="273106"/>
            <a:ext cx="7434096" cy="8317698"/>
          </a:xfrm>
          <a:custGeom>
            <a:avLst/>
            <a:gdLst/>
            <a:ahLst/>
            <a:cxnLst/>
            <a:rect l="l" t="t" r="r" b="b"/>
            <a:pathLst>
              <a:path w="7434096" h="8317698">
                <a:moveTo>
                  <a:pt x="0" y="0"/>
                </a:moveTo>
                <a:lnTo>
                  <a:pt x="7434096" y="0"/>
                </a:lnTo>
                <a:lnTo>
                  <a:pt x="7434096" y="8317697"/>
                </a:lnTo>
                <a:lnTo>
                  <a:pt x="0" y="8317697"/>
                </a:lnTo>
                <a:lnTo>
                  <a:pt x="0" y="0"/>
                </a:lnTo>
                <a:close/>
              </a:path>
            </a:pathLst>
          </a:custGeom>
          <a:blipFill>
            <a:blip r:embed="rId4"/>
            <a:stretch>
              <a:fillRect t="-14402"/>
            </a:stretch>
          </a:blipFill>
        </p:spPr>
      </p:sp>
      <p:sp>
        <p:nvSpPr>
          <p:cNvPr id="6" name="Freeform 6"/>
          <p:cNvSpPr/>
          <p:nvPr/>
        </p:nvSpPr>
        <p:spPr>
          <a:xfrm>
            <a:off x="3902747" y="8158606"/>
            <a:ext cx="367761" cy="432197"/>
          </a:xfrm>
          <a:custGeom>
            <a:avLst/>
            <a:gdLst/>
            <a:ahLst/>
            <a:cxnLst/>
            <a:rect l="l" t="t" r="r" b="b"/>
            <a:pathLst>
              <a:path w="367761" h="432197">
                <a:moveTo>
                  <a:pt x="0" y="0"/>
                </a:moveTo>
                <a:lnTo>
                  <a:pt x="367761" y="0"/>
                </a:lnTo>
                <a:lnTo>
                  <a:pt x="367761" y="432197"/>
                </a:lnTo>
                <a:lnTo>
                  <a:pt x="0" y="4321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768548" y="5143500"/>
            <a:ext cx="367761" cy="432197"/>
          </a:xfrm>
          <a:custGeom>
            <a:avLst/>
            <a:gdLst/>
            <a:ahLst/>
            <a:cxnLst/>
            <a:rect l="l" t="t" r="r" b="b"/>
            <a:pathLst>
              <a:path w="367761" h="432197">
                <a:moveTo>
                  <a:pt x="0" y="0"/>
                </a:moveTo>
                <a:lnTo>
                  <a:pt x="367761" y="0"/>
                </a:lnTo>
                <a:lnTo>
                  <a:pt x="367761" y="432197"/>
                </a:lnTo>
                <a:lnTo>
                  <a:pt x="0" y="4321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751289" y="2126781"/>
            <a:ext cx="12975448" cy="4270696"/>
          </a:xfrm>
          <a:custGeom>
            <a:avLst/>
            <a:gdLst/>
            <a:ahLst/>
            <a:cxnLst/>
            <a:rect l="l" t="t" r="r" b="b"/>
            <a:pathLst>
              <a:path w="12975448" h="4270696">
                <a:moveTo>
                  <a:pt x="0" y="0"/>
                </a:moveTo>
                <a:lnTo>
                  <a:pt x="12975449" y="0"/>
                </a:lnTo>
                <a:lnTo>
                  <a:pt x="12975449" y="4270696"/>
                </a:lnTo>
                <a:lnTo>
                  <a:pt x="0" y="4270696"/>
                </a:lnTo>
                <a:lnTo>
                  <a:pt x="0" y="0"/>
                </a:lnTo>
                <a:close/>
              </a:path>
            </a:pathLst>
          </a:custGeom>
          <a:blipFill>
            <a:blip r:embed="rId5"/>
            <a:stretch>
              <a:fillRect/>
            </a:stretch>
          </a:blipFill>
        </p:spPr>
      </p:sp>
      <p:sp>
        <p:nvSpPr>
          <p:cNvPr id="9" name="Freeform 9"/>
          <p:cNvSpPr/>
          <p:nvPr/>
        </p:nvSpPr>
        <p:spPr>
          <a:xfrm>
            <a:off x="11065084" y="7264650"/>
            <a:ext cx="6685264" cy="2652306"/>
          </a:xfrm>
          <a:custGeom>
            <a:avLst/>
            <a:gdLst/>
            <a:ahLst/>
            <a:cxnLst/>
            <a:rect l="l" t="t" r="r" b="b"/>
            <a:pathLst>
              <a:path w="6685264" h="2652306">
                <a:moveTo>
                  <a:pt x="0" y="0"/>
                </a:moveTo>
                <a:lnTo>
                  <a:pt x="6685265" y="0"/>
                </a:lnTo>
                <a:lnTo>
                  <a:pt x="6685265" y="2652306"/>
                </a:lnTo>
                <a:lnTo>
                  <a:pt x="0" y="2652306"/>
                </a:lnTo>
                <a:lnTo>
                  <a:pt x="0" y="0"/>
                </a:lnTo>
                <a:close/>
              </a:path>
            </a:pathLst>
          </a:custGeom>
          <a:blipFill>
            <a:blip r:embed="rId6"/>
            <a:stretch>
              <a:fillRect/>
            </a:stretch>
          </a:blipFill>
        </p:spPr>
      </p:sp>
      <p:sp>
        <p:nvSpPr>
          <p:cNvPr id="10" name="Freeform 10"/>
          <p:cNvSpPr/>
          <p:nvPr/>
        </p:nvSpPr>
        <p:spPr>
          <a:xfrm>
            <a:off x="-2626822" y="5700604"/>
            <a:ext cx="12660485" cy="7501337"/>
          </a:xfrm>
          <a:custGeom>
            <a:avLst/>
            <a:gdLst/>
            <a:ahLst/>
            <a:cxnLst/>
            <a:rect l="l" t="t" r="r" b="b"/>
            <a:pathLst>
              <a:path w="12660485" h="7501337">
                <a:moveTo>
                  <a:pt x="0" y="0"/>
                </a:moveTo>
                <a:lnTo>
                  <a:pt x="12660485" y="0"/>
                </a:lnTo>
                <a:lnTo>
                  <a:pt x="12660485" y="7501337"/>
                </a:lnTo>
                <a:lnTo>
                  <a:pt x="0" y="7501337"/>
                </a:lnTo>
                <a:lnTo>
                  <a:pt x="0" y="0"/>
                </a:lnTo>
                <a:close/>
              </a:path>
            </a:pathLst>
          </a:custGeom>
          <a:blipFill>
            <a:blip r:embed="rId7"/>
            <a:stretch>
              <a:fillRect/>
            </a:stretch>
          </a:blipFill>
        </p:spPr>
      </p:sp>
      <p:sp>
        <p:nvSpPr>
          <p:cNvPr id="11" name="TextBox 11"/>
          <p:cNvSpPr txBox="1"/>
          <p:nvPr/>
        </p:nvSpPr>
        <p:spPr>
          <a:xfrm>
            <a:off x="2437879" y="736597"/>
            <a:ext cx="13412243" cy="669930"/>
          </a:xfrm>
          <a:prstGeom prst="rect">
            <a:avLst/>
          </a:prstGeom>
        </p:spPr>
        <p:txBody>
          <a:bodyPr lIns="0" tIns="0" rIns="0" bIns="0" rtlCol="0" anchor="t">
            <a:spAutoFit/>
          </a:bodyPr>
          <a:lstStyle/>
          <a:p>
            <a:pPr algn="l">
              <a:lnSpc>
                <a:spcPts val="5000"/>
              </a:lnSpc>
            </a:pPr>
            <a:r>
              <a:rPr lang="en-US" sz="5000">
                <a:solidFill>
                  <a:srgbClr val="F0B92D"/>
                </a:solidFill>
                <a:latin typeface="Track"/>
                <a:ea typeface="Track"/>
                <a:cs typeface="Track"/>
                <a:sym typeface="Track"/>
              </a:rPr>
              <a:t>Identify the highest-priced pizza.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BA0818">
                <a:alpha val="100000"/>
              </a:srgbClr>
            </a:gs>
            <a:gs pos="100000">
              <a:srgbClr val="830007">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703891" y="4957762"/>
            <a:ext cx="3838710" cy="383871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a:stretch>
            </a:blipFill>
          </p:spPr>
        </p:sp>
      </p:grpSp>
      <p:grpSp>
        <p:nvGrpSpPr>
          <p:cNvPr id="4" name="Group 4"/>
          <p:cNvGrpSpPr/>
          <p:nvPr/>
        </p:nvGrpSpPr>
        <p:grpSpPr>
          <a:xfrm>
            <a:off x="14765791" y="-389075"/>
            <a:ext cx="3838710" cy="3838710"/>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t="-377" b="-377"/>
              </a:stretch>
            </a:blipFill>
          </p:spPr>
        </p:sp>
      </p:grpSp>
      <p:grpSp>
        <p:nvGrpSpPr>
          <p:cNvPr id="6" name="Group 6"/>
          <p:cNvGrpSpPr/>
          <p:nvPr/>
        </p:nvGrpSpPr>
        <p:grpSpPr>
          <a:xfrm>
            <a:off x="8314494" y="3746265"/>
            <a:ext cx="1211497" cy="1211497"/>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B92D"/>
            </a:solidFill>
          </p:spPr>
        </p:sp>
        <p:sp>
          <p:nvSpPr>
            <p:cNvPr id="8" name="TextBox 8"/>
            <p:cNvSpPr txBox="1"/>
            <p:nvPr/>
          </p:nvSpPr>
          <p:spPr>
            <a:xfrm>
              <a:off x="76200" y="95250"/>
              <a:ext cx="660400" cy="641350"/>
            </a:xfrm>
            <a:prstGeom prst="rect">
              <a:avLst/>
            </a:prstGeom>
          </p:spPr>
          <p:txBody>
            <a:bodyPr lIns="50800" tIns="50800" rIns="50800" bIns="50800" rtlCol="0" anchor="ctr"/>
            <a:lstStyle/>
            <a:p>
              <a:pPr algn="ctr">
                <a:lnSpc>
                  <a:spcPts val="2000"/>
                </a:lnSpc>
              </a:pPr>
              <a:endParaRPr/>
            </a:p>
          </p:txBody>
        </p:sp>
      </p:grpSp>
      <p:grpSp>
        <p:nvGrpSpPr>
          <p:cNvPr id="9" name="Group 9"/>
          <p:cNvGrpSpPr/>
          <p:nvPr/>
        </p:nvGrpSpPr>
        <p:grpSpPr>
          <a:xfrm>
            <a:off x="3777250" y="6652955"/>
            <a:ext cx="3838710" cy="383871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3835" r="-3835"/>
              </a:stretch>
            </a:blipFill>
          </p:spPr>
        </p:sp>
      </p:grpSp>
      <p:grpSp>
        <p:nvGrpSpPr>
          <p:cNvPr id="11" name="Group 11"/>
          <p:cNvGrpSpPr/>
          <p:nvPr/>
        </p:nvGrpSpPr>
        <p:grpSpPr>
          <a:xfrm>
            <a:off x="11636438" y="2432659"/>
            <a:ext cx="3838710" cy="3838710"/>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5"/>
              <a:stretch>
                <a:fillRect l="-19637" r="-31021"/>
              </a:stretch>
            </a:blipFill>
          </p:spPr>
        </p:sp>
      </p:grpSp>
      <p:sp>
        <p:nvSpPr>
          <p:cNvPr id="13" name="TextBox 13"/>
          <p:cNvSpPr txBox="1"/>
          <p:nvPr/>
        </p:nvSpPr>
        <p:spPr>
          <a:xfrm>
            <a:off x="950477" y="545642"/>
            <a:ext cx="15026391" cy="573411"/>
          </a:xfrm>
          <a:prstGeom prst="rect">
            <a:avLst/>
          </a:prstGeom>
        </p:spPr>
        <p:txBody>
          <a:bodyPr lIns="0" tIns="0" rIns="0" bIns="0" rtlCol="0" anchor="t">
            <a:spAutoFit/>
          </a:bodyPr>
          <a:lstStyle/>
          <a:p>
            <a:pPr algn="l">
              <a:lnSpc>
                <a:spcPts val="4200"/>
              </a:lnSpc>
            </a:pPr>
            <a:r>
              <a:rPr lang="en-US" sz="4200">
                <a:solidFill>
                  <a:srgbClr val="F0B92D"/>
                </a:solidFill>
                <a:latin typeface="Track"/>
                <a:ea typeface="Track"/>
                <a:cs typeface="Track"/>
                <a:sym typeface="Track"/>
              </a:rPr>
              <a:t>IDENTIFY THE MOST COMMON PIZZA SIZE ORDERED.</a:t>
            </a:r>
          </a:p>
        </p:txBody>
      </p:sp>
      <p:sp>
        <p:nvSpPr>
          <p:cNvPr id="14" name="Freeform 14"/>
          <p:cNvSpPr/>
          <p:nvPr/>
        </p:nvSpPr>
        <p:spPr>
          <a:xfrm rot="2063558">
            <a:off x="10424255" y="8267457"/>
            <a:ext cx="1285177" cy="2326113"/>
          </a:xfrm>
          <a:custGeom>
            <a:avLst/>
            <a:gdLst/>
            <a:ahLst/>
            <a:cxnLst/>
            <a:rect l="l" t="t" r="r" b="b"/>
            <a:pathLst>
              <a:path w="1285177" h="2326113">
                <a:moveTo>
                  <a:pt x="0" y="0"/>
                </a:moveTo>
                <a:lnTo>
                  <a:pt x="1285178" y="0"/>
                </a:lnTo>
                <a:lnTo>
                  <a:pt x="1285178" y="2326112"/>
                </a:lnTo>
                <a:lnTo>
                  <a:pt x="0" y="2326112"/>
                </a:lnTo>
                <a:lnTo>
                  <a:pt x="0" y="0"/>
                </a:lnTo>
                <a:close/>
              </a:path>
            </a:pathLst>
          </a:custGeom>
          <a:blipFill>
            <a:blip r:embed="rId6"/>
            <a:stretch>
              <a:fillRect/>
            </a:stretch>
          </a:blipFill>
        </p:spPr>
      </p:sp>
      <p:sp>
        <p:nvSpPr>
          <p:cNvPr id="15" name="Freeform 15"/>
          <p:cNvSpPr/>
          <p:nvPr/>
        </p:nvSpPr>
        <p:spPr>
          <a:xfrm rot="8498823">
            <a:off x="13796815" y="975777"/>
            <a:ext cx="1285177" cy="2326113"/>
          </a:xfrm>
          <a:custGeom>
            <a:avLst/>
            <a:gdLst/>
            <a:ahLst/>
            <a:cxnLst/>
            <a:rect l="l" t="t" r="r" b="b"/>
            <a:pathLst>
              <a:path w="1285177" h="2326113">
                <a:moveTo>
                  <a:pt x="0" y="0"/>
                </a:moveTo>
                <a:lnTo>
                  <a:pt x="1285177" y="0"/>
                </a:lnTo>
                <a:lnTo>
                  <a:pt x="1285177" y="2326113"/>
                </a:lnTo>
                <a:lnTo>
                  <a:pt x="0" y="2326113"/>
                </a:lnTo>
                <a:lnTo>
                  <a:pt x="0" y="0"/>
                </a:lnTo>
                <a:close/>
              </a:path>
            </a:pathLst>
          </a:custGeom>
          <a:blipFill>
            <a:blip r:embed="rId6"/>
            <a:stretch>
              <a:fillRect/>
            </a:stretch>
          </a:blipFill>
        </p:spPr>
      </p:sp>
      <p:sp>
        <p:nvSpPr>
          <p:cNvPr id="16" name="Freeform 16"/>
          <p:cNvSpPr/>
          <p:nvPr/>
        </p:nvSpPr>
        <p:spPr>
          <a:xfrm rot="-3755670">
            <a:off x="-304395" y="4363377"/>
            <a:ext cx="1285177" cy="2326113"/>
          </a:xfrm>
          <a:custGeom>
            <a:avLst/>
            <a:gdLst/>
            <a:ahLst/>
            <a:cxnLst/>
            <a:rect l="l" t="t" r="r" b="b"/>
            <a:pathLst>
              <a:path w="1285177" h="2326113">
                <a:moveTo>
                  <a:pt x="0" y="0"/>
                </a:moveTo>
                <a:lnTo>
                  <a:pt x="1285177" y="0"/>
                </a:lnTo>
                <a:lnTo>
                  <a:pt x="1285177" y="2326113"/>
                </a:lnTo>
                <a:lnTo>
                  <a:pt x="0" y="2326113"/>
                </a:lnTo>
                <a:lnTo>
                  <a:pt x="0" y="0"/>
                </a:lnTo>
                <a:close/>
              </a:path>
            </a:pathLst>
          </a:custGeom>
          <a:blipFill>
            <a:blip r:embed="rId6"/>
            <a:stretch>
              <a:fillRect/>
            </a:stretch>
          </a:blipFill>
        </p:spPr>
      </p:sp>
      <p:sp>
        <p:nvSpPr>
          <p:cNvPr id="17" name="Freeform 17"/>
          <p:cNvSpPr/>
          <p:nvPr/>
        </p:nvSpPr>
        <p:spPr>
          <a:xfrm>
            <a:off x="2153724" y="9430513"/>
            <a:ext cx="1338372" cy="1341727"/>
          </a:xfrm>
          <a:custGeom>
            <a:avLst/>
            <a:gdLst/>
            <a:ahLst/>
            <a:cxnLst/>
            <a:rect l="l" t="t" r="r" b="b"/>
            <a:pathLst>
              <a:path w="1338372" h="1341727">
                <a:moveTo>
                  <a:pt x="0" y="0"/>
                </a:moveTo>
                <a:lnTo>
                  <a:pt x="1338372" y="0"/>
                </a:lnTo>
                <a:lnTo>
                  <a:pt x="1338372" y="1341727"/>
                </a:lnTo>
                <a:lnTo>
                  <a:pt x="0" y="1341727"/>
                </a:lnTo>
                <a:lnTo>
                  <a:pt x="0" y="0"/>
                </a:lnTo>
                <a:close/>
              </a:path>
            </a:pathLst>
          </a:custGeom>
          <a:blipFill>
            <a:blip r:embed="rId7"/>
            <a:stretch>
              <a:fillRect/>
            </a:stretch>
          </a:blipFill>
        </p:spPr>
      </p:sp>
      <p:sp>
        <p:nvSpPr>
          <p:cNvPr id="18" name="Freeform 18"/>
          <p:cNvSpPr/>
          <p:nvPr/>
        </p:nvSpPr>
        <p:spPr>
          <a:xfrm rot="-4885531">
            <a:off x="17172178" y="6713818"/>
            <a:ext cx="1338372" cy="1341727"/>
          </a:xfrm>
          <a:custGeom>
            <a:avLst/>
            <a:gdLst/>
            <a:ahLst/>
            <a:cxnLst/>
            <a:rect l="l" t="t" r="r" b="b"/>
            <a:pathLst>
              <a:path w="1338372" h="1341727">
                <a:moveTo>
                  <a:pt x="0" y="0"/>
                </a:moveTo>
                <a:lnTo>
                  <a:pt x="1338372" y="0"/>
                </a:lnTo>
                <a:lnTo>
                  <a:pt x="1338372" y="1341726"/>
                </a:lnTo>
                <a:lnTo>
                  <a:pt x="0" y="1341726"/>
                </a:lnTo>
                <a:lnTo>
                  <a:pt x="0" y="0"/>
                </a:lnTo>
                <a:close/>
              </a:path>
            </a:pathLst>
          </a:custGeom>
          <a:blipFill>
            <a:blip r:embed="rId7"/>
            <a:stretch>
              <a:fillRect/>
            </a:stretch>
          </a:blipFill>
        </p:spPr>
      </p:sp>
      <p:sp>
        <p:nvSpPr>
          <p:cNvPr id="19" name="Freeform 19"/>
          <p:cNvSpPr/>
          <p:nvPr/>
        </p:nvSpPr>
        <p:spPr>
          <a:xfrm>
            <a:off x="664000" y="1259614"/>
            <a:ext cx="10065210" cy="5250467"/>
          </a:xfrm>
          <a:custGeom>
            <a:avLst/>
            <a:gdLst/>
            <a:ahLst/>
            <a:cxnLst/>
            <a:rect l="l" t="t" r="r" b="b"/>
            <a:pathLst>
              <a:path w="10065210" h="5250467">
                <a:moveTo>
                  <a:pt x="0" y="0"/>
                </a:moveTo>
                <a:lnTo>
                  <a:pt x="10065210" y="0"/>
                </a:lnTo>
                <a:lnTo>
                  <a:pt x="10065210" y="5250466"/>
                </a:lnTo>
                <a:lnTo>
                  <a:pt x="0" y="5250466"/>
                </a:lnTo>
                <a:lnTo>
                  <a:pt x="0" y="0"/>
                </a:lnTo>
                <a:close/>
              </a:path>
            </a:pathLst>
          </a:custGeom>
          <a:blipFill>
            <a:blip r:embed="rId8"/>
            <a:stretch>
              <a:fillRect/>
            </a:stretch>
          </a:blipFill>
        </p:spPr>
      </p:sp>
      <p:sp>
        <p:nvSpPr>
          <p:cNvPr id="20" name="Freeform 20"/>
          <p:cNvSpPr/>
          <p:nvPr/>
        </p:nvSpPr>
        <p:spPr>
          <a:xfrm>
            <a:off x="10146631" y="6652955"/>
            <a:ext cx="7184435" cy="2605345"/>
          </a:xfrm>
          <a:custGeom>
            <a:avLst/>
            <a:gdLst/>
            <a:ahLst/>
            <a:cxnLst/>
            <a:rect l="l" t="t" r="r" b="b"/>
            <a:pathLst>
              <a:path w="7184435" h="2605345">
                <a:moveTo>
                  <a:pt x="0" y="0"/>
                </a:moveTo>
                <a:lnTo>
                  <a:pt x="7184435" y="0"/>
                </a:lnTo>
                <a:lnTo>
                  <a:pt x="7184435" y="2605345"/>
                </a:lnTo>
                <a:lnTo>
                  <a:pt x="0" y="2605345"/>
                </a:lnTo>
                <a:lnTo>
                  <a:pt x="0" y="0"/>
                </a:lnTo>
                <a:close/>
              </a:path>
            </a:pathLst>
          </a:custGeom>
          <a:blipFill>
            <a:blip r:embed="rId9"/>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5334" b="-3110"/>
            </a:stretch>
          </a:blipFill>
        </p:spPr>
      </p:sp>
      <p:sp>
        <p:nvSpPr>
          <p:cNvPr id="3" name="Freeform 3"/>
          <p:cNvSpPr/>
          <p:nvPr/>
        </p:nvSpPr>
        <p:spPr>
          <a:xfrm>
            <a:off x="-531397" y="8530635"/>
            <a:ext cx="2337169" cy="2402697"/>
          </a:xfrm>
          <a:custGeom>
            <a:avLst/>
            <a:gdLst/>
            <a:ahLst/>
            <a:cxnLst/>
            <a:rect l="l" t="t" r="r" b="b"/>
            <a:pathLst>
              <a:path w="2337169" h="2402697">
                <a:moveTo>
                  <a:pt x="0" y="0"/>
                </a:moveTo>
                <a:lnTo>
                  <a:pt x="2337169" y="0"/>
                </a:lnTo>
                <a:lnTo>
                  <a:pt x="2337169" y="2402698"/>
                </a:lnTo>
                <a:lnTo>
                  <a:pt x="0" y="24026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11642" y="1724199"/>
            <a:ext cx="10423258" cy="5514851"/>
          </a:xfrm>
          <a:custGeom>
            <a:avLst/>
            <a:gdLst/>
            <a:ahLst/>
            <a:cxnLst/>
            <a:rect l="l" t="t" r="r" b="b"/>
            <a:pathLst>
              <a:path w="10423258" h="5514851">
                <a:moveTo>
                  <a:pt x="0" y="0"/>
                </a:moveTo>
                <a:lnTo>
                  <a:pt x="10423257" y="0"/>
                </a:lnTo>
                <a:lnTo>
                  <a:pt x="10423257" y="5514851"/>
                </a:lnTo>
                <a:lnTo>
                  <a:pt x="0" y="5514851"/>
                </a:lnTo>
                <a:lnTo>
                  <a:pt x="0" y="0"/>
                </a:lnTo>
                <a:close/>
              </a:path>
            </a:pathLst>
          </a:custGeom>
          <a:blipFill>
            <a:blip r:embed="rId5"/>
            <a:stretch>
              <a:fillRect/>
            </a:stretch>
          </a:blipFill>
        </p:spPr>
      </p:sp>
      <p:sp>
        <p:nvSpPr>
          <p:cNvPr id="5" name="Freeform 5"/>
          <p:cNvSpPr/>
          <p:nvPr/>
        </p:nvSpPr>
        <p:spPr>
          <a:xfrm>
            <a:off x="9903281" y="6464998"/>
            <a:ext cx="8183394" cy="3609511"/>
          </a:xfrm>
          <a:custGeom>
            <a:avLst/>
            <a:gdLst/>
            <a:ahLst/>
            <a:cxnLst/>
            <a:rect l="l" t="t" r="r" b="b"/>
            <a:pathLst>
              <a:path w="8183394" h="3609511">
                <a:moveTo>
                  <a:pt x="0" y="0"/>
                </a:moveTo>
                <a:lnTo>
                  <a:pt x="8183394" y="0"/>
                </a:lnTo>
                <a:lnTo>
                  <a:pt x="8183394" y="3609511"/>
                </a:lnTo>
                <a:lnTo>
                  <a:pt x="0" y="3609511"/>
                </a:lnTo>
                <a:lnTo>
                  <a:pt x="0" y="0"/>
                </a:lnTo>
                <a:close/>
              </a:path>
            </a:pathLst>
          </a:custGeom>
          <a:blipFill>
            <a:blip r:embed="rId6"/>
            <a:stretch>
              <a:fillRect/>
            </a:stretch>
          </a:blipFill>
        </p:spPr>
      </p:sp>
      <p:sp>
        <p:nvSpPr>
          <p:cNvPr id="6" name="TextBox 6"/>
          <p:cNvSpPr txBox="1"/>
          <p:nvPr/>
        </p:nvSpPr>
        <p:spPr>
          <a:xfrm>
            <a:off x="637187" y="617388"/>
            <a:ext cx="16877437" cy="1106811"/>
          </a:xfrm>
          <a:prstGeom prst="rect">
            <a:avLst/>
          </a:prstGeom>
        </p:spPr>
        <p:txBody>
          <a:bodyPr lIns="0" tIns="0" rIns="0" bIns="0" rtlCol="0" anchor="t">
            <a:spAutoFit/>
          </a:bodyPr>
          <a:lstStyle/>
          <a:p>
            <a:pPr algn="l">
              <a:lnSpc>
                <a:spcPts val="4200"/>
              </a:lnSpc>
            </a:pPr>
            <a:r>
              <a:rPr lang="en-US" sz="4200">
                <a:solidFill>
                  <a:srgbClr val="F0B92D"/>
                </a:solidFill>
                <a:latin typeface="Track"/>
                <a:ea typeface="Track"/>
                <a:cs typeface="Track"/>
                <a:sym typeface="Track"/>
              </a:rPr>
              <a:t>List the top 5 most ordered pizza types along with their quantities.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5185030" y="8736252"/>
            <a:ext cx="2337169" cy="2402697"/>
          </a:xfrm>
          <a:custGeom>
            <a:avLst/>
            <a:gdLst/>
            <a:ahLst/>
            <a:cxnLst/>
            <a:rect l="l" t="t" r="r" b="b"/>
            <a:pathLst>
              <a:path w="2337169" h="2402697">
                <a:moveTo>
                  <a:pt x="0" y="0"/>
                </a:moveTo>
                <a:lnTo>
                  <a:pt x="2337170" y="0"/>
                </a:lnTo>
                <a:lnTo>
                  <a:pt x="2337170" y="2402697"/>
                </a:lnTo>
                <a:lnTo>
                  <a:pt x="0" y="24026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a:off x="16633166" y="5716770"/>
            <a:ext cx="2337169" cy="2402697"/>
          </a:xfrm>
          <a:custGeom>
            <a:avLst/>
            <a:gdLst/>
            <a:ahLst/>
            <a:cxnLst/>
            <a:rect l="l" t="t" r="r" b="b"/>
            <a:pathLst>
              <a:path w="2337169" h="2402697">
                <a:moveTo>
                  <a:pt x="2337170" y="0"/>
                </a:moveTo>
                <a:lnTo>
                  <a:pt x="0" y="0"/>
                </a:lnTo>
                <a:lnTo>
                  <a:pt x="0" y="2402697"/>
                </a:lnTo>
                <a:lnTo>
                  <a:pt x="2337170" y="2402697"/>
                </a:lnTo>
                <a:lnTo>
                  <a:pt x="233717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245405" y="1860640"/>
            <a:ext cx="11268331" cy="4002046"/>
          </a:xfrm>
          <a:custGeom>
            <a:avLst/>
            <a:gdLst/>
            <a:ahLst/>
            <a:cxnLst/>
            <a:rect l="l" t="t" r="r" b="b"/>
            <a:pathLst>
              <a:path w="11268331" h="4002046">
                <a:moveTo>
                  <a:pt x="0" y="0"/>
                </a:moveTo>
                <a:lnTo>
                  <a:pt x="11268331" y="0"/>
                </a:lnTo>
                <a:lnTo>
                  <a:pt x="11268331" y="4002046"/>
                </a:lnTo>
                <a:lnTo>
                  <a:pt x="0" y="4002046"/>
                </a:lnTo>
                <a:lnTo>
                  <a:pt x="0" y="0"/>
                </a:lnTo>
                <a:close/>
              </a:path>
            </a:pathLst>
          </a:custGeom>
          <a:blipFill>
            <a:blip r:embed="rId5"/>
            <a:stretch>
              <a:fillRect/>
            </a:stretch>
          </a:blipFill>
        </p:spPr>
      </p:sp>
      <p:sp>
        <p:nvSpPr>
          <p:cNvPr id="6" name="Freeform 6"/>
          <p:cNvSpPr/>
          <p:nvPr/>
        </p:nvSpPr>
        <p:spPr>
          <a:xfrm>
            <a:off x="11513736" y="5862686"/>
            <a:ext cx="6288015" cy="4074915"/>
          </a:xfrm>
          <a:custGeom>
            <a:avLst/>
            <a:gdLst/>
            <a:ahLst/>
            <a:cxnLst/>
            <a:rect l="l" t="t" r="r" b="b"/>
            <a:pathLst>
              <a:path w="6288015" h="4074915">
                <a:moveTo>
                  <a:pt x="0" y="0"/>
                </a:moveTo>
                <a:lnTo>
                  <a:pt x="6288015" y="0"/>
                </a:lnTo>
                <a:lnTo>
                  <a:pt x="6288015" y="4074915"/>
                </a:lnTo>
                <a:lnTo>
                  <a:pt x="0" y="4074915"/>
                </a:lnTo>
                <a:lnTo>
                  <a:pt x="0" y="0"/>
                </a:lnTo>
                <a:close/>
              </a:path>
            </a:pathLst>
          </a:custGeom>
          <a:blipFill>
            <a:blip r:embed="rId6"/>
            <a:stretch>
              <a:fillRect/>
            </a:stretch>
          </a:blipFill>
        </p:spPr>
      </p:sp>
      <p:sp>
        <p:nvSpPr>
          <p:cNvPr id="7" name="TextBox 7"/>
          <p:cNvSpPr txBox="1"/>
          <p:nvPr/>
        </p:nvSpPr>
        <p:spPr>
          <a:xfrm>
            <a:off x="6869958" y="338769"/>
            <a:ext cx="11418042" cy="1437011"/>
          </a:xfrm>
          <a:prstGeom prst="rect">
            <a:avLst/>
          </a:prstGeom>
        </p:spPr>
        <p:txBody>
          <a:bodyPr lIns="0" tIns="0" rIns="0" bIns="0" rtlCol="0" anchor="t">
            <a:spAutoFit/>
          </a:bodyPr>
          <a:lstStyle/>
          <a:p>
            <a:pPr algn="l">
              <a:lnSpc>
                <a:spcPts val="3700"/>
              </a:lnSpc>
            </a:pPr>
            <a:r>
              <a:rPr lang="en-US" sz="3700">
                <a:solidFill>
                  <a:srgbClr val="F0B92D"/>
                </a:solidFill>
                <a:latin typeface="Track"/>
                <a:ea typeface="Track"/>
                <a:cs typeface="Track"/>
                <a:sym typeface="Track"/>
              </a:rPr>
              <a:t>Join the necessary tables to find the total quantity of each pizza category ordered.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228</Words>
  <Application>Microsoft Office PowerPoint</Application>
  <PresentationFormat>Custom</PresentationFormat>
  <Paragraphs>22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Poppins</vt:lpstr>
      <vt:lpstr>Arimo</vt:lpstr>
      <vt:lpstr>Arial</vt:lpstr>
      <vt:lpstr>Track</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and Black Modern Paper Illustrative Pizza Restaurant Presentation</dc:title>
  <dc:creator>user</dc:creator>
  <cp:lastModifiedBy>Kushal</cp:lastModifiedBy>
  <cp:revision>2</cp:revision>
  <dcterms:created xsi:type="dcterms:W3CDTF">2006-08-16T00:00:00Z</dcterms:created>
  <dcterms:modified xsi:type="dcterms:W3CDTF">2025-01-14T15:22:42Z</dcterms:modified>
  <dc:identifier>DAGbnL9Izn0</dc:identifier>
</cp:coreProperties>
</file>