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al Bold" charset="1" panose="020B0802020202020204"/>
      <p:regular r:id="rId20"/>
    </p:embeddedFont>
    <p:embeddedFont>
      <p:font typeface="Arial" charset="1" panose="020B0502020202020204"/>
      <p:regular r:id="rId21"/>
    </p:embeddedFont>
    <p:embeddedFont>
      <p:font typeface="ITC Franklin Gothic LT Semi-Bold" charset="1" panose="020B0704030502020204"/>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 Id="rId4" Target="../media/image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ShubhamDeshmuk-h/Stegno_project"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38662" y="2732453"/>
            <a:ext cx="13716000" cy="1466667"/>
            <a:chOff x="0" y="0"/>
            <a:chExt cx="18288000" cy="1955556"/>
          </a:xfrm>
        </p:grpSpPr>
        <p:sp>
          <p:nvSpPr>
            <p:cNvPr name="Freeform 12" id="12"/>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3" id="13"/>
            <p:cNvSpPr txBox="true"/>
            <p:nvPr/>
          </p:nvSpPr>
          <p:spPr>
            <a:xfrm>
              <a:off x="0" y="-95250"/>
              <a:ext cx="18288000" cy="2050806"/>
            </a:xfrm>
            <a:prstGeom prst="rect">
              <a:avLst/>
            </a:prstGeom>
          </p:spPr>
          <p:txBody>
            <a:bodyPr anchor="b" rtlCol="false" tIns="0" lIns="0" bIns="0" rIns="0"/>
            <a:lstStyle/>
            <a:p>
              <a:pPr algn="ctr">
                <a:lnSpc>
                  <a:spcPts val="5831"/>
                </a:lnSpc>
              </a:pPr>
              <a:r>
                <a:rPr lang="en-US" sz="4859" b="true">
                  <a:solidFill>
                    <a:srgbClr val="1CADE4"/>
                  </a:solidFill>
                  <a:latin typeface="Arial Bold"/>
                  <a:ea typeface="Arial Bold"/>
                  <a:cs typeface="Arial Bold"/>
                  <a:sym typeface="Arial Bold"/>
                </a:rPr>
                <a:t>Secure Data Hiding In Images Using Steganography</a:t>
              </a: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95250"/>
              <a:ext cx="25453296" cy="1264800"/>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3784388" y="6303735"/>
            <a:ext cx="11970274" cy="2354490"/>
            <a:chOff x="0" y="0"/>
            <a:chExt cx="15960366" cy="3139320"/>
          </a:xfrm>
        </p:grpSpPr>
        <p:sp>
          <p:nvSpPr>
            <p:cNvPr name="Freeform 18" id="18"/>
            <p:cNvSpPr/>
            <p:nvPr/>
          </p:nvSpPr>
          <p:spPr>
            <a:xfrm flipH="false" flipV="false" rot="0">
              <a:off x="0" y="0"/>
              <a:ext cx="15960365" cy="3139320"/>
            </a:xfrm>
            <a:custGeom>
              <a:avLst/>
              <a:gdLst/>
              <a:ahLst/>
              <a:cxnLst/>
              <a:rect r="r" b="b" t="t" l="l"/>
              <a:pathLst>
                <a:path h="3139320" w="15960365">
                  <a:moveTo>
                    <a:pt x="0" y="0"/>
                  </a:moveTo>
                  <a:lnTo>
                    <a:pt x="15960365" y="0"/>
                  </a:lnTo>
                  <a:lnTo>
                    <a:pt x="15960365" y="3139320"/>
                  </a:lnTo>
                  <a:lnTo>
                    <a:pt x="0" y="3139320"/>
                  </a:lnTo>
                  <a:close/>
                </a:path>
              </a:pathLst>
            </a:custGeom>
            <a:solidFill>
              <a:srgbClr val="000000">
                <a:alpha val="0"/>
              </a:srgbClr>
            </a:solidFill>
          </p:spPr>
        </p:sp>
        <p:sp>
          <p:nvSpPr>
            <p:cNvPr name="TextBox 19" id="19"/>
            <p:cNvSpPr txBox="true"/>
            <p:nvPr/>
          </p:nvSpPr>
          <p:spPr>
            <a:xfrm>
              <a:off x="0" y="-76200"/>
              <a:ext cx="15960366" cy="3215520"/>
            </a:xfrm>
            <a:prstGeom prst="rect">
              <a:avLst/>
            </a:prstGeom>
          </p:spPr>
          <p:txBody>
            <a:bodyPr anchor="t" rtlCol="false" tIns="0" lIns="0" bIns="0" rIns="0"/>
            <a:lstStyle/>
            <a:p>
              <a:pPr algn="ctr">
                <a:lnSpc>
                  <a:spcPts val="4320"/>
                </a:lnSpc>
              </a:pPr>
              <a:r>
                <a:rPr lang="en-US" sz="3600">
                  <a:solidFill>
                    <a:srgbClr val="FFFFFF"/>
                  </a:solidFill>
                  <a:latin typeface="Arial"/>
                  <a:ea typeface="Arial"/>
                  <a:cs typeface="Arial"/>
                  <a:sym typeface="Arial"/>
                </a:rPr>
                <a:t>Presented By: Shubham Balasaheb Deshmukh</a:t>
              </a:r>
            </a:p>
            <a:p>
              <a:pPr algn="ctr">
                <a:lnSpc>
                  <a:spcPts val="4320"/>
                </a:lnSpc>
              </a:pPr>
              <a:r>
                <a:rPr lang="en-US" sz="3600">
                  <a:solidFill>
                    <a:srgbClr val="FFFFFF"/>
                  </a:solidFill>
                  <a:latin typeface="Arial"/>
                  <a:ea typeface="Arial"/>
                  <a:cs typeface="Arial"/>
                  <a:sym typeface="Arial"/>
                </a:rPr>
                <a:t>Student Name: Shubham Balasaheb Deshmukh</a:t>
              </a:r>
            </a:p>
            <a:p>
              <a:pPr algn="ctr">
                <a:lnSpc>
                  <a:spcPts val="4320"/>
                </a:lnSpc>
              </a:pPr>
              <a:r>
                <a:rPr lang="en-US" sz="3600">
                  <a:solidFill>
                    <a:srgbClr val="FFFFFF"/>
                  </a:solidFill>
                  <a:latin typeface="Arial"/>
                  <a:ea typeface="Arial"/>
                  <a:cs typeface="Arial"/>
                  <a:sym typeface="Arial"/>
                </a:rPr>
                <a:t>College Name: MET Institute of Engineering, Nashik</a:t>
              </a:r>
            </a:p>
            <a:p>
              <a:pPr algn="ctr">
                <a:lnSpc>
                  <a:spcPts val="4320"/>
                </a:lnSpc>
              </a:pPr>
              <a:r>
                <a:rPr lang="en-US" sz="3600">
                  <a:solidFill>
                    <a:srgbClr val="FFFFFF"/>
                  </a:solidFill>
                  <a:latin typeface="Arial"/>
                  <a:ea typeface="Arial"/>
                  <a:cs typeface="Arial"/>
                  <a:sym typeface="Arial"/>
                </a:rPr>
                <a:t>Department : Information Technology</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68023" y="1028700"/>
            <a:ext cx="16544424" cy="1103823"/>
            <a:chOff x="0" y="0"/>
            <a:chExt cx="22059232" cy="1471764"/>
          </a:xfrm>
        </p:grpSpPr>
        <p:sp>
          <p:nvSpPr>
            <p:cNvPr name="Freeform 10" id="10"/>
            <p:cNvSpPr/>
            <p:nvPr/>
          </p:nvSpPr>
          <p:spPr>
            <a:xfrm flipH="false" flipV="false" rot="0">
              <a:off x="0" y="0"/>
              <a:ext cx="22059232" cy="1471764"/>
            </a:xfrm>
            <a:custGeom>
              <a:avLst/>
              <a:gdLst/>
              <a:ahLst/>
              <a:cxnLst/>
              <a:rect r="r" b="b" t="t" l="l"/>
              <a:pathLst>
                <a:path h="1471764" w="22059232">
                  <a:moveTo>
                    <a:pt x="0" y="0"/>
                  </a:moveTo>
                  <a:lnTo>
                    <a:pt x="22059232" y="0"/>
                  </a:lnTo>
                  <a:lnTo>
                    <a:pt x="22059232" y="1471764"/>
                  </a:lnTo>
                  <a:lnTo>
                    <a:pt x="0" y="1471764"/>
                  </a:lnTo>
                  <a:close/>
                </a:path>
              </a:pathLst>
            </a:custGeom>
            <a:solidFill>
              <a:srgbClr val="000000">
                <a:alpha val="0"/>
              </a:srgbClr>
            </a:solidFill>
          </p:spPr>
        </p:sp>
        <p:sp>
          <p:nvSpPr>
            <p:cNvPr name="TextBox 11" id="11"/>
            <p:cNvSpPr txBox="true"/>
            <p:nvPr/>
          </p:nvSpPr>
          <p:spPr>
            <a:xfrm>
              <a:off x="0" y="-123825"/>
              <a:ext cx="22059232" cy="1595589"/>
            </a:xfrm>
            <a:prstGeom prst="rect">
              <a:avLst/>
            </a:prstGeom>
          </p:spPr>
          <p:txBody>
            <a:bodyPr anchor="b" rtlCol="false" tIns="0" lIns="0" bIns="0" rIns="0"/>
            <a:lstStyle/>
            <a:p>
              <a:pPr algn="l">
                <a:lnSpc>
                  <a:spcPts val="7200"/>
                </a:lnSpc>
              </a:pPr>
              <a:r>
                <a:rPr lang="en-US" sz="6000" b="true">
                  <a:solidFill>
                    <a:srgbClr val="1CADE4"/>
                  </a:solidFill>
                  <a:latin typeface="ITC Franklin Gothic LT Semi-Bold"/>
                  <a:ea typeface="ITC Franklin Gothic LT Semi-Bold"/>
                  <a:cs typeface="ITC Franklin Gothic LT Semi-Bold"/>
                  <a:sym typeface="ITC Franklin Gothic LT Semi-Bold"/>
                </a:rPr>
                <a:t>Results</a:t>
              </a:r>
            </a:p>
          </p:txBody>
        </p:sp>
      </p:grpSp>
      <p:sp>
        <p:nvSpPr>
          <p:cNvPr name="Freeform 12" id="12"/>
          <p:cNvSpPr/>
          <p:nvPr/>
        </p:nvSpPr>
        <p:spPr>
          <a:xfrm flipH="false" flipV="false" rot="0">
            <a:off x="11917725" y="2901342"/>
            <a:ext cx="3567843" cy="6356958"/>
          </a:xfrm>
          <a:custGeom>
            <a:avLst/>
            <a:gdLst/>
            <a:ahLst/>
            <a:cxnLst/>
            <a:rect r="r" b="b" t="t" l="l"/>
            <a:pathLst>
              <a:path h="6356958" w="3567843">
                <a:moveTo>
                  <a:pt x="0" y="0"/>
                </a:moveTo>
                <a:lnTo>
                  <a:pt x="3567843" y="0"/>
                </a:lnTo>
                <a:lnTo>
                  <a:pt x="3567843" y="6356958"/>
                </a:lnTo>
                <a:lnTo>
                  <a:pt x="0" y="6356958"/>
                </a:lnTo>
                <a:lnTo>
                  <a:pt x="0" y="0"/>
                </a:lnTo>
                <a:close/>
              </a:path>
            </a:pathLst>
          </a:custGeom>
          <a:blipFill>
            <a:blip r:embed="rId3"/>
            <a:stretch>
              <a:fillRect l="0" t="0" r="0" b="0"/>
            </a:stretch>
          </a:blipFill>
        </p:spPr>
      </p:sp>
      <p:sp>
        <p:nvSpPr>
          <p:cNvPr name="Freeform 13" id="13"/>
          <p:cNvSpPr/>
          <p:nvPr/>
        </p:nvSpPr>
        <p:spPr>
          <a:xfrm flipH="false" flipV="false" rot="0">
            <a:off x="3204633" y="2901342"/>
            <a:ext cx="3567843" cy="6356958"/>
          </a:xfrm>
          <a:custGeom>
            <a:avLst/>
            <a:gdLst/>
            <a:ahLst/>
            <a:cxnLst/>
            <a:rect r="r" b="b" t="t" l="l"/>
            <a:pathLst>
              <a:path h="6356958" w="3567843">
                <a:moveTo>
                  <a:pt x="0" y="0"/>
                </a:moveTo>
                <a:lnTo>
                  <a:pt x="3567843" y="0"/>
                </a:lnTo>
                <a:lnTo>
                  <a:pt x="3567843" y="6356958"/>
                </a:lnTo>
                <a:lnTo>
                  <a:pt x="0" y="6356958"/>
                </a:lnTo>
                <a:lnTo>
                  <a:pt x="0" y="0"/>
                </a:lnTo>
                <a:close/>
              </a:path>
            </a:pathLst>
          </a:custGeom>
          <a:blipFill>
            <a:blip r:embed="rId4"/>
            <a:stretch>
              <a:fillRect l="0" t="0" r="0" b="0"/>
            </a:stretch>
          </a:blipFill>
        </p:spPr>
      </p:sp>
      <p:sp>
        <p:nvSpPr>
          <p:cNvPr name="TextBox 14" id="14"/>
          <p:cNvSpPr txBox="true"/>
          <p:nvPr/>
        </p:nvSpPr>
        <p:spPr>
          <a:xfrm rot="0">
            <a:off x="3902021" y="1935272"/>
            <a:ext cx="2157889" cy="537845"/>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Photo.jpeg</a:t>
            </a:r>
          </a:p>
        </p:txBody>
      </p:sp>
      <p:sp>
        <p:nvSpPr>
          <p:cNvPr name="TextBox 15" id="15"/>
          <p:cNvSpPr txBox="true"/>
          <p:nvPr/>
        </p:nvSpPr>
        <p:spPr>
          <a:xfrm rot="0">
            <a:off x="11568889" y="1935272"/>
            <a:ext cx="4225290" cy="537845"/>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Encryptedphoto.jpeg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11115"/>
            <a:ext cx="16544424" cy="1103376"/>
            <a:chOff x="0" y="0"/>
            <a:chExt cx="22059232" cy="1471168"/>
          </a:xfrm>
        </p:grpSpPr>
        <p:sp>
          <p:nvSpPr>
            <p:cNvPr name="Freeform 10" id="10"/>
            <p:cNvSpPr/>
            <p:nvPr/>
          </p:nvSpPr>
          <p:spPr>
            <a:xfrm flipH="false" flipV="false" rot="0">
              <a:off x="0" y="0"/>
              <a:ext cx="22059232" cy="1471168"/>
            </a:xfrm>
            <a:custGeom>
              <a:avLst/>
              <a:gdLst/>
              <a:ahLst/>
              <a:cxnLst/>
              <a:rect r="r" b="b" t="t" l="l"/>
              <a:pathLst>
                <a:path h="1471168" w="22059232">
                  <a:moveTo>
                    <a:pt x="0" y="0"/>
                  </a:moveTo>
                  <a:lnTo>
                    <a:pt x="22059232" y="0"/>
                  </a:lnTo>
                  <a:lnTo>
                    <a:pt x="22059232" y="1471168"/>
                  </a:lnTo>
                  <a:lnTo>
                    <a:pt x="0" y="1471168"/>
                  </a:lnTo>
                  <a:close/>
                </a:path>
              </a:pathLst>
            </a:custGeom>
            <a:solidFill>
              <a:srgbClr val="000000">
                <a:alpha val="0"/>
              </a:srgbClr>
            </a:solidFill>
          </p:spPr>
        </p:sp>
        <p:sp>
          <p:nvSpPr>
            <p:cNvPr name="TextBox 11" id="11"/>
            <p:cNvSpPr txBox="true"/>
            <p:nvPr/>
          </p:nvSpPr>
          <p:spPr>
            <a:xfrm>
              <a:off x="0" y="-123825"/>
              <a:ext cx="22059232" cy="1594993"/>
            </a:xfrm>
            <a:prstGeom prst="rect">
              <a:avLst/>
            </a:prstGeom>
          </p:spPr>
          <p:txBody>
            <a:bodyPr anchor="b" rtlCol="false" tIns="0" lIns="0" bIns="0" rIns="0"/>
            <a:lstStyle/>
            <a:p>
              <a:pPr algn="l">
                <a:lnSpc>
                  <a:spcPts val="7200"/>
                </a:lnSpc>
              </a:pPr>
              <a:r>
                <a:rPr lang="en-US" sz="6000" b="true">
                  <a:solidFill>
                    <a:srgbClr val="1CADE4"/>
                  </a:solidFill>
                  <a:latin typeface="ITC Franklin Gothic LT Semi-Bold"/>
                  <a:ea typeface="ITC Franklin Gothic LT Semi-Bold"/>
                  <a:cs typeface="ITC Franklin Gothic LT Semi-Bold"/>
                  <a:sym typeface="ITC Franklin Gothic LT Semi-Bold"/>
                </a:rPr>
                <a:t>Conclusion</a:t>
              </a:r>
            </a:p>
          </p:txBody>
        </p:sp>
      </p:grpSp>
      <p:grpSp>
        <p:nvGrpSpPr>
          <p:cNvPr name="Group 12" id="12"/>
          <p:cNvGrpSpPr/>
          <p:nvPr/>
        </p:nvGrpSpPr>
        <p:grpSpPr>
          <a:xfrm rot="0">
            <a:off x="1028700" y="3373886"/>
            <a:ext cx="16544424" cy="4566666"/>
            <a:chOff x="0" y="0"/>
            <a:chExt cx="22059232" cy="6088888"/>
          </a:xfrm>
        </p:grpSpPr>
        <p:sp>
          <p:nvSpPr>
            <p:cNvPr name="Freeform 13" id="13"/>
            <p:cNvSpPr/>
            <p:nvPr/>
          </p:nvSpPr>
          <p:spPr>
            <a:xfrm flipH="false" flipV="false" rot="0">
              <a:off x="0" y="0"/>
              <a:ext cx="22059232" cy="6088888"/>
            </a:xfrm>
            <a:custGeom>
              <a:avLst/>
              <a:gdLst/>
              <a:ahLst/>
              <a:cxnLst/>
              <a:rect r="r" b="b" t="t" l="l"/>
              <a:pathLst>
                <a:path h="6088888" w="22059232">
                  <a:moveTo>
                    <a:pt x="0" y="0"/>
                  </a:moveTo>
                  <a:lnTo>
                    <a:pt x="22059232" y="0"/>
                  </a:lnTo>
                  <a:lnTo>
                    <a:pt x="22059232" y="6088888"/>
                  </a:lnTo>
                  <a:lnTo>
                    <a:pt x="0" y="6088888"/>
                  </a:lnTo>
                  <a:close/>
                </a:path>
              </a:pathLst>
            </a:custGeom>
            <a:solidFill>
              <a:srgbClr val="000000">
                <a:alpha val="0"/>
              </a:srgbClr>
            </a:solidFill>
          </p:spPr>
        </p:sp>
        <p:sp>
          <p:nvSpPr>
            <p:cNvPr name="TextBox 14" id="14"/>
            <p:cNvSpPr txBox="true"/>
            <p:nvPr/>
          </p:nvSpPr>
          <p:spPr>
            <a:xfrm>
              <a:off x="0" y="-66675"/>
              <a:ext cx="22059232" cy="6155563"/>
            </a:xfrm>
            <a:prstGeom prst="rect">
              <a:avLst/>
            </a:prstGeom>
          </p:spPr>
          <p:txBody>
            <a:bodyPr anchor="ctr" rtlCol="false" tIns="0" lIns="0" bIns="0" rIns="0"/>
            <a:lstStyle/>
            <a:p>
              <a:pPr algn="l">
                <a:lnSpc>
                  <a:spcPts val="3960"/>
                </a:lnSpc>
              </a:pPr>
              <a:r>
                <a:rPr lang="en-US" sz="3300">
                  <a:solidFill>
                    <a:srgbClr val="000000"/>
                  </a:solidFill>
                  <a:latin typeface="Arial"/>
                  <a:ea typeface="Arial"/>
                  <a:cs typeface="Arial"/>
                  <a:sym typeface="Arial"/>
                </a:rPr>
                <a:t>In an era where data security and privacy are of utmost importance, image steganography provides an innovative and discreet way to safeguard confidential information. By embedding messages within images without altering their visual integrity, this technology ensures secure communication while minimizing the risk of detection. The integration of OpenCV for image processing, Tkinter for a user-friendly interface, and encryption techniques for password protection makes this solution accessible even to non-technical users. Whether for government agencies, businesses, journalists, or cybersecurity professionals, this approach offers a seamless and effective method for secure data transmission.</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28700"/>
            <a:ext cx="16544424" cy="1124744"/>
            <a:chOff x="0" y="0"/>
            <a:chExt cx="22059232" cy="1499658"/>
          </a:xfrm>
        </p:grpSpPr>
        <p:sp>
          <p:nvSpPr>
            <p:cNvPr name="Freeform 10" id="10"/>
            <p:cNvSpPr/>
            <p:nvPr/>
          </p:nvSpPr>
          <p:spPr>
            <a:xfrm flipH="false" flipV="false" rot="0">
              <a:off x="0" y="0"/>
              <a:ext cx="22059232" cy="1499658"/>
            </a:xfrm>
            <a:custGeom>
              <a:avLst/>
              <a:gdLst/>
              <a:ahLst/>
              <a:cxnLst/>
              <a:rect r="r" b="b" t="t" l="l"/>
              <a:pathLst>
                <a:path h="1499658" w="22059232">
                  <a:moveTo>
                    <a:pt x="0" y="0"/>
                  </a:moveTo>
                  <a:lnTo>
                    <a:pt x="22059232" y="0"/>
                  </a:lnTo>
                  <a:lnTo>
                    <a:pt x="22059232" y="1499658"/>
                  </a:lnTo>
                  <a:lnTo>
                    <a:pt x="0" y="1499658"/>
                  </a:lnTo>
                  <a:close/>
                </a:path>
              </a:pathLst>
            </a:custGeom>
            <a:solidFill>
              <a:srgbClr val="000000">
                <a:alpha val="0"/>
              </a:srgbClr>
            </a:solidFill>
          </p:spPr>
        </p:sp>
        <p:sp>
          <p:nvSpPr>
            <p:cNvPr name="TextBox 11" id="11"/>
            <p:cNvSpPr txBox="true"/>
            <p:nvPr/>
          </p:nvSpPr>
          <p:spPr>
            <a:xfrm>
              <a:off x="0" y="-123825"/>
              <a:ext cx="22059232" cy="1623483"/>
            </a:xfrm>
            <a:prstGeom prst="rect">
              <a:avLst/>
            </a:prstGeom>
          </p:spPr>
          <p:txBody>
            <a:bodyPr anchor="b" rtlCol="false" tIns="0" lIns="0" bIns="0" rIns="0"/>
            <a:lstStyle/>
            <a:p>
              <a:pPr algn="l">
                <a:lnSpc>
                  <a:spcPts val="7200"/>
                </a:lnSpc>
              </a:pPr>
              <a:r>
                <a:rPr lang="en-US" sz="6000" b="true">
                  <a:solidFill>
                    <a:srgbClr val="1CADE4"/>
                  </a:solidFill>
                  <a:latin typeface="ITC Franklin Gothic LT Semi-Bold"/>
                  <a:ea typeface="ITC Franklin Gothic LT Semi-Bold"/>
                  <a:cs typeface="ITC Franklin Gothic LT Semi-Bold"/>
                  <a:sym typeface="ITC Franklin Gothic LT Semi-Bold"/>
                </a:rPr>
                <a:t>GitHub Link</a:t>
              </a:r>
            </a:p>
          </p:txBody>
        </p:sp>
      </p:grpSp>
      <p:sp>
        <p:nvSpPr>
          <p:cNvPr name="TextBox 12" id="12"/>
          <p:cNvSpPr txBox="true"/>
          <p:nvPr/>
        </p:nvSpPr>
        <p:spPr>
          <a:xfrm rot="0">
            <a:off x="1028700" y="5076825"/>
            <a:ext cx="12349639" cy="596900"/>
          </a:xfrm>
          <a:prstGeom prst="rect">
            <a:avLst/>
          </a:prstGeom>
        </p:spPr>
        <p:txBody>
          <a:bodyPr anchor="t" rtlCol="false" tIns="0" lIns="0" bIns="0" rIns="0">
            <a:spAutoFit/>
          </a:bodyPr>
          <a:lstStyle/>
          <a:p>
            <a:pPr algn="ctr">
              <a:lnSpc>
                <a:spcPts val="4900"/>
              </a:lnSpc>
            </a:pPr>
            <a:r>
              <a:rPr lang="en-US" b="true" sz="3500" u="sng">
                <a:solidFill>
                  <a:srgbClr val="000000"/>
                </a:solidFill>
                <a:latin typeface="Canva Sans Bold"/>
                <a:ea typeface="Canva Sans Bold"/>
                <a:cs typeface="Canva Sans Bold"/>
                <a:sym typeface="Canva Sans Bold"/>
                <a:hlinkClick r:id="rId3" tooltip="https://github.com/ShubhamDeshmuk-h/Stegno_project"/>
              </a:rPr>
              <a:t>https://github.com/ShubhamDeshmuk-h/Stegno_project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03505" y="949913"/>
            <a:ext cx="16544424" cy="1112520"/>
            <a:chOff x="0" y="0"/>
            <a:chExt cx="22059232" cy="1483360"/>
          </a:xfrm>
        </p:grpSpPr>
        <p:sp>
          <p:nvSpPr>
            <p:cNvPr name="Freeform 10" id="10"/>
            <p:cNvSpPr/>
            <p:nvPr/>
          </p:nvSpPr>
          <p:spPr>
            <a:xfrm flipH="false" flipV="false" rot="0">
              <a:off x="0" y="0"/>
              <a:ext cx="22059232" cy="1483360"/>
            </a:xfrm>
            <a:custGeom>
              <a:avLst/>
              <a:gdLst/>
              <a:ahLst/>
              <a:cxnLst/>
              <a:rect r="r" b="b" t="t" l="l"/>
              <a:pathLst>
                <a:path h="1483360" w="22059232">
                  <a:moveTo>
                    <a:pt x="0" y="0"/>
                  </a:moveTo>
                  <a:lnTo>
                    <a:pt x="22059232" y="0"/>
                  </a:lnTo>
                  <a:lnTo>
                    <a:pt x="22059232" y="1483360"/>
                  </a:lnTo>
                  <a:lnTo>
                    <a:pt x="0" y="1483360"/>
                  </a:lnTo>
                  <a:close/>
                </a:path>
              </a:pathLst>
            </a:custGeom>
            <a:solidFill>
              <a:srgbClr val="000000">
                <a:alpha val="0"/>
              </a:srgbClr>
            </a:solidFill>
          </p:spPr>
        </p:sp>
        <p:sp>
          <p:nvSpPr>
            <p:cNvPr name="TextBox 11" id="11"/>
            <p:cNvSpPr txBox="true"/>
            <p:nvPr/>
          </p:nvSpPr>
          <p:spPr>
            <a:xfrm>
              <a:off x="0" y="-123825"/>
              <a:ext cx="22059232" cy="1607185"/>
            </a:xfrm>
            <a:prstGeom prst="rect">
              <a:avLst/>
            </a:prstGeom>
          </p:spPr>
          <p:txBody>
            <a:bodyPr anchor="b" rtlCol="false" tIns="0" lIns="0" bIns="0" rIns="0"/>
            <a:lstStyle/>
            <a:p>
              <a:pPr algn="l">
                <a:lnSpc>
                  <a:spcPts val="7200"/>
                </a:lnSpc>
              </a:pPr>
              <a:r>
                <a:rPr lang="en-US" sz="6000" b="true">
                  <a:solidFill>
                    <a:srgbClr val="1CADE4"/>
                  </a:solidFill>
                  <a:latin typeface="Arial Bold"/>
                  <a:ea typeface="Arial Bold"/>
                  <a:cs typeface="Arial Bold"/>
                  <a:sym typeface="Arial Bold"/>
                </a:rPr>
                <a:t>Future scope</a:t>
              </a:r>
            </a:p>
          </p:txBody>
        </p:sp>
      </p:grpSp>
      <p:grpSp>
        <p:nvGrpSpPr>
          <p:cNvPr name="Group 12" id="12"/>
          <p:cNvGrpSpPr/>
          <p:nvPr/>
        </p:nvGrpSpPr>
        <p:grpSpPr>
          <a:xfrm rot="0">
            <a:off x="868023" y="2186258"/>
            <a:ext cx="16544424" cy="7538466"/>
            <a:chOff x="0" y="0"/>
            <a:chExt cx="22059232" cy="10051288"/>
          </a:xfrm>
        </p:grpSpPr>
        <p:sp>
          <p:nvSpPr>
            <p:cNvPr name="Freeform 13" id="13"/>
            <p:cNvSpPr/>
            <p:nvPr/>
          </p:nvSpPr>
          <p:spPr>
            <a:xfrm flipH="false" flipV="false" rot="0">
              <a:off x="0" y="0"/>
              <a:ext cx="22059232" cy="10051288"/>
            </a:xfrm>
            <a:custGeom>
              <a:avLst/>
              <a:gdLst/>
              <a:ahLst/>
              <a:cxnLst/>
              <a:rect r="r" b="b" t="t" l="l"/>
              <a:pathLst>
                <a:path h="10051288" w="22059232">
                  <a:moveTo>
                    <a:pt x="0" y="0"/>
                  </a:moveTo>
                  <a:lnTo>
                    <a:pt x="22059232" y="0"/>
                  </a:lnTo>
                  <a:lnTo>
                    <a:pt x="22059232" y="10051288"/>
                  </a:lnTo>
                  <a:lnTo>
                    <a:pt x="0" y="10051288"/>
                  </a:lnTo>
                  <a:close/>
                </a:path>
              </a:pathLst>
            </a:custGeom>
            <a:solidFill>
              <a:srgbClr val="000000">
                <a:alpha val="0"/>
              </a:srgbClr>
            </a:solidFill>
          </p:spPr>
        </p:sp>
        <p:sp>
          <p:nvSpPr>
            <p:cNvPr name="TextBox 14" id="14"/>
            <p:cNvSpPr txBox="true"/>
            <p:nvPr/>
          </p:nvSpPr>
          <p:spPr>
            <a:xfrm>
              <a:off x="0" y="-66675"/>
              <a:ext cx="22059232" cy="10117963"/>
            </a:xfrm>
            <a:prstGeom prst="rect">
              <a:avLst/>
            </a:prstGeom>
          </p:spPr>
          <p:txBody>
            <a:bodyPr anchor="ctr" rtlCol="false" tIns="0" lIns="0" bIns="0" rIns="0"/>
            <a:lstStyle/>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Enhanced Security with Advanced Encryption – </a:t>
              </a:r>
              <a:r>
                <a:rPr lang="en-US" sz="3300">
                  <a:solidFill>
                    <a:srgbClr val="000000"/>
                  </a:solidFill>
                  <a:latin typeface="Arial"/>
                  <a:ea typeface="Arial"/>
                  <a:cs typeface="Arial"/>
                  <a:sym typeface="Arial"/>
                </a:rPr>
                <a:t>Integrating AES or RSA encryption along with steganography can provide an extra layer of security, making hidden data even more resistant to attacks.</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AI-Powered Steganalysis Detection – </a:t>
              </a:r>
              <a:r>
                <a:rPr lang="en-US" sz="3300">
                  <a:solidFill>
                    <a:srgbClr val="000000"/>
                  </a:solidFill>
                  <a:latin typeface="Arial"/>
                  <a:ea typeface="Arial"/>
                  <a:cs typeface="Arial"/>
                  <a:sym typeface="Arial"/>
                </a:rPr>
                <a:t>Machine learning algorithms can be implemented to analyze and detect steganographic patterns, helping in both improving security and countering unauthorized use.</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Support for Multiple File Types –</a:t>
              </a:r>
              <a:r>
                <a:rPr lang="en-US" sz="3300">
                  <a:solidFill>
                    <a:srgbClr val="000000"/>
                  </a:solidFill>
                  <a:latin typeface="Arial"/>
                  <a:ea typeface="Arial"/>
                  <a:cs typeface="Arial"/>
                  <a:sym typeface="Arial"/>
                </a:rPr>
                <a:t> Future iterations can enable embedding not just text but also files like PDFs, audio, or even small executable scripts within images for enhanced data hiding.</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Cloud-Based Secure Messaging – </a:t>
              </a:r>
              <a:r>
                <a:rPr lang="en-US" sz="3300">
                  <a:solidFill>
                    <a:srgbClr val="000000"/>
                  </a:solidFill>
                  <a:latin typeface="Arial"/>
                  <a:ea typeface="Arial"/>
                  <a:cs typeface="Arial"/>
                  <a:sym typeface="Arial"/>
                </a:rPr>
                <a:t>The technology can be integrated into cloud platforms, allowing users to send and retrieve steganographic messages securely over the internet.</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Blockchain for Tamper-Proof Security –</a:t>
              </a:r>
              <a:r>
                <a:rPr lang="en-US" sz="3300">
                  <a:solidFill>
                    <a:srgbClr val="000000"/>
                  </a:solidFill>
                  <a:latin typeface="Arial"/>
                  <a:ea typeface="Arial"/>
                  <a:cs typeface="Arial"/>
                  <a:sym typeface="Arial"/>
                </a:rPr>
                <a:t> Leveraging blockchain to track and verify steganographic data transactions can ensure authenticity and prevent unauthorized modifications.</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2194562" y="4149327"/>
            <a:ext cx="13948116" cy="1988344"/>
            <a:chOff x="0" y="0"/>
            <a:chExt cx="18597488" cy="2651126"/>
          </a:xfrm>
        </p:grpSpPr>
        <p:sp>
          <p:nvSpPr>
            <p:cNvPr name="Freeform 10" id="10"/>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1" id="11"/>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274360" y="837702"/>
            <a:ext cx="15773400" cy="1988345"/>
            <a:chOff x="0" y="0"/>
            <a:chExt cx="21031200" cy="2651126"/>
          </a:xfrm>
        </p:grpSpPr>
        <p:sp>
          <p:nvSpPr>
            <p:cNvPr name="Freeform 10" id="10"/>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1" id="11"/>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1257300" y="2428407"/>
            <a:ext cx="16528530" cy="7858593"/>
            <a:chOff x="0" y="0"/>
            <a:chExt cx="22038040" cy="10478124"/>
          </a:xfrm>
        </p:grpSpPr>
        <p:sp>
          <p:nvSpPr>
            <p:cNvPr name="Freeform 13" id="13"/>
            <p:cNvSpPr/>
            <p:nvPr/>
          </p:nvSpPr>
          <p:spPr>
            <a:xfrm flipH="false" flipV="false" rot="0">
              <a:off x="0" y="0"/>
              <a:ext cx="22038041" cy="10478124"/>
            </a:xfrm>
            <a:custGeom>
              <a:avLst/>
              <a:gdLst/>
              <a:ahLst/>
              <a:cxnLst/>
              <a:rect r="r" b="b" t="t" l="l"/>
              <a:pathLst>
                <a:path h="10478124" w="22038041">
                  <a:moveTo>
                    <a:pt x="0" y="0"/>
                  </a:moveTo>
                  <a:lnTo>
                    <a:pt x="22038041" y="0"/>
                  </a:lnTo>
                  <a:lnTo>
                    <a:pt x="22038041" y="10478124"/>
                  </a:lnTo>
                  <a:lnTo>
                    <a:pt x="0" y="10478124"/>
                  </a:lnTo>
                  <a:close/>
                </a:path>
              </a:pathLst>
            </a:custGeom>
            <a:solidFill>
              <a:srgbClr val="000000">
                <a:alpha val="0"/>
              </a:srgbClr>
            </a:solidFill>
          </p:spPr>
        </p:sp>
        <p:sp>
          <p:nvSpPr>
            <p:cNvPr name="TextBox 14" id="14"/>
            <p:cNvSpPr txBox="true"/>
            <p:nvPr/>
          </p:nvSpPr>
          <p:spPr>
            <a:xfrm>
              <a:off x="0" y="-95250"/>
              <a:ext cx="22038040" cy="10573374"/>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230087"/>
            <a:ext cx="16544424" cy="1101014"/>
            <a:chOff x="0" y="0"/>
            <a:chExt cx="22059232" cy="1468018"/>
          </a:xfrm>
        </p:grpSpPr>
        <p:sp>
          <p:nvSpPr>
            <p:cNvPr name="Freeform 10" id="10"/>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1" id="11"/>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871788" y="2783967"/>
            <a:ext cx="16544424" cy="4566666"/>
            <a:chOff x="0" y="0"/>
            <a:chExt cx="22059232" cy="6088888"/>
          </a:xfrm>
        </p:grpSpPr>
        <p:sp>
          <p:nvSpPr>
            <p:cNvPr name="Freeform 13" id="13"/>
            <p:cNvSpPr/>
            <p:nvPr/>
          </p:nvSpPr>
          <p:spPr>
            <a:xfrm flipH="false" flipV="false" rot="0">
              <a:off x="0" y="0"/>
              <a:ext cx="22059232" cy="6088888"/>
            </a:xfrm>
            <a:custGeom>
              <a:avLst/>
              <a:gdLst/>
              <a:ahLst/>
              <a:cxnLst/>
              <a:rect r="r" b="b" t="t" l="l"/>
              <a:pathLst>
                <a:path h="6088888" w="22059232">
                  <a:moveTo>
                    <a:pt x="0" y="0"/>
                  </a:moveTo>
                  <a:lnTo>
                    <a:pt x="22059232" y="0"/>
                  </a:lnTo>
                  <a:lnTo>
                    <a:pt x="22059232" y="6088888"/>
                  </a:lnTo>
                  <a:lnTo>
                    <a:pt x="0" y="6088888"/>
                  </a:lnTo>
                  <a:close/>
                </a:path>
              </a:pathLst>
            </a:custGeom>
            <a:solidFill>
              <a:srgbClr val="000000">
                <a:alpha val="0"/>
              </a:srgbClr>
            </a:solidFill>
          </p:spPr>
        </p:sp>
        <p:sp>
          <p:nvSpPr>
            <p:cNvPr name="TextBox 14" id="14"/>
            <p:cNvSpPr txBox="true"/>
            <p:nvPr/>
          </p:nvSpPr>
          <p:spPr>
            <a:xfrm>
              <a:off x="0" y="-66675"/>
              <a:ext cx="22059232" cy="6155563"/>
            </a:xfrm>
            <a:prstGeom prst="rect">
              <a:avLst/>
            </a:prstGeom>
          </p:spPr>
          <p:txBody>
            <a:bodyPr anchor="ctr" rtlCol="false" tIns="0" lIns="0" bIns="0" rIns="0"/>
            <a:lstStyle/>
            <a:p>
              <a:pPr algn="l" marL="596798" indent="-298399" lvl="1">
                <a:lnSpc>
                  <a:spcPts val="3960"/>
                </a:lnSpc>
                <a:buFont typeface="Arial"/>
                <a:buChar char="•"/>
              </a:pPr>
              <a:r>
                <a:rPr lang="en-US" sz="3300">
                  <a:solidFill>
                    <a:srgbClr val="000000"/>
                  </a:solidFill>
                  <a:latin typeface="Arial"/>
                  <a:ea typeface="Arial"/>
                  <a:cs typeface="Arial"/>
                  <a:sym typeface="Arial"/>
                </a:rPr>
                <a:t>Traditional encryption methods, such as cryptographic algorithms, often produce ciphertext that is easily identifiable as encrypted data. This can raise suspicion and may lead to unwanted attention, especially in environments where secure communication is critical.</a:t>
              </a:r>
            </a:p>
            <a:p>
              <a:pPr algn="l" marL="596798" indent="-298399" lvl="1">
                <a:lnSpc>
                  <a:spcPts val="3960"/>
                </a:lnSpc>
                <a:buFont typeface="Arial"/>
                <a:buChar char="•"/>
              </a:pPr>
              <a:r>
                <a:rPr lang="en-US" sz="3300">
                  <a:solidFill>
                    <a:srgbClr val="000000"/>
                  </a:solidFill>
                  <a:latin typeface="Arial"/>
                  <a:ea typeface="Arial"/>
                  <a:cs typeface="Arial"/>
                  <a:sym typeface="Arial"/>
                </a:rPr>
                <a:t>There is a growing need for a more discreet and effective method to hide confidential messages within everyday digital media, such as images, without altering their perceptible quality. Steganography, the technique of embedding hidden data within an image, offers a solution by ensuring that the presence of the encrypted message remains undetectable.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221780"/>
            <a:ext cx="16544424" cy="1101014"/>
            <a:chOff x="0" y="0"/>
            <a:chExt cx="22059232" cy="1468018"/>
          </a:xfrm>
        </p:grpSpPr>
        <p:sp>
          <p:nvSpPr>
            <p:cNvPr name="Freeform 10" id="10"/>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1" id="11"/>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669801" y="3114880"/>
            <a:ext cx="17420228" cy="4949190"/>
            <a:chOff x="0" y="0"/>
            <a:chExt cx="23226970" cy="6598920"/>
          </a:xfrm>
        </p:grpSpPr>
        <p:sp>
          <p:nvSpPr>
            <p:cNvPr name="Freeform 13" id="13"/>
            <p:cNvSpPr/>
            <p:nvPr/>
          </p:nvSpPr>
          <p:spPr>
            <a:xfrm flipH="false" flipV="false" rot="0">
              <a:off x="0" y="0"/>
              <a:ext cx="23226970" cy="6598920"/>
            </a:xfrm>
            <a:custGeom>
              <a:avLst/>
              <a:gdLst/>
              <a:ahLst/>
              <a:cxnLst/>
              <a:rect r="r" b="b" t="t" l="l"/>
              <a:pathLst>
                <a:path h="6598920" w="23226970">
                  <a:moveTo>
                    <a:pt x="0" y="0"/>
                  </a:moveTo>
                  <a:lnTo>
                    <a:pt x="23226970" y="0"/>
                  </a:lnTo>
                  <a:lnTo>
                    <a:pt x="23226970" y="6598920"/>
                  </a:lnTo>
                  <a:lnTo>
                    <a:pt x="0" y="6598920"/>
                  </a:lnTo>
                  <a:close/>
                </a:path>
              </a:pathLst>
            </a:custGeom>
            <a:solidFill>
              <a:srgbClr val="000000">
                <a:alpha val="0"/>
              </a:srgbClr>
            </a:solidFill>
          </p:spPr>
        </p:sp>
        <p:sp>
          <p:nvSpPr>
            <p:cNvPr name="TextBox 14" id="14"/>
            <p:cNvSpPr txBox="true"/>
            <p:nvPr/>
          </p:nvSpPr>
          <p:spPr>
            <a:xfrm>
              <a:off x="0" y="-95250"/>
              <a:ext cx="23226970" cy="6694170"/>
            </a:xfrm>
            <a:prstGeom prst="rect">
              <a:avLst/>
            </a:prstGeom>
          </p:spPr>
          <p:txBody>
            <a:bodyPr anchor="ctr" rtlCol="false" tIns="0" lIns="0" bIns="0" rIns="0"/>
            <a:lstStyle/>
            <a:p>
              <a:pPr algn="l" marL="813816" indent="-406908" lvl="1">
                <a:lnSpc>
                  <a:spcPts val="5400"/>
                </a:lnSpc>
                <a:buFont typeface="Arial"/>
                <a:buChar char="•"/>
              </a:pPr>
              <a:r>
                <a:rPr lang="en-US" sz="4500">
                  <a:solidFill>
                    <a:srgbClr val="000000"/>
                  </a:solidFill>
                  <a:latin typeface="Arial"/>
                  <a:ea typeface="Arial"/>
                  <a:cs typeface="Arial"/>
                  <a:sym typeface="Arial"/>
                </a:rPr>
                <a:t>Programming Language: Python</a:t>
              </a:r>
            </a:p>
            <a:p>
              <a:pPr algn="l" marL="813816" indent="-406908" lvl="1">
                <a:lnSpc>
                  <a:spcPts val="5400"/>
                </a:lnSpc>
                <a:buFont typeface="Arial"/>
                <a:buChar char="•"/>
              </a:pPr>
              <a:r>
                <a:rPr lang="en-US" sz="4500">
                  <a:solidFill>
                    <a:srgbClr val="000000"/>
                  </a:solidFill>
                  <a:latin typeface="Arial"/>
                  <a:ea typeface="Arial"/>
                  <a:cs typeface="Arial"/>
                  <a:sym typeface="Arial"/>
                </a:rPr>
                <a:t>Image Processing Library: OpenCV</a:t>
              </a:r>
            </a:p>
            <a:p>
              <a:pPr algn="l" marL="813816" indent="-406908" lvl="1">
                <a:lnSpc>
                  <a:spcPts val="5400"/>
                </a:lnSpc>
                <a:buFont typeface="Arial"/>
                <a:buChar char="•"/>
              </a:pPr>
              <a:r>
                <a:rPr lang="en-US" sz="4500">
                  <a:solidFill>
                    <a:srgbClr val="000000"/>
                  </a:solidFill>
                  <a:latin typeface="Arial"/>
                  <a:ea typeface="Arial"/>
                  <a:cs typeface="Arial"/>
                  <a:sym typeface="Arial"/>
                </a:rPr>
                <a:t>Graphical User Interface (GUI): Tkinter</a:t>
              </a:r>
            </a:p>
            <a:p>
              <a:pPr algn="l" marL="813816" indent="-406908" lvl="1">
                <a:lnSpc>
                  <a:spcPts val="5400"/>
                </a:lnSpc>
                <a:buFont typeface="Arial"/>
                <a:buChar char="•"/>
              </a:pPr>
              <a:r>
                <a:rPr lang="en-US" sz="4500">
                  <a:solidFill>
                    <a:srgbClr val="000000"/>
                  </a:solidFill>
                  <a:latin typeface="Arial"/>
                  <a:ea typeface="Arial"/>
                  <a:cs typeface="Arial"/>
                  <a:sym typeface="Arial"/>
                </a:rPr>
                <a:t>File Handling &amp; Security: Basic encryption logic for password protection</a:t>
              </a:r>
            </a:p>
            <a:p>
              <a:pPr algn="l" marL="813816" indent="-406908" lvl="1">
                <a:lnSpc>
                  <a:spcPts val="5400"/>
                </a:lnSpc>
                <a:buFont typeface="Arial"/>
                <a:buChar char="•"/>
              </a:pPr>
              <a:r>
                <a:rPr lang="en-US" sz="4500">
                  <a:solidFill>
                    <a:srgbClr val="000000"/>
                  </a:solidFill>
                  <a:latin typeface="Arial"/>
                  <a:ea typeface="Arial"/>
                  <a:cs typeface="Arial"/>
                  <a:sym typeface="Arial"/>
                </a:rPr>
                <a:t>Additional Libraries: Pillow (for image handling)</a:t>
              </a:r>
            </a:p>
            <a:p>
              <a:pPr algn="l" marL="813816" indent="-406908" lvl="1">
                <a:lnSpc>
                  <a:spcPts val="5400"/>
                </a:lnSpc>
                <a:buFont typeface="Arial"/>
                <a:buChar char="•"/>
              </a:pPr>
              <a:r>
                <a:rPr lang="en-US" sz="4500">
                  <a:solidFill>
                    <a:srgbClr val="000000"/>
                  </a:solidFill>
                  <a:latin typeface="Arial"/>
                  <a:ea typeface="Arial"/>
                  <a:cs typeface="Arial"/>
                  <a:sym typeface="Arial"/>
                </a:rPr>
                <a:t>Platform: Windows 11</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6" y="1266825"/>
            <a:ext cx="16544424" cy="1165742"/>
            <a:chOff x="0" y="0"/>
            <a:chExt cx="22059232" cy="1554322"/>
          </a:xfrm>
        </p:grpSpPr>
        <p:sp>
          <p:nvSpPr>
            <p:cNvPr name="Freeform 10" id="10"/>
            <p:cNvSpPr/>
            <p:nvPr/>
          </p:nvSpPr>
          <p:spPr>
            <a:xfrm flipH="false" flipV="false" rot="0">
              <a:off x="0" y="0"/>
              <a:ext cx="22059232" cy="1554322"/>
            </a:xfrm>
            <a:custGeom>
              <a:avLst/>
              <a:gdLst/>
              <a:ahLst/>
              <a:cxnLst/>
              <a:rect r="r" b="b" t="t" l="l"/>
              <a:pathLst>
                <a:path h="1554322" w="22059232">
                  <a:moveTo>
                    <a:pt x="0" y="0"/>
                  </a:moveTo>
                  <a:lnTo>
                    <a:pt x="22059232" y="0"/>
                  </a:lnTo>
                  <a:lnTo>
                    <a:pt x="22059232" y="1554322"/>
                  </a:lnTo>
                  <a:lnTo>
                    <a:pt x="0" y="1554322"/>
                  </a:lnTo>
                  <a:close/>
                </a:path>
              </a:pathLst>
            </a:custGeom>
            <a:solidFill>
              <a:srgbClr val="000000">
                <a:alpha val="0"/>
              </a:srgbClr>
            </a:solidFill>
          </p:spPr>
        </p:sp>
        <p:sp>
          <p:nvSpPr>
            <p:cNvPr name="TextBox 11" id="11"/>
            <p:cNvSpPr txBox="true"/>
            <p:nvPr/>
          </p:nvSpPr>
          <p:spPr>
            <a:xfrm>
              <a:off x="0" y="-123825"/>
              <a:ext cx="22059232" cy="1678147"/>
            </a:xfrm>
            <a:prstGeom prst="rect">
              <a:avLst/>
            </a:prstGeom>
          </p:spPr>
          <p:txBody>
            <a:bodyPr anchor="b" rtlCol="false" tIns="0" lIns="0" bIns="0" rIns="0"/>
            <a:lstStyle/>
            <a:p>
              <a:pPr algn="l">
                <a:lnSpc>
                  <a:spcPts val="7200"/>
                </a:lnSpc>
              </a:pPr>
              <a:r>
                <a:rPr lang="en-US" sz="6000" b="true">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871790" y="2432566"/>
            <a:ext cx="16544422" cy="7043166"/>
            <a:chOff x="0" y="0"/>
            <a:chExt cx="22059230" cy="9390888"/>
          </a:xfrm>
        </p:grpSpPr>
        <p:sp>
          <p:nvSpPr>
            <p:cNvPr name="Freeform 13" id="13"/>
            <p:cNvSpPr/>
            <p:nvPr/>
          </p:nvSpPr>
          <p:spPr>
            <a:xfrm flipH="false" flipV="false" rot="0">
              <a:off x="0" y="0"/>
              <a:ext cx="22059230" cy="9390888"/>
            </a:xfrm>
            <a:custGeom>
              <a:avLst/>
              <a:gdLst/>
              <a:ahLst/>
              <a:cxnLst/>
              <a:rect r="r" b="b" t="t" l="l"/>
              <a:pathLst>
                <a:path h="9390888" w="22059230">
                  <a:moveTo>
                    <a:pt x="0" y="0"/>
                  </a:moveTo>
                  <a:lnTo>
                    <a:pt x="22059230" y="0"/>
                  </a:lnTo>
                  <a:lnTo>
                    <a:pt x="22059230" y="9390888"/>
                  </a:lnTo>
                  <a:lnTo>
                    <a:pt x="0" y="9390888"/>
                  </a:lnTo>
                  <a:close/>
                </a:path>
              </a:pathLst>
            </a:custGeom>
            <a:solidFill>
              <a:srgbClr val="000000">
                <a:alpha val="0"/>
              </a:srgbClr>
            </a:solidFill>
          </p:spPr>
        </p:sp>
        <p:sp>
          <p:nvSpPr>
            <p:cNvPr name="TextBox 14" id="14"/>
            <p:cNvSpPr txBox="true"/>
            <p:nvPr/>
          </p:nvSpPr>
          <p:spPr>
            <a:xfrm>
              <a:off x="0" y="-66675"/>
              <a:ext cx="22059230" cy="9457563"/>
            </a:xfrm>
            <a:prstGeom prst="rect">
              <a:avLst/>
            </a:prstGeom>
          </p:spPr>
          <p:txBody>
            <a:bodyPr anchor="ctr" rtlCol="false" tIns="0" lIns="0" bIns="0" rIns="0"/>
            <a:lstStyle/>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Invisible Encryption</a:t>
              </a:r>
              <a:r>
                <a:rPr lang="en-US" sz="3300">
                  <a:solidFill>
                    <a:srgbClr val="000000"/>
                  </a:solidFill>
                  <a:latin typeface="Arial"/>
                  <a:ea typeface="Arial"/>
                  <a:cs typeface="Arial"/>
                  <a:sym typeface="Arial"/>
                </a:rPr>
                <a:t>: Hides secret messages within images without noticeable changes, making detection difficult.</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User-Friendly GUI</a:t>
              </a:r>
              <a:r>
                <a:rPr lang="en-US" sz="3300">
                  <a:solidFill>
                    <a:srgbClr val="000000"/>
                  </a:solidFill>
                  <a:latin typeface="Arial"/>
                  <a:ea typeface="Arial"/>
                  <a:cs typeface="Arial"/>
                  <a:sym typeface="Arial"/>
                </a:rPr>
                <a:t>: Simple and intuitive Tkinter interface for encryption and decryption, making it accessible to non-technical users.</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Password-Protected Decryption</a:t>
              </a:r>
              <a:r>
                <a:rPr lang="en-US" sz="3300">
                  <a:solidFill>
                    <a:srgbClr val="000000"/>
                  </a:solidFill>
                  <a:latin typeface="Arial"/>
                  <a:ea typeface="Arial"/>
                  <a:cs typeface="Arial"/>
                  <a:sym typeface="Arial"/>
                </a:rPr>
                <a:t>: Ensures only authorized users can retrieve the hidden message, enhancing security.</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Lossless Image Steganography</a:t>
              </a:r>
              <a:r>
                <a:rPr lang="en-US" sz="3300">
                  <a:solidFill>
                    <a:srgbClr val="000000"/>
                  </a:solidFill>
                  <a:latin typeface="Arial"/>
                  <a:ea typeface="Arial"/>
                  <a:cs typeface="Arial"/>
                  <a:sym typeface="Arial"/>
                </a:rPr>
                <a:t>: Uses PNG format to prevent data loss and maintain image integrity.</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Cross-Platform Compatibility</a:t>
              </a:r>
              <a:r>
                <a:rPr lang="en-US" sz="3300">
                  <a:solidFill>
                    <a:srgbClr val="000000"/>
                  </a:solidFill>
                  <a:latin typeface="Arial"/>
                  <a:ea typeface="Arial"/>
                  <a:cs typeface="Arial"/>
                  <a:sym typeface="Arial"/>
                </a:rPr>
                <a:t>: While optimized for Windows 11, the solution can be adapted for other operating systems.</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Real-Time Preview &amp; File Handling</a:t>
              </a:r>
              <a:r>
                <a:rPr lang="en-US" sz="3300">
                  <a:solidFill>
                    <a:srgbClr val="000000"/>
                  </a:solidFill>
                  <a:latin typeface="Arial"/>
                  <a:ea typeface="Arial"/>
                  <a:cs typeface="Arial"/>
                  <a:sym typeface="Arial"/>
                </a:rPr>
                <a:t>: Allows users to select and preview images before encryption and decryption.</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Efficient Pixel-Level Encoding</a:t>
              </a:r>
              <a:r>
                <a:rPr lang="en-US" sz="3300">
                  <a:solidFill>
                    <a:srgbClr val="000000"/>
                  </a:solidFill>
                  <a:latin typeface="Arial"/>
                  <a:ea typeface="Arial"/>
                  <a:cs typeface="Arial"/>
                  <a:sym typeface="Arial"/>
                </a:rPr>
                <a:t>: Embeds messages into specific pixel channels, making extraction precise and reliable.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152525"/>
            <a:ext cx="16544424" cy="1225971"/>
            <a:chOff x="0" y="0"/>
            <a:chExt cx="22059232" cy="1634628"/>
          </a:xfrm>
        </p:grpSpPr>
        <p:sp>
          <p:nvSpPr>
            <p:cNvPr name="Freeform 10" id="10"/>
            <p:cNvSpPr/>
            <p:nvPr/>
          </p:nvSpPr>
          <p:spPr>
            <a:xfrm flipH="false" flipV="false" rot="0">
              <a:off x="0" y="0"/>
              <a:ext cx="22059232" cy="1634628"/>
            </a:xfrm>
            <a:custGeom>
              <a:avLst/>
              <a:gdLst/>
              <a:ahLst/>
              <a:cxnLst/>
              <a:rect r="r" b="b" t="t" l="l"/>
              <a:pathLst>
                <a:path h="1634628" w="22059232">
                  <a:moveTo>
                    <a:pt x="0" y="0"/>
                  </a:moveTo>
                  <a:lnTo>
                    <a:pt x="22059232" y="0"/>
                  </a:lnTo>
                  <a:lnTo>
                    <a:pt x="22059232" y="1634628"/>
                  </a:lnTo>
                  <a:lnTo>
                    <a:pt x="0" y="1634628"/>
                  </a:lnTo>
                  <a:close/>
                </a:path>
              </a:pathLst>
            </a:custGeom>
            <a:solidFill>
              <a:srgbClr val="000000">
                <a:alpha val="0"/>
              </a:srgbClr>
            </a:solidFill>
          </p:spPr>
        </p:sp>
        <p:sp>
          <p:nvSpPr>
            <p:cNvPr name="TextBox 11" id="11"/>
            <p:cNvSpPr txBox="true"/>
            <p:nvPr/>
          </p:nvSpPr>
          <p:spPr>
            <a:xfrm>
              <a:off x="0" y="-123825"/>
              <a:ext cx="22059232" cy="1758453"/>
            </a:xfrm>
            <a:prstGeom prst="rect">
              <a:avLst/>
            </a:prstGeom>
          </p:spPr>
          <p:txBody>
            <a:bodyPr anchor="b" rtlCol="false" tIns="0" lIns="0" bIns="0" rIns="0"/>
            <a:lstStyle/>
            <a:p>
              <a:pPr algn="l">
                <a:lnSpc>
                  <a:spcPts val="7200"/>
                </a:lnSpc>
              </a:pPr>
              <a:r>
                <a:rPr lang="en-US" sz="6000" b="true">
                  <a:solidFill>
                    <a:srgbClr val="1CADE4"/>
                  </a:solidFill>
                  <a:latin typeface="ITC Franklin Gothic LT Semi-Bold"/>
                  <a:ea typeface="ITC Franklin Gothic LT Semi-Bold"/>
                  <a:cs typeface="ITC Franklin Gothic LT Semi-Bold"/>
                  <a:sym typeface="ITC Franklin Gothic LT Semi-Bold"/>
                </a:rPr>
                <a:t>End users</a:t>
              </a:r>
            </a:p>
          </p:txBody>
        </p:sp>
      </p:grpSp>
      <p:grpSp>
        <p:nvGrpSpPr>
          <p:cNvPr name="Group 12" id="12"/>
          <p:cNvGrpSpPr/>
          <p:nvPr/>
        </p:nvGrpSpPr>
        <p:grpSpPr>
          <a:xfrm rot="0">
            <a:off x="871788" y="2613699"/>
            <a:ext cx="16544424" cy="7043166"/>
            <a:chOff x="0" y="0"/>
            <a:chExt cx="22059232" cy="9390888"/>
          </a:xfrm>
        </p:grpSpPr>
        <p:sp>
          <p:nvSpPr>
            <p:cNvPr name="Freeform 13" id="13"/>
            <p:cNvSpPr/>
            <p:nvPr/>
          </p:nvSpPr>
          <p:spPr>
            <a:xfrm flipH="false" flipV="false" rot="0">
              <a:off x="0" y="0"/>
              <a:ext cx="22059232" cy="9390888"/>
            </a:xfrm>
            <a:custGeom>
              <a:avLst/>
              <a:gdLst/>
              <a:ahLst/>
              <a:cxnLst/>
              <a:rect r="r" b="b" t="t" l="l"/>
              <a:pathLst>
                <a:path h="9390888" w="22059232">
                  <a:moveTo>
                    <a:pt x="0" y="0"/>
                  </a:moveTo>
                  <a:lnTo>
                    <a:pt x="22059232" y="0"/>
                  </a:lnTo>
                  <a:lnTo>
                    <a:pt x="22059232" y="9390888"/>
                  </a:lnTo>
                  <a:lnTo>
                    <a:pt x="0" y="9390888"/>
                  </a:lnTo>
                  <a:close/>
                </a:path>
              </a:pathLst>
            </a:custGeom>
            <a:solidFill>
              <a:srgbClr val="000000">
                <a:alpha val="0"/>
              </a:srgbClr>
            </a:solidFill>
          </p:spPr>
        </p:sp>
        <p:sp>
          <p:nvSpPr>
            <p:cNvPr name="TextBox 14" id="14"/>
            <p:cNvSpPr txBox="true"/>
            <p:nvPr/>
          </p:nvSpPr>
          <p:spPr>
            <a:xfrm>
              <a:off x="0" y="-66675"/>
              <a:ext cx="22059232" cy="9457563"/>
            </a:xfrm>
            <a:prstGeom prst="rect">
              <a:avLst/>
            </a:prstGeom>
          </p:spPr>
          <p:txBody>
            <a:bodyPr anchor="ctr" rtlCol="false" tIns="0" lIns="0" bIns="0" rIns="0"/>
            <a:lstStyle/>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Government &amp; Intelligence Agencies – </a:t>
              </a:r>
              <a:r>
                <a:rPr lang="en-US" sz="3300">
                  <a:solidFill>
                    <a:srgbClr val="000000"/>
                  </a:solidFill>
                  <a:latin typeface="Arial"/>
                  <a:ea typeface="Arial"/>
                  <a:cs typeface="Arial"/>
                  <a:sym typeface="Arial"/>
                </a:rPr>
                <a:t>Securely transmit classified information without raising suspicion.</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Journalists &amp; Whistleblowers – </a:t>
              </a:r>
              <a:r>
                <a:rPr lang="en-US" sz="3300">
                  <a:solidFill>
                    <a:srgbClr val="000000"/>
                  </a:solidFill>
                  <a:latin typeface="Arial"/>
                  <a:ea typeface="Arial"/>
                  <a:cs typeface="Arial"/>
                  <a:sym typeface="Arial"/>
                </a:rPr>
                <a:t>Protect sensitive information from censorship and surveillance.</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Corporate Sector &amp; Businesses – </a:t>
              </a:r>
              <a:r>
                <a:rPr lang="en-US" sz="3300">
                  <a:solidFill>
                    <a:srgbClr val="000000"/>
                  </a:solidFill>
                  <a:latin typeface="Arial"/>
                  <a:ea typeface="Arial"/>
                  <a:cs typeface="Arial"/>
                  <a:sym typeface="Arial"/>
                </a:rPr>
                <a:t>Safeguard confidential business communications and intellectual property.</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Military &amp; Defense Organizations – </a:t>
              </a:r>
              <a:r>
                <a:rPr lang="en-US" sz="3300">
                  <a:solidFill>
                    <a:srgbClr val="000000"/>
                  </a:solidFill>
                  <a:latin typeface="Arial"/>
                  <a:ea typeface="Arial"/>
                  <a:cs typeface="Arial"/>
                  <a:sym typeface="Arial"/>
                </a:rPr>
                <a:t>Hide strategic messages in images for covert communication.</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Cybersecurity Experts &amp; Ethical Hackers – </a:t>
              </a:r>
              <a:r>
                <a:rPr lang="en-US" sz="3300">
                  <a:solidFill>
                    <a:srgbClr val="000000"/>
                  </a:solidFill>
                  <a:latin typeface="Arial"/>
                  <a:ea typeface="Arial"/>
                  <a:cs typeface="Arial"/>
                  <a:sym typeface="Arial"/>
                </a:rPr>
                <a:t>Explore advanced steganographic techniques for secure data transfer.</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Researchers &amp; Academicians – </a:t>
              </a:r>
              <a:r>
                <a:rPr lang="en-US" sz="3300">
                  <a:solidFill>
                    <a:srgbClr val="000000"/>
                  </a:solidFill>
                  <a:latin typeface="Arial"/>
                  <a:ea typeface="Arial"/>
                  <a:cs typeface="Arial"/>
                  <a:sym typeface="Arial"/>
                </a:rPr>
                <a:t>Study data hiding techniques for digital forensics and cryptography.</a:t>
              </a:r>
            </a:p>
            <a:p>
              <a:pPr algn="l" marL="596798" indent="-298399" lvl="1">
                <a:lnSpc>
                  <a:spcPts val="3960"/>
                </a:lnSpc>
                <a:buFont typeface="Arial"/>
                <a:buChar char="•"/>
              </a:pPr>
              <a:r>
                <a:rPr lang="en-US" b="true" sz="3300">
                  <a:solidFill>
                    <a:srgbClr val="000000"/>
                  </a:solidFill>
                  <a:latin typeface="Arial Bold"/>
                  <a:ea typeface="Arial Bold"/>
                  <a:cs typeface="Arial Bold"/>
                  <a:sym typeface="Arial Bold"/>
                </a:rPr>
                <a:t>General Users &amp; Privacy Enthusiasts – </a:t>
              </a:r>
              <a:r>
                <a:rPr lang="en-US" sz="3300">
                  <a:solidFill>
                    <a:srgbClr val="000000"/>
                  </a:solidFill>
                  <a:latin typeface="Arial"/>
                  <a:ea typeface="Arial"/>
                  <a:cs typeface="Arial"/>
                  <a:sym typeface="Arial"/>
                </a:rPr>
                <a:t>Protect personal messages from unauthorized access.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68023" y="1028700"/>
            <a:ext cx="16544424" cy="1103823"/>
            <a:chOff x="0" y="0"/>
            <a:chExt cx="22059232" cy="1471764"/>
          </a:xfrm>
        </p:grpSpPr>
        <p:sp>
          <p:nvSpPr>
            <p:cNvPr name="Freeform 10" id="10"/>
            <p:cNvSpPr/>
            <p:nvPr/>
          </p:nvSpPr>
          <p:spPr>
            <a:xfrm flipH="false" flipV="false" rot="0">
              <a:off x="0" y="0"/>
              <a:ext cx="22059232" cy="1471764"/>
            </a:xfrm>
            <a:custGeom>
              <a:avLst/>
              <a:gdLst/>
              <a:ahLst/>
              <a:cxnLst/>
              <a:rect r="r" b="b" t="t" l="l"/>
              <a:pathLst>
                <a:path h="1471764" w="22059232">
                  <a:moveTo>
                    <a:pt x="0" y="0"/>
                  </a:moveTo>
                  <a:lnTo>
                    <a:pt x="22059232" y="0"/>
                  </a:lnTo>
                  <a:lnTo>
                    <a:pt x="22059232" y="1471764"/>
                  </a:lnTo>
                  <a:lnTo>
                    <a:pt x="0" y="1471764"/>
                  </a:lnTo>
                  <a:close/>
                </a:path>
              </a:pathLst>
            </a:custGeom>
            <a:solidFill>
              <a:srgbClr val="000000">
                <a:alpha val="0"/>
              </a:srgbClr>
            </a:solidFill>
          </p:spPr>
        </p:sp>
        <p:sp>
          <p:nvSpPr>
            <p:cNvPr name="TextBox 11" id="11"/>
            <p:cNvSpPr txBox="true"/>
            <p:nvPr/>
          </p:nvSpPr>
          <p:spPr>
            <a:xfrm>
              <a:off x="0" y="-123825"/>
              <a:ext cx="22059232" cy="1595589"/>
            </a:xfrm>
            <a:prstGeom prst="rect">
              <a:avLst/>
            </a:prstGeom>
          </p:spPr>
          <p:txBody>
            <a:bodyPr anchor="b" rtlCol="false" tIns="0" lIns="0" bIns="0" rIns="0"/>
            <a:lstStyle/>
            <a:p>
              <a:pPr algn="l">
                <a:lnSpc>
                  <a:spcPts val="7200"/>
                </a:lnSpc>
              </a:pPr>
              <a:r>
                <a:rPr lang="en-US" sz="6000" b="true">
                  <a:solidFill>
                    <a:srgbClr val="1CADE4"/>
                  </a:solidFill>
                  <a:latin typeface="ITC Franklin Gothic LT Semi-Bold"/>
                  <a:ea typeface="ITC Franklin Gothic LT Semi-Bold"/>
                  <a:cs typeface="ITC Franklin Gothic LT Semi-Bold"/>
                  <a:sym typeface="ITC Franklin Gothic LT Semi-Bold"/>
                </a:rPr>
                <a:t>Results</a:t>
              </a:r>
            </a:p>
          </p:txBody>
        </p:sp>
      </p:grpSp>
      <p:sp>
        <p:nvSpPr>
          <p:cNvPr name="Freeform 12" id="12"/>
          <p:cNvSpPr/>
          <p:nvPr/>
        </p:nvSpPr>
        <p:spPr>
          <a:xfrm flipH="false" flipV="false" rot="0">
            <a:off x="1180575" y="3035092"/>
            <a:ext cx="7600781" cy="4598473"/>
          </a:xfrm>
          <a:custGeom>
            <a:avLst/>
            <a:gdLst/>
            <a:ahLst/>
            <a:cxnLst/>
            <a:rect r="r" b="b" t="t" l="l"/>
            <a:pathLst>
              <a:path h="4598473" w="7600781">
                <a:moveTo>
                  <a:pt x="0" y="0"/>
                </a:moveTo>
                <a:lnTo>
                  <a:pt x="7600781" y="0"/>
                </a:lnTo>
                <a:lnTo>
                  <a:pt x="7600781" y="4598473"/>
                </a:lnTo>
                <a:lnTo>
                  <a:pt x="0" y="4598473"/>
                </a:lnTo>
                <a:lnTo>
                  <a:pt x="0" y="0"/>
                </a:lnTo>
                <a:close/>
              </a:path>
            </a:pathLst>
          </a:custGeom>
          <a:blipFill>
            <a:blip r:embed="rId3"/>
            <a:stretch>
              <a:fillRect l="0" t="0" r="0" b="0"/>
            </a:stretch>
          </a:blipFill>
        </p:spPr>
      </p:sp>
      <p:sp>
        <p:nvSpPr>
          <p:cNvPr name="Freeform 13" id="13"/>
          <p:cNvSpPr/>
          <p:nvPr/>
        </p:nvSpPr>
        <p:spPr>
          <a:xfrm flipH="false" flipV="false" rot="0">
            <a:off x="9917097" y="3052138"/>
            <a:ext cx="7528876" cy="4564381"/>
          </a:xfrm>
          <a:custGeom>
            <a:avLst/>
            <a:gdLst/>
            <a:ahLst/>
            <a:cxnLst/>
            <a:rect r="r" b="b" t="t" l="l"/>
            <a:pathLst>
              <a:path h="4564381" w="7528876">
                <a:moveTo>
                  <a:pt x="0" y="0"/>
                </a:moveTo>
                <a:lnTo>
                  <a:pt x="7528875" y="0"/>
                </a:lnTo>
                <a:lnTo>
                  <a:pt x="7528875" y="4564381"/>
                </a:lnTo>
                <a:lnTo>
                  <a:pt x="0" y="4564381"/>
                </a:lnTo>
                <a:lnTo>
                  <a:pt x="0" y="0"/>
                </a:lnTo>
                <a:close/>
              </a:path>
            </a:pathLst>
          </a:custGeom>
          <a:blipFill>
            <a:blip r:embed="rId4"/>
            <a:stretch>
              <a:fillRect l="0" t="0" r="0" b="0"/>
            </a:stretch>
          </a:blipFill>
        </p:spPr>
      </p:sp>
      <p:sp>
        <p:nvSpPr>
          <p:cNvPr name="TextBox 14" id="14"/>
          <p:cNvSpPr txBox="true"/>
          <p:nvPr/>
        </p:nvSpPr>
        <p:spPr>
          <a:xfrm rot="0">
            <a:off x="3576980" y="1935272"/>
            <a:ext cx="2807970" cy="1099820"/>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Encryption.py</a:t>
            </a:r>
          </a:p>
          <a:p>
            <a:pPr algn="ctr">
              <a:lnSpc>
                <a:spcPts val="4480"/>
              </a:lnSpc>
            </a:pPr>
          </a:p>
        </p:txBody>
      </p:sp>
      <p:sp>
        <p:nvSpPr>
          <p:cNvPr name="TextBox 15" id="15"/>
          <p:cNvSpPr txBox="true"/>
          <p:nvPr/>
        </p:nvSpPr>
        <p:spPr>
          <a:xfrm rot="0">
            <a:off x="12256416" y="1935272"/>
            <a:ext cx="2850237" cy="1099820"/>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Decryption.py</a:t>
            </a:r>
          </a:p>
          <a:p>
            <a:pPr algn="ctr">
              <a:lnSpc>
                <a:spcPts val="448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68023" y="1028700"/>
            <a:ext cx="16544424" cy="1103823"/>
            <a:chOff x="0" y="0"/>
            <a:chExt cx="22059232" cy="1471764"/>
          </a:xfrm>
        </p:grpSpPr>
        <p:sp>
          <p:nvSpPr>
            <p:cNvPr name="Freeform 10" id="10"/>
            <p:cNvSpPr/>
            <p:nvPr/>
          </p:nvSpPr>
          <p:spPr>
            <a:xfrm flipH="false" flipV="false" rot="0">
              <a:off x="0" y="0"/>
              <a:ext cx="22059232" cy="1471764"/>
            </a:xfrm>
            <a:custGeom>
              <a:avLst/>
              <a:gdLst/>
              <a:ahLst/>
              <a:cxnLst/>
              <a:rect r="r" b="b" t="t" l="l"/>
              <a:pathLst>
                <a:path h="1471764" w="22059232">
                  <a:moveTo>
                    <a:pt x="0" y="0"/>
                  </a:moveTo>
                  <a:lnTo>
                    <a:pt x="22059232" y="0"/>
                  </a:lnTo>
                  <a:lnTo>
                    <a:pt x="22059232" y="1471764"/>
                  </a:lnTo>
                  <a:lnTo>
                    <a:pt x="0" y="1471764"/>
                  </a:lnTo>
                  <a:close/>
                </a:path>
              </a:pathLst>
            </a:custGeom>
            <a:solidFill>
              <a:srgbClr val="000000">
                <a:alpha val="0"/>
              </a:srgbClr>
            </a:solidFill>
          </p:spPr>
        </p:sp>
        <p:sp>
          <p:nvSpPr>
            <p:cNvPr name="TextBox 11" id="11"/>
            <p:cNvSpPr txBox="true"/>
            <p:nvPr/>
          </p:nvSpPr>
          <p:spPr>
            <a:xfrm>
              <a:off x="0" y="-123825"/>
              <a:ext cx="22059232" cy="1595589"/>
            </a:xfrm>
            <a:prstGeom prst="rect">
              <a:avLst/>
            </a:prstGeom>
          </p:spPr>
          <p:txBody>
            <a:bodyPr anchor="b" rtlCol="false" tIns="0" lIns="0" bIns="0" rIns="0"/>
            <a:lstStyle/>
            <a:p>
              <a:pPr algn="l">
                <a:lnSpc>
                  <a:spcPts val="7200"/>
                </a:lnSpc>
              </a:pPr>
              <a:r>
                <a:rPr lang="en-US" sz="6000" b="true">
                  <a:solidFill>
                    <a:srgbClr val="1CADE4"/>
                  </a:solidFill>
                  <a:latin typeface="ITC Franklin Gothic LT Semi-Bold"/>
                  <a:ea typeface="ITC Franklin Gothic LT Semi-Bold"/>
                  <a:cs typeface="ITC Franklin Gothic LT Semi-Bold"/>
                  <a:sym typeface="ITC Franklin Gothic LT Semi-Bold"/>
                </a:rPr>
                <a:t>Results</a:t>
              </a:r>
            </a:p>
          </p:txBody>
        </p:sp>
      </p:grpSp>
      <p:sp>
        <p:nvSpPr>
          <p:cNvPr name="Freeform 12" id="12"/>
          <p:cNvSpPr/>
          <p:nvPr/>
        </p:nvSpPr>
        <p:spPr>
          <a:xfrm flipH="false" flipV="false" rot="0">
            <a:off x="1180575" y="3035092"/>
            <a:ext cx="7600781" cy="4598473"/>
          </a:xfrm>
          <a:custGeom>
            <a:avLst/>
            <a:gdLst/>
            <a:ahLst/>
            <a:cxnLst/>
            <a:rect r="r" b="b" t="t" l="l"/>
            <a:pathLst>
              <a:path h="4598473" w="7600781">
                <a:moveTo>
                  <a:pt x="0" y="0"/>
                </a:moveTo>
                <a:lnTo>
                  <a:pt x="7600781" y="0"/>
                </a:lnTo>
                <a:lnTo>
                  <a:pt x="7600781" y="4598473"/>
                </a:lnTo>
                <a:lnTo>
                  <a:pt x="0" y="4598473"/>
                </a:lnTo>
                <a:lnTo>
                  <a:pt x="0" y="0"/>
                </a:lnTo>
                <a:close/>
              </a:path>
            </a:pathLst>
          </a:custGeom>
          <a:blipFill>
            <a:blip r:embed="rId3"/>
            <a:stretch>
              <a:fillRect l="0" t="0" r="0" b="0"/>
            </a:stretch>
          </a:blipFill>
        </p:spPr>
      </p:sp>
      <p:sp>
        <p:nvSpPr>
          <p:cNvPr name="Freeform 13" id="13"/>
          <p:cNvSpPr/>
          <p:nvPr/>
        </p:nvSpPr>
        <p:spPr>
          <a:xfrm flipH="false" flipV="false" rot="0">
            <a:off x="9917097" y="3052138"/>
            <a:ext cx="7528876" cy="4564381"/>
          </a:xfrm>
          <a:custGeom>
            <a:avLst/>
            <a:gdLst/>
            <a:ahLst/>
            <a:cxnLst/>
            <a:rect r="r" b="b" t="t" l="l"/>
            <a:pathLst>
              <a:path h="4564381" w="7528876">
                <a:moveTo>
                  <a:pt x="0" y="0"/>
                </a:moveTo>
                <a:lnTo>
                  <a:pt x="7528875" y="0"/>
                </a:lnTo>
                <a:lnTo>
                  <a:pt x="7528875" y="4564381"/>
                </a:lnTo>
                <a:lnTo>
                  <a:pt x="0" y="4564381"/>
                </a:lnTo>
                <a:lnTo>
                  <a:pt x="0" y="0"/>
                </a:lnTo>
                <a:close/>
              </a:path>
            </a:pathLst>
          </a:custGeom>
          <a:blipFill>
            <a:blip r:embed="rId4"/>
            <a:stretch>
              <a:fillRect l="0" t="0" r="0" b="0"/>
            </a:stretch>
          </a:blipFill>
        </p:spPr>
      </p:sp>
      <p:sp>
        <p:nvSpPr>
          <p:cNvPr name="Freeform 14" id="14"/>
          <p:cNvSpPr/>
          <p:nvPr/>
        </p:nvSpPr>
        <p:spPr>
          <a:xfrm flipH="false" flipV="false" rot="0">
            <a:off x="1180575" y="3035092"/>
            <a:ext cx="7600781" cy="4645977"/>
          </a:xfrm>
          <a:custGeom>
            <a:avLst/>
            <a:gdLst/>
            <a:ahLst/>
            <a:cxnLst/>
            <a:rect r="r" b="b" t="t" l="l"/>
            <a:pathLst>
              <a:path h="4645977" w="7600781">
                <a:moveTo>
                  <a:pt x="0" y="0"/>
                </a:moveTo>
                <a:lnTo>
                  <a:pt x="7600781" y="0"/>
                </a:lnTo>
                <a:lnTo>
                  <a:pt x="7600781" y="4645978"/>
                </a:lnTo>
                <a:lnTo>
                  <a:pt x="0" y="4645978"/>
                </a:lnTo>
                <a:lnTo>
                  <a:pt x="0" y="0"/>
                </a:lnTo>
                <a:close/>
              </a:path>
            </a:pathLst>
          </a:custGeom>
          <a:blipFill>
            <a:blip r:embed="rId5"/>
            <a:stretch>
              <a:fillRect l="0" t="0" r="0" b="0"/>
            </a:stretch>
          </a:blipFill>
        </p:spPr>
      </p:sp>
      <p:sp>
        <p:nvSpPr>
          <p:cNvPr name="Freeform 15" id="15"/>
          <p:cNvSpPr/>
          <p:nvPr/>
        </p:nvSpPr>
        <p:spPr>
          <a:xfrm flipH="false" flipV="false" rot="0">
            <a:off x="9917097" y="3052138"/>
            <a:ext cx="7528876" cy="4667903"/>
          </a:xfrm>
          <a:custGeom>
            <a:avLst/>
            <a:gdLst/>
            <a:ahLst/>
            <a:cxnLst/>
            <a:rect r="r" b="b" t="t" l="l"/>
            <a:pathLst>
              <a:path h="4667903" w="7528876">
                <a:moveTo>
                  <a:pt x="0" y="0"/>
                </a:moveTo>
                <a:lnTo>
                  <a:pt x="7528875" y="0"/>
                </a:lnTo>
                <a:lnTo>
                  <a:pt x="7528875" y="4667903"/>
                </a:lnTo>
                <a:lnTo>
                  <a:pt x="0" y="4667903"/>
                </a:lnTo>
                <a:lnTo>
                  <a:pt x="0" y="0"/>
                </a:lnTo>
                <a:close/>
              </a:path>
            </a:pathLst>
          </a:custGeom>
          <a:blipFill>
            <a:blip r:embed="rId6"/>
            <a:stretch>
              <a:fillRect l="0" t="0" r="0" b="0"/>
            </a:stretch>
          </a:blipFill>
        </p:spPr>
      </p:sp>
      <p:sp>
        <p:nvSpPr>
          <p:cNvPr name="TextBox 16" id="16"/>
          <p:cNvSpPr txBox="true"/>
          <p:nvPr/>
        </p:nvSpPr>
        <p:spPr>
          <a:xfrm rot="0">
            <a:off x="3184371" y="1935272"/>
            <a:ext cx="3593187" cy="1099820"/>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Encryption_gui.py</a:t>
            </a:r>
          </a:p>
          <a:p>
            <a:pPr algn="ctr">
              <a:lnSpc>
                <a:spcPts val="4480"/>
              </a:lnSpc>
            </a:pPr>
          </a:p>
        </p:txBody>
      </p:sp>
      <p:sp>
        <p:nvSpPr>
          <p:cNvPr name="TextBox 17" id="17"/>
          <p:cNvSpPr txBox="true"/>
          <p:nvPr/>
        </p:nvSpPr>
        <p:spPr>
          <a:xfrm rot="0">
            <a:off x="11863807" y="1935272"/>
            <a:ext cx="3635455" cy="1099820"/>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Decryption_gui.py</a:t>
            </a:r>
          </a:p>
          <a:p>
            <a:pPr algn="ctr">
              <a:lnSpc>
                <a:spcPts val="448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68023" y="1028700"/>
            <a:ext cx="16544424" cy="1103823"/>
            <a:chOff x="0" y="0"/>
            <a:chExt cx="22059232" cy="1471764"/>
          </a:xfrm>
        </p:grpSpPr>
        <p:sp>
          <p:nvSpPr>
            <p:cNvPr name="Freeform 10" id="10"/>
            <p:cNvSpPr/>
            <p:nvPr/>
          </p:nvSpPr>
          <p:spPr>
            <a:xfrm flipH="false" flipV="false" rot="0">
              <a:off x="0" y="0"/>
              <a:ext cx="22059232" cy="1471764"/>
            </a:xfrm>
            <a:custGeom>
              <a:avLst/>
              <a:gdLst/>
              <a:ahLst/>
              <a:cxnLst/>
              <a:rect r="r" b="b" t="t" l="l"/>
              <a:pathLst>
                <a:path h="1471764" w="22059232">
                  <a:moveTo>
                    <a:pt x="0" y="0"/>
                  </a:moveTo>
                  <a:lnTo>
                    <a:pt x="22059232" y="0"/>
                  </a:lnTo>
                  <a:lnTo>
                    <a:pt x="22059232" y="1471764"/>
                  </a:lnTo>
                  <a:lnTo>
                    <a:pt x="0" y="1471764"/>
                  </a:lnTo>
                  <a:close/>
                </a:path>
              </a:pathLst>
            </a:custGeom>
            <a:solidFill>
              <a:srgbClr val="000000">
                <a:alpha val="0"/>
              </a:srgbClr>
            </a:solidFill>
          </p:spPr>
        </p:sp>
        <p:sp>
          <p:nvSpPr>
            <p:cNvPr name="TextBox 11" id="11"/>
            <p:cNvSpPr txBox="true"/>
            <p:nvPr/>
          </p:nvSpPr>
          <p:spPr>
            <a:xfrm>
              <a:off x="0" y="-123825"/>
              <a:ext cx="22059232" cy="1595589"/>
            </a:xfrm>
            <a:prstGeom prst="rect">
              <a:avLst/>
            </a:prstGeom>
          </p:spPr>
          <p:txBody>
            <a:bodyPr anchor="b" rtlCol="false" tIns="0" lIns="0" bIns="0" rIns="0"/>
            <a:lstStyle/>
            <a:p>
              <a:pPr algn="l">
                <a:lnSpc>
                  <a:spcPts val="7200"/>
                </a:lnSpc>
              </a:pPr>
              <a:r>
                <a:rPr lang="en-US" sz="6000" b="true">
                  <a:solidFill>
                    <a:srgbClr val="1CADE4"/>
                  </a:solidFill>
                  <a:latin typeface="ITC Franklin Gothic LT Semi-Bold"/>
                  <a:ea typeface="ITC Franklin Gothic LT Semi-Bold"/>
                  <a:cs typeface="ITC Franklin Gothic LT Semi-Bold"/>
                  <a:sym typeface="ITC Franklin Gothic LT Semi-Bold"/>
                </a:rPr>
                <a:t>Results</a:t>
              </a:r>
            </a:p>
          </p:txBody>
        </p:sp>
      </p:grpSp>
      <p:sp>
        <p:nvSpPr>
          <p:cNvPr name="Freeform 12" id="12"/>
          <p:cNvSpPr/>
          <p:nvPr/>
        </p:nvSpPr>
        <p:spPr>
          <a:xfrm flipH="false" flipV="false" rot="0">
            <a:off x="1918653" y="3035092"/>
            <a:ext cx="5787138" cy="6107628"/>
          </a:xfrm>
          <a:custGeom>
            <a:avLst/>
            <a:gdLst/>
            <a:ahLst/>
            <a:cxnLst/>
            <a:rect r="r" b="b" t="t" l="l"/>
            <a:pathLst>
              <a:path h="6107628" w="5787138">
                <a:moveTo>
                  <a:pt x="0" y="0"/>
                </a:moveTo>
                <a:lnTo>
                  <a:pt x="5787138" y="0"/>
                </a:lnTo>
                <a:lnTo>
                  <a:pt x="5787138" y="6107628"/>
                </a:lnTo>
                <a:lnTo>
                  <a:pt x="0" y="6107628"/>
                </a:lnTo>
                <a:lnTo>
                  <a:pt x="0" y="0"/>
                </a:lnTo>
                <a:close/>
              </a:path>
            </a:pathLst>
          </a:custGeom>
          <a:blipFill>
            <a:blip r:embed="rId3"/>
            <a:stretch>
              <a:fillRect l="0" t="0" r="0" b="0"/>
            </a:stretch>
          </a:blipFill>
        </p:spPr>
      </p:sp>
      <p:sp>
        <p:nvSpPr>
          <p:cNvPr name="Freeform 13" id="13"/>
          <p:cNvSpPr/>
          <p:nvPr/>
        </p:nvSpPr>
        <p:spPr>
          <a:xfrm flipH="false" flipV="false" rot="0">
            <a:off x="10801244" y="3134848"/>
            <a:ext cx="5760581" cy="6123452"/>
          </a:xfrm>
          <a:custGeom>
            <a:avLst/>
            <a:gdLst/>
            <a:ahLst/>
            <a:cxnLst/>
            <a:rect r="r" b="b" t="t" l="l"/>
            <a:pathLst>
              <a:path h="6123452" w="5760581">
                <a:moveTo>
                  <a:pt x="0" y="0"/>
                </a:moveTo>
                <a:lnTo>
                  <a:pt x="5760581" y="0"/>
                </a:lnTo>
                <a:lnTo>
                  <a:pt x="5760581" y="6123452"/>
                </a:lnTo>
                <a:lnTo>
                  <a:pt x="0" y="6123452"/>
                </a:lnTo>
                <a:lnTo>
                  <a:pt x="0" y="0"/>
                </a:lnTo>
                <a:close/>
              </a:path>
            </a:pathLst>
          </a:custGeom>
          <a:blipFill>
            <a:blip r:embed="rId4"/>
            <a:stretch>
              <a:fillRect l="0" t="0" r="0" b="0"/>
            </a:stretch>
          </a:blipFill>
        </p:spPr>
      </p:sp>
      <p:sp>
        <p:nvSpPr>
          <p:cNvPr name="TextBox 14" id="14"/>
          <p:cNvSpPr txBox="true"/>
          <p:nvPr/>
        </p:nvSpPr>
        <p:spPr>
          <a:xfrm rot="0">
            <a:off x="3488993" y="1935272"/>
            <a:ext cx="2983944" cy="537845"/>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Encryption_gui</a:t>
            </a:r>
          </a:p>
        </p:txBody>
      </p:sp>
      <p:sp>
        <p:nvSpPr>
          <p:cNvPr name="TextBox 15" id="15"/>
          <p:cNvSpPr txBox="true"/>
          <p:nvPr/>
        </p:nvSpPr>
        <p:spPr>
          <a:xfrm rot="0">
            <a:off x="12168429" y="1935272"/>
            <a:ext cx="3026212" cy="1099820"/>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Decryption_gui</a:t>
            </a:r>
          </a:p>
          <a:p>
            <a:pPr algn="ctr">
              <a:lnSpc>
                <a:spcPts val="448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DAGfqnM0lNI</dc:identifier>
  <dcterms:modified xsi:type="dcterms:W3CDTF">2011-08-01T06:04:30Z</dcterms:modified>
  <cp:revision>1</cp:revision>
  <dc:title>AICTE PPT Shubham Deshmukh.pptx</dc:title>
</cp:coreProperties>
</file>