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8" r:id="rId3"/>
    <p:sldId id="259" r:id="rId4"/>
    <p:sldId id="288" r:id="rId5"/>
    <p:sldId id="262" r:id="rId6"/>
    <p:sldId id="265" r:id="rId7"/>
    <p:sldId id="263" r:id="rId8"/>
    <p:sldId id="269" r:id="rId9"/>
    <p:sldId id="268" r:id="rId10"/>
    <p:sldId id="266" r:id="rId11"/>
    <p:sldId id="267" r:id="rId12"/>
    <p:sldId id="264" r:id="rId13"/>
    <p:sldId id="270" r:id="rId14"/>
    <p:sldId id="271" r:id="rId15"/>
    <p:sldId id="274" r:id="rId16"/>
    <p:sldId id="273" r:id="rId17"/>
    <p:sldId id="275" r:id="rId18"/>
    <p:sldId id="276" r:id="rId19"/>
    <p:sldId id="277" r:id="rId20"/>
    <p:sldId id="278" r:id="rId21"/>
    <p:sldId id="279" r:id="rId22"/>
    <p:sldId id="281" r:id="rId23"/>
    <p:sldId id="280" r:id="rId24"/>
    <p:sldId id="282" r:id="rId25"/>
    <p:sldId id="283" r:id="rId26"/>
    <p:sldId id="284" r:id="rId27"/>
    <p:sldId id="285" r:id="rId28"/>
    <p:sldId id="287" r:id="rId29"/>
    <p:sldId id="289" r:id="rId30"/>
  </p:sldIdLst>
  <p:sldSz cx="9144000" cy="5143500" type="screen16x9"/>
  <p:notesSz cx="6858000" cy="9144000"/>
  <p:embeddedFontLst>
    <p:embeddedFont>
      <p:font typeface="Montserrat" charset="0"/>
      <p:regular r:id="rId32"/>
      <p:bold r:id="rId33"/>
      <p:italic r:id="rId34"/>
      <p:boldItalic r:id="rId35"/>
    </p:embeddedFont>
    <p:embeddedFont>
      <p:font typeface="Verdana"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11136890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268729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192877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xmlns="" val="272588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400" b="0" i="0">
                <a:solidFill>
                  <a:srgbClr val="124F5B"/>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31/07/2021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882467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1" i="0">
                <a:solidFill>
                  <a:srgbClr val="CC0000"/>
                </a:solidFill>
                <a:latin typeface="Verdana"/>
                <a:cs typeface="Verdana"/>
              </a:defRPr>
            </a:lvl1pPr>
          </a:lstStyle>
          <a:p>
            <a:endParaRPr/>
          </a:p>
        </p:txBody>
      </p:sp>
      <p:sp>
        <p:nvSpPr>
          <p:cNvPr id="3" name="Holder 3"/>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31/07/2021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340775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5">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58096" y="1240220"/>
            <a:ext cx="8512500" cy="341586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Capstone Project-4</a:t>
            </a:r>
            <a:endParaRPr sz="4200" b="1" dirty="0">
              <a:solidFill>
                <a:srgbClr val="CC0000"/>
              </a:solidFill>
              <a:latin typeface="Montserrat"/>
              <a:ea typeface="Montserrat"/>
              <a:cs typeface="Montserrat"/>
              <a:sym typeface="Montserrat"/>
            </a:endParaRPr>
          </a:p>
          <a:p>
            <a:pPr lvl="0"/>
            <a:r>
              <a:rPr lang="en-GB" sz="3600" b="1" dirty="0" smtClean="0">
                <a:solidFill>
                  <a:schemeClr val="lt1"/>
                </a:solidFill>
                <a:latin typeface="Montserrat"/>
                <a:ea typeface="Montserrat"/>
                <a:cs typeface="Montserrat"/>
                <a:sym typeface="Montserrat"/>
              </a:rPr>
              <a:t>Book Recommendation System</a:t>
            </a:r>
            <a:endParaRPr sz="3600" b="1" dirty="0">
              <a:solidFill>
                <a:schemeClr val="lt1"/>
              </a:solidFill>
              <a:latin typeface="Montserrat"/>
              <a:ea typeface="Montserrat"/>
              <a:cs typeface="Montserrat"/>
              <a:sym typeface="Montserrat"/>
            </a:endParaRPr>
          </a:p>
          <a:p>
            <a:pPr lvl="0">
              <a:lnSpc>
                <a:spcPct val="150000"/>
              </a:lnSpc>
            </a:pPr>
            <a:r>
              <a:rPr lang="en-US" sz="1800" b="1" u="sng" dirty="0" smtClean="0">
                <a:solidFill>
                  <a:schemeClr val="lt1"/>
                </a:solidFill>
                <a:effectLst>
                  <a:outerShdw blurRad="38100" dist="38100" dir="2700000" algn="tl">
                    <a:srgbClr val="000000">
                      <a:alpha val="43137"/>
                    </a:srgbClr>
                  </a:outerShdw>
                </a:effectLst>
                <a:latin typeface="Montserrat"/>
                <a:ea typeface="Montserrat"/>
                <a:cs typeface="Montserrat"/>
                <a:sym typeface="Montserrat"/>
              </a:rPr>
              <a:t>Team Members</a:t>
            </a:r>
            <a:r>
              <a:rPr lang="en-US" sz="1600" b="1" dirty="0" smtClean="0">
                <a:solidFill>
                  <a:schemeClr val="lt1"/>
                </a:solidFill>
                <a:latin typeface="Montserrat"/>
                <a:ea typeface="Montserrat"/>
                <a:cs typeface="Montserrat"/>
                <a:sym typeface="Montserrat"/>
              </a:rPr>
              <a:t/>
            </a:r>
            <a:br>
              <a:rPr lang="en-US" sz="1600" b="1" dirty="0" smtClean="0">
                <a:solidFill>
                  <a:schemeClr val="lt1"/>
                </a:solidFill>
                <a:latin typeface="Montserrat"/>
                <a:ea typeface="Montserrat"/>
                <a:cs typeface="Montserrat"/>
                <a:sym typeface="Montserrat"/>
              </a:rPr>
            </a:br>
            <a:r>
              <a:rPr lang="en-US" sz="1600" b="1" dirty="0" err="1" smtClean="0">
                <a:solidFill>
                  <a:schemeClr val="lt1"/>
                </a:solidFill>
                <a:latin typeface="Montserrat"/>
                <a:ea typeface="Montserrat"/>
                <a:cs typeface="Montserrat"/>
                <a:sym typeface="Montserrat"/>
              </a:rPr>
              <a:t>i</a:t>
            </a:r>
            <a:r>
              <a:rPr lang="en-US" sz="1600" b="1" dirty="0" smtClean="0">
                <a:solidFill>
                  <a:schemeClr val="lt1"/>
                </a:solidFill>
                <a:latin typeface="Montserrat"/>
                <a:ea typeface="Montserrat"/>
                <a:cs typeface="Montserrat"/>
                <a:sym typeface="Montserrat"/>
              </a:rPr>
              <a:t>) </a:t>
            </a:r>
            <a:r>
              <a:rPr lang="en-US" sz="1600" b="1" dirty="0" err="1" smtClean="0">
                <a:solidFill>
                  <a:schemeClr val="lt1"/>
                </a:solidFill>
                <a:latin typeface="Montserrat"/>
                <a:ea typeface="Montserrat"/>
                <a:cs typeface="Montserrat"/>
                <a:sym typeface="Montserrat"/>
              </a:rPr>
              <a:t>Saurabh</a:t>
            </a:r>
            <a:r>
              <a:rPr lang="en-US" sz="1600" b="1" dirty="0" smtClean="0">
                <a:solidFill>
                  <a:schemeClr val="lt1"/>
                </a:solidFill>
                <a:latin typeface="Montserrat"/>
                <a:ea typeface="Montserrat"/>
                <a:cs typeface="Montserrat"/>
                <a:sym typeface="Montserrat"/>
              </a:rPr>
              <a:t> </a:t>
            </a:r>
            <a:r>
              <a:rPr lang="en-US" sz="1600" b="1" dirty="0" err="1" smtClean="0">
                <a:solidFill>
                  <a:schemeClr val="lt1"/>
                </a:solidFill>
                <a:latin typeface="Montserrat"/>
                <a:ea typeface="Montserrat"/>
                <a:cs typeface="Montserrat"/>
                <a:sym typeface="Montserrat"/>
              </a:rPr>
              <a:t>Yadav</a:t>
            </a:r>
            <a:r>
              <a:rPr lang="en-US" sz="1600" b="1" dirty="0" smtClean="0">
                <a:solidFill>
                  <a:schemeClr val="lt1"/>
                </a:solidFill>
                <a:latin typeface="Montserrat"/>
                <a:ea typeface="Montserrat"/>
                <a:cs typeface="Montserrat"/>
                <a:sym typeface="Montserrat"/>
              </a:rPr>
              <a:t/>
            </a:r>
            <a:br>
              <a:rPr lang="en-US" sz="1600" b="1" dirty="0" smtClean="0">
                <a:solidFill>
                  <a:schemeClr val="lt1"/>
                </a:solidFill>
                <a:latin typeface="Montserrat"/>
                <a:ea typeface="Montserrat"/>
                <a:cs typeface="Montserrat"/>
                <a:sym typeface="Montserrat"/>
              </a:rPr>
            </a:br>
            <a:r>
              <a:rPr lang="en-US" sz="1600" b="1" dirty="0" smtClean="0">
                <a:solidFill>
                  <a:schemeClr val="lt1"/>
                </a:solidFill>
                <a:latin typeface="Montserrat"/>
                <a:ea typeface="Montserrat"/>
                <a:cs typeface="Montserrat"/>
                <a:sym typeface="Montserrat"/>
              </a:rPr>
              <a:t>ii) </a:t>
            </a:r>
            <a:r>
              <a:rPr lang="en-US" sz="1600" b="1" dirty="0" err="1" smtClean="0">
                <a:solidFill>
                  <a:schemeClr val="lt1"/>
                </a:solidFill>
                <a:latin typeface="Montserrat"/>
                <a:ea typeface="Montserrat"/>
                <a:cs typeface="Montserrat"/>
                <a:sym typeface="Montserrat"/>
              </a:rPr>
              <a:t>Shubham</a:t>
            </a:r>
            <a:r>
              <a:rPr lang="en-US" sz="1600" b="1" dirty="0" smtClean="0">
                <a:solidFill>
                  <a:schemeClr val="lt1"/>
                </a:solidFill>
                <a:latin typeface="Montserrat"/>
                <a:ea typeface="Montserrat"/>
                <a:cs typeface="Montserrat"/>
                <a:sym typeface="Montserrat"/>
              </a:rPr>
              <a:t> </a:t>
            </a:r>
            <a:r>
              <a:rPr lang="en-US" sz="1600" b="1" dirty="0" err="1" smtClean="0">
                <a:solidFill>
                  <a:schemeClr val="lt1"/>
                </a:solidFill>
                <a:latin typeface="Montserrat"/>
                <a:ea typeface="Montserrat"/>
                <a:cs typeface="Montserrat"/>
                <a:sym typeface="Montserrat"/>
              </a:rPr>
              <a:t>Deshmukh</a:t>
            </a:r>
            <a:r>
              <a:rPr lang="en-US" sz="1600" b="1" dirty="0" smtClean="0">
                <a:solidFill>
                  <a:schemeClr val="lt1"/>
                </a:solidFill>
                <a:latin typeface="Montserrat"/>
                <a:ea typeface="Montserrat"/>
                <a:cs typeface="Montserrat"/>
                <a:sym typeface="Montserrat"/>
              </a:rPr>
              <a:t/>
            </a:r>
            <a:br>
              <a:rPr lang="en-US" sz="1600" b="1" dirty="0" smtClean="0">
                <a:solidFill>
                  <a:schemeClr val="lt1"/>
                </a:solidFill>
                <a:latin typeface="Montserrat"/>
                <a:ea typeface="Montserrat"/>
                <a:cs typeface="Montserrat"/>
                <a:sym typeface="Montserrat"/>
              </a:rPr>
            </a:br>
            <a:r>
              <a:rPr lang="en-US" sz="1600" b="1" dirty="0" smtClean="0">
                <a:solidFill>
                  <a:schemeClr val="lt1"/>
                </a:solidFill>
                <a:latin typeface="Montserrat"/>
                <a:ea typeface="Montserrat"/>
                <a:cs typeface="Montserrat"/>
                <a:sym typeface="Montserrat"/>
              </a:rPr>
              <a:t/>
            </a:r>
            <a:br>
              <a:rPr lang="en-US" sz="1600" b="1" dirty="0" smtClean="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149" y="234819"/>
            <a:ext cx="8520600" cy="572700"/>
          </a:xfrm>
        </p:spPr>
        <p:txBody>
          <a:bodyPr/>
          <a:lstStyle/>
          <a:p>
            <a:r>
              <a:rPr lang="en-US" sz="2400" b="1" dirty="0" smtClean="0"/>
              <a:t>Analysis of Rating feature</a:t>
            </a:r>
            <a:endParaRPr lang="en-US" sz="2400" b="1" dirty="0"/>
          </a:p>
        </p:txBody>
      </p:sp>
      <p:sp>
        <p:nvSpPr>
          <p:cNvPr id="8" name="Text Placeholder 7"/>
          <p:cNvSpPr>
            <a:spLocks noGrp="1"/>
          </p:cNvSpPr>
          <p:nvPr>
            <p:ph type="body" idx="1"/>
          </p:nvPr>
        </p:nvSpPr>
        <p:spPr>
          <a:xfrm>
            <a:off x="483475" y="3962399"/>
            <a:ext cx="8285762" cy="364737"/>
          </a:xfrm>
        </p:spPr>
        <p:txBody>
          <a:bodyPr/>
          <a:lstStyle/>
          <a:p>
            <a:pPr>
              <a:buClr>
                <a:schemeClr val="bg1"/>
              </a:buClr>
              <a:buFont typeface="Arial" pitchFamily="34" charset="0"/>
              <a:buChar char="•"/>
            </a:pPr>
            <a:r>
              <a:rPr lang="en-US" sz="1600" dirty="0" smtClean="0">
                <a:solidFill>
                  <a:schemeClr val="bg1"/>
                </a:solidFill>
              </a:rPr>
              <a:t>First plot shows users have rated 0 the most, which can mean they haven't rated books at all.</a:t>
            </a:r>
          </a:p>
          <a:p>
            <a:pPr>
              <a:buClr>
                <a:schemeClr val="bg1"/>
              </a:buClr>
              <a:buFont typeface="Arial" pitchFamily="34" charset="0"/>
              <a:buChar char="•"/>
            </a:pPr>
            <a:r>
              <a:rPr lang="en-US" sz="1600" dirty="0" smtClean="0">
                <a:solidFill>
                  <a:schemeClr val="bg1"/>
                </a:solidFill>
              </a:rPr>
              <a:t>On second plot we have separated the explicit ratings represented by 1–10.</a:t>
            </a:r>
          </a:p>
          <a:p>
            <a:endParaRPr lang="en-US" sz="1600" dirty="0">
              <a:solidFill>
                <a:schemeClr val="bg1"/>
              </a:solidFill>
            </a:endParaRPr>
          </a:p>
        </p:txBody>
      </p:sp>
      <p:pic>
        <p:nvPicPr>
          <p:cNvPr id="1027" name="Picture 3"/>
          <p:cNvPicPr>
            <a:picLocks noChangeAspect="1" noChangeArrowheads="1"/>
          </p:cNvPicPr>
          <p:nvPr/>
        </p:nvPicPr>
        <p:blipFill>
          <a:blip r:embed="rId2"/>
          <a:srcRect/>
          <a:stretch>
            <a:fillRect/>
          </a:stretch>
        </p:blipFill>
        <p:spPr bwMode="auto">
          <a:xfrm>
            <a:off x="286901" y="725215"/>
            <a:ext cx="4053872" cy="3247695"/>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4666593" y="599090"/>
            <a:ext cx="4275411" cy="320877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69" y="308391"/>
            <a:ext cx="8520600" cy="572700"/>
          </a:xfrm>
        </p:spPr>
        <p:txBody>
          <a:bodyPr/>
          <a:lstStyle/>
          <a:p>
            <a:r>
              <a:rPr lang="en-US" sz="2400" b="1" dirty="0" smtClean="0"/>
              <a:t>Exploring Locations of top Users:</a:t>
            </a:r>
            <a:br>
              <a:rPr lang="en-US" sz="2400" b="1" dirty="0" smtClean="0"/>
            </a:br>
            <a:endParaRPr lang="en-US" sz="2400" b="1" dirty="0"/>
          </a:p>
        </p:txBody>
      </p:sp>
      <p:sp>
        <p:nvSpPr>
          <p:cNvPr id="3" name="Text Placeholder 2"/>
          <p:cNvSpPr>
            <a:spLocks noGrp="1"/>
          </p:cNvSpPr>
          <p:nvPr>
            <p:ph type="body" idx="1"/>
          </p:nvPr>
        </p:nvSpPr>
        <p:spPr>
          <a:xfrm>
            <a:off x="430925" y="4424856"/>
            <a:ext cx="7791776" cy="448819"/>
          </a:xfrm>
        </p:spPr>
        <p:txBody>
          <a:bodyPr/>
          <a:lstStyle/>
          <a:p>
            <a:pPr algn="just">
              <a:buNone/>
            </a:pPr>
            <a:r>
              <a:rPr lang="en-US" sz="1600" dirty="0" smtClean="0">
                <a:solidFill>
                  <a:schemeClr val="bg1"/>
                </a:solidFill>
              </a:rPr>
              <a:t>Here we can observe that user with locations London, </a:t>
            </a:r>
            <a:r>
              <a:rPr lang="en-US" sz="1600" dirty="0" err="1" smtClean="0">
                <a:solidFill>
                  <a:schemeClr val="bg1"/>
                </a:solidFill>
              </a:rPr>
              <a:t>england</a:t>
            </a:r>
            <a:r>
              <a:rPr lang="en-US" sz="1600" dirty="0" smtClean="0">
                <a:solidFill>
                  <a:schemeClr val="bg1"/>
                </a:solidFill>
              </a:rPr>
              <a:t>, united  kingdom, </a:t>
            </a:r>
          </a:p>
          <a:p>
            <a:pPr algn="just">
              <a:buNone/>
            </a:pPr>
            <a:r>
              <a:rPr lang="en-US" sz="1600" dirty="0" smtClean="0">
                <a:solidFill>
                  <a:schemeClr val="bg1"/>
                </a:solidFill>
              </a:rPr>
              <a:t>Toronto, </a:t>
            </a:r>
            <a:r>
              <a:rPr lang="en-US" sz="1600" dirty="0" err="1" smtClean="0">
                <a:solidFill>
                  <a:schemeClr val="bg1"/>
                </a:solidFill>
              </a:rPr>
              <a:t>ontario</a:t>
            </a:r>
            <a:r>
              <a:rPr lang="en-US" sz="1600" dirty="0" smtClean="0">
                <a:solidFill>
                  <a:schemeClr val="bg1"/>
                </a:solidFill>
              </a:rPr>
              <a:t>, </a:t>
            </a:r>
            <a:r>
              <a:rPr lang="en-US" sz="1600" dirty="0" err="1" smtClean="0">
                <a:solidFill>
                  <a:schemeClr val="bg1"/>
                </a:solidFill>
              </a:rPr>
              <a:t>canda</a:t>
            </a:r>
            <a:r>
              <a:rPr lang="en-US" sz="1600" dirty="0" smtClean="0">
                <a:solidFill>
                  <a:schemeClr val="bg1"/>
                </a:solidFill>
              </a:rPr>
              <a:t> are high in numbers.</a:t>
            </a:r>
          </a:p>
          <a:p>
            <a:pPr>
              <a:buNone/>
            </a:pPr>
            <a:endParaRPr lang="en-US" sz="1600" dirty="0">
              <a:solidFill>
                <a:schemeClr val="bg1"/>
              </a:solidFill>
            </a:endParaRPr>
          </a:p>
        </p:txBody>
      </p:sp>
      <p:pic>
        <p:nvPicPr>
          <p:cNvPr id="4098" name="Picture 2"/>
          <p:cNvPicPr>
            <a:picLocks noChangeAspect="1" noChangeArrowheads="1"/>
          </p:cNvPicPr>
          <p:nvPr/>
        </p:nvPicPr>
        <p:blipFill>
          <a:blip r:embed="rId2"/>
          <a:srcRect/>
          <a:stretch>
            <a:fillRect/>
          </a:stretch>
        </p:blipFill>
        <p:spPr bwMode="auto">
          <a:xfrm>
            <a:off x="304800" y="966952"/>
            <a:ext cx="8262257" cy="341586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00" y="335022"/>
            <a:ext cx="8520600" cy="572700"/>
          </a:xfrm>
        </p:spPr>
        <p:txBody>
          <a:bodyPr/>
          <a:lstStyle/>
          <a:p>
            <a:r>
              <a:rPr lang="en-US" sz="2400" b="1" dirty="0" smtClean="0"/>
              <a:t>Exploring Top 10 Books:</a:t>
            </a:r>
            <a:endParaRPr lang="en-US" sz="2400" b="1" dirty="0"/>
          </a:p>
        </p:txBody>
      </p:sp>
      <p:pic>
        <p:nvPicPr>
          <p:cNvPr id="5122" name="Picture 2"/>
          <p:cNvPicPr>
            <a:picLocks noChangeAspect="1" noChangeArrowheads="1"/>
          </p:cNvPicPr>
          <p:nvPr/>
        </p:nvPicPr>
        <p:blipFill>
          <a:blip r:embed="rId2"/>
          <a:srcRect/>
          <a:stretch>
            <a:fillRect/>
          </a:stretch>
        </p:blipFill>
        <p:spPr bwMode="auto">
          <a:xfrm>
            <a:off x="831107" y="1003618"/>
            <a:ext cx="6747641" cy="3370044"/>
          </a:xfrm>
          <a:prstGeom prst="rect">
            <a:avLst/>
          </a:prstGeom>
          <a:noFill/>
          <a:ln w="9525">
            <a:noFill/>
            <a:miter lim="800000"/>
            <a:headEnd/>
            <a:tailEnd/>
          </a:ln>
        </p:spPr>
      </p:pic>
      <p:sp>
        <p:nvSpPr>
          <p:cNvPr id="4" name="Text Placeholder 2"/>
          <p:cNvSpPr txBox="1">
            <a:spLocks/>
          </p:cNvSpPr>
          <p:nvPr/>
        </p:nvSpPr>
        <p:spPr>
          <a:xfrm>
            <a:off x="430925" y="4424855"/>
            <a:ext cx="8128684" cy="6284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smtClean="0">
                <a:solidFill>
                  <a:schemeClr val="bg1"/>
                </a:solidFill>
              </a:rPr>
              <a:t>Bar plot </a:t>
            </a:r>
            <a:r>
              <a:rPr lang="en-US" sz="1600">
                <a:solidFill>
                  <a:schemeClr val="bg1"/>
                </a:solidFill>
              </a:rPr>
              <a:t>shows us popular </a:t>
            </a:r>
            <a:r>
              <a:rPr lang="en-US" sz="1600" smtClean="0">
                <a:solidFill>
                  <a:schemeClr val="bg1"/>
                </a:solidFill>
              </a:rPr>
              <a:t>books.From </a:t>
            </a:r>
            <a:r>
              <a:rPr lang="en-US" sz="1600">
                <a:solidFill>
                  <a:schemeClr val="bg1"/>
                </a:solidFill>
              </a:rPr>
              <a:t>above </a:t>
            </a:r>
            <a:r>
              <a:rPr lang="en-US" sz="1600" smtClean="0">
                <a:solidFill>
                  <a:schemeClr val="bg1"/>
                </a:solidFill>
              </a:rPr>
              <a:t>plot we </a:t>
            </a:r>
            <a:r>
              <a:rPr lang="en-US" sz="1600">
                <a:solidFill>
                  <a:schemeClr val="bg1"/>
                </a:solidFill>
              </a:rPr>
              <a:t>can see that selected poems is highest in </a:t>
            </a:r>
            <a:r>
              <a:rPr lang="en-US" sz="1600" smtClean="0">
                <a:solidFill>
                  <a:schemeClr val="bg1"/>
                </a:solidFill>
              </a:rPr>
              <a:t>number.</a:t>
            </a:r>
            <a:endParaRPr lang="en-US" sz="1600">
              <a:solidFill>
                <a:schemeClr val="bg1"/>
              </a:solidFill>
            </a:endParaRPr>
          </a:p>
          <a:p>
            <a:endParaRPr lang="en-US" sz="16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949" y="329348"/>
            <a:ext cx="8520600" cy="572700"/>
          </a:xfrm>
        </p:spPr>
        <p:txBody>
          <a:bodyPr/>
          <a:lstStyle/>
          <a:p>
            <a:r>
              <a:rPr lang="en-US" sz="2400" b="1" dirty="0" smtClean="0"/>
              <a:t>Exploring Top Authors:</a:t>
            </a:r>
            <a:endParaRPr lang="en-US" sz="2400" b="1" dirty="0"/>
          </a:p>
        </p:txBody>
      </p:sp>
      <p:pic>
        <p:nvPicPr>
          <p:cNvPr id="6146" name="Picture 2"/>
          <p:cNvPicPr>
            <a:picLocks noChangeAspect="1" noChangeArrowheads="1"/>
          </p:cNvPicPr>
          <p:nvPr/>
        </p:nvPicPr>
        <p:blipFill>
          <a:blip r:embed="rId2"/>
          <a:srcRect/>
          <a:stretch>
            <a:fillRect/>
          </a:stretch>
        </p:blipFill>
        <p:spPr bwMode="auto">
          <a:xfrm>
            <a:off x="387525" y="902048"/>
            <a:ext cx="8039100" cy="3645611"/>
          </a:xfrm>
          <a:prstGeom prst="rect">
            <a:avLst/>
          </a:prstGeom>
          <a:noFill/>
          <a:ln w="9525">
            <a:noFill/>
            <a:miter lim="800000"/>
            <a:headEnd/>
            <a:tailEnd/>
          </a:ln>
        </p:spPr>
      </p:pic>
      <p:sp>
        <p:nvSpPr>
          <p:cNvPr id="4" name="Text Placeholder 2"/>
          <p:cNvSpPr txBox="1">
            <a:spLocks/>
          </p:cNvSpPr>
          <p:nvPr/>
        </p:nvSpPr>
        <p:spPr>
          <a:xfrm>
            <a:off x="568429" y="4547659"/>
            <a:ext cx="8128684" cy="6284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0"/>
              </a:spcBef>
            </a:pPr>
            <a:r>
              <a:rPr lang="en-US" sz="1600" spc="25" dirty="0">
                <a:solidFill>
                  <a:srgbClr val="124F5B"/>
                </a:solidFill>
                <a:latin typeface="+mn-lt"/>
                <a:cs typeface="Verdana"/>
              </a:rPr>
              <a:t>Agatha</a:t>
            </a:r>
            <a:r>
              <a:rPr lang="en-US" sz="1600" spc="-130" dirty="0">
                <a:solidFill>
                  <a:srgbClr val="124F5B"/>
                </a:solidFill>
                <a:latin typeface="+mn-lt"/>
                <a:cs typeface="Verdana"/>
              </a:rPr>
              <a:t> </a:t>
            </a:r>
            <a:r>
              <a:rPr lang="en-US" sz="1600" dirty="0">
                <a:solidFill>
                  <a:srgbClr val="124F5B"/>
                </a:solidFill>
                <a:latin typeface="+mn-lt"/>
                <a:cs typeface="Verdana"/>
              </a:rPr>
              <a:t>Christie</a:t>
            </a:r>
            <a:r>
              <a:rPr lang="en-US" sz="1600" spc="-130" dirty="0">
                <a:solidFill>
                  <a:srgbClr val="124F5B"/>
                </a:solidFill>
                <a:latin typeface="+mn-lt"/>
                <a:cs typeface="Verdana"/>
              </a:rPr>
              <a:t> </a:t>
            </a:r>
            <a:r>
              <a:rPr lang="en-US" sz="1600" spc="10" dirty="0">
                <a:solidFill>
                  <a:srgbClr val="124F5B"/>
                </a:solidFill>
                <a:latin typeface="+mn-lt"/>
                <a:cs typeface="Verdana"/>
              </a:rPr>
              <a:t>wrote</a:t>
            </a:r>
            <a:r>
              <a:rPr lang="en-US" sz="1600" spc="-130" dirty="0">
                <a:solidFill>
                  <a:srgbClr val="124F5B"/>
                </a:solidFill>
                <a:latin typeface="+mn-lt"/>
                <a:cs typeface="Verdana"/>
              </a:rPr>
              <a:t> </a:t>
            </a:r>
            <a:r>
              <a:rPr lang="en-US" sz="1600" spc="25" dirty="0">
                <a:solidFill>
                  <a:srgbClr val="124F5B"/>
                </a:solidFill>
                <a:latin typeface="+mn-lt"/>
                <a:cs typeface="Verdana"/>
              </a:rPr>
              <a:t>highest</a:t>
            </a:r>
            <a:r>
              <a:rPr lang="en-US" sz="1600" spc="-130" dirty="0">
                <a:solidFill>
                  <a:srgbClr val="124F5B"/>
                </a:solidFill>
                <a:latin typeface="+mn-lt"/>
                <a:cs typeface="Verdana"/>
              </a:rPr>
              <a:t> </a:t>
            </a:r>
            <a:r>
              <a:rPr lang="en-US" sz="1600" spc="45" dirty="0">
                <a:solidFill>
                  <a:srgbClr val="124F5B"/>
                </a:solidFill>
                <a:latin typeface="+mn-lt"/>
                <a:cs typeface="Verdana"/>
              </a:rPr>
              <a:t>number</a:t>
            </a:r>
            <a:r>
              <a:rPr lang="en-US" sz="1600" spc="-130" dirty="0">
                <a:solidFill>
                  <a:srgbClr val="124F5B"/>
                </a:solidFill>
                <a:latin typeface="+mn-lt"/>
                <a:cs typeface="Verdana"/>
              </a:rPr>
              <a:t> </a:t>
            </a:r>
            <a:r>
              <a:rPr lang="en-US" sz="1600" spc="5" dirty="0">
                <a:solidFill>
                  <a:srgbClr val="124F5B"/>
                </a:solidFill>
                <a:latin typeface="+mn-lt"/>
                <a:cs typeface="Verdana"/>
              </a:rPr>
              <a:t>of</a:t>
            </a:r>
            <a:r>
              <a:rPr lang="en-US" sz="1600" spc="-130" dirty="0">
                <a:solidFill>
                  <a:srgbClr val="124F5B"/>
                </a:solidFill>
                <a:latin typeface="+mn-lt"/>
                <a:cs typeface="Verdana"/>
              </a:rPr>
              <a:t> </a:t>
            </a:r>
            <a:r>
              <a:rPr lang="en-US" sz="1600" spc="15" dirty="0">
                <a:solidFill>
                  <a:srgbClr val="124F5B"/>
                </a:solidFill>
                <a:latin typeface="+mn-lt"/>
                <a:cs typeface="Verdana"/>
              </a:rPr>
              <a:t>books</a:t>
            </a:r>
            <a:r>
              <a:rPr lang="en-US" sz="1600" spc="-130" dirty="0">
                <a:solidFill>
                  <a:srgbClr val="124F5B"/>
                </a:solidFill>
                <a:latin typeface="+mn-lt"/>
                <a:cs typeface="Verdana"/>
              </a:rPr>
              <a:t> </a:t>
            </a:r>
            <a:r>
              <a:rPr lang="en-US" sz="1600" spc="25" dirty="0">
                <a:solidFill>
                  <a:srgbClr val="124F5B"/>
                </a:solidFill>
                <a:latin typeface="+mn-lt"/>
                <a:cs typeface="Verdana"/>
              </a:rPr>
              <a:t>in</a:t>
            </a:r>
            <a:r>
              <a:rPr lang="en-US" sz="1600" spc="-130" dirty="0">
                <a:solidFill>
                  <a:srgbClr val="124F5B"/>
                </a:solidFill>
                <a:latin typeface="+mn-lt"/>
                <a:cs typeface="Verdana"/>
              </a:rPr>
              <a:t> </a:t>
            </a:r>
            <a:r>
              <a:rPr lang="en-US" sz="1600" spc="15" dirty="0">
                <a:solidFill>
                  <a:srgbClr val="124F5B"/>
                </a:solidFill>
                <a:latin typeface="+mn-lt"/>
                <a:cs typeface="Verdana"/>
              </a:rPr>
              <a:t>our</a:t>
            </a:r>
            <a:r>
              <a:rPr lang="en-US" sz="1600" spc="-125" dirty="0">
                <a:solidFill>
                  <a:srgbClr val="124F5B"/>
                </a:solidFill>
                <a:latin typeface="+mn-lt"/>
                <a:cs typeface="Verdana"/>
              </a:rPr>
              <a:t> </a:t>
            </a:r>
            <a:r>
              <a:rPr lang="en-US" sz="1600" spc="10" dirty="0">
                <a:solidFill>
                  <a:srgbClr val="124F5B"/>
                </a:solidFill>
                <a:latin typeface="+mn-lt"/>
                <a:cs typeface="Verdana"/>
              </a:rPr>
              <a:t>given</a:t>
            </a:r>
            <a:r>
              <a:rPr lang="en-US" sz="1600" spc="-130" dirty="0">
                <a:solidFill>
                  <a:srgbClr val="124F5B"/>
                </a:solidFill>
                <a:latin typeface="+mn-lt"/>
                <a:cs typeface="Verdana"/>
              </a:rPr>
              <a:t> </a:t>
            </a:r>
            <a:r>
              <a:rPr lang="en-US" sz="1600" spc="5" dirty="0" smtClean="0">
                <a:solidFill>
                  <a:srgbClr val="124F5B"/>
                </a:solidFill>
                <a:latin typeface="+mn-lt"/>
                <a:cs typeface="Verdana"/>
              </a:rPr>
              <a:t>dataset.</a:t>
            </a:r>
            <a:endParaRPr lang="en-US" sz="1600" dirty="0">
              <a:latin typeface="+mn-lt"/>
              <a:cs typeface="Verdana"/>
            </a:endParaRPr>
          </a:p>
          <a:p>
            <a:endParaRPr lang="en-US" sz="1600" dirty="0">
              <a:solidFill>
                <a:schemeClr val="bg1"/>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Data Preprocessing:</a:t>
            </a:r>
            <a:endParaRPr lang="en-US" b="1" dirty="0"/>
          </a:p>
        </p:txBody>
      </p:sp>
      <p:sp>
        <p:nvSpPr>
          <p:cNvPr id="4" name="Text Placeholder 3"/>
          <p:cNvSpPr>
            <a:spLocks noGrp="1"/>
          </p:cNvSpPr>
          <p:nvPr>
            <p:ph type="body" idx="1"/>
          </p:nvPr>
        </p:nvSpPr>
        <p:spPr>
          <a:xfrm>
            <a:off x="259148" y="1061543"/>
            <a:ext cx="8520600" cy="3499946"/>
          </a:xfrm>
        </p:spPr>
        <p:txBody>
          <a:bodyPr/>
          <a:lstStyle/>
          <a:p>
            <a:pPr algn="just">
              <a:buClr>
                <a:schemeClr val="bg1"/>
              </a:buClr>
              <a:buFont typeface="Arial" pitchFamily="34" charset="0"/>
              <a:buChar char="•"/>
            </a:pPr>
            <a:r>
              <a:rPr lang="en-US" sz="1600" dirty="0" smtClean="0">
                <a:solidFill>
                  <a:schemeClr val="bg1"/>
                </a:solidFill>
              </a:rPr>
              <a:t>First, we’ve renamed the columns of each file. Because the name of the column contains space, and uppercase letters so we will correct as to make it easy to use.</a:t>
            </a:r>
          </a:p>
          <a:p>
            <a:pPr algn="just">
              <a:buClr>
                <a:schemeClr val="bg1"/>
              </a:buClr>
              <a:buNone/>
            </a:pPr>
            <a:r>
              <a:rPr lang="en-US" sz="1600" b="1" dirty="0" smtClean="0">
                <a:solidFill>
                  <a:schemeClr val="bg1"/>
                </a:solidFill>
              </a:rPr>
              <a:t>Book Dataset:</a:t>
            </a:r>
          </a:p>
          <a:p>
            <a:pPr algn="just">
              <a:buClr>
                <a:schemeClr val="bg1"/>
              </a:buClr>
              <a:buFont typeface="Arial" pitchFamily="34" charset="0"/>
              <a:buChar char="•"/>
            </a:pPr>
            <a:r>
              <a:rPr lang="en-US" sz="1600" dirty="0" smtClean="0">
                <a:solidFill>
                  <a:schemeClr val="bg1"/>
                </a:solidFill>
              </a:rPr>
              <a:t>In the </a:t>
            </a:r>
            <a:r>
              <a:rPr lang="en-US" sz="1600" b="1" dirty="0" smtClean="0">
                <a:solidFill>
                  <a:schemeClr val="bg1"/>
                </a:solidFill>
              </a:rPr>
              <a:t>books</a:t>
            </a:r>
            <a:r>
              <a:rPr lang="en-US" sz="1600" dirty="0" smtClean="0">
                <a:solidFill>
                  <a:schemeClr val="bg1"/>
                </a:solidFill>
              </a:rPr>
              <a:t> dataset, we have some extra columns which are not required for our task like ‘Image-URL-S’, ‘Image-URL-M’ and ‘Image-URL-L’ so we exclude that column.</a:t>
            </a:r>
          </a:p>
          <a:p>
            <a:pPr algn="just">
              <a:buClr>
                <a:schemeClr val="bg1"/>
              </a:buClr>
              <a:buFont typeface="Arial" pitchFamily="34" charset="0"/>
              <a:buChar char="•"/>
            </a:pPr>
            <a:r>
              <a:rPr lang="en-US" sz="1600" dirty="0" smtClean="0">
                <a:solidFill>
                  <a:schemeClr val="bg1"/>
                </a:solidFill>
              </a:rPr>
              <a:t>In ‘year’ column it looks like ‘publisher’ names '</a:t>
            </a:r>
            <a:r>
              <a:rPr lang="en-US" sz="1600" b="1" dirty="0" smtClean="0">
                <a:solidFill>
                  <a:schemeClr val="bg1"/>
                </a:solidFill>
              </a:rPr>
              <a:t>DK Publishing Inc</a:t>
            </a:r>
            <a:r>
              <a:rPr lang="en-US" sz="1600" dirty="0" smtClean="0">
                <a:solidFill>
                  <a:schemeClr val="bg1"/>
                </a:solidFill>
              </a:rPr>
              <a:t>' and '</a:t>
            </a:r>
            <a:r>
              <a:rPr lang="en-US" sz="1600" b="1" dirty="0" err="1" smtClean="0">
                <a:solidFill>
                  <a:schemeClr val="bg1"/>
                </a:solidFill>
              </a:rPr>
              <a:t>Gallimard</a:t>
            </a:r>
            <a:r>
              <a:rPr lang="en-US" sz="1600" dirty="0" smtClean="0">
                <a:solidFill>
                  <a:schemeClr val="bg1"/>
                </a:solidFill>
              </a:rPr>
              <a:t>' have been incorrectly loaded as year in dataset due to some errors in csv file. Also some of the entries are strings and same years have been entered as numbers in some places.</a:t>
            </a:r>
            <a:endParaRPr lang="en-US" sz="1600" dirty="0">
              <a:solidFill>
                <a:schemeClr val="bg1"/>
              </a:solidFill>
            </a:endParaRPr>
          </a:p>
        </p:txBody>
      </p:sp>
      <p:pic>
        <p:nvPicPr>
          <p:cNvPr id="7170" name="Picture 2"/>
          <p:cNvPicPr>
            <a:picLocks noChangeAspect="1" noChangeArrowheads="1"/>
          </p:cNvPicPr>
          <p:nvPr/>
        </p:nvPicPr>
        <p:blipFill>
          <a:blip r:embed="rId2"/>
          <a:srcRect/>
          <a:stretch>
            <a:fillRect/>
          </a:stretch>
        </p:blipFill>
        <p:spPr bwMode="auto">
          <a:xfrm>
            <a:off x="6627126" y="68752"/>
            <a:ext cx="1051856" cy="1083714"/>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241738" y="3689130"/>
            <a:ext cx="8671034" cy="12822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58" y="207713"/>
            <a:ext cx="8520600" cy="572700"/>
          </a:xfrm>
        </p:spPr>
        <p:txBody>
          <a:bodyPr/>
          <a:lstStyle/>
          <a:p>
            <a:r>
              <a:rPr lang="en-US" sz="2400" b="1" dirty="0" smtClean="0"/>
              <a:t>Contd..</a:t>
            </a:r>
            <a:endParaRPr lang="en-US" sz="2400" b="1" dirty="0"/>
          </a:p>
        </p:txBody>
      </p:sp>
      <p:sp>
        <p:nvSpPr>
          <p:cNvPr id="3" name="Text Placeholder 2"/>
          <p:cNvSpPr>
            <a:spLocks noGrp="1"/>
          </p:cNvSpPr>
          <p:nvPr>
            <p:ph type="body" idx="1"/>
          </p:nvPr>
        </p:nvSpPr>
        <p:spPr>
          <a:xfrm>
            <a:off x="242158" y="684161"/>
            <a:ext cx="8520600" cy="1543401"/>
          </a:xfrm>
        </p:spPr>
        <p:txBody>
          <a:bodyPr/>
          <a:lstStyle/>
          <a:p>
            <a:pPr>
              <a:buClr>
                <a:schemeClr val="bg1"/>
              </a:buClr>
              <a:buNone/>
            </a:pPr>
            <a:r>
              <a:rPr lang="en-US" sz="1600" b="1" smtClean="0">
                <a:solidFill>
                  <a:schemeClr val="bg1"/>
                </a:solidFill>
              </a:rPr>
              <a:t>Users </a:t>
            </a:r>
            <a:r>
              <a:rPr lang="en-US" sz="1600" b="1" dirty="0" smtClean="0">
                <a:solidFill>
                  <a:schemeClr val="bg1"/>
                </a:solidFill>
              </a:rPr>
              <a:t>dataset:</a:t>
            </a:r>
            <a:endParaRPr lang="en-US" sz="1600" dirty="0" smtClean="0">
              <a:solidFill>
                <a:schemeClr val="bg1"/>
              </a:solidFill>
            </a:endParaRPr>
          </a:p>
          <a:p>
            <a:pPr>
              <a:buClr>
                <a:schemeClr val="bg1"/>
              </a:buClr>
              <a:buFont typeface="Arial" pitchFamily="34" charset="0"/>
              <a:buChar char="•"/>
            </a:pPr>
            <a:r>
              <a:rPr lang="en-US" sz="1600" dirty="0" smtClean="0">
                <a:solidFill>
                  <a:schemeClr val="bg1"/>
                </a:solidFill>
              </a:rPr>
              <a:t>In users data ‘age’ column has some invalid entries like </a:t>
            </a:r>
            <a:r>
              <a:rPr lang="en-US" sz="1600" dirty="0" err="1" smtClean="0">
                <a:solidFill>
                  <a:schemeClr val="bg1"/>
                </a:solidFill>
              </a:rPr>
              <a:t>nan</a:t>
            </a:r>
            <a:r>
              <a:rPr lang="en-US" sz="1600" dirty="0" smtClean="0">
                <a:solidFill>
                  <a:schemeClr val="bg1"/>
                </a:solidFill>
              </a:rPr>
              <a:t>, 0 and very high values like 100 and above. In our view values below </a:t>
            </a:r>
            <a:r>
              <a:rPr lang="en-US" sz="1600" b="1" dirty="0" smtClean="0">
                <a:solidFill>
                  <a:schemeClr val="bg1"/>
                </a:solidFill>
              </a:rPr>
              <a:t>5</a:t>
            </a:r>
            <a:r>
              <a:rPr lang="en-US" sz="1600" dirty="0" smtClean="0">
                <a:solidFill>
                  <a:schemeClr val="bg1"/>
                </a:solidFill>
              </a:rPr>
              <a:t> and above </a:t>
            </a:r>
            <a:r>
              <a:rPr lang="en-US" sz="1600" b="1" dirty="0" smtClean="0">
                <a:solidFill>
                  <a:schemeClr val="bg1"/>
                </a:solidFill>
              </a:rPr>
              <a:t>90</a:t>
            </a:r>
            <a:r>
              <a:rPr lang="en-US" sz="1600" dirty="0" smtClean="0">
                <a:solidFill>
                  <a:schemeClr val="bg1"/>
                </a:solidFill>
              </a:rPr>
              <a:t> do not make much sense for our book rating case...hence replacing these by </a:t>
            </a:r>
            <a:r>
              <a:rPr lang="en-US" sz="1600" dirty="0" err="1" smtClean="0">
                <a:solidFill>
                  <a:schemeClr val="bg1"/>
                </a:solidFill>
              </a:rPr>
              <a:t>NaNs</a:t>
            </a:r>
            <a:r>
              <a:rPr lang="en-US" sz="1600" dirty="0" smtClean="0">
                <a:solidFill>
                  <a:schemeClr val="bg1"/>
                </a:solidFill>
              </a:rPr>
              <a:t>.</a:t>
            </a:r>
          </a:p>
          <a:p>
            <a:pPr>
              <a:buClr>
                <a:schemeClr val="bg1"/>
              </a:buClr>
              <a:buFont typeface="Arial" pitchFamily="34" charset="0"/>
              <a:buChar char="•"/>
            </a:pPr>
            <a:r>
              <a:rPr lang="en-US" sz="1600" dirty="0" smtClean="0">
                <a:solidFill>
                  <a:schemeClr val="bg1"/>
                </a:solidFill>
              </a:rPr>
              <a:t>Then we replaced</a:t>
            </a:r>
            <a:r>
              <a:rPr lang="en-US" sz="1600" dirty="0" smtClean="0"/>
              <a:t> </a:t>
            </a:r>
            <a:r>
              <a:rPr lang="en-US" sz="1600" dirty="0" err="1" smtClean="0">
                <a:solidFill>
                  <a:schemeClr val="bg1"/>
                </a:solidFill>
              </a:rPr>
              <a:t>NaNs</a:t>
            </a:r>
            <a:r>
              <a:rPr lang="en-US" sz="1600" dirty="0" smtClean="0">
                <a:solidFill>
                  <a:schemeClr val="bg1"/>
                </a:solidFill>
              </a:rPr>
              <a:t> with mean of age.</a:t>
            </a:r>
          </a:p>
          <a:p>
            <a:pPr>
              <a:buClr>
                <a:schemeClr val="bg1"/>
              </a:buClr>
              <a:buFont typeface="Arial" pitchFamily="34" charset="0"/>
              <a:buChar char="•"/>
            </a:pPr>
            <a:endParaRPr lang="en-US" sz="1600" dirty="0" smtClean="0">
              <a:solidFill>
                <a:schemeClr val="bg1"/>
              </a:solidFill>
            </a:endParaRPr>
          </a:p>
          <a:p>
            <a:pPr>
              <a:buClr>
                <a:schemeClr val="bg1"/>
              </a:buClr>
              <a:buNone/>
            </a:pPr>
            <a:endParaRPr lang="en-US" sz="1600" b="1" dirty="0" smtClean="0">
              <a:solidFill>
                <a:schemeClr val="bg1"/>
              </a:solidFill>
            </a:endParaRPr>
          </a:p>
          <a:p>
            <a:pPr>
              <a:buClr>
                <a:schemeClr val="bg1"/>
              </a:buClr>
              <a:buNone/>
            </a:pPr>
            <a:endParaRPr lang="en-US" sz="1600" dirty="0" smtClean="0">
              <a:solidFill>
                <a:schemeClr val="bg1"/>
              </a:solidFill>
            </a:endParaRPr>
          </a:p>
          <a:p>
            <a:pPr>
              <a:buClr>
                <a:schemeClr val="bg1"/>
              </a:buClr>
              <a:buFont typeface="Arial" pitchFamily="34" charset="0"/>
              <a:buChar char="•"/>
            </a:pPr>
            <a:endParaRPr lang="en-US" sz="1600" dirty="0" smtClean="0">
              <a:solidFill>
                <a:schemeClr val="bg1"/>
              </a:solidFill>
            </a:endParaRPr>
          </a:p>
          <a:p>
            <a:pPr>
              <a:buClr>
                <a:schemeClr val="bg1"/>
              </a:buClr>
              <a:buFont typeface="Arial" pitchFamily="34" charset="0"/>
              <a:buChar char="•"/>
            </a:pPr>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969259556"/>
              </p:ext>
            </p:extLst>
          </p:nvPr>
        </p:nvGraphicFramePr>
        <p:xfrm>
          <a:off x="528995" y="4363453"/>
          <a:ext cx="8043969" cy="609600"/>
        </p:xfrm>
        <a:graphic>
          <a:graphicData uri="http://schemas.openxmlformats.org/drawingml/2006/table">
            <a:tbl>
              <a:tblPr firstRow="1" bandRow="1">
                <a:tableStyleId>{7DF18680-E054-41AD-8BC1-D1AEF772440D}</a:tableStyleId>
              </a:tblPr>
              <a:tblGrid>
                <a:gridCol w="2681323"/>
                <a:gridCol w="2681323"/>
                <a:gridCol w="2681323"/>
              </a:tblGrid>
              <a:tr h="0">
                <a:tc>
                  <a:txBody>
                    <a:bodyPr/>
                    <a:lstStyle/>
                    <a:p>
                      <a:r>
                        <a:rPr lang="en-US" dirty="0" smtClean="0"/>
                        <a:t>ratings</a:t>
                      </a:r>
                      <a:r>
                        <a:rPr lang="en-US" baseline="0" dirty="0" smtClean="0"/>
                        <a:t> dataset</a:t>
                      </a:r>
                      <a:endParaRPr lang="en-US" dirty="0"/>
                    </a:p>
                  </a:txBody>
                  <a:tcPr/>
                </a:tc>
                <a:tc>
                  <a:txBody>
                    <a:bodyPr/>
                    <a:lstStyle/>
                    <a:p>
                      <a:r>
                        <a:rPr lang="en-US" sz="1400" dirty="0" smtClean="0">
                          <a:solidFill>
                            <a:schemeClr val="bg1"/>
                          </a:solidFill>
                        </a:rPr>
                        <a:t>unique_ratings dataset</a:t>
                      </a:r>
                      <a:endParaRPr lang="en-US" dirty="0"/>
                    </a:p>
                  </a:txBody>
                  <a:tcPr/>
                </a:tc>
                <a:tc>
                  <a:txBody>
                    <a:bodyPr/>
                    <a:lstStyle/>
                    <a:p>
                      <a:r>
                        <a:rPr lang="en-US" dirty="0" smtClean="0"/>
                        <a:t>explicit</a:t>
                      </a:r>
                      <a:r>
                        <a:rPr lang="en-US" baseline="0" dirty="0" smtClean="0"/>
                        <a:t>_ratings dataset</a:t>
                      </a:r>
                      <a:endParaRPr lang="en-US" dirty="0"/>
                    </a:p>
                  </a:txBody>
                  <a:tcPr/>
                </a:tc>
              </a:tr>
              <a:tr h="291751">
                <a:tc>
                  <a:txBody>
                    <a:bodyPr/>
                    <a:lstStyle/>
                    <a:p>
                      <a:r>
                        <a:rPr lang="en-US" sz="1400" b="0" i="0" u="none" strike="noStrike" cap="none" dirty="0" smtClean="0">
                          <a:solidFill>
                            <a:schemeClr val="dk1"/>
                          </a:solidFill>
                          <a:latin typeface="+mn-lt"/>
                          <a:ea typeface="+mn-ea"/>
                          <a:cs typeface="+mn-cs"/>
                          <a:sym typeface="Arial"/>
                        </a:rPr>
                        <a:t>11,49,780 rows</a:t>
                      </a:r>
                      <a:endParaRPr lang="en-US" dirty="0"/>
                    </a:p>
                  </a:txBody>
                  <a:tcPr/>
                </a:tc>
                <a:tc>
                  <a:txBody>
                    <a:bodyPr/>
                    <a:lstStyle/>
                    <a:p>
                      <a:r>
                        <a:rPr lang="en-US" sz="1400" b="0" i="0" u="none" strike="noStrike" cap="none" dirty="0" smtClean="0">
                          <a:solidFill>
                            <a:schemeClr val="dk1"/>
                          </a:solidFill>
                          <a:latin typeface="+mn-lt"/>
                          <a:ea typeface="+mn-ea"/>
                          <a:cs typeface="+mn-cs"/>
                          <a:sym typeface="Arial"/>
                        </a:rPr>
                        <a:t>10,31,135 rows</a:t>
                      </a:r>
                      <a:endParaRPr lang="en-US" dirty="0"/>
                    </a:p>
                  </a:txBody>
                  <a:tcPr/>
                </a:tc>
                <a:tc>
                  <a:txBody>
                    <a:bodyPr/>
                    <a:lstStyle/>
                    <a:p>
                      <a:r>
                        <a:rPr lang="en-US" sz="1400" b="0" i="0" u="none" strike="noStrike" cap="none" dirty="0" smtClean="0">
                          <a:solidFill>
                            <a:schemeClr val="dk1"/>
                          </a:solidFill>
                          <a:latin typeface="+mn-lt"/>
                          <a:ea typeface="+mn-ea"/>
                          <a:cs typeface="+mn-cs"/>
                          <a:sym typeface="Arial"/>
                        </a:rPr>
                        <a:t>3,83,841 rows</a:t>
                      </a:r>
                      <a:endParaRPr lang="en-US" dirty="0"/>
                    </a:p>
                  </a:txBody>
                  <a:tcPr/>
                </a:tc>
              </a:tr>
            </a:tbl>
          </a:graphicData>
        </a:graphic>
      </p:graphicFrame>
      <p:sp>
        <p:nvSpPr>
          <p:cNvPr id="5" name="Text Placeholder 2"/>
          <p:cNvSpPr txBox="1">
            <a:spLocks/>
          </p:cNvSpPr>
          <p:nvPr/>
        </p:nvSpPr>
        <p:spPr>
          <a:xfrm>
            <a:off x="259149" y="2143479"/>
            <a:ext cx="8520600" cy="20281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chemeClr val="bg1"/>
              </a:buClr>
              <a:buFont typeface="Arial"/>
              <a:buNone/>
            </a:pPr>
            <a:r>
              <a:rPr lang="en-US" sz="1600" b="1" dirty="0" smtClean="0">
                <a:solidFill>
                  <a:schemeClr val="bg1"/>
                </a:solidFill>
              </a:rPr>
              <a:t>Ratings Dataset:</a:t>
            </a:r>
          </a:p>
          <a:p>
            <a:pPr>
              <a:buClr>
                <a:schemeClr val="bg1"/>
              </a:buClr>
              <a:buFont typeface="Arial" pitchFamily="34" charset="0"/>
              <a:buChar char="•"/>
            </a:pPr>
            <a:r>
              <a:rPr lang="en-US" sz="1600" dirty="0" smtClean="0">
                <a:solidFill>
                  <a:schemeClr val="bg1"/>
                </a:solidFill>
              </a:rPr>
              <a:t>We‘ve only taken the ISBNs that also belongs to the main </a:t>
            </a:r>
            <a:r>
              <a:rPr lang="en-US" sz="1600" b="1" dirty="0" smtClean="0">
                <a:solidFill>
                  <a:schemeClr val="bg1"/>
                </a:solidFill>
              </a:rPr>
              <a:t>books</a:t>
            </a:r>
            <a:r>
              <a:rPr lang="en-US" sz="1600" dirty="0" smtClean="0">
                <a:solidFill>
                  <a:schemeClr val="bg1"/>
                </a:solidFill>
              </a:rPr>
              <a:t> set(as </a:t>
            </a:r>
            <a:r>
              <a:rPr lang="en-US" sz="1600" dirty="0" err="1" smtClean="0">
                <a:solidFill>
                  <a:schemeClr val="bg1"/>
                </a:solidFill>
              </a:rPr>
              <a:t>unique_rating</a:t>
            </a:r>
            <a:r>
              <a:rPr lang="en-US" sz="1600" dirty="0" smtClean="0">
                <a:solidFill>
                  <a:schemeClr val="bg1"/>
                </a:solidFill>
              </a:rPr>
              <a:t>).</a:t>
            </a:r>
          </a:p>
          <a:p>
            <a:pPr>
              <a:buClr>
                <a:schemeClr val="bg1"/>
              </a:buClr>
              <a:buFont typeface="Arial" pitchFamily="34" charset="0"/>
              <a:buChar char="•"/>
            </a:pPr>
            <a:r>
              <a:rPr lang="en-US" sz="1600" dirty="0" smtClean="0">
                <a:solidFill>
                  <a:schemeClr val="bg1"/>
                </a:solidFill>
              </a:rPr>
              <a:t>Also we’ve taken the rating from users which exist in </a:t>
            </a:r>
            <a:r>
              <a:rPr lang="en-US" sz="1600" b="1" dirty="0" smtClean="0">
                <a:solidFill>
                  <a:schemeClr val="bg1"/>
                </a:solidFill>
              </a:rPr>
              <a:t>users</a:t>
            </a:r>
            <a:r>
              <a:rPr lang="en-US" sz="1600" dirty="0" smtClean="0">
                <a:solidFill>
                  <a:schemeClr val="bg1"/>
                </a:solidFill>
              </a:rPr>
              <a:t> dataset, unless new users or book are added to users dataset.</a:t>
            </a:r>
          </a:p>
          <a:p>
            <a:pPr>
              <a:buClr>
                <a:schemeClr val="bg1"/>
              </a:buClr>
              <a:buFont typeface="Arial" pitchFamily="34" charset="0"/>
              <a:buChar char="•"/>
            </a:pPr>
            <a:r>
              <a:rPr lang="en-US" sz="1600" dirty="0" smtClean="0">
                <a:solidFill>
                  <a:schemeClr val="bg1"/>
                </a:solidFill>
              </a:rPr>
              <a:t>We have separated the explicit ratings represented by 1–10 and implicit ratings represented by 0. Because users who have rated 0 the most, which can mean they haven't  rated books at all.</a:t>
            </a:r>
          </a:p>
          <a:p>
            <a:pPr>
              <a:buClr>
                <a:schemeClr val="bg1"/>
              </a:buClr>
              <a:buFont typeface="Arial"/>
              <a:buNone/>
            </a:pPr>
            <a:endParaRPr lang="en-US" sz="16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Contd..</a:t>
            </a:r>
            <a:endParaRPr lang="en-US" sz="2400" b="1" dirty="0"/>
          </a:p>
        </p:txBody>
      </p:sp>
      <p:sp>
        <p:nvSpPr>
          <p:cNvPr id="3" name="Text Placeholder 2"/>
          <p:cNvSpPr>
            <a:spLocks noGrp="1"/>
          </p:cNvSpPr>
          <p:nvPr>
            <p:ph type="body" idx="1"/>
          </p:nvPr>
        </p:nvSpPr>
        <p:spPr/>
        <p:txBody>
          <a:bodyPr/>
          <a:lstStyle/>
          <a:p>
            <a:pPr>
              <a:buClr>
                <a:schemeClr val="bg1"/>
              </a:buClr>
              <a:buFont typeface="Arial" pitchFamily="34" charset="0"/>
              <a:buChar char="•"/>
            </a:pPr>
            <a:r>
              <a:rPr lang="en-US" sz="1600" dirty="0" smtClean="0">
                <a:solidFill>
                  <a:schemeClr val="bg1"/>
                </a:solidFill>
              </a:rPr>
              <a:t>For </a:t>
            </a:r>
            <a:r>
              <a:rPr lang="en-US" sz="1600" b="1" u="sng" dirty="0" smtClean="0">
                <a:solidFill>
                  <a:schemeClr val="bg1"/>
                </a:solidFill>
              </a:rPr>
              <a:t>Popularity based recommendation system</a:t>
            </a:r>
            <a:r>
              <a:rPr lang="en-US" sz="1600" u="sng" dirty="0" smtClean="0">
                <a:solidFill>
                  <a:schemeClr val="bg1"/>
                </a:solidFill>
              </a:rPr>
              <a:t> </a:t>
            </a:r>
            <a:r>
              <a:rPr lang="en-US" sz="1600" dirty="0" smtClean="0">
                <a:solidFill>
                  <a:schemeClr val="bg1"/>
                </a:solidFill>
              </a:rPr>
              <a:t>we only consider </a:t>
            </a:r>
            <a:r>
              <a:rPr lang="en-US" sz="1600" b="1" dirty="0" smtClean="0">
                <a:solidFill>
                  <a:schemeClr val="bg1"/>
                </a:solidFill>
              </a:rPr>
              <a:t>ISBNs</a:t>
            </a:r>
            <a:r>
              <a:rPr lang="en-US" sz="1600" dirty="0" smtClean="0">
                <a:solidFill>
                  <a:schemeClr val="bg1"/>
                </a:solidFill>
              </a:rPr>
              <a:t> that were </a:t>
            </a:r>
            <a:r>
              <a:rPr lang="en-US" sz="1600" dirty="0" err="1" smtClean="0">
                <a:solidFill>
                  <a:schemeClr val="bg1"/>
                </a:solidFill>
              </a:rPr>
              <a:t>explicitely</a:t>
            </a:r>
            <a:r>
              <a:rPr lang="en-US" sz="1600" dirty="0" smtClean="0">
                <a:solidFill>
                  <a:schemeClr val="bg1"/>
                </a:solidFill>
              </a:rPr>
              <a:t> rated than we </a:t>
            </a:r>
            <a:r>
              <a:rPr lang="en-US" sz="1600" b="1" dirty="0" smtClean="0">
                <a:solidFill>
                  <a:schemeClr val="bg1"/>
                </a:solidFill>
              </a:rPr>
              <a:t>merge</a:t>
            </a:r>
            <a:r>
              <a:rPr lang="en-US" sz="1600" dirty="0" smtClean="0">
                <a:solidFill>
                  <a:schemeClr val="bg1"/>
                </a:solidFill>
              </a:rPr>
              <a:t> </a:t>
            </a:r>
            <a:r>
              <a:rPr lang="en-US" sz="1600" dirty="0" err="1" smtClean="0">
                <a:solidFill>
                  <a:schemeClr val="bg1"/>
                </a:solidFill>
              </a:rPr>
              <a:t>ratings_explicit</a:t>
            </a:r>
            <a:r>
              <a:rPr lang="en-US" sz="1600" dirty="0" smtClean="0">
                <a:solidFill>
                  <a:schemeClr val="bg1"/>
                </a:solidFill>
              </a:rPr>
              <a:t> dataset with books dataset on </a:t>
            </a:r>
            <a:r>
              <a:rPr lang="en-US" sz="1600" b="1" dirty="0" smtClean="0">
                <a:solidFill>
                  <a:schemeClr val="bg1"/>
                </a:solidFill>
              </a:rPr>
              <a:t>ISBNs features. </a:t>
            </a:r>
            <a:r>
              <a:rPr lang="en-US" sz="1600" dirty="0" smtClean="0">
                <a:solidFill>
                  <a:schemeClr val="bg1"/>
                </a:solidFill>
              </a:rPr>
              <a:t>After that  we grouped the data based on ‘title’ and aggregate based on ‘rating’.</a:t>
            </a:r>
          </a:p>
          <a:p>
            <a:pPr>
              <a:buClr>
                <a:schemeClr val="bg1"/>
              </a:buClr>
              <a:buFont typeface="Arial" pitchFamily="34" charset="0"/>
              <a:buChar char="•"/>
            </a:pPr>
            <a:r>
              <a:rPr lang="en-US" sz="1600" dirty="0" smtClean="0">
                <a:solidFill>
                  <a:schemeClr val="bg1"/>
                </a:solidFill>
              </a:rPr>
              <a:t>For </a:t>
            </a:r>
            <a:r>
              <a:rPr lang="en-US" sz="1600" b="1" u="sng" dirty="0" smtClean="0">
                <a:solidFill>
                  <a:schemeClr val="bg1"/>
                </a:solidFill>
              </a:rPr>
              <a:t>Collaborative Filtering using </a:t>
            </a:r>
            <a:r>
              <a:rPr lang="en-US" sz="1600" b="1" u="sng" dirty="0" err="1" smtClean="0">
                <a:solidFill>
                  <a:schemeClr val="bg1"/>
                </a:solidFill>
              </a:rPr>
              <a:t>kNN</a:t>
            </a:r>
            <a:r>
              <a:rPr lang="en-US" sz="1600" b="1" u="sng" dirty="0" smtClean="0">
                <a:solidFill>
                  <a:schemeClr val="bg1"/>
                </a:solidFill>
              </a:rPr>
              <a:t>(k-Nearest Neighbors) </a:t>
            </a:r>
            <a:r>
              <a:rPr lang="en-US" sz="1600" dirty="0" smtClean="0">
                <a:solidFill>
                  <a:schemeClr val="bg1"/>
                </a:solidFill>
              </a:rPr>
              <a:t>to ensure statistical significance, users who has given less than 200 ratings, and books with less than 100 ratings are excluded.</a:t>
            </a:r>
          </a:p>
          <a:p>
            <a:pPr>
              <a:buClr>
                <a:schemeClr val="bg1"/>
              </a:buClr>
              <a:buFont typeface="Arial" pitchFamily="34" charset="0"/>
              <a:buChar char="•"/>
            </a:pPr>
            <a:r>
              <a:rPr lang="en-US" sz="1600" dirty="0" smtClean="0">
                <a:solidFill>
                  <a:schemeClr val="bg1"/>
                </a:solidFill>
              </a:rPr>
              <a:t>The dataset ‘</a:t>
            </a:r>
            <a:r>
              <a:rPr lang="en-US" sz="1600" b="1" dirty="0" smtClean="0">
                <a:solidFill>
                  <a:schemeClr val="bg1"/>
                </a:solidFill>
              </a:rPr>
              <a:t>ratings</a:t>
            </a:r>
            <a:r>
              <a:rPr lang="en-US" sz="1600" dirty="0" smtClean="0">
                <a:solidFill>
                  <a:schemeClr val="bg1"/>
                </a:solidFill>
              </a:rPr>
              <a:t>' and ‘</a:t>
            </a:r>
            <a:r>
              <a:rPr lang="en-US" sz="1600" b="1" dirty="0" smtClean="0">
                <a:solidFill>
                  <a:schemeClr val="bg1"/>
                </a:solidFill>
              </a:rPr>
              <a:t>books</a:t>
            </a:r>
            <a:r>
              <a:rPr lang="en-US" sz="1600" dirty="0" smtClean="0">
                <a:solidFill>
                  <a:schemeClr val="bg1"/>
                </a:solidFill>
              </a:rPr>
              <a:t>' have common column 'ISBN‘, so we create new data-frame by merging the two data-frames on ISBN (as </a:t>
            </a:r>
            <a:r>
              <a:rPr lang="en-US" sz="1600" b="1" dirty="0" err="1" smtClean="0">
                <a:solidFill>
                  <a:schemeClr val="bg1"/>
                </a:solidFill>
              </a:rPr>
              <a:t>book_with_rating</a:t>
            </a:r>
            <a:r>
              <a:rPr lang="en-US" sz="1600" dirty="0" smtClean="0">
                <a:solidFill>
                  <a:schemeClr val="bg1"/>
                </a:solidFill>
              </a:rPr>
              <a:t>) than we group by book titles and create a new column for total rating count and store in new data-frame </a:t>
            </a:r>
            <a:r>
              <a:rPr lang="en-US" sz="1600" b="1" dirty="0" err="1" smtClean="0">
                <a:solidFill>
                  <a:schemeClr val="bg1"/>
                </a:solidFill>
              </a:rPr>
              <a:t>rating_count_df</a:t>
            </a:r>
            <a:r>
              <a:rPr lang="en-US" sz="1600" b="1" dirty="0" smtClean="0">
                <a:solidFill>
                  <a:schemeClr val="bg1"/>
                </a:solidFill>
              </a:rPr>
              <a:t> </a:t>
            </a:r>
            <a:r>
              <a:rPr lang="en-US" sz="1600" dirty="0" smtClean="0">
                <a:solidFill>
                  <a:schemeClr val="bg1"/>
                </a:solidFill>
              </a:rPr>
              <a:t>also done the renaming on rating column as </a:t>
            </a:r>
            <a:r>
              <a:rPr lang="en-US" sz="1600" dirty="0" err="1" smtClean="0">
                <a:solidFill>
                  <a:schemeClr val="bg1"/>
                </a:solidFill>
              </a:rPr>
              <a:t>total_ratings</a:t>
            </a:r>
            <a:r>
              <a:rPr lang="en-US" sz="1600" dirty="0" smtClean="0">
                <a:solidFill>
                  <a:schemeClr val="bg1"/>
                </a:solidFill>
              </a:rPr>
              <a:t>.</a:t>
            </a:r>
            <a:endParaRPr lang="en-US" sz="1600" b="1" dirty="0" smtClean="0">
              <a:solidFill>
                <a:schemeClr val="bg1"/>
              </a:solidFill>
            </a:endParaRPr>
          </a:p>
          <a:p>
            <a:pPr>
              <a:buClr>
                <a:schemeClr val="bg1"/>
              </a:buClr>
              <a:buFont typeface="Arial" pitchFamily="34" charset="0"/>
              <a:buChar char="•"/>
            </a:pPr>
            <a:endParaRPr lang="en-US" sz="1600" dirty="0" smtClean="0">
              <a:solidFill>
                <a:schemeClr val="bg1"/>
              </a:solidFill>
            </a:endParaRPr>
          </a:p>
          <a:p>
            <a:pPr>
              <a:buClr>
                <a:schemeClr val="bg1"/>
              </a:buClr>
              <a:buFont typeface="Arial" pitchFamily="34" charset="0"/>
              <a:buChar char="•"/>
            </a:pPr>
            <a:endParaRPr lang="en-US" sz="1600" b="1" dirty="0" smtClean="0">
              <a:solidFill>
                <a:schemeClr val="bg1"/>
              </a:solidFill>
            </a:endParaRPr>
          </a:p>
          <a:p>
            <a:pPr>
              <a:buNone/>
            </a:pPr>
            <a:endParaRPr lang="en-US" sz="1600" dirty="0" smtClean="0">
              <a:solidFill>
                <a:schemeClr val="bg1"/>
              </a:solidFill>
            </a:endParaRPr>
          </a:p>
          <a:p>
            <a:pPr>
              <a:buNone/>
            </a:pPr>
            <a:endParaRPr lang="en-US" sz="1600" dirty="0" smtClean="0">
              <a:solidFill>
                <a:schemeClr val="bg1"/>
              </a:solidFill>
            </a:endParaRPr>
          </a:p>
          <a:p>
            <a:pPr>
              <a:buNone/>
            </a:pPr>
            <a:endParaRPr lang="en-US" sz="1600" dirty="0" smtClean="0">
              <a:solidFill>
                <a:schemeClr val="bg1"/>
              </a:solidFill>
            </a:endParaRPr>
          </a:p>
          <a:p>
            <a:pPr>
              <a:buNone/>
            </a:pPr>
            <a:endParaRPr lang="en-US" sz="1600" dirty="0" smtClean="0">
              <a:solidFill>
                <a:schemeClr val="bg1"/>
              </a:solidFill>
            </a:endParaRPr>
          </a:p>
          <a:p>
            <a:pPr>
              <a:buNone/>
            </a:pPr>
            <a:endParaRPr lang="en-US" sz="1600" dirty="0" smtClean="0">
              <a:solidFill>
                <a:schemeClr val="bg1"/>
              </a:solidFill>
            </a:endParaRPr>
          </a:p>
          <a:p>
            <a:pPr>
              <a:buNone/>
            </a:pPr>
            <a:endParaRPr lang="en-US" sz="1600" dirty="0" smtClean="0">
              <a:solidFill>
                <a:schemeClr val="bg1"/>
              </a:solidFill>
            </a:endParaRPr>
          </a:p>
          <a:p>
            <a:pPr>
              <a:buNone/>
            </a:pPr>
            <a:endParaRPr lang="en-US" sz="1600" dirty="0" smtClean="0">
              <a:solidFill>
                <a:schemeClr val="bg1"/>
              </a:solidFill>
            </a:endParaRPr>
          </a:p>
          <a:p>
            <a:pPr>
              <a:buNone/>
            </a:pPr>
            <a:endParaRPr lang="en-US" sz="1600" dirty="0" smtClean="0">
              <a:solidFill>
                <a:schemeClr val="bg1"/>
              </a:solidFill>
            </a:endParaRPr>
          </a:p>
          <a:p>
            <a:pPr>
              <a:buNone/>
            </a:pPr>
            <a:endParaRPr lang="en-US" sz="16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659" y="245328"/>
            <a:ext cx="8520600" cy="572700"/>
          </a:xfrm>
        </p:spPr>
        <p:txBody>
          <a:bodyPr/>
          <a:lstStyle/>
          <a:p>
            <a:r>
              <a:rPr lang="en-US" sz="2400" b="1" dirty="0" smtClean="0"/>
              <a:t>Contd..</a:t>
            </a:r>
            <a:endParaRPr lang="en-US" sz="2400" b="1" dirty="0"/>
          </a:p>
        </p:txBody>
      </p:sp>
      <p:sp>
        <p:nvSpPr>
          <p:cNvPr id="3" name="Text Placeholder 2"/>
          <p:cNvSpPr>
            <a:spLocks noGrp="1"/>
          </p:cNvSpPr>
          <p:nvPr>
            <p:ph type="body" idx="1"/>
          </p:nvPr>
        </p:nvSpPr>
        <p:spPr>
          <a:xfrm>
            <a:off x="301190" y="816144"/>
            <a:ext cx="8520600" cy="3416400"/>
          </a:xfrm>
        </p:spPr>
        <p:txBody>
          <a:bodyPr/>
          <a:lstStyle/>
          <a:p>
            <a:pPr>
              <a:buClr>
                <a:schemeClr val="bg1"/>
              </a:buClr>
              <a:buFont typeface="Arial" pitchFamily="34" charset="0"/>
              <a:buChar char="•"/>
            </a:pPr>
            <a:r>
              <a:rPr lang="en-US" sz="1600" dirty="0" smtClean="0">
                <a:solidFill>
                  <a:schemeClr val="bg1"/>
                </a:solidFill>
              </a:rPr>
              <a:t>Now we will combine the </a:t>
            </a:r>
            <a:r>
              <a:rPr lang="en-US" sz="1600" dirty="0" err="1" smtClean="0">
                <a:solidFill>
                  <a:schemeClr val="bg1"/>
                </a:solidFill>
              </a:rPr>
              <a:t>books_with_rating</a:t>
            </a:r>
            <a:r>
              <a:rPr lang="en-US" sz="1600" dirty="0" smtClean="0">
                <a:solidFill>
                  <a:schemeClr val="bg1"/>
                </a:solidFill>
              </a:rPr>
              <a:t> with the </a:t>
            </a:r>
            <a:r>
              <a:rPr lang="en-US" sz="1600" dirty="0" err="1" smtClean="0">
                <a:solidFill>
                  <a:schemeClr val="bg1"/>
                </a:solidFill>
              </a:rPr>
              <a:t>rating_count_df</a:t>
            </a:r>
            <a:r>
              <a:rPr lang="en-US" sz="1600" dirty="0" smtClean="0">
                <a:solidFill>
                  <a:schemeClr val="bg1"/>
                </a:solidFill>
              </a:rPr>
              <a:t> data, this gives us exactly what we need to find out which books are popular and filter out lesser-known books.</a:t>
            </a:r>
          </a:p>
          <a:p>
            <a:pPr>
              <a:buClr>
                <a:schemeClr val="bg1"/>
              </a:buClr>
              <a:buFont typeface="Arial" pitchFamily="34" charset="0"/>
              <a:buChar char="•"/>
            </a:pPr>
            <a:r>
              <a:rPr lang="en-US" sz="1600" dirty="0" smtClean="0">
                <a:solidFill>
                  <a:schemeClr val="bg1"/>
                </a:solidFill>
              </a:rPr>
              <a:t>Then we’ve considered only books having minimum total 50 ratings(Threshold) by creating new data-frame as </a:t>
            </a:r>
            <a:r>
              <a:rPr lang="en-US" sz="1600" b="1" dirty="0" err="1" smtClean="0">
                <a:solidFill>
                  <a:schemeClr val="bg1"/>
                </a:solidFill>
              </a:rPr>
              <a:t>rating_popular_book</a:t>
            </a:r>
            <a:r>
              <a:rPr lang="en-US" sz="1600" b="1" dirty="0" smtClean="0">
                <a:solidFill>
                  <a:schemeClr val="bg1"/>
                </a:solidFill>
              </a:rPr>
              <a:t> </a:t>
            </a:r>
            <a:r>
              <a:rPr lang="en-US" sz="1600" dirty="0" smtClean="0">
                <a:solidFill>
                  <a:schemeClr val="bg1"/>
                </a:solidFill>
              </a:rPr>
              <a:t> after that we’ve merged the </a:t>
            </a:r>
            <a:r>
              <a:rPr lang="en-US" sz="1600" b="1" dirty="0" smtClean="0">
                <a:solidFill>
                  <a:schemeClr val="bg1"/>
                </a:solidFill>
              </a:rPr>
              <a:t>'users</a:t>
            </a:r>
            <a:r>
              <a:rPr lang="en-US" sz="1600" dirty="0" smtClean="0">
                <a:solidFill>
                  <a:schemeClr val="bg1"/>
                </a:solidFill>
              </a:rPr>
              <a:t>' </a:t>
            </a:r>
            <a:r>
              <a:rPr lang="en-US" sz="1600" dirty="0" err="1" smtClean="0">
                <a:solidFill>
                  <a:schemeClr val="bg1"/>
                </a:solidFill>
              </a:rPr>
              <a:t>dataframe</a:t>
            </a:r>
            <a:r>
              <a:rPr lang="en-US" sz="1600" dirty="0" smtClean="0">
                <a:solidFill>
                  <a:schemeClr val="bg1"/>
                </a:solidFill>
              </a:rPr>
              <a:t> with </a:t>
            </a:r>
            <a:r>
              <a:rPr lang="en-US" sz="1600" b="1" dirty="0" smtClean="0">
                <a:solidFill>
                  <a:schemeClr val="bg1"/>
                </a:solidFill>
              </a:rPr>
              <a:t>'</a:t>
            </a:r>
            <a:r>
              <a:rPr lang="en-US" sz="1600" b="1" dirty="0" err="1" smtClean="0">
                <a:solidFill>
                  <a:schemeClr val="bg1"/>
                </a:solidFill>
              </a:rPr>
              <a:t>rating_popular_book</a:t>
            </a:r>
            <a:r>
              <a:rPr lang="en-US" sz="1600" dirty="0" smtClean="0">
                <a:solidFill>
                  <a:schemeClr val="bg1"/>
                </a:solidFill>
              </a:rPr>
              <a:t>' </a:t>
            </a:r>
            <a:r>
              <a:rPr lang="en-US" sz="1600" dirty="0" err="1" smtClean="0">
                <a:solidFill>
                  <a:schemeClr val="bg1"/>
                </a:solidFill>
              </a:rPr>
              <a:t>dataframe</a:t>
            </a:r>
            <a:r>
              <a:rPr lang="en-US" sz="1600" dirty="0" smtClean="0">
                <a:solidFill>
                  <a:schemeClr val="bg1"/>
                </a:solidFill>
              </a:rPr>
              <a:t> and stored them into ‘</a:t>
            </a:r>
            <a:r>
              <a:rPr lang="en-US" sz="1600" b="1" dirty="0" smtClean="0">
                <a:solidFill>
                  <a:schemeClr val="bg1"/>
                </a:solidFill>
              </a:rPr>
              <a:t>combined’</a:t>
            </a:r>
            <a:r>
              <a:rPr lang="en-US" sz="1600" dirty="0" smtClean="0">
                <a:solidFill>
                  <a:schemeClr val="bg1"/>
                </a:solidFill>
              </a:rPr>
              <a:t> data-frame.</a:t>
            </a:r>
          </a:p>
          <a:p>
            <a:pPr>
              <a:buClr>
                <a:schemeClr val="bg1"/>
              </a:buClr>
              <a:buFont typeface="Arial" pitchFamily="34" charset="0"/>
              <a:buChar char="•"/>
            </a:pPr>
            <a:r>
              <a:rPr lang="en-US" sz="1600" dirty="0" smtClean="0">
                <a:solidFill>
                  <a:schemeClr val="bg1"/>
                </a:solidFill>
              </a:rPr>
              <a:t>Also we’ve dropped the duplicate values from ‘</a:t>
            </a:r>
            <a:r>
              <a:rPr lang="en-US" sz="1600" b="1" dirty="0" smtClean="0">
                <a:solidFill>
                  <a:schemeClr val="bg1"/>
                </a:solidFill>
              </a:rPr>
              <a:t>combined’</a:t>
            </a:r>
            <a:r>
              <a:rPr lang="en-US" sz="1600" dirty="0" smtClean="0">
                <a:solidFill>
                  <a:schemeClr val="bg1"/>
                </a:solidFill>
              </a:rPr>
              <a:t> data-frame.</a:t>
            </a:r>
          </a:p>
          <a:p>
            <a:pPr>
              <a:buClr>
                <a:schemeClr val="bg1"/>
              </a:buClr>
              <a:buFont typeface="Arial" pitchFamily="34" charset="0"/>
              <a:buChar char="•"/>
            </a:pPr>
            <a:endParaRPr lang="en-US" sz="1600" b="1" dirty="0" smtClean="0">
              <a:solidFill>
                <a:schemeClr val="bg1"/>
              </a:solidFill>
            </a:endParaRPr>
          </a:p>
          <a:p>
            <a:pPr>
              <a:buClr>
                <a:schemeClr val="bg1"/>
              </a:buClr>
              <a:buFont typeface="Arial" pitchFamily="34" charset="0"/>
              <a:buChar char="•"/>
            </a:pPr>
            <a:endParaRPr lang="en-US" sz="1600" b="1" dirty="0" smtClean="0">
              <a:solidFill>
                <a:schemeClr val="bg1"/>
              </a:solidFill>
            </a:endParaRPr>
          </a:p>
          <a:p>
            <a:pPr>
              <a:buClr>
                <a:schemeClr val="bg1"/>
              </a:buClr>
              <a:buFont typeface="Arial" pitchFamily="34" charset="0"/>
              <a:buChar char="•"/>
            </a:pPr>
            <a:endParaRPr lang="en-US" dirty="0"/>
          </a:p>
        </p:txBody>
      </p:sp>
      <p:pic>
        <p:nvPicPr>
          <p:cNvPr id="9218" name="Picture 2"/>
          <p:cNvPicPr>
            <a:picLocks noChangeAspect="1" noChangeArrowheads="1"/>
          </p:cNvPicPr>
          <p:nvPr/>
        </p:nvPicPr>
        <p:blipFill>
          <a:blip r:embed="rId2"/>
          <a:srcRect/>
          <a:stretch>
            <a:fillRect/>
          </a:stretch>
        </p:blipFill>
        <p:spPr bwMode="auto">
          <a:xfrm>
            <a:off x="228600" y="3522890"/>
            <a:ext cx="8632371" cy="14287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Contd..</a:t>
            </a:r>
            <a:endParaRPr lang="en-US" sz="2400" b="1" dirty="0"/>
          </a:p>
        </p:txBody>
      </p:sp>
      <p:sp>
        <p:nvSpPr>
          <p:cNvPr id="3" name="Text Placeholder 2"/>
          <p:cNvSpPr>
            <a:spLocks noGrp="1"/>
          </p:cNvSpPr>
          <p:nvPr>
            <p:ph type="body" idx="1"/>
          </p:nvPr>
        </p:nvSpPr>
        <p:spPr/>
        <p:txBody>
          <a:bodyPr/>
          <a:lstStyle/>
          <a:p>
            <a:pPr>
              <a:buClr>
                <a:schemeClr val="bg1"/>
              </a:buClr>
              <a:buFont typeface="Arial" pitchFamily="34" charset="0"/>
              <a:buChar char="•"/>
            </a:pPr>
            <a:r>
              <a:rPr lang="en-US" sz="1600" dirty="0" smtClean="0">
                <a:solidFill>
                  <a:schemeClr val="bg1"/>
                </a:solidFill>
              </a:rPr>
              <a:t>For</a:t>
            </a:r>
            <a:r>
              <a:rPr lang="en-US" sz="1600" b="1" dirty="0" smtClean="0">
                <a:solidFill>
                  <a:schemeClr val="bg1"/>
                </a:solidFill>
              </a:rPr>
              <a:t> SVD(Singular Value Decomposition) Based recommendation System </a:t>
            </a:r>
            <a:r>
              <a:rPr lang="en-US" sz="1600" dirty="0" smtClean="0">
                <a:solidFill>
                  <a:schemeClr val="bg1"/>
                </a:solidFill>
              </a:rPr>
              <a:t>we’ve used </a:t>
            </a:r>
            <a:r>
              <a:rPr lang="en-US" sz="1600" b="1" dirty="0" smtClean="0">
                <a:solidFill>
                  <a:schemeClr val="bg1"/>
                </a:solidFill>
              </a:rPr>
              <a:t>Surprise </a:t>
            </a:r>
            <a:r>
              <a:rPr lang="en-US" sz="1600" dirty="0" smtClean="0">
                <a:solidFill>
                  <a:schemeClr val="bg1"/>
                </a:solidFill>
              </a:rPr>
              <a:t>(it is a Python </a:t>
            </a:r>
            <a:r>
              <a:rPr lang="en-US" sz="1600" dirty="0" err="1" smtClean="0">
                <a:solidFill>
                  <a:schemeClr val="bg1"/>
                </a:solidFill>
              </a:rPr>
              <a:t>sci</a:t>
            </a:r>
            <a:r>
              <a:rPr lang="en-US" sz="1600" dirty="0" smtClean="0">
                <a:solidFill>
                  <a:schemeClr val="bg1"/>
                </a:solidFill>
              </a:rPr>
              <a:t>-kit for building and analyzing recommender systems that deal with explicit rating data.)</a:t>
            </a:r>
          </a:p>
          <a:p>
            <a:pPr>
              <a:buClr>
                <a:schemeClr val="bg1"/>
              </a:buClr>
              <a:buFont typeface="Arial" pitchFamily="34" charset="0"/>
              <a:buChar char="•"/>
            </a:pPr>
            <a:r>
              <a:rPr lang="en-US" sz="1600" dirty="0" smtClean="0">
                <a:solidFill>
                  <a:schemeClr val="bg1"/>
                </a:solidFill>
              </a:rPr>
              <a:t>The name </a:t>
            </a:r>
            <a:r>
              <a:rPr lang="en-US" sz="1600" b="1" dirty="0" smtClean="0">
                <a:solidFill>
                  <a:schemeClr val="bg1"/>
                </a:solidFill>
              </a:rPr>
              <a:t>Surprise</a:t>
            </a:r>
            <a:r>
              <a:rPr lang="en-US" sz="1600" dirty="0" smtClean="0">
                <a:solidFill>
                  <a:schemeClr val="bg1"/>
                </a:solidFill>
              </a:rPr>
              <a:t> (roughly) stands for Simple Python Recommendation System Engine.</a:t>
            </a:r>
          </a:p>
          <a:p>
            <a:pPr>
              <a:buClr>
                <a:schemeClr val="bg1"/>
              </a:buClr>
              <a:buFont typeface="Arial" pitchFamily="34" charset="0"/>
              <a:buChar char="•"/>
            </a:pPr>
            <a:r>
              <a:rPr lang="en-US" sz="1600" dirty="0" smtClean="0">
                <a:solidFill>
                  <a:schemeClr val="bg1"/>
                </a:solidFill>
              </a:rPr>
              <a:t>From surprise we imported ‘</a:t>
            </a:r>
            <a:r>
              <a:rPr lang="en-US" sz="1600" b="1" dirty="0" smtClean="0">
                <a:solidFill>
                  <a:schemeClr val="bg1"/>
                </a:solidFill>
              </a:rPr>
              <a:t>Reader’</a:t>
            </a:r>
            <a:r>
              <a:rPr lang="en-US" sz="1600" dirty="0" smtClean="0">
                <a:solidFill>
                  <a:schemeClr val="bg1"/>
                </a:solidFill>
              </a:rPr>
              <a:t> to set the limit of rating (in our case 1 to 10) &amp; ‘</a:t>
            </a:r>
            <a:r>
              <a:rPr lang="en-US" sz="1600" b="1" dirty="0" smtClean="0">
                <a:solidFill>
                  <a:schemeClr val="bg1"/>
                </a:solidFill>
              </a:rPr>
              <a:t>Dataset’ </a:t>
            </a:r>
            <a:r>
              <a:rPr lang="en-US" sz="1600" dirty="0" smtClean="0">
                <a:solidFill>
                  <a:schemeClr val="bg1"/>
                </a:solidFill>
              </a:rPr>
              <a:t>to load </a:t>
            </a:r>
            <a:r>
              <a:rPr lang="en-US" sz="1600" b="1" dirty="0" err="1" smtClean="0">
                <a:solidFill>
                  <a:schemeClr val="bg1"/>
                </a:solidFill>
              </a:rPr>
              <a:t>ratings_explicit</a:t>
            </a:r>
            <a:r>
              <a:rPr lang="en-US" sz="1600" dirty="0" smtClean="0">
                <a:solidFill>
                  <a:schemeClr val="bg1"/>
                </a:solidFill>
              </a:rPr>
              <a:t> data.</a:t>
            </a:r>
            <a:endParaRPr lang="en-US" sz="1600" b="1" dirty="0" smtClean="0">
              <a:solidFill>
                <a:schemeClr val="bg1"/>
              </a:solidFill>
            </a:endParaRPr>
          </a:p>
          <a:p>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building, Predictions:</a:t>
            </a:r>
            <a:endParaRPr lang="en-US" dirty="0"/>
          </a:p>
        </p:txBody>
      </p:sp>
      <p:sp>
        <p:nvSpPr>
          <p:cNvPr id="3" name="Text Placeholder 2"/>
          <p:cNvSpPr>
            <a:spLocks noGrp="1"/>
          </p:cNvSpPr>
          <p:nvPr>
            <p:ph type="body" idx="1"/>
          </p:nvPr>
        </p:nvSpPr>
        <p:spPr/>
        <p:txBody>
          <a:bodyPr/>
          <a:lstStyle/>
          <a:p>
            <a:pPr>
              <a:buNone/>
            </a:pPr>
            <a:r>
              <a:rPr lang="en-US" dirty="0" smtClean="0">
                <a:solidFill>
                  <a:schemeClr val="bg1"/>
                </a:solidFill>
              </a:rPr>
              <a:t>Here we’ve build 3 models for Book Recommendation :</a:t>
            </a:r>
          </a:p>
          <a:p>
            <a:pPr>
              <a:lnSpc>
                <a:spcPct val="100000"/>
              </a:lnSpc>
              <a:buClr>
                <a:schemeClr val="bg1"/>
              </a:buClr>
              <a:buFont typeface="+mj-lt"/>
              <a:buAutoNum type="arabicPeriod"/>
            </a:pPr>
            <a:r>
              <a:rPr lang="en-US" sz="1600" b="1" dirty="0" smtClean="0">
                <a:solidFill>
                  <a:schemeClr val="bg1"/>
                </a:solidFill>
              </a:rPr>
              <a:t>Popularity Based Recommendation(Base Model): </a:t>
            </a:r>
            <a:r>
              <a:rPr lang="en-US" sz="1600" dirty="0" smtClean="0">
                <a:solidFill>
                  <a:schemeClr val="bg1"/>
                </a:solidFill>
              </a:rPr>
              <a:t>These model check about the product or movie which are in trend or are most popular among the users and directly recommend those</a:t>
            </a:r>
            <a:r>
              <a:rPr lang="en-US" dirty="0" smtClean="0">
                <a:solidFill>
                  <a:schemeClr val="bg1"/>
                </a:solidFill>
              </a:rPr>
              <a:t>.</a:t>
            </a:r>
            <a:endParaRPr lang="en-US" b="1" dirty="0" smtClean="0">
              <a:solidFill>
                <a:schemeClr val="bg1"/>
              </a:solidFill>
            </a:endParaRPr>
          </a:p>
          <a:p>
            <a:pPr>
              <a:lnSpc>
                <a:spcPct val="100000"/>
              </a:lnSpc>
              <a:buClr>
                <a:schemeClr val="bg1"/>
              </a:buClr>
              <a:buFont typeface="+mj-lt"/>
              <a:buAutoNum type="arabicPeriod"/>
            </a:pPr>
            <a:r>
              <a:rPr lang="en-US" sz="1600" b="1" dirty="0" smtClean="0">
                <a:solidFill>
                  <a:schemeClr val="bg1"/>
                </a:solidFill>
              </a:rPr>
              <a:t>Collaborative Filtering Using KNN ( k-Nearest Neighbors): </a:t>
            </a:r>
            <a:r>
              <a:rPr lang="en-US" sz="1600" dirty="0" err="1" smtClean="0">
                <a:solidFill>
                  <a:schemeClr val="bg1"/>
                </a:solidFill>
              </a:rPr>
              <a:t>kNN</a:t>
            </a:r>
            <a:r>
              <a:rPr lang="en-US" sz="1600" dirty="0" smtClean="0">
                <a:solidFill>
                  <a:schemeClr val="bg1"/>
                </a:solidFill>
              </a:rPr>
              <a:t> is a machine learning algorithm to find clusters of similar users based on common book ratings, and make predictions using the average rating of top-k nearest neighbors.</a:t>
            </a:r>
          </a:p>
          <a:p>
            <a:pPr>
              <a:lnSpc>
                <a:spcPct val="100000"/>
              </a:lnSpc>
              <a:buClr>
                <a:schemeClr val="bg1"/>
              </a:buClr>
              <a:buFont typeface="+mj-lt"/>
              <a:buAutoNum type="arabicPeriod"/>
            </a:pPr>
            <a:r>
              <a:rPr lang="en-US" sz="1600" b="1" dirty="0" smtClean="0">
                <a:solidFill>
                  <a:schemeClr val="bg1"/>
                </a:solidFill>
              </a:rPr>
              <a:t>SVD(Singular Value Decomposition) Based recommendation System: </a:t>
            </a:r>
            <a:r>
              <a:rPr lang="en-US" sz="1600" dirty="0" smtClean="0">
                <a:solidFill>
                  <a:schemeClr val="bg1"/>
                </a:solidFill>
              </a:rPr>
              <a:t>The </a:t>
            </a:r>
            <a:r>
              <a:rPr lang="en-US" sz="1600" b="1" dirty="0" smtClean="0">
                <a:solidFill>
                  <a:schemeClr val="bg1"/>
                </a:solidFill>
              </a:rPr>
              <a:t>SVD(Singular Value Decomposition)</a:t>
            </a:r>
            <a:r>
              <a:rPr lang="en-US" sz="1600" dirty="0" smtClean="0">
                <a:solidFill>
                  <a:schemeClr val="bg1"/>
                </a:solidFill>
              </a:rPr>
              <a:t> is used as a collaborative filtering technique. It uses a matrix structure where each row represents a user, and each column represents an item. The elements of this matrix are the ratings that are given to items by users.</a:t>
            </a:r>
          </a:p>
          <a:p>
            <a:pPr>
              <a:buClr>
                <a:schemeClr val="bg1"/>
              </a:buClr>
              <a:buNone/>
            </a:pP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r>
              <a:rPr lang="en-US" sz="1600" dirty="0" smtClean="0"/>
              <a:t/>
            </a:r>
            <a:br>
              <a:rPr lang="en-US" sz="1600" dirty="0" smtClean="0"/>
            </a:br>
            <a:r>
              <a:rPr lang="en-US" sz="1600" dirty="0" smtClean="0"/>
              <a:t>                                                          </a:t>
            </a:r>
            <a:r>
              <a:rPr lang="en-US" b="1" dirty="0" smtClean="0">
                <a:latin typeface="+mn-lt"/>
              </a:rPr>
              <a:t>Content</a:t>
            </a:r>
            <a:r>
              <a:rPr lang="en-US" sz="1600" b="1" dirty="0" smtClean="0"/>
              <a:t> </a:t>
            </a:r>
            <a:endParaRPr sz="1600" b="1" dirty="0">
              <a:solidFill>
                <a:schemeClr val="lt1"/>
              </a:solidFill>
              <a:latin typeface="Montserrat"/>
              <a:ea typeface="Montserrat"/>
              <a:cs typeface="Montserrat"/>
              <a:sym typeface="Montserrat"/>
            </a:endParaRPr>
          </a:p>
        </p:txBody>
      </p:sp>
      <p:sp>
        <p:nvSpPr>
          <p:cNvPr id="3" name="Text Placeholder 2"/>
          <p:cNvSpPr>
            <a:spLocks noGrp="1"/>
          </p:cNvSpPr>
          <p:nvPr>
            <p:ph type="body" idx="1"/>
          </p:nvPr>
        </p:nvSpPr>
        <p:spPr>
          <a:xfrm>
            <a:off x="301189" y="1131454"/>
            <a:ext cx="8520600" cy="3416400"/>
          </a:xfrm>
        </p:spPr>
        <p:txBody>
          <a:bodyPr/>
          <a:lstStyle/>
          <a:p>
            <a:pPr>
              <a:buClrTx/>
              <a:buFont typeface="+mj-lt"/>
              <a:buAutoNum type="arabicPeriod"/>
            </a:pPr>
            <a:r>
              <a:rPr lang="en-US" b="1" dirty="0" smtClean="0">
                <a:solidFill>
                  <a:schemeClr val="bg1"/>
                </a:solidFill>
              </a:rPr>
              <a:t>Problem Statement</a:t>
            </a:r>
          </a:p>
          <a:p>
            <a:pPr>
              <a:buClrTx/>
              <a:buFont typeface="+mj-lt"/>
              <a:buAutoNum type="arabicPeriod"/>
            </a:pPr>
            <a:r>
              <a:rPr lang="en-US" b="1" dirty="0" smtClean="0">
                <a:solidFill>
                  <a:schemeClr val="bg1"/>
                </a:solidFill>
              </a:rPr>
              <a:t>Data Summary</a:t>
            </a:r>
          </a:p>
          <a:p>
            <a:pPr>
              <a:buClrTx/>
              <a:buFont typeface="+mj-lt"/>
              <a:buAutoNum type="arabicPeriod"/>
            </a:pPr>
            <a:r>
              <a:rPr lang="en-US" b="1" dirty="0" smtClean="0">
                <a:solidFill>
                  <a:schemeClr val="bg1"/>
                </a:solidFill>
              </a:rPr>
              <a:t>Analysis of Data</a:t>
            </a:r>
          </a:p>
          <a:p>
            <a:pPr>
              <a:buClrTx/>
              <a:buFont typeface="+mj-lt"/>
              <a:buAutoNum type="arabicPeriod"/>
            </a:pPr>
            <a:r>
              <a:rPr lang="en-US" b="1" dirty="0" smtClean="0">
                <a:solidFill>
                  <a:schemeClr val="bg1"/>
                </a:solidFill>
              </a:rPr>
              <a:t>Null value Imputation/ Data Cleaning</a:t>
            </a:r>
          </a:p>
          <a:p>
            <a:pPr>
              <a:buClrTx/>
              <a:buFont typeface="+mj-lt"/>
              <a:buAutoNum type="arabicPeriod"/>
            </a:pPr>
            <a:r>
              <a:rPr lang="en-US" b="1" dirty="0" smtClean="0">
                <a:solidFill>
                  <a:schemeClr val="bg1"/>
                </a:solidFill>
              </a:rPr>
              <a:t>Data Preprocessing</a:t>
            </a:r>
          </a:p>
          <a:p>
            <a:pPr>
              <a:buClrTx/>
              <a:buFont typeface="+mj-lt"/>
              <a:buAutoNum type="arabicPeriod"/>
            </a:pPr>
            <a:r>
              <a:rPr lang="en-US" b="1" dirty="0" smtClean="0">
                <a:solidFill>
                  <a:schemeClr val="bg1"/>
                </a:solidFill>
              </a:rPr>
              <a:t>Model Training</a:t>
            </a:r>
          </a:p>
          <a:p>
            <a:pPr>
              <a:buClrTx/>
              <a:buFont typeface="+mj-lt"/>
              <a:buAutoNum type="arabicPeriod"/>
            </a:pPr>
            <a:r>
              <a:rPr lang="en-US" b="1" dirty="0" smtClean="0">
                <a:solidFill>
                  <a:schemeClr val="bg1"/>
                </a:solidFill>
              </a:rPr>
              <a:t>Evaluation Metrics</a:t>
            </a:r>
          </a:p>
          <a:p>
            <a:pPr>
              <a:buClrTx/>
              <a:buFont typeface="+mj-lt"/>
              <a:buAutoNum type="arabicPeriod"/>
            </a:pPr>
            <a:r>
              <a:rPr lang="en-US" b="1" dirty="0" smtClean="0">
                <a:solidFill>
                  <a:schemeClr val="bg1"/>
                </a:solidFill>
              </a:rPr>
              <a:t>Challenges</a:t>
            </a:r>
          </a:p>
          <a:p>
            <a:pPr>
              <a:buClrTx/>
              <a:buFont typeface="+mj-lt"/>
              <a:buAutoNum type="arabicPeriod"/>
            </a:pPr>
            <a:r>
              <a:rPr lang="en-US" b="1" dirty="0" smtClean="0">
                <a:solidFill>
                  <a:schemeClr val="bg1"/>
                </a:solidFill>
              </a:rPr>
              <a:t>Conclusion</a:t>
            </a:r>
          </a:p>
        </p:txBody>
      </p:sp>
      <p:sp>
        <p:nvSpPr>
          <p:cNvPr id="3076" name="AutoShape 4" descr="Tips, Tricks &amp; Other Helpful Hints: Creating a table of contents  automatically | Announce | University of Nebraska-Lincol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Tips, Tricks &amp; Other Helpful Hints: Creating a table of contents  automatically | Announce | University of Nebraska-Lincol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0" name="Picture 8" descr="Tips, Tricks &amp;amp; Other Helpful Hints: Creating a table of contents  automatically | Announce | University of Nebraska-Lincoln"/>
          <p:cNvPicPr>
            <a:picLocks noChangeAspect="1" noChangeArrowheads="1"/>
          </p:cNvPicPr>
          <p:nvPr/>
        </p:nvPicPr>
        <p:blipFill>
          <a:blip r:embed="rId3"/>
          <a:srcRect/>
          <a:stretch>
            <a:fillRect/>
          </a:stretch>
        </p:blipFill>
        <p:spPr bwMode="auto">
          <a:xfrm>
            <a:off x="5053397" y="1061544"/>
            <a:ext cx="3396922" cy="293448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1" y="213797"/>
            <a:ext cx="8520600" cy="572700"/>
          </a:xfrm>
        </p:spPr>
        <p:txBody>
          <a:bodyPr/>
          <a:lstStyle/>
          <a:p>
            <a:r>
              <a:rPr lang="en-US" sz="2400" b="1" dirty="0" smtClean="0"/>
              <a:t>                    	               Predictions</a:t>
            </a:r>
            <a:endParaRPr lang="en-US" sz="2400" b="1" dirty="0"/>
          </a:p>
        </p:txBody>
      </p:sp>
      <p:sp>
        <p:nvSpPr>
          <p:cNvPr id="3" name="Text Placeholder 2"/>
          <p:cNvSpPr>
            <a:spLocks noGrp="1"/>
          </p:cNvSpPr>
          <p:nvPr>
            <p:ph type="body" idx="1"/>
          </p:nvPr>
        </p:nvSpPr>
        <p:spPr>
          <a:xfrm>
            <a:off x="294289" y="599090"/>
            <a:ext cx="7956331" cy="441435"/>
          </a:xfrm>
        </p:spPr>
        <p:txBody>
          <a:bodyPr/>
          <a:lstStyle/>
          <a:p>
            <a:pPr>
              <a:buClr>
                <a:schemeClr val="tx1"/>
              </a:buClr>
              <a:buFont typeface="+mj-lt"/>
              <a:buAutoNum type="arabicPeriod"/>
            </a:pPr>
            <a:r>
              <a:rPr lang="en-US" b="1" dirty="0" smtClean="0">
                <a:solidFill>
                  <a:schemeClr val="tx1"/>
                </a:solidFill>
              </a:rPr>
              <a:t>Popularity Based Recommendation(Base Model)</a:t>
            </a:r>
            <a:endParaRPr lang="en-US" dirty="0">
              <a:solidFill>
                <a:schemeClr val="tx1"/>
              </a:solidFill>
            </a:endParaRPr>
          </a:p>
        </p:txBody>
      </p:sp>
      <p:pic>
        <p:nvPicPr>
          <p:cNvPr id="10242" name="Picture 2"/>
          <p:cNvPicPr>
            <a:picLocks noChangeAspect="1" noChangeArrowheads="1"/>
          </p:cNvPicPr>
          <p:nvPr/>
        </p:nvPicPr>
        <p:blipFill>
          <a:blip r:embed="rId2"/>
          <a:srcRect/>
          <a:stretch>
            <a:fillRect/>
          </a:stretch>
        </p:blipFill>
        <p:spPr bwMode="auto">
          <a:xfrm>
            <a:off x="709120" y="1209675"/>
            <a:ext cx="7410450" cy="39338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89" y="297881"/>
            <a:ext cx="8520600" cy="572700"/>
          </a:xfrm>
        </p:spPr>
        <p:txBody>
          <a:bodyPr/>
          <a:lstStyle/>
          <a:p>
            <a:r>
              <a:rPr lang="en-US" sz="2400" b="1" dirty="0" smtClean="0">
                <a:solidFill>
                  <a:schemeClr val="tx1"/>
                </a:solidFill>
              </a:rPr>
              <a:t>2.  Collaborative Filtering Using KNN ( k-Nearest Neighbors)</a:t>
            </a:r>
          </a:p>
        </p:txBody>
      </p:sp>
      <p:sp>
        <p:nvSpPr>
          <p:cNvPr id="3" name="Text Placeholder 2"/>
          <p:cNvSpPr>
            <a:spLocks noGrp="1"/>
          </p:cNvSpPr>
          <p:nvPr>
            <p:ph type="body" idx="1"/>
          </p:nvPr>
        </p:nvSpPr>
        <p:spPr>
          <a:xfrm>
            <a:off x="301189" y="1093517"/>
            <a:ext cx="8271642" cy="1639614"/>
          </a:xfrm>
        </p:spPr>
        <p:txBody>
          <a:bodyPr/>
          <a:lstStyle/>
          <a:p>
            <a:endParaRPr lang="en-US" dirty="0" smtClean="0">
              <a:solidFill>
                <a:schemeClr val="bg1"/>
              </a:solidFill>
            </a:endParaRPr>
          </a:p>
          <a:p>
            <a:pPr>
              <a:buClr>
                <a:schemeClr val="bg1"/>
              </a:buClr>
              <a:buFont typeface="Arial" panose="020B0604020202020204" pitchFamily="34" charset="0"/>
              <a:buChar char="•"/>
            </a:pPr>
            <a:r>
              <a:rPr lang="en-US" b="1" dirty="0" smtClean="0">
                <a:solidFill>
                  <a:schemeClr val="bg1"/>
                </a:solidFill>
              </a:rPr>
              <a:t>Best parameters: </a:t>
            </a:r>
          </a:p>
          <a:p>
            <a:pPr>
              <a:buClr>
                <a:schemeClr val="bg1"/>
              </a:buClr>
              <a:buFont typeface="Arial" panose="020B0604020202020204" pitchFamily="34" charset="0"/>
              <a:buChar char="•"/>
            </a:pPr>
            <a:r>
              <a:rPr lang="en-US" dirty="0" smtClean="0">
                <a:solidFill>
                  <a:schemeClr val="bg1"/>
                </a:solidFill>
              </a:rPr>
              <a:t>{algorithm=</a:t>
            </a:r>
            <a:r>
              <a:rPr lang="en-US" dirty="0" smtClean="0">
                <a:solidFill>
                  <a:schemeClr val="tx1"/>
                </a:solidFill>
              </a:rPr>
              <a:t>'brute</a:t>
            </a:r>
            <a:r>
              <a:rPr lang="en-US" dirty="0" smtClean="0">
                <a:solidFill>
                  <a:schemeClr val="bg1"/>
                </a:solidFill>
              </a:rPr>
              <a:t>', </a:t>
            </a:r>
            <a:r>
              <a:rPr lang="en-US" dirty="0" err="1" smtClean="0">
                <a:solidFill>
                  <a:schemeClr val="bg1"/>
                </a:solidFill>
              </a:rPr>
              <a:t>leaf_size</a:t>
            </a:r>
            <a:r>
              <a:rPr lang="en-US" dirty="0" smtClean="0">
                <a:solidFill>
                  <a:schemeClr val="bg1"/>
                </a:solidFill>
              </a:rPr>
              <a:t>=</a:t>
            </a:r>
            <a:r>
              <a:rPr lang="en-US" dirty="0" smtClean="0">
                <a:solidFill>
                  <a:schemeClr val="tx1"/>
                </a:solidFill>
              </a:rPr>
              <a:t>30</a:t>
            </a:r>
            <a:r>
              <a:rPr lang="en-US" dirty="0" smtClean="0">
                <a:solidFill>
                  <a:schemeClr val="bg1"/>
                </a:solidFill>
              </a:rPr>
              <a:t>, metric='</a:t>
            </a:r>
            <a:r>
              <a:rPr lang="en-US" dirty="0" smtClean="0">
                <a:solidFill>
                  <a:schemeClr val="tx1"/>
                </a:solidFill>
              </a:rPr>
              <a:t>cosine</a:t>
            </a:r>
            <a:r>
              <a:rPr lang="en-US" dirty="0" smtClean="0">
                <a:solidFill>
                  <a:schemeClr val="bg1"/>
                </a:solidFill>
              </a:rPr>
              <a:t>', </a:t>
            </a:r>
            <a:r>
              <a:rPr lang="en-US" dirty="0" err="1" smtClean="0">
                <a:solidFill>
                  <a:schemeClr val="bg1"/>
                </a:solidFill>
              </a:rPr>
              <a:t>metric_params</a:t>
            </a:r>
            <a:r>
              <a:rPr lang="en-US" dirty="0" smtClean="0">
                <a:solidFill>
                  <a:schemeClr val="bg1"/>
                </a:solidFill>
              </a:rPr>
              <a:t>=</a:t>
            </a:r>
            <a:r>
              <a:rPr lang="en-US" dirty="0" smtClean="0">
                <a:solidFill>
                  <a:schemeClr val="tx1"/>
                </a:solidFill>
              </a:rPr>
              <a:t>None</a:t>
            </a:r>
            <a:r>
              <a:rPr lang="en-US" dirty="0" smtClean="0">
                <a:solidFill>
                  <a:schemeClr val="bg1"/>
                </a:solidFill>
              </a:rPr>
              <a:t>, </a:t>
            </a:r>
            <a:r>
              <a:rPr lang="en-US" dirty="0" err="1" smtClean="0">
                <a:solidFill>
                  <a:schemeClr val="bg1"/>
                </a:solidFill>
              </a:rPr>
              <a:t>n_jobs</a:t>
            </a:r>
            <a:r>
              <a:rPr lang="en-US" dirty="0" smtClean="0">
                <a:solidFill>
                  <a:schemeClr val="bg1"/>
                </a:solidFill>
              </a:rPr>
              <a:t>=</a:t>
            </a:r>
            <a:r>
              <a:rPr lang="en-US" dirty="0" smtClean="0">
                <a:solidFill>
                  <a:schemeClr val="tx1"/>
                </a:solidFill>
              </a:rPr>
              <a:t>None</a:t>
            </a:r>
            <a:r>
              <a:rPr lang="en-US" dirty="0" smtClean="0">
                <a:solidFill>
                  <a:schemeClr val="bg1"/>
                </a:solidFill>
              </a:rPr>
              <a:t>, </a:t>
            </a:r>
            <a:r>
              <a:rPr lang="en-US" dirty="0" err="1" smtClean="0">
                <a:solidFill>
                  <a:schemeClr val="bg1"/>
                </a:solidFill>
              </a:rPr>
              <a:t>n_neighbors</a:t>
            </a:r>
            <a:r>
              <a:rPr lang="en-US" dirty="0" smtClean="0">
                <a:solidFill>
                  <a:schemeClr val="bg1"/>
                </a:solidFill>
              </a:rPr>
              <a:t>=</a:t>
            </a:r>
            <a:r>
              <a:rPr lang="en-US" dirty="0" smtClean="0">
                <a:solidFill>
                  <a:schemeClr val="tx1"/>
                </a:solidFill>
              </a:rPr>
              <a:t>5</a:t>
            </a:r>
            <a:r>
              <a:rPr lang="en-US" dirty="0" smtClean="0">
                <a:solidFill>
                  <a:schemeClr val="bg1"/>
                </a:solidFill>
              </a:rPr>
              <a:t>, p=</a:t>
            </a:r>
            <a:r>
              <a:rPr lang="en-US" dirty="0" smtClean="0">
                <a:solidFill>
                  <a:schemeClr val="tx1"/>
                </a:solidFill>
              </a:rPr>
              <a:t>2</a:t>
            </a:r>
            <a:r>
              <a:rPr lang="en-US" dirty="0" smtClean="0">
                <a:solidFill>
                  <a:schemeClr val="bg1"/>
                </a:solidFill>
              </a:rPr>
              <a:t>, radius=</a:t>
            </a:r>
            <a:r>
              <a:rPr lang="en-US" dirty="0" smtClean="0">
                <a:solidFill>
                  <a:schemeClr val="tx1"/>
                </a:solidFill>
              </a:rPr>
              <a:t>1.0</a:t>
            </a:r>
            <a:r>
              <a:rPr lang="en-US" dirty="0" smtClean="0">
                <a:solidFill>
                  <a:schemeClr val="bg1"/>
                </a:solidFill>
              </a:rPr>
              <a:t>} </a:t>
            </a:r>
          </a:p>
          <a:p>
            <a:endParaRPr lang="en-US" dirty="0" smtClean="0">
              <a:solidFill>
                <a:schemeClr val="bg1"/>
              </a:solidFill>
            </a:endParaRPr>
          </a:p>
          <a:p>
            <a:endParaRPr lang="en-US" dirty="0">
              <a:solidFill>
                <a:schemeClr val="bg1"/>
              </a:solidFill>
            </a:endParaRPr>
          </a:p>
        </p:txBody>
      </p:sp>
      <p:sp>
        <p:nvSpPr>
          <p:cNvPr id="5" name="TextBox 4"/>
          <p:cNvSpPr txBox="1"/>
          <p:nvPr/>
        </p:nvSpPr>
        <p:spPr>
          <a:xfrm>
            <a:off x="740980" y="2638254"/>
            <a:ext cx="4981903" cy="369332"/>
          </a:xfrm>
          <a:prstGeom prst="rect">
            <a:avLst/>
          </a:prstGeom>
          <a:noFill/>
        </p:spPr>
        <p:txBody>
          <a:bodyPr wrap="square" rtlCol="0">
            <a:spAutoFit/>
          </a:bodyPr>
          <a:lstStyle/>
          <a:p>
            <a:r>
              <a:rPr lang="en-US" sz="1800" b="1" dirty="0" smtClean="0">
                <a:solidFill>
                  <a:schemeClr val="bg1"/>
                </a:solidFill>
              </a:rPr>
              <a:t>Recommendation for random book:</a:t>
            </a:r>
            <a:endParaRPr lang="en-US" sz="1800" b="1"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977462" y="3153431"/>
            <a:ext cx="7041931" cy="168132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Contd..</a:t>
            </a:r>
            <a:endParaRPr lang="en-US" sz="2400" b="1" dirty="0"/>
          </a:p>
        </p:txBody>
      </p:sp>
      <p:sp>
        <p:nvSpPr>
          <p:cNvPr id="3" name="Text Placeholder 2"/>
          <p:cNvSpPr>
            <a:spLocks noGrp="1"/>
          </p:cNvSpPr>
          <p:nvPr>
            <p:ph type="body" idx="1"/>
          </p:nvPr>
        </p:nvSpPr>
        <p:spPr>
          <a:xfrm>
            <a:off x="311700" y="1152475"/>
            <a:ext cx="8520600" cy="613263"/>
          </a:xfrm>
        </p:spPr>
        <p:txBody>
          <a:bodyPr/>
          <a:lstStyle/>
          <a:p>
            <a:pPr>
              <a:buNone/>
            </a:pPr>
            <a:r>
              <a:rPr lang="en-US" b="1" dirty="0" smtClean="0">
                <a:solidFill>
                  <a:schemeClr val="bg1"/>
                </a:solidFill>
              </a:rPr>
              <a:t>Recommendation for known book from dataset:</a:t>
            </a:r>
            <a:endParaRPr lang="en-US" b="1"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630621" y="1950326"/>
            <a:ext cx="7483365" cy="175982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3798"/>
            <a:ext cx="8520600" cy="572700"/>
          </a:xfrm>
        </p:spPr>
        <p:txBody>
          <a:bodyPr/>
          <a:lstStyle/>
          <a:p>
            <a:r>
              <a:rPr lang="en-US" sz="2400" b="1" dirty="0" smtClean="0">
                <a:solidFill>
                  <a:schemeClr val="tx1"/>
                </a:solidFill>
              </a:rPr>
              <a:t>3.</a:t>
            </a:r>
            <a:r>
              <a:rPr lang="en-US" sz="2400" dirty="0" smtClean="0">
                <a:solidFill>
                  <a:schemeClr val="tx1"/>
                </a:solidFill>
              </a:rPr>
              <a:t>  </a:t>
            </a:r>
            <a:r>
              <a:rPr lang="en-US" sz="2400" b="1" dirty="0" smtClean="0">
                <a:solidFill>
                  <a:schemeClr val="tx1"/>
                </a:solidFill>
              </a:rPr>
              <a:t>SVD(Singular Value Decomposition) Based recommendation System:</a:t>
            </a:r>
            <a:r>
              <a:rPr lang="en-US" sz="2400" dirty="0" smtClean="0">
                <a:solidFill>
                  <a:schemeClr val="tx1"/>
                </a:solidFill>
              </a:rPr>
              <a:t> </a:t>
            </a:r>
            <a:endParaRPr lang="en-US" sz="2400" dirty="0">
              <a:solidFill>
                <a:schemeClr val="tx1"/>
              </a:solidFill>
            </a:endParaRPr>
          </a:p>
        </p:txBody>
      </p:sp>
      <p:sp>
        <p:nvSpPr>
          <p:cNvPr id="3" name="Text Placeholder 2"/>
          <p:cNvSpPr>
            <a:spLocks noGrp="1"/>
          </p:cNvSpPr>
          <p:nvPr>
            <p:ph type="body" idx="1"/>
          </p:nvPr>
        </p:nvSpPr>
        <p:spPr/>
        <p:txBody>
          <a:bodyPr/>
          <a:lstStyle/>
          <a:p>
            <a:pPr>
              <a:buNone/>
            </a:pPr>
            <a:r>
              <a:rPr lang="en-US" dirty="0" smtClean="0">
                <a:solidFill>
                  <a:schemeClr val="bg1"/>
                </a:solidFill>
              </a:rPr>
              <a:t>Performed Cross Validation on </a:t>
            </a:r>
            <a:r>
              <a:rPr lang="en-US" b="1" dirty="0" smtClean="0">
                <a:solidFill>
                  <a:schemeClr val="bg1"/>
                </a:solidFill>
              </a:rPr>
              <a:t>SVD </a:t>
            </a:r>
            <a:r>
              <a:rPr lang="en-US" dirty="0" smtClean="0">
                <a:solidFill>
                  <a:schemeClr val="bg1"/>
                </a:solidFill>
              </a:rPr>
              <a:t>by providing parameters as: (model, data, measures=['</a:t>
            </a:r>
            <a:r>
              <a:rPr lang="en-US" dirty="0" smtClean="0">
                <a:solidFill>
                  <a:schemeClr val="tx1"/>
                </a:solidFill>
              </a:rPr>
              <a:t>RMSE</a:t>
            </a:r>
            <a:r>
              <a:rPr lang="en-US" dirty="0" smtClean="0">
                <a:solidFill>
                  <a:schemeClr val="bg1"/>
                </a:solidFill>
              </a:rPr>
              <a:t>'], </a:t>
            </a:r>
            <a:r>
              <a:rPr lang="en-US" dirty="0" err="1" smtClean="0">
                <a:solidFill>
                  <a:schemeClr val="bg1"/>
                </a:solidFill>
              </a:rPr>
              <a:t>cv</a:t>
            </a:r>
            <a:r>
              <a:rPr lang="en-US" dirty="0" smtClean="0">
                <a:solidFill>
                  <a:schemeClr val="bg1"/>
                </a:solidFill>
              </a:rPr>
              <a:t>=</a:t>
            </a:r>
            <a:r>
              <a:rPr lang="en-US" dirty="0" smtClean="0">
                <a:solidFill>
                  <a:schemeClr val="tx1"/>
                </a:solidFill>
              </a:rPr>
              <a:t>5</a:t>
            </a:r>
            <a:r>
              <a:rPr lang="en-US" dirty="0" smtClean="0">
                <a:solidFill>
                  <a:schemeClr val="bg1"/>
                </a:solidFill>
              </a:rPr>
              <a:t>, verbose=</a:t>
            </a:r>
            <a:r>
              <a:rPr lang="en-US" dirty="0" smtClean="0">
                <a:solidFill>
                  <a:schemeClr val="tx1"/>
                </a:solidFill>
              </a:rPr>
              <a:t>True</a:t>
            </a:r>
            <a:r>
              <a:rPr lang="en-US" dirty="0" smtClean="0">
                <a:solidFill>
                  <a:schemeClr val="bg1"/>
                </a:solidFill>
              </a:rPr>
              <a:t>)</a:t>
            </a:r>
          </a:p>
          <a:p>
            <a:pPr>
              <a:buNone/>
            </a:pPr>
            <a:endParaRPr lang="en-US" b="1" dirty="0" smtClean="0">
              <a:solidFill>
                <a:schemeClr val="bg1"/>
              </a:solidFill>
            </a:endParaRPr>
          </a:p>
          <a:p>
            <a:pPr>
              <a:buNone/>
            </a:pPr>
            <a:endParaRPr lang="en-US" b="1" dirty="0">
              <a:solidFill>
                <a:schemeClr val="bg1"/>
              </a:solidFill>
            </a:endParaRPr>
          </a:p>
        </p:txBody>
      </p:sp>
      <p:pic>
        <p:nvPicPr>
          <p:cNvPr id="13314" name="Picture 2"/>
          <p:cNvPicPr>
            <a:picLocks noChangeAspect="1" noChangeArrowheads="1"/>
          </p:cNvPicPr>
          <p:nvPr/>
        </p:nvPicPr>
        <p:blipFill>
          <a:blip r:embed="rId2"/>
          <a:srcRect/>
          <a:stretch>
            <a:fillRect/>
          </a:stretch>
        </p:blipFill>
        <p:spPr bwMode="auto">
          <a:xfrm>
            <a:off x="998485" y="2019465"/>
            <a:ext cx="5435656" cy="281529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Contd..</a:t>
            </a:r>
            <a:endParaRPr lang="en-US" sz="2400" b="1" dirty="0"/>
          </a:p>
        </p:txBody>
      </p:sp>
      <p:sp>
        <p:nvSpPr>
          <p:cNvPr id="3" name="Text Placeholder 2"/>
          <p:cNvSpPr>
            <a:spLocks noGrp="1"/>
          </p:cNvSpPr>
          <p:nvPr>
            <p:ph type="body" idx="1"/>
          </p:nvPr>
        </p:nvSpPr>
        <p:spPr>
          <a:xfrm>
            <a:off x="290679" y="1057882"/>
            <a:ext cx="8520600" cy="3416400"/>
          </a:xfrm>
        </p:spPr>
        <p:txBody>
          <a:bodyPr/>
          <a:lstStyle/>
          <a:p>
            <a:pPr>
              <a:buNone/>
            </a:pPr>
            <a:r>
              <a:rPr lang="en-US" b="1" dirty="0" smtClean="0">
                <a:solidFill>
                  <a:schemeClr val="bg1"/>
                </a:solidFill>
              </a:rPr>
              <a:t>Recommendation by giving user-id as input:</a:t>
            </a:r>
          </a:p>
          <a:p>
            <a:pPr>
              <a:buNone/>
            </a:pPr>
            <a:endParaRPr lang="en-US" dirty="0" smtClean="0">
              <a:solidFill>
                <a:schemeClr val="bg1"/>
              </a:solidFill>
            </a:endParaRPr>
          </a:p>
          <a:p>
            <a:pPr>
              <a:buNone/>
            </a:pPr>
            <a:r>
              <a:rPr lang="en-US" dirty="0" smtClean="0">
                <a:solidFill>
                  <a:schemeClr val="bg1"/>
                </a:solidFill>
              </a:rPr>
              <a:t>On picking a random </a:t>
            </a:r>
            <a:r>
              <a:rPr lang="en-US" dirty="0" err="1" smtClean="0">
                <a:solidFill>
                  <a:schemeClr val="bg1"/>
                </a:solidFill>
              </a:rPr>
              <a:t>user_id</a:t>
            </a:r>
            <a:r>
              <a:rPr lang="en-US" dirty="0" smtClean="0">
                <a:solidFill>
                  <a:schemeClr val="bg1"/>
                </a:solidFill>
              </a:rPr>
              <a:t> = </a:t>
            </a:r>
            <a:r>
              <a:rPr lang="en-US" dirty="0" smtClean="0">
                <a:solidFill>
                  <a:schemeClr val="tx1"/>
                </a:solidFill>
              </a:rPr>
              <a:t>116866 </a:t>
            </a:r>
            <a:r>
              <a:rPr lang="en-US" dirty="0" smtClean="0">
                <a:solidFill>
                  <a:schemeClr val="bg1"/>
                </a:solidFill>
              </a:rPr>
              <a:t>our model recommend this books </a:t>
            </a:r>
            <a:endParaRPr lang="en-US" dirty="0" smtClean="0">
              <a:solidFill>
                <a:schemeClr val="tx1"/>
              </a:solidFill>
            </a:endParaRPr>
          </a:p>
          <a:p>
            <a:endParaRPr lang="en-US" dirty="0"/>
          </a:p>
        </p:txBody>
      </p:sp>
      <p:pic>
        <p:nvPicPr>
          <p:cNvPr id="3074" name="Picture 2"/>
          <p:cNvPicPr>
            <a:picLocks noChangeAspect="1" noChangeArrowheads="1"/>
          </p:cNvPicPr>
          <p:nvPr/>
        </p:nvPicPr>
        <p:blipFill>
          <a:blip r:embed="rId2"/>
          <a:srcRect/>
          <a:stretch>
            <a:fillRect/>
          </a:stretch>
        </p:blipFill>
        <p:spPr bwMode="auto">
          <a:xfrm>
            <a:off x="598433" y="2501462"/>
            <a:ext cx="7336878" cy="192470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Evaluation of models:</a:t>
            </a:r>
            <a:endParaRPr lang="en-US" sz="2400" b="1" dirty="0"/>
          </a:p>
        </p:txBody>
      </p:sp>
      <p:sp>
        <p:nvSpPr>
          <p:cNvPr id="3" name="Text Placeholder 2"/>
          <p:cNvSpPr>
            <a:spLocks noGrp="1"/>
          </p:cNvSpPr>
          <p:nvPr>
            <p:ph type="body" idx="1"/>
          </p:nvPr>
        </p:nvSpPr>
        <p:spPr>
          <a:xfrm>
            <a:off x="269659" y="1268089"/>
            <a:ext cx="8520600" cy="3416400"/>
          </a:xfrm>
        </p:spPr>
        <p:txBody>
          <a:bodyPr/>
          <a:lstStyle/>
          <a:p>
            <a:pPr>
              <a:lnSpc>
                <a:spcPct val="150000"/>
              </a:lnSpc>
              <a:buClr>
                <a:schemeClr val="bg1"/>
              </a:buClr>
              <a:buFont typeface="Arial" pitchFamily="34" charset="0"/>
              <a:buChar char="•"/>
            </a:pPr>
            <a:r>
              <a:rPr lang="en-US" b="1" dirty="0" err="1" smtClean="0">
                <a:solidFill>
                  <a:schemeClr val="bg1"/>
                </a:solidFill>
              </a:rPr>
              <a:t>kNN</a:t>
            </a:r>
            <a:r>
              <a:rPr lang="en-US" b="1" dirty="0" smtClean="0">
                <a:solidFill>
                  <a:schemeClr val="bg1"/>
                </a:solidFill>
              </a:rPr>
              <a:t> (k-Nearest Neighbor) </a:t>
            </a:r>
            <a:r>
              <a:rPr lang="en-US" dirty="0" smtClean="0">
                <a:solidFill>
                  <a:schemeClr val="bg1"/>
                </a:solidFill>
              </a:rPr>
              <a:t>model gives the cosine distance value near to 1 for all book that are recommended.</a:t>
            </a:r>
          </a:p>
          <a:p>
            <a:pPr>
              <a:lnSpc>
                <a:spcPct val="150000"/>
              </a:lnSpc>
              <a:buClr>
                <a:schemeClr val="bg1"/>
              </a:buClr>
              <a:buFont typeface="Arial" pitchFamily="34" charset="0"/>
              <a:buChar char="•"/>
            </a:pPr>
            <a:r>
              <a:rPr lang="en-US" dirty="0" smtClean="0">
                <a:solidFill>
                  <a:schemeClr val="bg1"/>
                </a:solidFill>
              </a:rPr>
              <a:t>In </a:t>
            </a:r>
            <a:r>
              <a:rPr lang="en-US" b="1" dirty="0" smtClean="0">
                <a:solidFill>
                  <a:schemeClr val="bg1"/>
                </a:solidFill>
              </a:rPr>
              <a:t>SVD</a:t>
            </a:r>
            <a:r>
              <a:rPr lang="en-US" dirty="0" smtClean="0">
                <a:solidFill>
                  <a:schemeClr val="bg1"/>
                </a:solidFill>
              </a:rPr>
              <a:t> on an average the Root Mean Square Error(RMSE) for our test data set prediction is near about </a:t>
            </a:r>
            <a:r>
              <a:rPr lang="en-US" b="1" dirty="0" smtClean="0">
                <a:solidFill>
                  <a:schemeClr val="bg1"/>
                </a:solidFill>
              </a:rPr>
              <a:t>1.64 </a:t>
            </a:r>
            <a:r>
              <a:rPr lang="en-US" dirty="0" smtClean="0">
                <a:solidFill>
                  <a:schemeClr val="bg1"/>
                </a:solidFill>
              </a:rPr>
              <a:t>which is pretty good.</a:t>
            </a:r>
          </a:p>
          <a:p>
            <a:pPr>
              <a:buClr>
                <a:schemeClr val="bg1"/>
              </a:buClr>
              <a:buFont typeface="Arial" pitchFamily="34" charset="0"/>
              <a:buChar char="•"/>
            </a:pPr>
            <a:endParaRPr lang="en-US" b="1"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Text Placeholder 2"/>
          <p:cNvSpPr>
            <a:spLocks noGrp="1"/>
          </p:cNvSpPr>
          <p:nvPr>
            <p:ph type="body" idx="1"/>
          </p:nvPr>
        </p:nvSpPr>
        <p:spPr>
          <a:xfrm>
            <a:off x="311700" y="1152474"/>
            <a:ext cx="4954694" cy="3653281"/>
          </a:xfrm>
        </p:spPr>
        <p:txBody>
          <a:bodyPr/>
          <a:lstStyle/>
          <a:p>
            <a:pPr>
              <a:buClr>
                <a:schemeClr val="bg1"/>
              </a:buClr>
              <a:buFont typeface="Arial" pitchFamily="34" charset="0"/>
              <a:buChar char="•"/>
            </a:pPr>
            <a:r>
              <a:rPr lang="en-US" sz="1600" dirty="0" smtClean="0">
                <a:solidFill>
                  <a:schemeClr val="bg1"/>
                </a:solidFill>
              </a:rPr>
              <a:t>Understanding the metric for evaluation was a challenge as well.</a:t>
            </a:r>
          </a:p>
          <a:p>
            <a:pPr>
              <a:buClr>
                <a:schemeClr val="bg1"/>
              </a:buClr>
              <a:buFont typeface="Arial" pitchFamily="34" charset="0"/>
              <a:buChar char="•"/>
            </a:pPr>
            <a:r>
              <a:rPr lang="en-US" sz="1600" dirty="0" smtClean="0">
                <a:solidFill>
                  <a:schemeClr val="bg1"/>
                </a:solidFill>
              </a:rPr>
              <a:t>Decision making on missing value imputations quite challenging.</a:t>
            </a:r>
          </a:p>
          <a:p>
            <a:pPr>
              <a:buClr>
                <a:schemeClr val="bg1"/>
              </a:buClr>
              <a:buFont typeface="Arial" pitchFamily="34" charset="0"/>
              <a:buChar char="•"/>
            </a:pPr>
            <a:r>
              <a:rPr lang="en-US" sz="1600" dirty="0" smtClean="0">
                <a:solidFill>
                  <a:schemeClr val="bg1"/>
                </a:solidFill>
              </a:rPr>
              <a:t>Handling of </a:t>
            </a:r>
            <a:r>
              <a:rPr lang="en-US" sz="1600" dirty="0" err="1" smtClean="0">
                <a:solidFill>
                  <a:schemeClr val="bg1"/>
                </a:solidFill>
              </a:rPr>
              <a:t>sparsity</a:t>
            </a:r>
            <a:r>
              <a:rPr lang="en-US" sz="1600" dirty="0" smtClean="0">
                <a:solidFill>
                  <a:schemeClr val="bg1"/>
                </a:solidFill>
              </a:rPr>
              <a:t> was a major challenge.</a:t>
            </a:r>
            <a:endParaRPr lang="en-US" sz="1600" b="1" spc="-40" dirty="0">
              <a:solidFill>
                <a:schemeClr val="bg1"/>
              </a:solidFill>
              <a:latin typeface="Arial "/>
              <a:cs typeface="Verdana"/>
            </a:endParaRPr>
          </a:p>
          <a:p>
            <a:pPr>
              <a:buClr>
                <a:schemeClr val="bg1"/>
              </a:buClr>
              <a:buFont typeface="Arial" pitchFamily="34" charset="0"/>
              <a:buChar char="•"/>
            </a:pPr>
            <a:endParaRPr lang="en-US" sz="1600" b="1" spc="-40" dirty="0" smtClean="0">
              <a:solidFill>
                <a:schemeClr val="bg1"/>
              </a:solidFill>
              <a:latin typeface="Arial "/>
              <a:cs typeface="Verdana"/>
            </a:endParaRPr>
          </a:p>
          <a:p>
            <a:pPr>
              <a:buClr>
                <a:schemeClr val="bg1"/>
              </a:buClr>
              <a:buFont typeface="Arial" pitchFamily="34" charset="0"/>
              <a:buChar char="•"/>
            </a:pPr>
            <a:endParaRPr lang="en-US" sz="1600" smtClean="0">
              <a:solidFill>
                <a:schemeClr val="bg1"/>
              </a:solidFill>
              <a:latin typeface="Arial "/>
              <a:cs typeface="Verdana"/>
            </a:endParaRPr>
          </a:p>
          <a:p>
            <a:pPr>
              <a:buClr>
                <a:schemeClr val="bg1"/>
              </a:buClr>
              <a:buFont typeface="Arial" pitchFamily="34" charset="0"/>
              <a:buChar char="•"/>
            </a:pPr>
            <a:endParaRPr lang="en-US" dirty="0"/>
          </a:p>
        </p:txBody>
      </p:sp>
      <p:pic>
        <p:nvPicPr>
          <p:cNvPr id="17410" name="Picture 2" descr="Challenges free vector icons designed by Eucalyp | Free icons, Icon, Vector  free"/>
          <p:cNvPicPr>
            <a:picLocks noChangeAspect="1" noChangeArrowheads="1"/>
          </p:cNvPicPr>
          <p:nvPr/>
        </p:nvPicPr>
        <p:blipFill>
          <a:blip r:embed="rId3"/>
          <a:srcRect/>
          <a:stretch>
            <a:fillRect/>
          </a:stretch>
        </p:blipFill>
        <p:spPr bwMode="auto">
          <a:xfrm>
            <a:off x="5431768" y="630621"/>
            <a:ext cx="2963917" cy="296391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34" y="539619"/>
            <a:ext cx="8520600" cy="572700"/>
          </a:xfrm>
        </p:spPr>
        <p:txBody>
          <a:bodyPr/>
          <a:lstStyle/>
          <a:p>
            <a:r>
              <a:rPr lang="en-US" b="1" dirty="0" smtClean="0"/>
              <a:t>Conclusion:</a:t>
            </a:r>
            <a:endParaRPr lang="en-US" b="1" dirty="0"/>
          </a:p>
        </p:txBody>
      </p:sp>
      <p:sp>
        <p:nvSpPr>
          <p:cNvPr id="3" name="Text Placeholder 2"/>
          <p:cNvSpPr>
            <a:spLocks noGrp="1"/>
          </p:cNvSpPr>
          <p:nvPr>
            <p:ph type="body" idx="1"/>
          </p:nvPr>
        </p:nvSpPr>
        <p:spPr>
          <a:xfrm>
            <a:off x="133023" y="1141963"/>
            <a:ext cx="8520600" cy="3416400"/>
          </a:xfrm>
        </p:spPr>
        <p:txBody>
          <a:bodyPr/>
          <a:lstStyle/>
          <a:p>
            <a:pPr>
              <a:buClr>
                <a:schemeClr val="bg1"/>
              </a:buClr>
              <a:buFont typeface="Arial" pitchFamily="34" charset="0"/>
              <a:buChar char="•"/>
            </a:pPr>
            <a:r>
              <a:rPr lang="en-US" sz="1600" dirty="0" smtClean="0">
                <a:solidFill>
                  <a:schemeClr val="bg1"/>
                </a:solidFill>
              </a:rPr>
              <a:t>Recommendation system is unturned to exist in the e-commerce businesses with the help of collaborative or content-based filtering to predict different items and yes, users are most satisfied with the products recommended to them.</a:t>
            </a:r>
          </a:p>
          <a:p>
            <a:pPr>
              <a:buClr>
                <a:schemeClr val="bg1"/>
              </a:buClr>
              <a:buFont typeface="Arial" pitchFamily="34" charset="0"/>
              <a:buChar char="•"/>
            </a:pPr>
            <a:r>
              <a:rPr lang="en-US" sz="1600" dirty="0" smtClean="0">
                <a:solidFill>
                  <a:schemeClr val="bg1"/>
                </a:solidFill>
              </a:rPr>
              <a:t>While performing Exploratory Data Analysis we observed that almost </a:t>
            </a:r>
            <a:r>
              <a:rPr lang="en-US" sz="1600" b="1" dirty="0" smtClean="0">
                <a:solidFill>
                  <a:schemeClr val="bg1"/>
                </a:solidFill>
              </a:rPr>
              <a:t>42%</a:t>
            </a:r>
            <a:r>
              <a:rPr lang="en-US" sz="1600" dirty="0" smtClean="0">
                <a:solidFill>
                  <a:schemeClr val="bg1"/>
                </a:solidFill>
              </a:rPr>
              <a:t> of readers with </a:t>
            </a:r>
            <a:r>
              <a:rPr lang="en-US" sz="1600" b="1" dirty="0" smtClean="0">
                <a:solidFill>
                  <a:schemeClr val="bg1"/>
                </a:solidFill>
              </a:rPr>
              <a:t>age-34</a:t>
            </a:r>
            <a:r>
              <a:rPr lang="en-US" sz="1600" dirty="0" smtClean="0">
                <a:solidFill>
                  <a:schemeClr val="bg1"/>
                </a:solidFill>
              </a:rPr>
              <a:t> read more books compared to other age group of readers.</a:t>
            </a:r>
          </a:p>
          <a:p>
            <a:pPr>
              <a:buClr>
                <a:schemeClr val="bg1"/>
              </a:buClr>
              <a:buFont typeface="Arial" pitchFamily="34" charset="0"/>
              <a:buChar char="•"/>
            </a:pPr>
            <a:r>
              <a:rPr lang="en-US" sz="1600" dirty="0" smtClean="0">
                <a:solidFill>
                  <a:schemeClr val="bg1"/>
                </a:solidFill>
              </a:rPr>
              <a:t>Books with publication years are somewhat between </a:t>
            </a:r>
            <a:r>
              <a:rPr lang="en-US" sz="1600" b="1" dirty="0" smtClean="0">
                <a:solidFill>
                  <a:schemeClr val="bg1"/>
                </a:solidFill>
              </a:rPr>
              <a:t>1950 - 2005</a:t>
            </a:r>
            <a:r>
              <a:rPr lang="en-US" sz="1600" dirty="0" smtClean="0">
                <a:solidFill>
                  <a:schemeClr val="bg1"/>
                </a:solidFill>
              </a:rPr>
              <a:t>.</a:t>
            </a:r>
          </a:p>
          <a:p>
            <a:pPr>
              <a:buClr>
                <a:schemeClr val="bg1"/>
              </a:buClr>
              <a:buFont typeface="Arial" pitchFamily="34" charset="0"/>
              <a:buChar char="•"/>
            </a:pPr>
            <a:r>
              <a:rPr lang="en-US" sz="1600" dirty="0" smtClean="0">
                <a:solidFill>
                  <a:schemeClr val="bg1"/>
                </a:solidFill>
              </a:rPr>
              <a:t>Also the readers mostly give 8 ratings(on scale 1-10) to books followed by 10 and 7.</a:t>
            </a:r>
          </a:p>
          <a:p>
            <a:pPr>
              <a:buClr>
                <a:schemeClr val="bg1"/>
              </a:buClr>
              <a:buFont typeface="Arial" pitchFamily="34" charset="0"/>
              <a:buChar char="•"/>
            </a:pPr>
            <a:r>
              <a:rPr lang="en-US" sz="1600" dirty="0" smtClean="0">
                <a:solidFill>
                  <a:schemeClr val="bg1"/>
                </a:solidFill>
              </a:rPr>
              <a:t>There are more readers from locations London, </a:t>
            </a:r>
            <a:r>
              <a:rPr lang="en-US" sz="1600" dirty="0" err="1" smtClean="0">
                <a:solidFill>
                  <a:schemeClr val="bg1"/>
                </a:solidFill>
              </a:rPr>
              <a:t>england</a:t>
            </a:r>
            <a:r>
              <a:rPr lang="en-US" sz="1600" dirty="0" smtClean="0">
                <a:solidFill>
                  <a:schemeClr val="bg1"/>
                </a:solidFill>
              </a:rPr>
              <a:t>, united kingdom, </a:t>
            </a:r>
            <a:r>
              <a:rPr lang="en-US" sz="1600" dirty="0" err="1" smtClean="0">
                <a:solidFill>
                  <a:schemeClr val="bg1"/>
                </a:solidFill>
              </a:rPr>
              <a:t>toronto</a:t>
            </a:r>
            <a:r>
              <a:rPr lang="en-US" sz="1600" dirty="0" smtClean="0">
                <a:solidFill>
                  <a:schemeClr val="bg1"/>
                </a:solidFill>
              </a:rPr>
              <a:t>, </a:t>
            </a:r>
            <a:r>
              <a:rPr lang="en-US" sz="1600" dirty="0" err="1" smtClean="0">
                <a:solidFill>
                  <a:schemeClr val="bg1"/>
                </a:solidFill>
              </a:rPr>
              <a:t>ontario</a:t>
            </a:r>
            <a:r>
              <a:rPr lang="en-US" sz="1600" dirty="0" smtClean="0">
                <a:solidFill>
                  <a:schemeClr val="bg1"/>
                </a:solidFill>
              </a:rPr>
              <a:t>, </a:t>
            </a:r>
            <a:r>
              <a:rPr lang="en-US" sz="1600" dirty="0" err="1" smtClean="0">
                <a:solidFill>
                  <a:schemeClr val="bg1"/>
                </a:solidFill>
              </a:rPr>
              <a:t>canada</a:t>
            </a:r>
            <a:r>
              <a:rPr lang="en-US" sz="1600" dirty="0" smtClean="0">
                <a:solidFill>
                  <a:schemeClr val="bg1"/>
                </a:solidFill>
              </a:rPr>
              <a:t> compare to other locations.</a:t>
            </a:r>
          </a:p>
          <a:p>
            <a:pPr>
              <a:buClr>
                <a:schemeClr val="bg1"/>
              </a:buClr>
              <a:buFont typeface="Arial" pitchFamily="34" charset="0"/>
              <a:buChar char="•"/>
            </a:pPr>
            <a:r>
              <a:rPr lang="en-US" sz="1600" dirty="0" smtClean="0">
                <a:solidFill>
                  <a:schemeClr val="bg1"/>
                </a:solidFill>
              </a:rPr>
              <a:t>KNN model gives good recommendation for books.</a:t>
            </a:r>
          </a:p>
          <a:p>
            <a:pPr>
              <a:buClr>
                <a:schemeClr val="bg1"/>
              </a:buClr>
              <a:buFont typeface="Arial" pitchFamily="34" charset="0"/>
              <a:buChar char="•"/>
            </a:pPr>
            <a:r>
              <a:rPr lang="en-US" sz="1600" dirty="0" smtClean="0">
                <a:solidFill>
                  <a:schemeClr val="bg1"/>
                </a:solidFill>
              </a:rPr>
              <a:t>The best collaborative book recommender model is </a:t>
            </a:r>
            <a:r>
              <a:rPr lang="en-US" sz="1600" b="1" dirty="0" smtClean="0">
                <a:solidFill>
                  <a:schemeClr val="bg1"/>
                </a:solidFill>
              </a:rPr>
              <a:t>SVD(Singular value </a:t>
            </a:r>
            <a:r>
              <a:rPr lang="en-US" sz="1600" b="1" dirty="0" err="1" smtClean="0">
                <a:solidFill>
                  <a:schemeClr val="bg1"/>
                </a:solidFill>
              </a:rPr>
              <a:t>decompostion</a:t>
            </a:r>
            <a:r>
              <a:rPr lang="en-US" sz="1600" b="1" dirty="0" smtClean="0">
                <a:solidFill>
                  <a:schemeClr val="bg1"/>
                </a:solidFill>
              </a:rPr>
              <a:t>)</a:t>
            </a:r>
            <a:r>
              <a:rPr lang="en-US" sz="1600" dirty="0" smtClean="0">
                <a:solidFill>
                  <a:schemeClr val="bg1"/>
                </a:solidFill>
              </a:rPr>
              <a:t> with best accuracy on test data which give stronger recommendations.</a:t>
            </a:r>
          </a:p>
          <a:p>
            <a:pPr>
              <a:buClr>
                <a:schemeClr val="bg1"/>
              </a:buClr>
              <a:buFont typeface="Arial" pitchFamily="34" charset="0"/>
              <a:buChar char="•"/>
            </a:pPr>
            <a:r>
              <a:rPr lang="en-US" sz="1600" dirty="0" smtClean="0">
                <a:solidFill>
                  <a:schemeClr val="bg1"/>
                </a:solidFill>
              </a:rPr>
              <a:t>We can deploy this model.</a:t>
            </a:r>
          </a:p>
          <a:p>
            <a:pPr>
              <a:buClr>
                <a:schemeClr val="bg1"/>
              </a:buClr>
              <a:buNone/>
            </a:pPr>
            <a:endParaRPr lang="en-US" sz="1600" dirty="0" smtClean="0">
              <a:solidFill>
                <a:schemeClr val="bg1"/>
              </a:solidFill>
            </a:endParaRPr>
          </a:p>
          <a:p>
            <a:pPr>
              <a:buClr>
                <a:schemeClr val="bg1"/>
              </a:buClr>
              <a:buFont typeface="Arial" pitchFamily="34" charset="0"/>
              <a:buChar char="•"/>
            </a:pPr>
            <a:endParaRPr lang="en-US" sz="1600" dirty="0" smtClean="0">
              <a:solidFill>
                <a:schemeClr val="bg1"/>
              </a:solidFill>
            </a:endParaRPr>
          </a:p>
          <a:p>
            <a:endParaRPr lang="en-US" sz="1600" dirty="0" smtClean="0">
              <a:solidFill>
                <a:schemeClr val="bg1"/>
              </a:solidFill>
            </a:endParaRPr>
          </a:p>
          <a:p>
            <a:pPr>
              <a:buClr>
                <a:schemeClr val="bg1"/>
              </a:buClr>
              <a:buFont typeface="Arial" pitchFamily="34" charset="0"/>
              <a:buChar char="•"/>
            </a:pPr>
            <a:endParaRPr lang="en-US" sz="1600" dirty="0" smtClean="0">
              <a:solidFill>
                <a:schemeClr val="bg1"/>
              </a:solidFill>
            </a:endParaRPr>
          </a:p>
          <a:p>
            <a:pPr>
              <a:buClr>
                <a:schemeClr val="bg1"/>
              </a:buClr>
              <a:buFont typeface="Arial" pitchFamily="34" charset="0"/>
              <a:buChar char="•"/>
            </a:pPr>
            <a:endParaRPr lang="en-US" sz="1600" dirty="0" smtClean="0">
              <a:solidFill>
                <a:schemeClr val="bg1"/>
              </a:solidFill>
            </a:endParaRPr>
          </a:p>
          <a:p>
            <a:pPr>
              <a:buClr>
                <a:schemeClr val="bg1"/>
              </a:buClr>
              <a:buFont typeface="Arial" pitchFamily="34" charset="0"/>
              <a:buChar char="•"/>
            </a:pPr>
            <a:endParaRPr lang="en-US" sz="1600" dirty="0" smtClean="0">
              <a:solidFill>
                <a:schemeClr val="bg1"/>
              </a:solidFill>
            </a:endParaRPr>
          </a:p>
          <a:p>
            <a:endParaRPr lang="en-US" sz="16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Contributors Role</a:t>
            </a:r>
            <a:endParaRPr lang="en-US" b="1" dirty="0"/>
          </a:p>
        </p:txBody>
      </p:sp>
      <p:sp>
        <p:nvSpPr>
          <p:cNvPr id="3" name="Text Placeholder 2"/>
          <p:cNvSpPr>
            <a:spLocks noGrp="1"/>
          </p:cNvSpPr>
          <p:nvPr>
            <p:ph type="body" idx="1"/>
          </p:nvPr>
        </p:nvSpPr>
        <p:spPr/>
        <p:txBody>
          <a:bodyPr/>
          <a:lstStyle/>
          <a:p>
            <a:pPr marL="514350" indent="-400050">
              <a:buClr>
                <a:schemeClr val="bg1"/>
              </a:buClr>
              <a:buNone/>
            </a:pPr>
            <a:r>
              <a:rPr lang="en-US" b="1" u="sng" dirty="0" err="1" smtClean="0">
                <a:solidFill>
                  <a:schemeClr val="bg1"/>
                </a:solidFill>
              </a:rPr>
              <a:t>Saurabh</a:t>
            </a:r>
            <a:r>
              <a:rPr lang="en-US" b="1" u="sng" dirty="0" smtClean="0">
                <a:solidFill>
                  <a:schemeClr val="bg1"/>
                </a:solidFill>
              </a:rPr>
              <a:t> </a:t>
            </a:r>
            <a:r>
              <a:rPr lang="en-US" b="1" u="sng" dirty="0" err="1" smtClean="0">
                <a:solidFill>
                  <a:schemeClr val="bg1"/>
                </a:solidFill>
              </a:rPr>
              <a:t>Yadav</a:t>
            </a:r>
            <a:r>
              <a:rPr lang="en-US" b="1" u="sng" dirty="0" smtClean="0">
                <a:solidFill>
                  <a:schemeClr val="bg1"/>
                </a:solidFill>
              </a:rPr>
              <a:t>:</a:t>
            </a:r>
          </a:p>
          <a:p>
            <a:pPr marL="514350" indent="-400050">
              <a:buClr>
                <a:schemeClr val="bg1"/>
              </a:buClr>
            </a:pPr>
            <a:r>
              <a:rPr lang="en-US" dirty="0" smtClean="0">
                <a:solidFill>
                  <a:schemeClr val="bg1"/>
                </a:solidFill>
              </a:rPr>
              <a:t>Performed Data preprocessing and </a:t>
            </a:r>
            <a:r>
              <a:rPr lang="en-US" b="1" dirty="0" smtClean="0">
                <a:solidFill>
                  <a:schemeClr val="bg1"/>
                </a:solidFill>
              </a:rPr>
              <a:t>EDA</a:t>
            </a:r>
            <a:r>
              <a:rPr lang="en-US" dirty="0" smtClean="0">
                <a:solidFill>
                  <a:schemeClr val="bg1"/>
                </a:solidFill>
              </a:rPr>
              <a:t> (Exploratory Data Analysis)</a:t>
            </a:r>
          </a:p>
          <a:p>
            <a:pPr marL="514350" indent="-400050">
              <a:buClr>
                <a:schemeClr val="bg1"/>
              </a:buClr>
            </a:pPr>
            <a:r>
              <a:rPr lang="en-US" dirty="0" smtClean="0">
                <a:solidFill>
                  <a:schemeClr val="bg1"/>
                </a:solidFill>
              </a:rPr>
              <a:t>Build </a:t>
            </a:r>
            <a:r>
              <a:rPr lang="en-US" b="1" dirty="0" smtClean="0">
                <a:solidFill>
                  <a:schemeClr val="bg1"/>
                </a:solidFill>
              </a:rPr>
              <a:t>Popularity Based Recommendation </a:t>
            </a:r>
            <a:r>
              <a:rPr lang="en-US" dirty="0" smtClean="0">
                <a:solidFill>
                  <a:schemeClr val="bg1"/>
                </a:solidFill>
              </a:rPr>
              <a:t>and </a:t>
            </a:r>
            <a:r>
              <a:rPr lang="en-US" b="1" dirty="0" smtClean="0">
                <a:solidFill>
                  <a:schemeClr val="bg1"/>
                </a:solidFill>
              </a:rPr>
              <a:t>SVD(Singular Value Decomposition) Based recommendation System </a:t>
            </a:r>
            <a:r>
              <a:rPr lang="en-US" dirty="0" smtClean="0">
                <a:solidFill>
                  <a:schemeClr val="bg1"/>
                </a:solidFill>
              </a:rPr>
              <a:t>model.</a:t>
            </a:r>
          </a:p>
          <a:p>
            <a:pPr marL="514350" indent="-400050">
              <a:buClr>
                <a:schemeClr val="bg1"/>
              </a:buClr>
              <a:buNone/>
            </a:pPr>
            <a:endParaRPr lang="en-US" b="1" u="sng" dirty="0">
              <a:solidFill>
                <a:schemeClr val="bg1"/>
              </a:solidFill>
            </a:endParaRPr>
          </a:p>
          <a:p>
            <a:pPr marL="514350" indent="-400050">
              <a:buClr>
                <a:schemeClr val="bg1"/>
              </a:buClr>
              <a:buNone/>
            </a:pPr>
            <a:r>
              <a:rPr lang="en-US" b="1" u="sng" smtClean="0">
                <a:solidFill>
                  <a:schemeClr val="bg1"/>
                </a:solidFill>
              </a:rPr>
              <a:t>Shubham Deshmukh:</a:t>
            </a:r>
            <a:r>
              <a:rPr lang="en-US" smtClean="0">
                <a:solidFill>
                  <a:schemeClr val="bg1"/>
                </a:solidFill>
              </a:rPr>
              <a:t> </a:t>
            </a:r>
            <a:endParaRPr lang="en-US" dirty="0" smtClean="0">
              <a:solidFill>
                <a:schemeClr val="bg1"/>
              </a:solidFill>
            </a:endParaRPr>
          </a:p>
          <a:p>
            <a:pPr marL="514350" indent="-400050">
              <a:buClr>
                <a:schemeClr val="bg1"/>
              </a:buClr>
            </a:pPr>
            <a:r>
              <a:rPr lang="en-US" dirty="0" smtClean="0">
                <a:solidFill>
                  <a:schemeClr val="bg1"/>
                </a:solidFill>
              </a:rPr>
              <a:t>Performed Data preprocessing and </a:t>
            </a:r>
            <a:r>
              <a:rPr lang="en-US" b="1" dirty="0" smtClean="0">
                <a:solidFill>
                  <a:schemeClr val="bg1"/>
                </a:solidFill>
              </a:rPr>
              <a:t>EDA</a:t>
            </a:r>
            <a:r>
              <a:rPr lang="en-US" dirty="0" smtClean="0">
                <a:solidFill>
                  <a:schemeClr val="bg1"/>
                </a:solidFill>
              </a:rPr>
              <a:t> (Exploratory Data Analysis) </a:t>
            </a:r>
          </a:p>
          <a:p>
            <a:pPr marL="514350" indent="-400050">
              <a:buClr>
                <a:schemeClr val="bg1"/>
              </a:buClr>
            </a:pPr>
            <a:r>
              <a:rPr lang="en-US" dirty="0" smtClean="0">
                <a:solidFill>
                  <a:schemeClr val="bg1"/>
                </a:solidFill>
              </a:rPr>
              <a:t>Build </a:t>
            </a:r>
            <a:r>
              <a:rPr lang="en-US" b="1" dirty="0" smtClean="0">
                <a:solidFill>
                  <a:schemeClr val="bg1"/>
                </a:solidFill>
              </a:rPr>
              <a:t>Collaborative Filtering Using KNN ( k-Nearest Neighbors) </a:t>
            </a:r>
            <a:r>
              <a:rPr lang="en-US" dirty="0" smtClean="0">
                <a:solidFill>
                  <a:schemeClr val="bg1"/>
                </a:solidFill>
              </a:rPr>
              <a:t>model.</a:t>
            </a:r>
          </a:p>
          <a:p>
            <a:pPr marL="514350" indent="-400050">
              <a:buClr>
                <a:schemeClr val="bg1"/>
              </a:buClr>
              <a:buNone/>
            </a:pPr>
            <a:endParaRPr lang="en-US" b="1" u="sng" dirty="0" smtClean="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5474" y="1778811"/>
            <a:ext cx="8520600" cy="572700"/>
          </a:xfrm>
          <a:prstGeom prst="rect">
            <a:avLst/>
          </a:prstGeom>
        </p:spPr>
        <p:txBody>
          <a:bodyPr vert="horz" wrap="square" lIns="0" tIns="40640" rIns="0" bIns="0" rtlCol="0">
            <a:spAutoFit/>
          </a:bodyPr>
          <a:lstStyle/>
          <a:p>
            <a:pPr marL="875665" marR="5080" indent="-863600">
              <a:lnSpc>
                <a:spcPts val="6220"/>
              </a:lnSpc>
              <a:spcBef>
                <a:spcPts val="320"/>
              </a:spcBef>
            </a:pPr>
            <a:r>
              <a:rPr spc="-175" dirty="0"/>
              <a:t>Thank</a:t>
            </a:r>
            <a:r>
              <a:rPr spc="-409" dirty="0"/>
              <a:t> </a:t>
            </a:r>
            <a:r>
              <a:rPr spc="-310" dirty="0"/>
              <a:t>You  </a:t>
            </a:r>
            <a:r>
              <a:rPr spc="-35" dirty="0"/>
              <a:t>Q </a:t>
            </a:r>
            <a:r>
              <a:rPr spc="-700" dirty="0"/>
              <a:t>&amp;</a:t>
            </a:r>
            <a:r>
              <a:rPr spc="-615" dirty="0"/>
              <a:t> </a:t>
            </a:r>
            <a:r>
              <a:rPr spc="-55" dirty="0"/>
              <a:t>A</a:t>
            </a:r>
          </a:p>
        </p:txBody>
      </p:sp>
    </p:spTree>
    <p:extLst>
      <p:ext uri="{BB962C8B-B14F-4D97-AF65-F5344CB8AC3E}">
        <p14:creationId xmlns:p14="http://schemas.microsoft.com/office/powerpoint/2010/main" xmlns="" val="169109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Text Placeholder 2"/>
          <p:cNvSpPr>
            <a:spLocks noGrp="1"/>
          </p:cNvSpPr>
          <p:nvPr>
            <p:ph type="body" idx="1"/>
          </p:nvPr>
        </p:nvSpPr>
        <p:spPr>
          <a:xfrm>
            <a:off x="196085" y="1072055"/>
            <a:ext cx="4375915" cy="3720663"/>
          </a:xfrm>
        </p:spPr>
        <p:txBody>
          <a:bodyPr numCol="1"/>
          <a:lstStyle/>
          <a:p>
            <a:pPr algn="just">
              <a:buClrTx/>
              <a:buFont typeface="Arial" pitchFamily="34" charset="0"/>
              <a:buChar char="•"/>
            </a:pPr>
            <a:r>
              <a:rPr lang="en-US" sz="1600" b="1" dirty="0" smtClean="0">
                <a:solidFill>
                  <a:schemeClr val="bg1"/>
                </a:solidFill>
              </a:rPr>
              <a:t>Recommender systems are really critical in some industries as they can generate a huge amount of income when they are efficient or also be a way to stand out significantly from competitors.</a:t>
            </a:r>
          </a:p>
          <a:p>
            <a:pPr algn="just">
              <a:buClrTx/>
              <a:buFont typeface="Arial" pitchFamily="34" charset="0"/>
              <a:buChar char="•"/>
            </a:pPr>
            <a:r>
              <a:rPr lang="en-US" sz="1600" b="1" dirty="0" smtClean="0">
                <a:solidFill>
                  <a:schemeClr val="bg1"/>
                </a:solidFill>
              </a:rPr>
              <a:t>The objective of the project is to build a book recommendation system </a:t>
            </a:r>
            <a:r>
              <a:rPr lang="en-US" sz="1600" b="1" smtClean="0">
                <a:solidFill>
                  <a:schemeClr val="bg1"/>
                </a:solidFill>
              </a:rPr>
              <a:t>for users based on popularity and user interests.</a:t>
            </a:r>
            <a:endParaRPr lang="en-US" b="1" dirty="0">
              <a:solidFill>
                <a:schemeClr val="bg1"/>
              </a:solidFill>
            </a:endParaRPr>
          </a:p>
        </p:txBody>
      </p:sp>
      <p:sp>
        <p:nvSpPr>
          <p:cNvPr id="1026" name="AutoShape 2" descr="Writing a Problem Stat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Writing a Problem Stat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Writing a Problem Stat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Writing a Problem Stat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Writing a Problem State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7" name="Picture 13" descr="C:\Users\Anjali 1\Desktop\Build-a-Recommendation-Engine-With-Collaborative-Filtering_Watermarked.451abc4ecb9f.jpg"/>
          <p:cNvPicPr>
            <a:picLocks noChangeAspect="1" noChangeArrowheads="1"/>
          </p:cNvPicPr>
          <p:nvPr/>
        </p:nvPicPr>
        <p:blipFill>
          <a:blip r:embed="rId2"/>
          <a:srcRect/>
          <a:stretch>
            <a:fillRect/>
          </a:stretch>
        </p:blipFill>
        <p:spPr bwMode="auto">
          <a:xfrm>
            <a:off x="4729654" y="1360997"/>
            <a:ext cx="4120055" cy="266446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825" y="152701"/>
            <a:ext cx="8064882" cy="1370888"/>
          </a:xfrm>
          <a:prstGeom prst="rect">
            <a:avLst/>
          </a:prstGeom>
        </p:spPr>
        <p:txBody>
          <a:bodyPr vert="horz" wrap="square" lIns="0" tIns="97790" rIns="0" bIns="0" rtlCol="0">
            <a:spAutoFit/>
          </a:bodyPr>
          <a:lstStyle/>
          <a:p>
            <a:pPr marL="12700">
              <a:spcBef>
                <a:spcPts val="770"/>
              </a:spcBef>
            </a:pPr>
            <a:r>
              <a:rPr lang="en-US" sz="2800" dirty="0"/>
              <a:t>Data Summary:</a:t>
            </a:r>
            <a:r>
              <a:rPr lang="en-US" sz="2800" spc="-110" dirty="0" smtClean="0"/>
              <a:t/>
            </a:r>
            <a:br>
              <a:rPr lang="en-US" sz="2800" spc="-110" dirty="0" smtClean="0"/>
            </a:br>
            <a:r>
              <a:rPr lang="en-US" sz="1600" b="0" dirty="0" smtClean="0">
                <a:solidFill>
                  <a:schemeClr val="bg1"/>
                </a:solidFill>
                <a:latin typeface="+mn-lt"/>
              </a:rPr>
              <a:t>The Book-Crossing </a:t>
            </a:r>
            <a:r>
              <a:rPr lang="en-US" sz="1600" b="0" dirty="0">
                <a:solidFill>
                  <a:schemeClr val="bg1"/>
                </a:solidFill>
                <a:latin typeface="+mn-lt"/>
              </a:rPr>
              <a:t>dataset comprises 3 files which Contains </a:t>
            </a:r>
            <a:r>
              <a:rPr lang="en-US" sz="1600" b="0" dirty="0" smtClean="0">
                <a:solidFill>
                  <a:schemeClr val="bg1"/>
                </a:solidFill>
                <a:latin typeface="+mn-lt"/>
              </a:rPr>
              <a:t>278,858 users </a:t>
            </a:r>
            <a:r>
              <a:rPr lang="en-US" sz="1600" b="0" dirty="0">
                <a:solidFill>
                  <a:schemeClr val="bg1"/>
                </a:solidFill>
                <a:latin typeface="+mn-lt"/>
              </a:rPr>
              <a:t/>
            </a:r>
            <a:br>
              <a:rPr lang="en-US" sz="1600" b="0" dirty="0">
                <a:solidFill>
                  <a:schemeClr val="bg1"/>
                </a:solidFill>
                <a:latin typeface="+mn-lt"/>
              </a:rPr>
            </a:br>
            <a:r>
              <a:rPr lang="en-US" sz="1600" b="0" dirty="0">
                <a:solidFill>
                  <a:schemeClr val="bg1"/>
                </a:solidFill>
                <a:latin typeface="+mn-lt"/>
              </a:rPr>
              <a:t>(</a:t>
            </a:r>
            <a:r>
              <a:rPr lang="en-US" sz="1600" b="0" dirty="0" err="1">
                <a:solidFill>
                  <a:schemeClr val="bg1"/>
                </a:solidFill>
                <a:latin typeface="+mn-lt"/>
              </a:rPr>
              <a:t>anonymised</a:t>
            </a:r>
            <a:r>
              <a:rPr lang="en-US" sz="1600" b="0" dirty="0">
                <a:solidFill>
                  <a:schemeClr val="bg1"/>
                </a:solidFill>
                <a:latin typeface="+mn-lt"/>
              </a:rPr>
              <a:t> but with demographic information) providing 1,149,780 </a:t>
            </a:r>
            <a:r>
              <a:rPr lang="en-US" sz="1600" b="0" dirty="0" smtClean="0">
                <a:solidFill>
                  <a:schemeClr val="bg1"/>
                </a:solidFill>
                <a:latin typeface="+mn-lt"/>
              </a:rPr>
              <a:t>ratings about </a:t>
            </a:r>
            <a:r>
              <a:rPr lang="en-US" sz="1600" b="0" dirty="0">
                <a:solidFill>
                  <a:schemeClr val="bg1"/>
                </a:solidFill>
                <a:latin typeface="+mn-lt"/>
              </a:rPr>
              <a:t>271,360 books. </a:t>
            </a:r>
          </a:p>
        </p:txBody>
      </p:sp>
      <p:sp>
        <p:nvSpPr>
          <p:cNvPr id="3" name="object 3"/>
          <p:cNvSpPr txBox="1"/>
          <p:nvPr/>
        </p:nvSpPr>
        <p:spPr>
          <a:xfrm>
            <a:off x="444942" y="1573625"/>
            <a:ext cx="6243320" cy="1050288"/>
          </a:xfrm>
          <a:prstGeom prst="rect">
            <a:avLst/>
          </a:prstGeom>
        </p:spPr>
        <p:txBody>
          <a:bodyPr vert="horz" wrap="square" lIns="0" tIns="46990" rIns="0" bIns="0" rtlCol="0">
            <a:spAutoFit/>
          </a:bodyPr>
          <a:lstStyle/>
          <a:p>
            <a:pPr marL="12700">
              <a:lnSpc>
                <a:spcPct val="100000"/>
              </a:lnSpc>
              <a:spcBef>
                <a:spcPts val="370"/>
              </a:spcBef>
            </a:pPr>
            <a:r>
              <a:rPr spc="-30" dirty="0">
                <a:solidFill>
                  <a:schemeClr val="bg1"/>
                </a:solidFill>
                <a:latin typeface="+mn-lt"/>
                <a:cs typeface="Verdana"/>
              </a:rPr>
              <a:t>Users_dataset.</a:t>
            </a:r>
            <a:endParaRPr dirty="0">
              <a:solidFill>
                <a:schemeClr val="bg1"/>
              </a:solidFill>
              <a:latin typeface="+mn-lt"/>
              <a:cs typeface="Verdana"/>
            </a:endParaRPr>
          </a:p>
          <a:p>
            <a:pPr marL="376555" indent="-336550">
              <a:lnSpc>
                <a:spcPct val="100000"/>
              </a:lnSpc>
              <a:spcBef>
                <a:spcPts val="270"/>
              </a:spcBef>
              <a:buFont typeface="Arial"/>
              <a:buChar char="●"/>
              <a:tabLst>
                <a:tab pos="376555" algn="l"/>
                <a:tab pos="377190" algn="l"/>
              </a:tabLst>
            </a:pPr>
            <a:r>
              <a:rPr spc="-30" dirty="0">
                <a:solidFill>
                  <a:schemeClr val="bg1"/>
                </a:solidFill>
                <a:latin typeface="+mn-lt"/>
                <a:cs typeface="Verdana"/>
              </a:rPr>
              <a:t>User-ID</a:t>
            </a:r>
            <a:r>
              <a:rPr spc="-135" dirty="0">
                <a:solidFill>
                  <a:schemeClr val="bg1"/>
                </a:solidFill>
                <a:latin typeface="+mn-lt"/>
                <a:cs typeface="Verdana"/>
              </a:rPr>
              <a:t> </a:t>
            </a:r>
            <a:r>
              <a:rPr spc="10" dirty="0">
                <a:solidFill>
                  <a:schemeClr val="bg1"/>
                </a:solidFill>
                <a:latin typeface="+mn-lt"/>
                <a:cs typeface="Verdana"/>
              </a:rPr>
              <a:t>(unique</a:t>
            </a:r>
            <a:r>
              <a:rPr spc="-130" dirty="0">
                <a:solidFill>
                  <a:schemeClr val="bg1"/>
                </a:solidFill>
                <a:latin typeface="+mn-lt"/>
                <a:cs typeface="Verdana"/>
              </a:rPr>
              <a:t> </a:t>
            </a:r>
            <a:r>
              <a:rPr spc="-15" dirty="0">
                <a:solidFill>
                  <a:schemeClr val="bg1"/>
                </a:solidFill>
                <a:latin typeface="+mn-lt"/>
                <a:cs typeface="Verdana"/>
              </a:rPr>
              <a:t>for</a:t>
            </a:r>
            <a:r>
              <a:rPr spc="-130" dirty="0">
                <a:solidFill>
                  <a:schemeClr val="bg1"/>
                </a:solidFill>
                <a:latin typeface="+mn-lt"/>
                <a:cs typeface="Verdana"/>
              </a:rPr>
              <a:t> </a:t>
            </a:r>
            <a:r>
              <a:rPr spc="20" dirty="0">
                <a:solidFill>
                  <a:schemeClr val="bg1"/>
                </a:solidFill>
                <a:latin typeface="+mn-lt"/>
                <a:cs typeface="Verdana"/>
              </a:rPr>
              <a:t>each</a:t>
            </a:r>
            <a:r>
              <a:rPr spc="-130" dirty="0">
                <a:solidFill>
                  <a:schemeClr val="bg1"/>
                </a:solidFill>
                <a:latin typeface="+mn-lt"/>
                <a:cs typeface="Verdana"/>
              </a:rPr>
              <a:t> </a:t>
            </a:r>
            <a:r>
              <a:rPr spc="-45" dirty="0">
                <a:solidFill>
                  <a:schemeClr val="bg1"/>
                </a:solidFill>
                <a:latin typeface="+mn-lt"/>
                <a:cs typeface="Verdana"/>
              </a:rPr>
              <a:t>user)</a:t>
            </a:r>
            <a:endParaRPr dirty="0">
              <a:solidFill>
                <a:schemeClr val="bg1"/>
              </a:solidFill>
              <a:latin typeface="+mn-lt"/>
              <a:cs typeface="Verdana"/>
            </a:endParaRPr>
          </a:p>
          <a:p>
            <a:pPr marL="376555" indent="-336550">
              <a:lnSpc>
                <a:spcPct val="100000"/>
              </a:lnSpc>
              <a:spcBef>
                <a:spcPts val="270"/>
              </a:spcBef>
              <a:buFont typeface="Arial"/>
              <a:buChar char="●"/>
              <a:tabLst>
                <a:tab pos="376555" algn="l"/>
                <a:tab pos="377190" algn="l"/>
              </a:tabLst>
            </a:pPr>
            <a:r>
              <a:rPr spc="25" dirty="0">
                <a:solidFill>
                  <a:schemeClr val="bg1"/>
                </a:solidFill>
                <a:latin typeface="+mn-lt"/>
                <a:cs typeface="Verdana"/>
              </a:rPr>
              <a:t>Location</a:t>
            </a:r>
            <a:r>
              <a:rPr spc="-130" dirty="0">
                <a:solidFill>
                  <a:schemeClr val="bg1"/>
                </a:solidFill>
                <a:latin typeface="+mn-lt"/>
                <a:cs typeface="Verdana"/>
              </a:rPr>
              <a:t> </a:t>
            </a:r>
            <a:r>
              <a:rPr spc="-5" dirty="0">
                <a:solidFill>
                  <a:schemeClr val="bg1"/>
                </a:solidFill>
                <a:latin typeface="+mn-lt"/>
                <a:cs typeface="Verdana"/>
              </a:rPr>
              <a:t>(contains</a:t>
            </a:r>
            <a:r>
              <a:rPr spc="-130" dirty="0">
                <a:solidFill>
                  <a:schemeClr val="bg1"/>
                </a:solidFill>
                <a:latin typeface="+mn-lt"/>
                <a:cs typeface="Verdana"/>
              </a:rPr>
              <a:t> </a:t>
            </a:r>
            <a:r>
              <a:rPr spc="-60" dirty="0">
                <a:solidFill>
                  <a:schemeClr val="bg1"/>
                </a:solidFill>
                <a:latin typeface="+mn-lt"/>
                <a:cs typeface="Verdana"/>
              </a:rPr>
              <a:t>city,</a:t>
            </a:r>
            <a:r>
              <a:rPr spc="-130" dirty="0">
                <a:solidFill>
                  <a:schemeClr val="bg1"/>
                </a:solidFill>
                <a:latin typeface="+mn-lt"/>
                <a:cs typeface="Verdana"/>
              </a:rPr>
              <a:t> </a:t>
            </a:r>
            <a:r>
              <a:rPr spc="-10" dirty="0">
                <a:solidFill>
                  <a:schemeClr val="bg1"/>
                </a:solidFill>
                <a:latin typeface="+mn-lt"/>
                <a:cs typeface="Verdana"/>
              </a:rPr>
              <a:t>state</a:t>
            </a:r>
            <a:r>
              <a:rPr spc="-125" dirty="0">
                <a:solidFill>
                  <a:schemeClr val="bg1"/>
                </a:solidFill>
                <a:latin typeface="+mn-lt"/>
                <a:cs typeface="Verdana"/>
              </a:rPr>
              <a:t> </a:t>
            </a:r>
            <a:r>
              <a:rPr spc="40" dirty="0">
                <a:solidFill>
                  <a:schemeClr val="bg1"/>
                </a:solidFill>
                <a:latin typeface="+mn-lt"/>
                <a:cs typeface="Verdana"/>
              </a:rPr>
              <a:t>and</a:t>
            </a:r>
            <a:r>
              <a:rPr spc="-130" dirty="0">
                <a:solidFill>
                  <a:schemeClr val="bg1"/>
                </a:solidFill>
                <a:latin typeface="+mn-lt"/>
                <a:cs typeface="Verdana"/>
              </a:rPr>
              <a:t> </a:t>
            </a:r>
            <a:r>
              <a:rPr spc="15" dirty="0">
                <a:solidFill>
                  <a:schemeClr val="bg1"/>
                </a:solidFill>
                <a:latin typeface="+mn-lt"/>
                <a:cs typeface="Verdana"/>
              </a:rPr>
              <a:t>country</a:t>
            </a:r>
            <a:r>
              <a:rPr spc="-130" dirty="0">
                <a:solidFill>
                  <a:schemeClr val="bg1"/>
                </a:solidFill>
                <a:latin typeface="+mn-lt"/>
                <a:cs typeface="Verdana"/>
              </a:rPr>
              <a:t> </a:t>
            </a:r>
            <a:r>
              <a:rPr dirty="0">
                <a:solidFill>
                  <a:schemeClr val="bg1"/>
                </a:solidFill>
                <a:latin typeface="+mn-lt"/>
                <a:cs typeface="Verdana"/>
              </a:rPr>
              <a:t>separated</a:t>
            </a:r>
            <a:r>
              <a:rPr spc="-125" dirty="0">
                <a:solidFill>
                  <a:schemeClr val="bg1"/>
                </a:solidFill>
                <a:latin typeface="+mn-lt"/>
                <a:cs typeface="Verdana"/>
              </a:rPr>
              <a:t> </a:t>
            </a:r>
            <a:r>
              <a:rPr spc="-10" dirty="0">
                <a:solidFill>
                  <a:schemeClr val="bg1"/>
                </a:solidFill>
                <a:latin typeface="+mn-lt"/>
                <a:cs typeface="Verdana"/>
              </a:rPr>
              <a:t>by</a:t>
            </a:r>
            <a:r>
              <a:rPr spc="-130" dirty="0">
                <a:solidFill>
                  <a:schemeClr val="bg1"/>
                </a:solidFill>
                <a:latin typeface="+mn-lt"/>
                <a:cs typeface="Verdana"/>
              </a:rPr>
              <a:t> </a:t>
            </a:r>
            <a:r>
              <a:rPr spc="10" dirty="0">
                <a:solidFill>
                  <a:schemeClr val="bg1"/>
                </a:solidFill>
                <a:latin typeface="+mn-lt"/>
                <a:cs typeface="Verdana"/>
              </a:rPr>
              <a:t>commas)</a:t>
            </a:r>
            <a:endParaRPr dirty="0">
              <a:solidFill>
                <a:schemeClr val="bg1"/>
              </a:solidFill>
              <a:latin typeface="+mn-lt"/>
              <a:cs typeface="Verdana"/>
            </a:endParaRPr>
          </a:p>
          <a:p>
            <a:pPr marL="376555" indent="-336550">
              <a:lnSpc>
                <a:spcPct val="100000"/>
              </a:lnSpc>
              <a:spcBef>
                <a:spcPts val="459"/>
              </a:spcBef>
              <a:buFont typeface="Arial"/>
              <a:buChar char="●"/>
              <a:tabLst>
                <a:tab pos="376555" algn="l"/>
                <a:tab pos="377190" algn="l"/>
                <a:tab pos="3599815" algn="l"/>
              </a:tabLst>
            </a:pPr>
            <a:r>
              <a:rPr spc="45" dirty="0">
                <a:solidFill>
                  <a:schemeClr val="bg1"/>
                </a:solidFill>
                <a:latin typeface="+mn-lt"/>
                <a:cs typeface="Verdana"/>
              </a:rPr>
              <a:t>Age	</a:t>
            </a:r>
            <a:r>
              <a:rPr spc="5" dirty="0">
                <a:solidFill>
                  <a:schemeClr val="bg1"/>
                </a:solidFill>
                <a:latin typeface="+mn-lt"/>
                <a:cs typeface="Verdana"/>
              </a:rPr>
              <a:t>Shape</a:t>
            </a:r>
            <a:r>
              <a:rPr spc="-140" dirty="0">
                <a:solidFill>
                  <a:schemeClr val="bg1"/>
                </a:solidFill>
                <a:latin typeface="+mn-lt"/>
                <a:cs typeface="Verdana"/>
              </a:rPr>
              <a:t> </a:t>
            </a:r>
            <a:r>
              <a:rPr spc="5" dirty="0">
                <a:solidFill>
                  <a:schemeClr val="bg1"/>
                </a:solidFill>
                <a:latin typeface="+mn-lt"/>
                <a:cs typeface="Verdana"/>
              </a:rPr>
              <a:t>of</a:t>
            </a:r>
            <a:r>
              <a:rPr spc="-140" dirty="0">
                <a:solidFill>
                  <a:schemeClr val="bg1"/>
                </a:solidFill>
                <a:latin typeface="+mn-lt"/>
                <a:cs typeface="Verdana"/>
              </a:rPr>
              <a:t> </a:t>
            </a:r>
            <a:r>
              <a:rPr spc="5" dirty="0">
                <a:solidFill>
                  <a:schemeClr val="bg1"/>
                </a:solidFill>
                <a:latin typeface="+mn-lt"/>
                <a:cs typeface="Verdana"/>
              </a:rPr>
              <a:t>Dataset</a:t>
            </a:r>
            <a:r>
              <a:rPr spc="-135" dirty="0">
                <a:solidFill>
                  <a:schemeClr val="bg1"/>
                </a:solidFill>
                <a:latin typeface="+mn-lt"/>
                <a:cs typeface="Verdana"/>
              </a:rPr>
              <a:t> </a:t>
            </a:r>
            <a:r>
              <a:rPr spc="-105" dirty="0">
                <a:solidFill>
                  <a:schemeClr val="bg1"/>
                </a:solidFill>
                <a:latin typeface="+mn-lt"/>
                <a:cs typeface="Verdana"/>
              </a:rPr>
              <a:t>-</a:t>
            </a:r>
            <a:r>
              <a:rPr spc="-140" dirty="0">
                <a:solidFill>
                  <a:schemeClr val="bg1"/>
                </a:solidFill>
                <a:latin typeface="+mn-lt"/>
                <a:cs typeface="Verdana"/>
              </a:rPr>
              <a:t> </a:t>
            </a:r>
            <a:r>
              <a:rPr spc="-85" dirty="0">
                <a:solidFill>
                  <a:schemeClr val="bg1"/>
                </a:solidFill>
                <a:latin typeface="+mn-lt"/>
                <a:cs typeface="Verdana"/>
              </a:rPr>
              <a:t>(278858,</a:t>
            </a:r>
            <a:r>
              <a:rPr spc="-140" dirty="0">
                <a:solidFill>
                  <a:schemeClr val="bg1"/>
                </a:solidFill>
                <a:latin typeface="+mn-lt"/>
                <a:cs typeface="Verdana"/>
              </a:rPr>
              <a:t> 3)</a:t>
            </a:r>
            <a:endParaRPr dirty="0">
              <a:solidFill>
                <a:schemeClr val="bg1"/>
              </a:solidFill>
              <a:latin typeface="+mn-lt"/>
              <a:cs typeface="Verdana"/>
            </a:endParaRPr>
          </a:p>
        </p:txBody>
      </p:sp>
      <p:sp>
        <p:nvSpPr>
          <p:cNvPr id="4" name="object 4"/>
          <p:cNvSpPr txBox="1"/>
          <p:nvPr/>
        </p:nvSpPr>
        <p:spPr>
          <a:xfrm>
            <a:off x="444942" y="2672676"/>
            <a:ext cx="2938145" cy="1532471"/>
          </a:xfrm>
          <a:prstGeom prst="rect">
            <a:avLst/>
          </a:prstGeom>
        </p:spPr>
        <p:txBody>
          <a:bodyPr vert="horz" wrap="square" lIns="0" tIns="46990" rIns="0" bIns="0" rtlCol="0">
            <a:spAutoFit/>
          </a:bodyPr>
          <a:lstStyle/>
          <a:p>
            <a:pPr marL="12700">
              <a:lnSpc>
                <a:spcPct val="100000"/>
              </a:lnSpc>
              <a:spcBef>
                <a:spcPts val="370"/>
              </a:spcBef>
            </a:pPr>
            <a:r>
              <a:rPr sz="1400" spc="-25" dirty="0">
                <a:solidFill>
                  <a:srgbClr val="124F5B"/>
                </a:solidFill>
                <a:latin typeface="+mn-lt"/>
                <a:cs typeface="Verdana"/>
              </a:rPr>
              <a:t>Books_dataset.</a:t>
            </a:r>
            <a:endParaRPr sz="1400" dirty="0">
              <a:latin typeface="+mn-lt"/>
              <a:cs typeface="Verdana"/>
            </a:endParaRPr>
          </a:p>
          <a:p>
            <a:pPr marL="422909" indent="-336550">
              <a:lnSpc>
                <a:spcPct val="100000"/>
              </a:lnSpc>
              <a:spcBef>
                <a:spcPts val="270"/>
              </a:spcBef>
              <a:buFont typeface="Arial"/>
              <a:buChar char="●"/>
              <a:tabLst>
                <a:tab pos="422909" algn="l"/>
                <a:tab pos="423545" algn="l"/>
              </a:tabLst>
            </a:pPr>
            <a:r>
              <a:rPr sz="1400" spc="-20" dirty="0">
                <a:solidFill>
                  <a:srgbClr val="124F5B"/>
                </a:solidFill>
                <a:latin typeface="+mn-lt"/>
                <a:cs typeface="Verdana"/>
              </a:rPr>
              <a:t>ISBN</a:t>
            </a:r>
            <a:r>
              <a:rPr sz="1400" spc="-145" dirty="0">
                <a:solidFill>
                  <a:srgbClr val="124F5B"/>
                </a:solidFill>
                <a:latin typeface="+mn-lt"/>
                <a:cs typeface="Verdana"/>
              </a:rPr>
              <a:t> </a:t>
            </a:r>
            <a:r>
              <a:rPr sz="1400" spc="10" dirty="0">
                <a:solidFill>
                  <a:srgbClr val="124F5B"/>
                </a:solidFill>
                <a:latin typeface="+mn-lt"/>
                <a:cs typeface="Verdana"/>
              </a:rPr>
              <a:t>(unique</a:t>
            </a:r>
            <a:r>
              <a:rPr sz="1400" spc="-145" dirty="0">
                <a:solidFill>
                  <a:srgbClr val="124F5B"/>
                </a:solidFill>
                <a:latin typeface="+mn-lt"/>
                <a:cs typeface="Verdana"/>
              </a:rPr>
              <a:t> </a:t>
            </a:r>
            <a:r>
              <a:rPr sz="1400" spc="-15" dirty="0">
                <a:solidFill>
                  <a:srgbClr val="124F5B"/>
                </a:solidFill>
                <a:latin typeface="+mn-lt"/>
                <a:cs typeface="Verdana"/>
              </a:rPr>
              <a:t>for</a:t>
            </a:r>
            <a:r>
              <a:rPr sz="1400" spc="-140" dirty="0">
                <a:solidFill>
                  <a:srgbClr val="124F5B"/>
                </a:solidFill>
                <a:latin typeface="+mn-lt"/>
                <a:cs typeface="Verdana"/>
              </a:rPr>
              <a:t> </a:t>
            </a:r>
            <a:r>
              <a:rPr sz="1400" spc="20" dirty="0">
                <a:solidFill>
                  <a:srgbClr val="124F5B"/>
                </a:solidFill>
                <a:latin typeface="+mn-lt"/>
                <a:cs typeface="Verdana"/>
              </a:rPr>
              <a:t>each</a:t>
            </a:r>
            <a:r>
              <a:rPr sz="1400" spc="-145" dirty="0">
                <a:solidFill>
                  <a:srgbClr val="124F5B"/>
                </a:solidFill>
                <a:latin typeface="+mn-lt"/>
                <a:cs typeface="Verdana"/>
              </a:rPr>
              <a:t> </a:t>
            </a:r>
            <a:r>
              <a:rPr sz="1400" spc="-10" dirty="0">
                <a:solidFill>
                  <a:srgbClr val="124F5B"/>
                </a:solidFill>
                <a:latin typeface="+mn-lt"/>
                <a:cs typeface="Verdana"/>
              </a:rPr>
              <a:t>book)</a:t>
            </a:r>
            <a:endParaRPr sz="1400" dirty="0">
              <a:latin typeface="+mn-lt"/>
              <a:cs typeface="Verdana"/>
            </a:endParaRPr>
          </a:p>
          <a:p>
            <a:pPr marL="422909" indent="-336550">
              <a:lnSpc>
                <a:spcPct val="100000"/>
              </a:lnSpc>
              <a:spcBef>
                <a:spcPts val="270"/>
              </a:spcBef>
              <a:buFont typeface="Arial"/>
              <a:buChar char="●"/>
              <a:tabLst>
                <a:tab pos="422909" algn="l"/>
                <a:tab pos="423545" algn="l"/>
              </a:tabLst>
            </a:pPr>
            <a:r>
              <a:rPr sz="1400" spc="-10" dirty="0">
                <a:solidFill>
                  <a:srgbClr val="124F5B"/>
                </a:solidFill>
                <a:latin typeface="+mn-lt"/>
                <a:cs typeface="Verdana"/>
              </a:rPr>
              <a:t>Book-Title</a:t>
            </a:r>
            <a:endParaRPr sz="1400" dirty="0">
              <a:latin typeface="+mn-lt"/>
              <a:cs typeface="Verdana"/>
            </a:endParaRPr>
          </a:p>
          <a:p>
            <a:pPr marL="422909" indent="-336550">
              <a:lnSpc>
                <a:spcPct val="100000"/>
              </a:lnSpc>
              <a:spcBef>
                <a:spcPts val="270"/>
              </a:spcBef>
              <a:buFont typeface="Arial"/>
              <a:buChar char="●"/>
              <a:tabLst>
                <a:tab pos="422909" algn="l"/>
                <a:tab pos="423545" algn="l"/>
              </a:tabLst>
            </a:pPr>
            <a:r>
              <a:rPr sz="1400" spc="15" dirty="0">
                <a:solidFill>
                  <a:srgbClr val="124F5B"/>
                </a:solidFill>
                <a:latin typeface="+mn-lt"/>
                <a:cs typeface="Verdana"/>
              </a:rPr>
              <a:t>Book-Author</a:t>
            </a:r>
            <a:endParaRPr sz="1400" dirty="0">
              <a:latin typeface="+mn-lt"/>
              <a:cs typeface="Verdana"/>
            </a:endParaRPr>
          </a:p>
          <a:p>
            <a:pPr marL="422909" indent="-336550">
              <a:lnSpc>
                <a:spcPct val="100000"/>
              </a:lnSpc>
              <a:spcBef>
                <a:spcPts val="270"/>
              </a:spcBef>
              <a:buFont typeface="Arial"/>
              <a:buChar char="●"/>
              <a:tabLst>
                <a:tab pos="422909" algn="l"/>
                <a:tab pos="423545" algn="l"/>
              </a:tabLst>
            </a:pPr>
            <a:r>
              <a:rPr sz="1400" spc="5" dirty="0">
                <a:solidFill>
                  <a:srgbClr val="124F5B"/>
                </a:solidFill>
                <a:latin typeface="+mn-lt"/>
                <a:cs typeface="Verdana"/>
              </a:rPr>
              <a:t>Year-Of-Publication</a:t>
            </a:r>
            <a:endParaRPr sz="1400" dirty="0">
              <a:latin typeface="+mn-lt"/>
              <a:cs typeface="Verdana"/>
            </a:endParaRPr>
          </a:p>
          <a:p>
            <a:pPr marL="422909" indent="-336550">
              <a:lnSpc>
                <a:spcPct val="100000"/>
              </a:lnSpc>
              <a:spcBef>
                <a:spcPts val="270"/>
              </a:spcBef>
              <a:buFont typeface="Arial"/>
              <a:buChar char="●"/>
              <a:tabLst>
                <a:tab pos="422909" algn="l"/>
                <a:tab pos="423545" algn="l"/>
              </a:tabLst>
            </a:pPr>
            <a:r>
              <a:rPr sz="1400" spc="30" dirty="0">
                <a:solidFill>
                  <a:srgbClr val="124F5B"/>
                </a:solidFill>
                <a:latin typeface="+mn-lt"/>
                <a:cs typeface="Verdana"/>
              </a:rPr>
              <a:t>Publisher</a:t>
            </a:r>
            <a:endParaRPr sz="1400" dirty="0">
              <a:latin typeface="+mn-lt"/>
              <a:cs typeface="Verdana"/>
            </a:endParaRPr>
          </a:p>
        </p:txBody>
      </p:sp>
      <p:sp>
        <p:nvSpPr>
          <p:cNvPr id="5" name="object 5"/>
          <p:cNvSpPr txBox="1"/>
          <p:nvPr/>
        </p:nvSpPr>
        <p:spPr>
          <a:xfrm>
            <a:off x="431307" y="4300548"/>
            <a:ext cx="1500505" cy="768350"/>
          </a:xfrm>
          <a:prstGeom prst="rect">
            <a:avLst/>
          </a:prstGeom>
        </p:spPr>
        <p:txBody>
          <a:bodyPr vert="horz" wrap="square" lIns="0" tIns="46990" rIns="0" bIns="0" rtlCol="0">
            <a:spAutoFit/>
          </a:bodyPr>
          <a:lstStyle/>
          <a:p>
            <a:pPr marL="12700">
              <a:lnSpc>
                <a:spcPct val="100000"/>
              </a:lnSpc>
              <a:spcBef>
                <a:spcPts val="370"/>
              </a:spcBef>
            </a:pPr>
            <a:r>
              <a:rPr sz="1400" spc="-20" dirty="0">
                <a:solidFill>
                  <a:srgbClr val="124F5B"/>
                </a:solidFill>
                <a:latin typeface="+mn-lt"/>
                <a:cs typeface="Verdana"/>
              </a:rPr>
              <a:t>Ratings_dataset.</a:t>
            </a:r>
            <a:endParaRPr sz="1400" dirty="0">
              <a:latin typeface="+mn-lt"/>
              <a:cs typeface="Verdana"/>
            </a:endParaRPr>
          </a:p>
          <a:p>
            <a:pPr marL="422909" indent="-336550">
              <a:lnSpc>
                <a:spcPct val="100000"/>
              </a:lnSpc>
              <a:spcBef>
                <a:spcPts val="270"/>
              </a:spcBef>
              <a:buFont typeface="Arial"/>
              <a:buChar char="●"/>
              <a:tabLst>
                <a:tab pos="422909" algn="l"/>
                <a:tab pos="423545" algn="l"/>
              </a:tabLst>
            </a:pPr>
            <a:r>
              <a:rPr sz="1400" spc="-30" dirty="0">
                <a:solidFill>
                  <a:srgbClr val="124F5B"/>
                </a:solidFill>
                <a:latin typeface="+mn-lt"/>
                <a:cs typeface="Verdana"/>
              </a:rPr>
              <a:t>User-ID</a:t>
            </a:r>
            <a:endParaRPr sz="1400" dirty="0">
              <a:latin typeface="+mn-lt"/>
              <a:cs typeface="Verdana"/>
            </a:endParaRPr>
          </a:p>
          <a:p>
            <a:pPr marL="422909" indent="-336550">
              <a:lnSpc>
                <a:spcPct val="100000"/>
              </a:lnSpc>
              <a:spcBef>
                <a:spcPts val="270"/>
              </a:spcBef>
              <a:buFont typeface="Arial"/>
              <a:buChar char="●"/>
              <a:tabLst>
                <a:tab pos="422909" algn="l"/>
                <a:tab pos="423545" algn="l"/>
              </a:tabLst>
            </a:pPr>
            <a:r>
              <a:rPr sz="1400" spc="-20" dirty="0">
                <a:solidFill>
                  <a:srgbClr val="124F5B"/>
                </a:solidFill>
                <a:latin typeface="+mn-lt"/>
                <a:cs typeface="Verdana"/>
              </a:rPr>
              <a:t>ISBN</a:t>
            </a:r>
            <a:endParaRPr sz="1400" dirty="0">
              <a:latin typeface="+mn-lt"/>
              <a:cs typeface="Verdana"/>
            </a:endParaRPr>
          </a:p>
        </p:txBody>
      </p:sp>
      <p:sp>
        <p:nvSpPr>
          <p:cNvPr id="6" name="object 6"/>
          <p:cNvSpPr txBox="1"/>
          <p:nvPr/>
        </p:nvSpPr>
        <p:spPr>
          <a:xfrm>
            <a:off x="4152954" y="3100666"/>
            <a:ext cx="2955290" cy="1099019"/>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spc="-15" dirty="0">
                <a:solidFill>
                  <a:srgbClr val="124F5B"/>
                </a:solidFill>
                <a:latin typeface="+mn-lt"/>
                <a:cs typeface="Verdana"/>
              </a:rPr>
              <a:t>Image-URL-S</a:t>
            </a:r>
            <a:endParaRPr sz="1400" dirty="0">
              <a:latin typeface="+mn-lt"/>
              <a:cs typeface="Verdana"/>
            </a:endParaRPr>
          </a:p>
          <a:p>
            <a:pPr marL="348615" indent="-336550">
              <a:lnSpc>
                <a:spcPct val="100000"/>
              </a:lnSpc>
              <a:spcBef>
                <a:spcPts val="250"/>
              </a:spcBef>
              <a:buFont typeface="Arial"/>
              <a:buChar char="●"/>
              <a:tabLst>
                <a:tab pos="347980" algn="l"/>
                <a:tab pos="349250" algn="l"/>
              </a:tabLst>
            </a:pPr>
            <a:r>
              <a:rPr sz="1400" spc="10" dirty="0">
                <a:solidFill>
                  <a:srgbClr val="124F5B"/>
                </a:solidFill>
                <a:latin typeface="+mn-lt"/>
                <a:cs typeface="Verdana"/>
              </a:rPr>
              <a:t>Image-URL-M</a:t>
            </a:r>
            <a:endParaRPr sz="1400" dirty="0">
              <a:latin typeface="+mn-lt"/>
              <a:cs typeface="Verdana"/>
            </a:endParaRPr>
          </a:p>
          <a:p>
            <a:pPr marL="348615" indent="-336550">
              <a:lnSpc>
                <a:spcPct val="100000"/>
              </a:lnSpc>
              <a:spcBef>
                <a:spcPts val="254"/>
              </a:spcBef>
              <a:buFont typeface="Arial"/>
              <a:buChar char="●"/>
              <a:tabLst>
                <a:tab pos="347980" algn="l"/>
                <a:tab pos="349250" algn="l"/>
              </a:tabLst>
            </a:pPr>
            <a:r>
              <a:rPr sz="1400" dirty="0">
                <a:solidFill>
                  <a:srgbClr val="124F5B"/>
                </a:solidFill>
                <a:latin typeface="+mn-lt"/>
                <a:cs typeface="Verdana"/>
              </a:rPr>
              <a:t>Image-URL-L</a:t>
            </a:r>
            <a:endParaRPr sz="1400" dirty="0">
              <a:latin typeface="+mn-lt"/>
              <a:cs typeface="Verdana"/>
            </a:endParaRPr>
          </a:p>
          <a:p>
            <a:pPr marL="348615" indent="-336550">
              <a:lnSpc>
                <a:spcPct val="100000"/>
              </a:lnSpc>
              <a:spcBef>
                <a:spcPts val="850"/>
              </a:spcBef>
              <a:buFont typeface="Arial"/>
              <a:buChar char="●"/>
              <a:tabLst>
                <a:tab pos="347980" algn="l"/>
                <a:tab pos="349250" algn="l"/>
              </a:tabLst>
            </a:pPr>
            <a:r>
              <a:rPr sz="1400" spc="5" dirty="0">
                <a:solidFill>
                  <a:srgbClr val="124F5B"/>
                </a:solidFill>
                <a:latin typeface="+mn-lt"/>
                <a:cs typeface="Verdana"/>
              </a:rPr>
              <a:t>Shape</a:t>
            </a:r>
            <a:r>
              <a:rPr sz="1400" spc="-140" dirty="0">
                <a:solidFill>
                  <a:srgbClr val="124F5B"/>
                </a:solidFill>
                <a:latin typeface="+mn-lt"/>
                <a:cs typeface="Verdana"/>
              </a:rPr>
              <a:t> </a:t>
            </a:r>
            <a:r>
              <a:rPr sz="1400" spc="5" dirty="0">
                <a:solidFill>
                  <a:srgbClr val="124F5B"/>
                </a:solidFill>
                <a:latin typeface="+mn-lt"/>
                <a:cs typeface="Verdana"/>
              </a:rPr>
              <a:t>of</a:t>
            </a:r>
            <a:r>
              <a:rPr sz="1400" spc="-135" dirty="0">
                <a:solidFill>
                  <a:srgbClr val="124F5B"/>
                </a:solidFill>
                <a:latin typeface="+mn-lt"/>
                <a:cs typeface="Verdana"/>
              </a:rPr>
              <a:t> </a:t>
            </a:r>
            <a:r>
              <a:rPr sz="1400" spc="5" dirty="0">
                <a:solidFill>
                  <a:srgbClr val="124F5B"/>
                </a:solidFill>
                <a:latin typeface="+mn-lt"/>
                <a:cs typeface="Verdana"/>
              </a:rPr>
              <a:t>Dataset</a:t>
            </a:r>
            <a:r>
              <a:rPr sz="1400" spc="-135" dirty="0">
                <a:solidFill>
                  <a:srgbClr val="124F5B"/>
                </a:solidFill>
                <a:latin typeface="+mn-lt"/>
                <a:cs typeface="Verdana"/>
              </a:rPr>
              <a:t> </a:t>
            </a:r>
            <a:r>
              <a:rPr sz="1400" spc="-105" dirty="0">
                <a:solidFill>
                  <a:srgbClr val="124F5B"/>
                </a:solidFill>
                <a:latin typeface="+mn-lt"/>
                <a:cs typeface="Verdana"/>
              </a:rPr>
              <a:t>-</a:t>
            </a:r>
            <a:r>
              <a:rPr sz="1400" spc="-135" dirty="0">
                <a:solidFill>
                  <a:srgbClr val="124F5B"/>
                </a:solidFill>
                <a:latin typeface="+mn-lt"/>
                <a:cs typeface="Verdana"/>
              </a:rPr>
              <a:t> (271360, </a:t>
            </a:r>
            <a:r>
              <a:rPr sz="1400" spc="-90" dirty="0">
                <a:solidFill>
                  <a:srgbClr val="124F5B"/>
                </a:solidFill>
                <a:latin typeface="+mn-lt"/>
                <a:cs typeface="Verdana"/>
              </a:rPr>
              <a:t>8)</a:t>
            </a:r>
            <a:endParaRPr sz="1400" dirty="0">
              <a:latin typeface="+mn-lt"/>
              <a:cs typeface="Verdana"/>
            </a:endParaRPr>
          </a:p>
        </p:txBody>
      </p:sp>
      <p:sp>
        <p:nvSpPr>
          <p:cNvPr id="7" name="object 7"/>
          <p:cNvSpPr txBox="1"/>
          <p:nvPr/>
        </p:nvSpPr>
        <p:spPr>
          <a:xfrm>
            <a:off x="4077389" y="4480761"/>
            <a:ext cx="3030855" cy="516255"/>
          </a:xfrm>
          <a:prstGeom prst="rect">
            <a:avLst/>
          </a:prstGeom>
        </p:spPr>
        <p:txBody>
          <a:bodyPr vert="horz" wrap="square" lIns="0" tIns="44450" rIns="0" bIns="0" rtlCol="0">
            <a:spAutoFit/>
          </a:bodyPr>
          <a:lstStyle/>
          <a:p>
            <a:pPr marL="348615" indent="-336550">
              <a:lnSpc>
                <a:spcPct val="100000"/>
              </a:lnSpc>
              <a:spcBef>
                <a:spcPts val="350"/>
              </a:spcBef>
              <a:buFont typeface="Arial"/>
              <a:buChar char="●"/>
              <a:tabLst>
                <a:tab pos="347980" algn="l"/>
                <a:tab pos="349250" algn="l"/>
              </a:tabLst>
            </a:pPr>
            <a:r>
              <a:rPr sz="1400" spc="15" dirty="0">
                <a:solidFill>
                  <a:srgbClr val="124F5B"/>
                </a:solidFill>
                <a:latin typeface="+mn-lt"/>
                <a:cs typeface="Verdana"/>
              </a:rPr>
              <a:t>Book-Rating</a:t>
            </a:r>
            <a:endParaRPr sz="1400" dirty="0">
              <a:latin typeface="+mn-lt"/>
              <a:cs typeface="Verdana"/>
            </a:endParaRPr>
          </a:p>
          <a:p>
            <a:pPr marL="348615" indent="-336550">
              <a:lnSpc>
                <a:spcPct val="100000"/>
              </a:lnSpc>
              <a:spcBef>
                <a:spcPts val="250"/>
              </a:spcBef>
              <a:buFont typeface="Arial"/>
              <a:buChar char="●"/>
              <a:tabLst>
                <a:tab pos="347980" algn="l"/>
                <a:tab pos="349250" algn="l"/>
              </a:tabLst>
            </a:pPr>
            <a:r>
              <a:rPr sz="1400" spc="5" dirty="0">
                <a:solidFill>
                  <a:srgbClr val="124F5B"/>
                </a:solidFill>
                <a:latin typeface="+mn-lt"/>
                <a:cs typeface="Verdana"/>
              </a:rPr>
              <a:t>Shape</a:t>
            </a:r>
            <a:r>
              <a:rPr sz="1400" spc="-145" dirty="0">
                <a:solidFill>
                  <a:srgbClr val="124F5B"/>
                </a:solidFill>
                <a:latin typeface="+mn-lt"/>
                <a:cs typeface="Verdana"/>
              </a:rPr>
              <a:t> </a:t>
            </a:r>
            <a:r>
              <a:rPr sz="1400" spc="5" dirty="0">
                <a:solidFill>
                  <a:srgbClr val="124F5B"/>
                </a:solidFill>
                <a:latin typeface="+mn-lt"/>
                <a:cs typeface="Verdana"/>
              </a:rPr>
              <a:t>of</a:t>
            </a:r>
            <a:r>
              <a:rPr sz="1400" spc="-140" dirty="0">
                <a:solidFill>
                  <a:srgbClr val="124F5B"/>
                </a:solidFill>
                <a:latin typeface="+mn-lt"/>
                <a:cs typeface="Verdana"/>
              </a:rPr>
              <a:t> </a:t>
            </a:r>
            <a:r>
              <a:rPr sz="1400" spc="5" dirty="0">
                <a:solidFill>
                  <a:srgbClr val="124F5B"/>
                </a:solidFill>
                <a:latin typeface="+mn-lt"/>
                <a:cs typeface="Verdana"/>
              </a:rPr>
              <a:t>Dataset</a:t>
            </a:r>
            <a:r>
              <a:rPr sz="1400" spc="-140" dirty="0">
                <a:solidFill>
                  <a:srgbClr val="124F5B"/>
                </a:solidFill>
                <a:latin typeface="+mn-lt"/>
                <a:cs typeface="Verdana"/>
              </a:rPr>
              <a:t> </a:t>
            </a:r>
            <a:r>
              <a:rPr sz="1400" spc="-105" dirty="0">
                <a:solidFill>
                  <a:srgbClr val="124F5B"/>
                </a:solidFill>
                <a:latin typeface="+mn-lt"/>
                <a:cs typeface="Verdana"/>
              </a:rPr>
              <a:t>-</a:t>
            </a:r>
            <a:r>
              <a:rPr sz="1400" spc="-140" dirty="0">
                <a:solidFill>
                  <a:srgbClr val="124F5B"/>
                </a:solidFill>
                <a:latin typeface="+mn-lt"/>
                <a:cs typeface="Verdana"/>
              </a:rPr>
              <a:t> (1149780, 3)</a:t>
            </a:r>
            <a:endParaRPr sz="1400" dirty="0">
              <a:latin typeface="+mn-lt"/>
              <a:cs typeface="Verdana"/>
            </a:endParaRPr>
          </a:p>
        </p:txBody>
      </p:sp>
      <p:pic>
        <p:nvPicPr>
          <p:cNvPr id="8" name="Picture 2"/>
          <p:cNvPicPr>
            <a:picLocks noChangeAspect="1" noChangeArrowheads="1"/>
          </p:cNvPicPr>
          <p:nvPr/>
        </p:nvPicPr>
        <p:blipFill>
          <a:blip r:embed="rId2"/>
          <a:srcRect/>
          <a:stretch>
            <a:fillRect/>
          </a:stretch>
        </p:blipFill>
        <p:spPr bwMode="auto">
          <a:xfrm>
            <a:off x="7486425" y="128645"/>
            <a:ext cx="714702" cy="938046"/>
          </a:xfrm>
          <a:prstGeom prst="rect">
            <a:avLst/>
          </a:prstGeom>
          <a:noFill/>
          <a:ln w="9525">
            <a:noFill/>
            <a:miter lim="800000"/>
            <a:headEnd/>
            <a:tailEnd/>
          </a:ln>
        </p:spPr>
      </p:pic>
    </p:spTree>
    <p:extLst>
      <p:ext uri="{BB962C8B-B14F-4D97-AF65-F5344CB8AC3E}">
        <p14:creationId xmlns:p14="http://schemas.microsoft.com/office/powerpoint/2010/main" xmlns="" val="120818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Where are the missing values?</a:t>
            </a:r>
            <a:endParaRPr lang="en-US" sz="2400" b="1" dirty="0"/>
          </a:p>
        </p:txBody>
      </p:sp>
      <p:sp>
        <p:nvSpPr>
          <p:cNvPr id="4" name="Title 1"/>
          <p:cNvSpPr txBox="1">
            <a:spLocks/>
          </p:cNvSpPr>
          <p:nvPr/>
        </p:nvSpPr>
        <p:spPr>
          <a:xfrm>
            <a:off x="1049662" y="4575734"/>
            <a:ext cx="8527475" cy="321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600" dirty="0" smtClean="0">
                <a:solidFill>
                  <a:schemeClr val="bg1"/>
                </a:solidFill>
              </a:rPr>
              <a:t>The book dataset ‘year’ </a:t>
            </a:r>
            <a:r>
              <a:rPr lang="en-US" sz="1600" dirty="0">
                <a:solidFill>
                  <a:schemeClr val="bg1"/>
                </a:solidFill>
              </a:rPr>
              <a:t>column have </a:t>
            </a:r>
            <a:r>
              <a:rPr lang="en-US" sz="1600" b="1" dirty="0" smtClean="0">
                <a:solidFill>
                  <a:schemeClr val="bg1"/>
                </a:solidFill>
              </a:rPr>
              <a:t>4690</a:t>
            </a:r>
            <a:r>
              <a:rPr lang="en-US" sz="1600" dirty="0">
                <a:solidFill>
                  <a:schemeClr val="bg1"/>
                </a:solidFill>
              </a:rPr>
              <a:t> missing values.</a:t>
            </a:r>
            <a:r>
              <a:rPr lang="en-US" sz="1600" b="1" dirty="0" smtClean="0">
                <a:solidFill>
                  <a:schemeClr val="bg1"/>
                </a:solidFill>
              </a:rPr>
              <a:t> </a:t>
            </a:r>
            <a:endParaRPr lang="en-US" sz="2000" b="1" dirty="0">
              <a:solidFill>
                <a:schemeClr val="bg1"/>
              </a:solidFill>
            </a:endParaRPr>
          </a:p>
        </p:txBody>
      </p:sp>
      <p:pic>
        <p:nvPicPr>
          <p:cNvPr id="3" name="Picture 2"/>
          <p:cNvPicPr>
            <a:picLocks noChangeAspect="1" noChangeArrowheads="1"/>
          </p:cNvPicPr>
          <p:nvPr/>
        </p:nvPicPr>
        <p:blipFill>
          <a:blip r:embed="rId2"/>
          <a:srcRect/>
          <a:stretch>
            <a:fillRect/>
          </a:stretch>
        </p:blipFill>
        <p:spPr bwMode="auto">
          <a:xfrm>
            <a:off x="1187669" y="1072055"/>
            <a:ext cx="6695090" cy="336183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638" y="581660"/>
            <a:ext cx="8520600" cy="572700"/>
          </a:xfrm>
        </p:spPr>
        <p:txBody>
          <a:bodyPr/>
          <a:lstStyle/>
          <a:p>
            <a:r>
              <a:rPr lang="en-US" sz="2400" b="1" dirty="0" smtClean="0"/>
              <a:t>Contd..</a:t>
            </a:r>
            <a:endParaRPr lang="en-US" sz="2400" b="1" dirty="0"/>
          </a:p>
        </p:txBody>
      </p:sp>
      <p:pic>
        <p:nvPicPr>
          <p:cNvPr id="2050" name="Picture 2"/>
          <p:cNvPicPr>
            <a:picLocks noChangeAspect="1" noChangeArrowheads="1"/>
          </p:cNvPicPr>
          <p:nvPr/>
        </p:nvPicPr>
        <p:blipFill>
          <a:blip r:embed="rId2"/>
          <a:srcRect/>
          <a:stretch>
            <a:fillRect/>
          </a:stretch>
        </p:blipFill>
        <p:spPr bwMode="auto">
          <a:xfrm>
            <a:off x="157655" y="1154360"/>
            <a:ext cx="4414345" cy="3243262"/>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4575611" y="1154360"/>
            <a:ext cx="4193627" cy="3184634"/>
          </a:xfrm>
          <a:prstGeom prst="rect">
            <a:avLst/>
          </a:prstGeom>
          <a:noFill/>
          <a:ln w="9525">
            <a:noFill/>
            <a:miter lim="800000"/>
            <a:headEnd/>
            <a:tailEnd/>
          </a:ln>
        </p:spPr>
      </p:pic>
      <p:sp>
        <p:nvSpPr>
          <p:cNvPr id="5" name="Title 1"/>
          <p:cNvSpPr txBox="1">
            <a:spLocks/>
          </p:cNvSpPr>
          <p:nvPr/>
        </p:nvSpPr>
        <p:spPr>
          <a:xfrm>
            <a:off x="248638" y="4397622"/>
            <a:ext cx="8527475" cy="745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600" smtClean="0">
                <a:solidFill>
                  <a:schemeClr val="bg1"/>
                </a:solidFill>
              </a:rPr>
              <a:t>The users dataset ‘Age’ </a:t>
            </a:r>
            <a:r>
              <a:rPr lang="en-US" sz="1600">
                <a:solidFill>
                  <a:schemeClr val="bg1"/>
                </a:solidFill>
              </a:rPr>
              <a:t>column have </a:t>
            </a:r>
            <a:r>
              <a:rPr lang="en-US" sz="1600" smtClean="0">
                <a:solidFill>
                  <a:schemeClr val="bg1"/>
                </a:solidFill>
              </a:rPr>
              <a:t>missing </a:t>
            </a:r>
            <a:r>
              <a:rPr lang="en-US" sz="1600">
                <a:solidFill>
                  <a:schemeClr val="bg1"/>
                </a:solidFill>
              </a:rPr>
              <a:t>values</a:t>
            </a:r>
            <a:r>
              <a:rPr lang="en-US" sz="1600" smtClean="0">
                <a:solidFill>
                  <a:schemeClr val="bg1"/>
                </a:solidFill>
              </a:rPr>
              <a:t>.</a:t>
            </a:r>
          </a:p>
          <a:p>
            <a:r>
              <a:rPr lang="en-US" sz="1600">
                <a:solidFill>
                  <a:schemeClr val="bg1"/>
                </a:solidFill>
              </a:rPr>
              <a:t>The </a:t>
            </a:r>
            <a:r>
              <a:rPr lang="en-US" sz="1600" smtClean="0">
                <a:solidFill>
                  <a:schemeClr val="bg1"/>
                </a:solidFill>
              </a:rPr>
              <a:t>ratings </a:t>
            </a:r>
            <a:r>
              <a:rPr lang="en-US" sz="1600">
                <a:solidFill>
                  <a:schemeClr val="bg1"/>
                </a:solidFill>
              </a:rPr>
              <a:t>dataset </a:t>
            </a:r>
            <a:r>
              <a:rPr lang="en-US" sz="1600" smtClean="0">
                <a:solidFill>
                  <a:schemeClr val="bg1"/>
                </a:solidFill>
              </a:rPr>
              <a:t>don’t </a:t>
            </a:r>
            <a:r>
              <a:rPr lang="en-US" sz="1600">
                <a:solidFill>
                  <a:schemeClr val="bg1"/>
                </a:solidFill>
              </a:rPr>
              <a:t>have missing values.</a:t>
            </a:r>
          </a:p>
          <a:p>
            <a:r>
              <a:rPr lang="en-US" sz="1600" b="1" smtClean="0">
                <a:solidFill>
                  <a:schemeClr val="bg1"/>
                </a:solidFill>
              </a:rPr>
              <a:t>  </a:t>
            </a:r>
            <a:endParaRPr lang="en-US" sz="20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51" y="297880"/>
            <a:ext cx="8520600" cy="572700"/>
          </a:xfrm>
        </p:spPr>
        <p:txBody>
          <a:bodyPr/>
          <a:lstStyle/>
          <a:p>
            <a:r>
              <a:rPr lang="en-US" sz="2400" b="1" dirty="0" smtClean="0"/>
              <a:t>Visualizing the data</a:t>
            </a:r>
            <a:endParaRPr lang="en-US" sz="2400" b="1" dirty="0"/>
          </a:p>
        </p:txBody>
      </p:sp>
      <p:sp>
        <p:nvSpPr>
          <p:cNvPr id="3" name="Text Placeholder 2"/>
          <p:cNvSpPr>
            <a:spLocks noGrp="1"/>
          </p:cNvSpPr>
          <p:nvPr>
            <p:ph type="body" idx="1"/>
          </p:nvPr>
        </p:nvSpPr>
        <p:spPr>
          <a:xfrm>
            <a:off x="5670330" y="2154621"/>
            <a:ext cx="3473670" cy="1313793"/>
          </a:xfrm>
        </p:spPr>
        <p:txBody>
          <a:bodyPr/>
          <a:lstStyle/>
          <a:p>
            <a:pPr>
              <a:buNone/>
            </a:pPr>
            <a:r>
              <a:rPr lang="en-US" sz="1400" dirty="0" smtClean="0">
                <a:solidFill>
                  <a:schemeClr val="bg1"/>
                </a:solidFill>
              </a:rPr>
              <a:t> Here we can see that we have data</a:t>
            </a:r>
          </a:p>
          <a:p>
            <a:r>
              <a:rPr lang="en-US" sz="1400" dirty="0" smtClean="0">
                <a:solidFill>
                  <a:schemeClr val="bg1"/>
                </a:solidFill>
              </a:rPr>
              <a:t>1)Number of books - 242134</a:t>
            </a:r>
          </a:p>
          <a:p>
            <a:r>
              <a:rPr lang="en-US" sz="1400" dirty="0" smtClean="0">
                <a:solidFill>
                  <a:schemeClr val="bg1"/>
                </a:solidFill>
              </a:rPr>
              <a:t>2)Number of users -278858</a:t>
            </a:r>
          </a:p>
          <a:p>
            <a:r>
              <a:rPr lang="en-US" sz="1400" dirty="0" smtClean="0">
                <a:solidFill>
                  <a:schemeClr val="bg1"/>
                </a:solidFill>
              </a:rPr>
              <a:t>3)Total Number of Ratings- 1149780</a:t>
            </a:r>
          </a:p>
          <a:p>
            <a:endParaRPr lang="en-US" sz="1400"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466020" y="1473698"/>
            <a:ext cx="5451303" cy="3129618"/>
          </a:xfrm>
          <a:prstGeom prst="rect">
            <a:avLst/>
          </a:prstGeom>
          <a:noFill/>
          <a:ln w="9525">
            <a:noFill/>
            <a:miter lim="800000"/>
            <a:headEnd/>
            <a:tailEnd/>
          </a:ln>
        </p:spPr>
      </p:pic>
      <p:pic>
        <p:nvPicPr>
          <p:cNvPr id="8199" name="Picture 7" descr="Graphic Design Icon png download - 838*598 - Free Transparent Data  Visualization png Download. - CleanPNG / KissPNG"/>
          <p:cNvPicPr>
            <a:picLocks noChangeAspect="1" noChangeArrowheads="1"/>
          </p:cNvPicPr>
          <p:nvPr/>
        </p:nvPicPr>
        <p:blipFill>
          <a:blip r:embed="rId3"/>
          <a:srcRect/>
          <a:stretch>
            <a:fillRect/>
          </a:stretch>
        </p:blipFill>
        <p:spPr bwMode="auto">
          <a:xfrm>
            <a:off x="6064469" y="199695"/>
            <a:ext cx="2293335" cy="166851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b="1" dirty="0" smtClean="0"/>
              <a:t>Distribution of ‘age’ and ‘year of publication’ variable</a:t>
            </a:r>
            <a:endParaRPr lang="en-US" sz="2400" b="1" dirty="0"/>
          </a:p>
        </p:txBody>
      </p:sp>
      <p:pic>
        <p:nvPicPr>
          <p:cNvPr id="2050" name="Picture 2"/>
          <p:cNvPicPr>
            <a:picLocks noChangeAspect="1" noChangeArrowheads="1"/>
          </p:cNvPicPr>
          <p:nvPr/>
        </p:nvPicPr>
        <p:blipFill>
          <a:blip r:embed="rId2"/>
          <a:stretch>
            <a:fillRect/>
          </a:stretch>
        </p:blipFill>
        <p:spPr bwMode="auto">
          <a:xfrm>
            <a:off x="285094" y="1313794"/>
            <a:ext cx="4097719" cy="3226675"/>
          </a:xfrm>
          <a:prstGeom prst="rect">
            <a:avLst/>
          </a:prstGeom>
          <a:noFill/>
          <a:ln>
            <a:noFill/>
          </a:ln>
        </p:spPr>
      </p:pic>
      <p:pic>
        <p:nvPicPr>
          <p:cNvPr id="2051" name="Picture 3"/>
          <p:cNvPicPr>
            <a:picLocks noChangeAspect="1" noChangeArrowheads="1"/>
          </p:cNvPicPr>
          <p:nvPr/>
        </p:nvPicPr>
        <p:blipFill>
          <a:blip r:embed="rId3"/>
          <a:stretch>
            <a:fillRect/>
          </a:stretch>
        </p:blipFill>
        <p:spPr bwMode="auto">
          <a:xfrm>
            <a:off x="4508939" y="1282262"/>
            <a:ext cx="4319751" cy="3331780"/>
          </a:xfrm>
          <a:prstGeom prst="rect">
            <a:avLst/>
          </a:prstGeom>
          <a:noFill/>
          <a:ln>
            <a:noFill/>
          </a:ln>
        </p:spPr>
      </p:pic>
      <p:sp>
        <p:nvSpPr>
          <p:cNvPr id="2" name="Rectangle 1"/>
          <p:cNvSpPr/>
          <p:nvPr/>
        </p:nvSpPr>
        <p:spPr>
          <a:xfrm>
            <a:off x="-315310" y="4551287"/>
            <a:ext cx="10168402" cy="592213"/>
          </a:xfrm>
          <a:prstGeom prst="rect">
            <a:avLst/>
          </a:prstGeom>
        </p:spPr>
        <p:txBody>
          <a:bodyPr wrap="square">
            <a:spAutoFit/>
          </a:bodyPr>
          <a:lstStyle/>
          <a:p>
            <a:pPr marR="48895">
              <a:lnSpc>
                <a:spcPct val="116100"/>
              </a:lnSpc>
              <a:tabLst>
                <a:tab pos="347980" algn="l"/>
                <a:tab pos="349250" algn="l"/>
              </a:tabLst>
            </a:pPr>
            <a:r>
              <a:rPr lang="en-US" spc="35" dirty="0" smtClean="0">
                <a:solidFill>
                  <a:srgbClr val="124F5B"/>
                </a:solidFill>
                <a:latin typeface="+mn-lt"/>
                <a:cs typeface="Verdana"/>
              </a:rPr>
              <a:t>           Most</a:t>
            </a:r>
            <a:r>
              <a:rPr lang="en-US" spc="-135" dirty="0" smtClean="0">
                <a:solidFill>
                  <a:srgbClr val="124F5B"/>
                </a:solidFill>
                <a:latin typeface="+mn-lt"/>
                <a:cs typeface="Verdana"/>
              </a:rPr>
              <a:t> </a:t>
            </a:r>
            <a:r>
              <a:rPr lang="en-US" spc="-5" dirty="0">
                <a:solidFill>
                  <a:srgbClr val="124F5B"/>
                </a:solidFill>
                <a:latin typeface="+mn-lt"/>
                <a:cs typeface="Verdana"/>
              </a:rPr>
              <a:t>active</a:t>
            </a:r>
            <a:r>
              <a:rPr lang="en-US" spc="-135" dirty="0">
                <a:solidFill>
                  <a:srgbClr val="124F5B"/>
                </a:solidFill>
                <a:latin typeface="+mn-lt"/>
                <a:cs typeface="Verdana"/>
              </a:rPr>
              <a:t> </a:t>
            </a:r>
            <a:r>
              <a:rPr lang="en-US" spc="-15" dirty="0">
                <a:solidFill>
                  <a:srgbClr val="124F5B"/>
                </a:solidFill>
                <a:latin typeface="+mn-lt"/>
                <a:cs typeface="Verdana"/>
              </a:rPr>
              <a:t>readers</a:t>
            </a:r>
            <a:r>
              <a:rPr lang="en-US" spc="-135" dirty="0">
                <a:solidFill>
                  <a:srgbClr val="124F5B"/>
                </a:solidFill>
                <a:latin typeface="+mn-lt"/>
                <a:cs typeface="Verdana"/>
              </a:rPr>
              <a:t> </a:t>
            </a:r>
            <a:r>
              <a:rPr lang="en-US" spc="-5" dirty="0">
                <a:solidFill>
                  <a:srgbClr val="124F5B"/>
                </a:solidFill>
                <a:latin typeface="+mn-lt"/>
                <a:cs typeface="Verdana"/>
              </a:rPr>
              <a:t>lie</a:t>
            </a:r>
            <a:r>
              <a:rPr lang="en-US" spc="-130" dirty="0">
                <a:solidFill>
                  <a:srgbClr val="124F5B"/>
                </a:solidFill>
                <a:latin typeface="+mn-lt"/>
                <a:cs typeface="Verdana"/>
              </a:rPr>
              <a:t> </a:t>
            </a:r>
            <a:r>
              <a:rPr lang="en-US" spc="25" dirty="0">
                <a:solidFill>
                  <a:srgbClr val="124F5B"/>
                </a:solidFill>
                <a:latin typeface="+mn-lt"/>
                <a:cs typeface="Verdana"/>
              </a:rPr>
              <a:t>in</a:t>
            </a:r>
            <a:r>
              <a:rPr lang="en-US" spc="-135" dirty="0">
                <a:solidFill>
                  <a:srgbClr val="124F5B"/>
                </a:solidFill>
                <a:latin typeface="+mn-lt"/>
                <a:cs typeface="Verdana"/>
              </a:rPr>
              <a:t> </a:t>
            </a:r>
            <a:r>
              <a:rPr lang="en-US" spc="25" dirty="0">
                <a:solidFill>
                  <a:srgbClr val="124F5B"/>
                </a:solidFill>
                <a:latin typeface="+mn-lt"/>
                <a:cs typeface="Verdana"/>
              </a:rPr>
              <a:t>age  </a:t>
            </a:r>
            <a:r>
              <a:rPr lang="en-US" spc="35" dirty="0">
                <a:solidFill>
                  <a:srgbClr val="124F5B"/>
                </a:solidFill>
                <a:latin typeface="+mn-lt"/>
                <a:cs typeface="Verdana"/>
              </a:rPr>
              <a:t>group </a:t>
            </a:r>
            <a:r>
              <a:rPr lang="en-US" spc="-55" dirty="0">
                <a:solidFill>
                  <a:srgbClr val="124F5B"/>
                </a:solidFill>
                <a:latin typeface="+mn-lt"/>
                <a:cs typeface="Verdana"/>
              </a:rPr>
              <a:t>20-</a:t>
            </a:r>
            <a:r>
              <a:rPr lang="en-US" spc="-300" dirty="0">
                <a:solidFill>
                  <a:srgbClr val="124F5B"/>
                </a:solidFill>
                <a:latin typeface="+mn-lt"/>
                <a:cs typeface="Verdana"/>
              </a:rPr>
              <a:t> </a:t>
            </a:r>
            <a:r>
              <a:rPr lang="en-US" spc="35" dirty="0" smtClean="0">
                <a:solidFill>
                  <a:srgbClr val="124F5B"/>
                </a:solidFill>
                <a:latin typeface="+mn-lt"/>
                <a:cs typeface="Verdana"/>
              </a:rPr>
              <a:t>40.              </a:t>
            </a:r>
            <a:r>
              <a:rPr lang="en-US" dirty="0" smtClean="0">
                <a:solidFill>
                  <a:schemeClr val="bg1"/>
                </a:solidFill>
                <a:latin typeface="+mn-lt"/>
              </a:rPr>
              <a:t>Publication </a:t>
            </a:r>
            <a:r>
              <a:rPr lang="en-US" dirty="0">
                <a:solidFill>
                  <a:schemeClr val="bg1"/>
                </a:solidFill>
                <a:latin typeface="+mn-lt"/>
              </a:rPr>
              <a:t>years are somewhat between </a:t>
            </a:r>
            <a:r>
              <a:rPr lang="en-US" b="1" dirty="0">
                <a:solidFill>
                  <a:schemeClr val="bg1"/>
                </a:solidFill>
                <a:latin typeface="+mn-lt"/>
              </a:rPr>
              <a:t>1950 - 2005</a:t>
            </a:r>
            <a:r>
              <a:rPr lang="en-US" dirty="0">
                <a:solidFill>
                  <a:schemeClr val="bg1"/>
                </a:solidFill>
                <a:latin typeface="+mn-lt"/>
              </a:rPr>
              <a:t> here.</a:t>
            </a:r>
          </a:p>
          <a:p>
            <a:pPr marR="48895">
              <a:lnSpc>
                <a:spcPct val="116100"/>
              </a:lnSpc>
              <a:tabLst>
                <a:tab pos="347980" algn="l"/>
                <a:tab pos="349250" algn="l"/>
              </a:tabLst>
            </a:pPr>
            <a:endParaRPr lang="en-US"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6698" y="176892"/>
            <a:ext cx="8520600" cy="572700"/>
          </a:xfrm>
        </p:spPr>
        <p:txBody>
          <a:bodyPr/>
          <a:lstStyle/>
          <a:p>
            <a:r>
              <a:rPr lang="en-US" sz="2400" b="1" dirty="0" smtClean="0"/>
              <a:t>Contd..</a:t>
            </a:r>
            <a:endParaRPr lang="en-US" sz="2400" b="1" dirty="0"/>
          </a:p>
        </p:txBody>
      </p:sp>
      <p:pic>
        <p:nvPicPr>
          <p:cNvPr id="3074" name="Picture 2"/>
          <p:cNvPicPr>
            <a:picLocks noChangeAspect="1" noChangeArrowheads="1"/>
          </p:cNvPicPr>
          <p:nvPr/>
        </p:nvPicPr>
        <p:blipFill>
          <a:blip r:embed="rId2"/>
          <a:srcRect/>
          <a:stretch>
            <a:fillRect/>
          </a:stretch>
        </p:blipFill>
        <p:spPr bwMode="auto">
          <a:xfrm>
            <a:off x="446537" y="749592"/>
            <a:ext cx="7989669" cy="3657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199379" y="4526746"/>
            <a:ext cx="10168402" cy="747962"/>
          </a:xfrm>
          <a:prstGeom prst="rect">
            <a:avLst/>
          </a:prstGeom>
        </p:spPr>
        <p:txBody>
          <a:bodyPr wrap="square">
            <a:spAutoFit/>
          </a:bodyPr>
          <a:lstStyle/>
          <a:p>
            <a:r>
              <a:rPr lang="en-US" spc="35" smtClean="0">
                <a:solidFill>
                  <a:schemeClr val="bg1"/>
                </a:solidFill>
                <a:latin typeface="Arial "/>
                <a:cs typeface="Verdana"/>
              </a:rPr>
              <a:t>          </a:t>
            </a:r>
            <a:r>
              <a:rPr lang="en-US">
                <a:solidFill>
                  <a:schemeClr val="bg1"/>
                </a:solidFill>
                <a:latin typeface="Arial "/>
              </a:rPr>
              <a:t>W</a:t>
            </a:r>
            <a:r>
              <a:rPr lang="en-US" smtClean="0">
                <a:solidFill>
                  <a:schemeClr val="bg1"/>
                </a:solidFill>
                <a:latin typeface="Arial "/>
              </a:rPr>
              <a:t>e </a:t>
            </a:r>
            <a:r>
              <a:rPr lang="en-US">
                <a:solidFill>
                  <a:schemeClr val="bg1"/>
                </a:solidFill>
                <a:latin typeface="Arial "/>
              </a:rPr>
              <a:t>observed that 41.9% of age 34 group read more books compared to other age groups.</a:t>
            </a:r>
          </a:p>
          <a:p>
            <a:r>
              <a:rPr lang="en-US" smtClean="0">
                <a:solidFill>
                  <a:schemeClr val="bg1"/>
                </a:solidFill>
                <a:latin typeface="Arial "/>
              </a:rPr>
              <a:t>           Also </a:t>
            </a:r>
            <a:r>
              <a:rPr lang="en-US">
                <a:solidFill>
                  <a:schemeClr val="bg1"/>
                </a:solidFill>
                <a:latin typeface="Arial "/>
              </a:rPr>
              <a:t>the users with the age 60 and above do not read more books.</a:t>
            </a:r>
          </a:p>
          <a:p>
            <a:pPr marR="48895">
              <a:lnSpc>
                <a:spcPct val="116100"/>
              </a:lnSpc>
              <a:tabLst>
                <a:tab pos="347980" algn="l"/>
                <a:tab pos="349250" algn="l"/>
              </a:tabLst>
            </a:pPr>
            <a:endParaRPr lang="en-US">
              <a:latin typeface="Verdana"/>
              <a:cs typeface="Verdan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1632</TotalTime>
  <Words>1008</Words>
  <Application>Microsoft Office PowerPoint</Application>
  <PresentationFormat>On-screen Show (16:9)</PresentationFormat>
  <Paragraphs>160</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Montserrat</vt:lpstr>
      <vt:lpstr>Verdana</vt:lpstr>
      <vt:lpstr>Arial </vt:lpstr>
      <vt:lpstr>Simple Light</vt:lpstr>
      <vt:lpstr>           Capstone Project-4 Book Recommendation System Team Members i) Saurabh Yadav ii) Shubham Deshmukh   </vt:lpstr>
      <vt:lpstr>                                                              Content </vt:lpstr>
      <vt:lpstr>Problem Statement:</vt:lpstr>
      <vt:lpstr>Data Summary: The Book-Crossing dataset comprises 3 files which Contains 278,858 users  (anonymised but with demographic information) providing 1,149,780 ratings about 271,360 books. </vt:lpstr>
      <vt:lpstr>Where are the missing values?</vt:lpstr>
      <vt:lpstr>Contd..</vt:lpstr>
      <vt:lpstr>Visualizing the data</vt:lpstr>
      <vt:lpstr>Distribution of ‘age’ and ‘year of publication’ variable</vt:lpstr>
      <vt:lpstr>Contd..</vt:lpstr>
      <vt:lpstr>Analysis of Rating feature</vt:lpstr>
      <vt:lpstr>Exploring Locations of top Users: </vt:lpstr>
      <vt:lpstr>Exploring Top 10 Books:</vt:lpstr>
      <vt:lpstr>Exploring Top Authors:</vt:lpstr>
      <vt:lpstr>Data Preprocessing:</vt:lpstr>
      <vt:lpstr>Contd..</vt:lpstr>
      <vt:lpstr>Contd..</vt:lpstr>
      <vt:lpstr>Contd..</vt:lpstr>
      <vt:lpstr>Contd..</vt:lpstr>
      <vt:lpstr>Model building, Predictions:</vt:lpstr>
      <vt:lpstr>                                    Predictions</vt:lpstr>
      <vt:lpstr>2.  Collaborative Filtering Using KNN ( k-Nearest Neighbors)</vt:lpstr>
      <vt:lpstr>Contd..</vt:lpstr>
      <vt:lpstr>3.  SVD(Singular Value Decomposition) Based recommendation System: </vt:lpstr>
      <vt:lpstr>Contd..</vt:lpstr>
      <vt:lpstr>Evaluation of models:</vt:lpstr>
      <vt:lpstr>Challenges:</vt:lpstr>
      <vt:lpstr>Conclusion:</vt:lpstr>
      <vt:lpstr>                       Contributors Role</vt:lpstr>
      <vt:lpstr>Thank You  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Project-4 Book Recommendation System Team Members i) Saurabh Yadav ii) Shubham Deshmukh</dc:title>
  <dc:creator>SHUBHAM</dc:creator>
  <cp:lastModifiedBy>User</cp:lastModifiedBy>
  <cp:revision>106</cp:revision>
  <dcterms:modified xsi:type="dcterms:W3CDTF">2021-07-31T04:57:32Z</dcterms:modified>
</cp:coreProperties>
</file>