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92" r:id="rId5"/>
    <p:sldId id="261" r:id="rId6"/>
    <p:sldId id="291" r:id="rId7"/>
    <p:sldId id="262" r:id="rId8"/>
    <p:sldId id="309" r:id="rId9"/>
    <p:sldId id="290" r:id="rId10"/>
    <p:sldId id="310" r:id="rId11"/>
    <p:sldId id="311" r:id="rId12"/>
    <p:sldId id="312" r:id="rId13"/>
    <p:sldId id="313" r:id="rId14"/>
    <p:sldId id="263" r:id="rId15"/>
    <p:sldId id="314" r:id="rId16"/>
    <p:sldId id="315" r:id="rId17"/>
    <p:sldId id="320" r:id="rId18"/>
    <p:sldId id="321" r:id="rId19"/>
    <p:sldId id="322" r:id="rId20"/>
    <p:sldId id="323" r:id="rId21"/>
    <p:sldId id="324" r:id="rId22"/>
    <p:sldId id="316" r:id="rId23"/>
    <p:sldId id="317" r:id="rId24"/>
    <p:sldId id="318" r:id="rId25"/>
    <p:sldId id="319" r:id="rId26"/>
    <p:sldId id="287" r:id="rId27"/>
    <p:sldId id="288" r:id="rId28"/>
    <p:sldId id="289" r:id="rId29"/>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400" autoAdjust="0"/>
  </p:normalViewPr>
  <p:slideViewPr>
    <p:cSldViewPr>
      <p:cViewPr varScale="1">
        <p:scale>
          <a:sx n="112" d="100"/>
          <a:sy n="112" d="100"/>
        </p:scale>
        <p:origin x="610"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11886" y="323164"/>
            <a:ext cx="8320227" cy="45212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CC000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CC0000"/>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CC000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602980" y="66471"/>
            <a:ext cx="348615" cy="357962"/>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652522" y="514858"/>
            <a:ext cx="3838955" cy="452119"/>
          </a:xfrm>
          <a:prstGeom prst="rect">
            <a:avLst/>
          </a:prstGeom>
        </p:spPr>
        <p:txBody>
          <a:bodyPr wrap="square" lIns="0" tIns="0" rIns="0" bIns="0">
            <a:spAutoFit/>
          </a:bodyPr>
          <a:lstStyle>
            <a:lvl1pPr>
              <a:defRPr sz="2800" b="1" i="0">
                <a:solidFill>
                  <a:srgbClr val="CC0000"/>
                </a:solidFill>
                <a:latin typeface="Arial"/>
                <a:cs typeface="Arial"/>
              </a:defRPr>
            </a:lvl1pPr>
          </a:lstStyle>
          <a:p>
            <a:endParaRPr/>
          </a:p>
        </p:txBody>
      </p:sp>
      <p:sp>
        <p:nvSpPr>
          <p:cNvPr id="3" name="Holder 3"/>
          <p:cNvSpPr>
            <a:spLocks noGrp="1"/>
          </p:cNvSpPr>
          <p:nvPr>
            <p:ph type="body" idx="1"/>
          </p:nvPr>
        </p:nvSpPr>
        <p:spPr>
          <a:xfrm>
            <a:off x="1262468" y="799211"/>
            <a:ext cx="6115684" cy="2603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8/14/2021</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 Id="rId5" Type="http://schemas.openxmlformats.org/officeDocument/2006/relationships/image" Target="../media/image48.png"/><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621023" y="2665038"/>
            <a:ext cx="1935480" cy="264160"/>
            <a:chOff x="3621023" y="2665038"/>
            <a:chExt cx="1935480" cy="264160"/>
          </a:xfrm>
        </p:grpSpPr>
        <p:sp>
          <p:nvSpPr>
            <p:cNvPr id="3" name="object 3"/>
            <p:cNvSpPr/>
            <p:nvPr/>
          </p:nvSpPr>
          <p:spPr>
            <a:xfrm>
              <a:off x="3631592" y="2665038"/>
              <a:ext cx="1882342" cy="20045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621023" y="2839212"/>
              <a:ext cx="1935479" cy="89916"/>
            </a:xfrm>
            <a:prstGeom prst="rect">
              <a:avLst/>
            </a:prstGeom>
            <a:blipFill>
              <a:blip r:embed="rId3" cstate="print"/>
              <a:stretch>
                <a:fillRect/>
              </a:stretch>
            </a:blipFill>
          </p:spPr>
          <p:txBody>
            <a:bodyPr wrap="square" lIns="0" tIns="0" rIns="0" bIns="0" rtlCol="0"/>
            <a:lstStyle/>
            <a:p>
              <a:endParaRPr/>
            </a:p>
          </p:txBody>
        </p:sp>
      </p:grpSp>
      <p:sp>
        <p:nvSpPr>
          <p:cNvPr id="5" name="object 5"/>
          <p:cNvSpPr txBox="1">
            <a:spLocks noGrp="1"/>
          </p:cNvSpPr>
          <p:nvPr>
            <p:ph type="title"/>
          </p:nvPr>
        </p:nvSpPr>
        <p:spPr>
          <a:xfrm>
            <a:off x="2042286" y="1209243"/>
            <a:ext cx="4848225" cy="666115"/>
          </a:xfrm>
          <a:prstGeom prst="rect">
            <a:avLst/>
          </a:prstGeom>
        </p:spPr>
        <p:txBody>
          <a:bodyPr vert="horz" wrap="square" lIns="0" tIns="12700" rIns="0" bIns="0" rtlCol="0">
            <a:spAutoFit/>
          </a:bodyPr>
          <a:lstStyle/>
          <a:p>
            <a:pPr marL="12700">
              <a:lnSpc>
                <a:spcPct val="100000"/>
              </a:lnSpc>
              <a:spcBef>
                <a:spcPts val="100"/>
              </a:spcBef>
            </a:pPr>
            <a:r>
              <a:rPr sz="4200" spc="-114" dirty="0">
                <a:latin typeface="Verdana"/>
                <a:cs typeface="Verdana"/>
              </a:rPr>
              <a:t>Capstone</a:t>
            </a:r>
            <a:r>
              <a:rPr sz="4200" spc="-360" dirty="0">
                <a:latin typeface="Verdana"/>
                <a:cs typeface="Verdana"/>
              </a:rPr>
              <a:t> </a:t>
            </a:r>
            <a:r>
              <a:rPr sz="4200" spc="-150" dirty="0">
                <a:latin typeface="Verdana"/>
                <a:cs typeface="Verdana"/>
              </a:rPr>
              <a:t>Project</a:t>
            </a:r>
            <a:endParaRPr sz="4200">
              <a:latin typeface="Verdana"/>
              <a:cs typeface="Verdana"/>
            </a:endParaRPr>
          </a:p>
        </p:txBody>
      </p:sp>
      <p:sp>
        <p:nvSpPr>
          <p:cNvPr id="6" name="object 6"/>
          <p:cNvSpPr txBox="1"/>
          <p:nvPr/>
        </p:nvSpPr>
        <p:spPr>
          <a:xfrm>
            <a:off x="816965" y="1998979"/>
            <a:ext cx="7489190" cy="1304844"/>
          </a:xfrm>
          <a:prstGeom prst="rect">
            <a:avLst/>
          </a:prstGeom>
        </p:spPr>
        <p:txBody>
          <a:bodyPr vert="horz" wrap="square" lIns="0" tIns="12065" rIns="0" bIns="0" rtlCol="0">
            <a:spAutoFit/>
          </a:bodyPr>
          <a:lstStyle/>
          <a:p>
            <a:pPr algn="ctr">
              <a:lnSpc>
                <a:spcPct val="100000"/>
              </a:lnSpc>
              <a:spcBef>
                <a:spcPts val="95"/>
              </a:spcBef>
            </a:pPr>
            <a:r>
              <a:rPr lang="en-US" sz="2800" b="1" spc="-150">
                <a:solidFill>
                  <a:srgbClr val="124F5C"/>
                </a:solidFill>
                <a:latin typeface="Verdana"/>
                <a:cs typeface="Verdana"/>
              </a:rPr>
              <a:t>Email Campaign Effectivness </a:t>
            </a:r>
            <a:r>
              <a:rPr sz="2800" b="1" spc="-75" smtClean="0">
                <a:solidFill>
                  <a:srgbClr val="124F5C"/>
                </a:solidFill>
                <a:latin typeface="Verdana"/>
                <a:cs typeface="Verdana"/>
              </a:rPr>
              <a:t>Prediction</a:t>
            </a:r>
            <a:endParaRPr sz="2800">
              <a:latin typeface="Verdana"/>
              <a:cs typeface="Verdana"/>
            </a:endParaRPr>
          </a:p>
          <a:p>
            <a:pPr algn="ctr">
              <a:lnSpc>
                <a:spcPct val="100000"/>
              </a:lnSpc>
              <a:spcBef>
                <a:spcPts val="1335"/>
              </a:spcBef>
            </a:pPr>
            <a:r>
              <a:rPr sz="1800" b="1" u="sng" spc="-70" dirty="0">
                <a:solidFill>
                  <a:srgbClr val="124F5C"/>
                </a:solidFill>
                <a:uFill>
                  <a:solidFill>
                    <a:srgbClr val="124F5C"/>
                  </a:solidFill>
                </a:uFill>
                <a:latin typeface="Verdana"/>
                <a:cs typeface="Verdana"/>
              </a:rPr>
              <a:t>Team</a:t>
            </a:r>
            <a:r>
              <a:rPr sz="1800" b="1" u="sng" spc="-140" dirty="0">
                <a:solidFill>
                  <a:srgbClr val="124F5C"/>
                </a:solidFill>
                <a:uFill>
                  <a:solidFill>
                    <a:srgbClr val="124F5C"/>
                  </a:solidFill>
                </a:uFill>
                <a:latin typeface="Verdana"/>
                <a:cs typeface="Verdana"/>
              </a:rPr>
              <a:t> </a:t>
            </a:r>
            <a:r>
              <a:rPr sz="1800" b="1" u="sng" spc="-55" dirty="0">
                <a:solidFill>
                  <a:srgbClr val="124F5C"/>
                </a:solidFill>
                <a:uFill>
                  <a:solidFill>
                    <a:srgbClr val="124F5C"/>
                  </a:solidFill>
                </a:uFill>
                <a:latin typeface="Verdana"/>
                <a:cs typeface="Verdana"/>
              </a:rPr>
              <a:t>Members</a:t>
            </a:r>
            <a:endParaRPr sz="1800">
              <a:latin typeface="Verdana"/>
              <a:cs typeface="Verdana"/>
            </a:endParaRPr>
          </a:p>
          <a:p>
            <a:pPr marL="2442210" indent="-215900">
              <a:lnSpc>
                <a:spcPct val="100000"/>
              </a:lnSpc>
              <a:spcBef>
                <a:spcPts val="1085"/>
              </a:spcBef>
              <a:buAutoNum type="romanLcParenR"/>
              <a:tabLst>
                <a:tab pos="2442845" algn="l"/>
              </a:tabLst>
            </a:pPr>
            <a:r>
              <a:rPr lang="en-US" b="1" spc="-65" smtClean="0">
                <a:solidFill>
                  <a:srgbClr val="124F5C"/>
                </a:solidFill>
                <a:latin typeface="Verdana"/>
                <a:cs typeface="Verdana"/>
              </a:rPr>
              <a:t>Shubham Deshmukh</a:t>
            </a:r>
            <a:endParaRPr sz="1800" b="1" spc="-60" smtClean="0">
              <a:solidFill>
                <a:srgbClr val="124F5C"/>
              </a:solidFill>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5750"/>
            <a:ext cx="7049069" cy="861774"/>
          </a:xfrm>
        </p:spPr>
        <p:txBody>
          <a:bodyPr/>
          <a:lstStyle/>
          <a:p>
            <a:r>
              <a:rPr lang="en-US" smtClean="0"/>
              <a:t>Dealing with missing Values</a:t>
            </a:r>
            <a:endParaRPr lang="en-IN"/>
          </a:p>
        </p:txBody>
      </p:sp>
      <p:pic>
        <p:nvPicPr>
          <p:cNvPr id="3" name="Picture 2"/>
          <p:cNvPicPr>
            <a:picLocks noChangeAspect="1"/>
          </p:cNvPicPr>
          <p:nvPr/>
        </p:nvPicPr>
        <p:blipFill>
          <a:blip r:embed="rId2"/>
          <a:stretch>
            <a:fillRect/>
          </a:stretch>
        </p:blipFill>
        <p:spPr>
          <a:xfrm>
            <a:off x="228600" y="1172829"/>
            <a:ext cx="3048000" cy="3290887"/>
          </a:xfrm>
          <a:prstGeom prst="rect">
            <a:avLst/>
          </a:prstGeom>
        </p:spPr>
      </p:pic>
      <p:pic>
        <p:nvPicPr>
          <p:cNvPr id="4" name="Picture 3"/>
          <p:cNvPicPr>
            <a:picLocks noChangeAspect="1"/>
          </p:cNvPicPr>
          <p:nvPr/>
        </p:nvPicPr>
        <p:blipFill>
          <a:blip r:embed="rId3"/>
          <a:stretch>
            <a:fillRect/>
          </a:stretch>
        </p:blipFill>
        <p:spPr>
          <a:xfrm>
            <a:off x="3505200" y="1394639"/>
            <a:ext cx="5105400" cy="1447801"/>
          </a:xfrm>
          <a:prstGeom prst="rect">
            <a:avLst/>
          </a:prstGeom>
        </p:spPr>
      </p:pic>
      <p:pic>
        <p:nvPicPr>
          <p:cNvPr id="5" name="Picture 4"/>
          <p:cNvPicPr>
            <a:picLocks noChangeAspect="1"/>
          </p:cNvPicPr>
          <p:nvPr/>
        </p:nvPicPr>
        <p:blipFill>
          <a:blip r:embed="rId4"/>
          <a:stretch>
            <a:fillRect/>
          </a:stretch>
        </p:blipFill>
        <p:spPr>
          <a:xfrm>
            <a:off x="3476767" y="3061724"/>
            <a:ext cx="5133833" cy="1401992"/>
          </a:xfrm>
          <a:prstGeom prst="rect">
            <a:avLst/>
          </a:prstGeom>
        </p:spPr>
      </p:pic>
    </p:spTree>
    <p:extLst>
      <p:ext uri="{BB962C8B-B14F-4D97-AF65-F5344CB8AC3E}">
        <p14:creationId xmlns:p14="http://schemas.microsoft.com/office/powerpoint/2010/main" val="1776527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85750"/>
            <a:ext cx="3838955" cy="354687"/>
          </a:xfrm>
        </p:spPr>
        <p:txBody>
          <a:bodyPr/>
          <a:lstStyle/>
          <a:p>
            <a:r>
              <a:rPr lang="en-US" smtClean="0"/>
              <a:t>Outliers</a:t>
            </a:r>
            <a:endParaRPr lang="en-IN"/>
          </a:p>
        </p:txBody>
      </p:sp>
      <p:pic>
        <p:nvPicPr>
          <p:cNvPr id="4" name="Picture 3"/>
          <p:cNvPicPr>
            <a:picLocks noChangeAspect="1"/>
          </p:cNvPicPr>
          <p:nvPr/>
        </p:nvPicPr>
        <p:blipFill>
          <a:blip r:embed="rId2"/>
          <a:stretch>
            <a:fillRect/>
          </a:stretch>
        </p:blipFill>
        <p:spPr>
          <a:xfrm>
            <a:off x="152400" y="925490"/>
            <a:ext cx="2514600" cy="1951060"/>
          </a:xfrm>
          <a:prstGeom prst="rect">
            <a:avLst/>
          </a:prstGeom>
        </p:spPr>
      </p:pic>
      <p:pic>
        <p:nvPicPr>
          <p:cNvPr id="5" name="Picture 4"/>
          <p:cNvPicPr>
            <a:picLocks noChangeAspect="1"/>
          </p:cNvPicPr>
          <p:nvPr/>
        </p:nvPicPr>
        <p:blipFill>
          <a:blip r:embed="rId3"/>
          <a:stretch>
            <a:fillRect/>
          </a:stretch>
        </p:blipFill>
        <p:spPr>
          <a:xfrm>
            <a:off x="2743200" y="940583"/>
            <a:ext cx="2819400" cy="1859768"/>
          </a:xfrm>
          <a:prstGeom prst="rect">
            <a:avLst/>
          </a:prstGeom>
        </p:spPr>
      </p:pic>
      <p:pic>
        <p:nvPicPr>
          <p:cNvPr id="6" name="Picture 5"/>
          <p:cNvPicPr>
            <a:picLocks noChangeAspect="1"/>
          </p:cNvPicPr>
          <p:nvPr/>
        </p:nvPicPr>
        <p:blipFill>
          <a:blip r:embed="rId4"/>
          <a:stretch>
            <a:fillRect/>
          </a:stretch>
        </p:blipFill>
        <p:spPr>
          <a:xfrm>
            <a:off x="333755" y="2906736"/>
            <a:ext cx="3733800" cy="1905000"/>
          </a:xfrm>
          <a:prstGeom prst="rect">
            <a:avLst/>
          </a:prstGeom>
        </p:spPr>
      </p:pic>
      <p:pic>
        <p:nvPicPr>
          <p:cNvPr id="7" name="Picture 6"/>
          <p:cNvPicPr>
            <a:picLocks noChangeAspect="1"/>
          </p:cNvPicPr>
          <p:nvPr/>
        </p:nvPicPr>
        <p:blipFill>
          <a:blip r:embed="rId5"/>
          <a:stretch>
            <a:fillRect/>
          </a:stretch>
        </p:blipFill>
        <p:spPr>
          <a:xfrm>
            <a:off x="4572000" y="2952750"/>
            <a:ext cx="3810000" cy="1905000"/>
          </a:xfrm>
          <a:prstGeom prst="rect">
            <a:avLst/>
          </a:prstGeom>
        </p:spPr>
      </p:pic>
      <p:pic>
        <p:nvPicPr>
          <p:cNvPr id="8" name="Picture 7"/>
          <p:cNvPicPr>
            <a:picLocks noChangeAspect="1"/>
          </p:cNvPicPr>
          <p:nvPr/>
        </p:nvPicPr>
        <p:blipFill>
          <a:blip r:embed="rId6"/>
          <a:stretch>
            <a:fillRect/>
          </a:stretch>
        </p:blipFill>
        <p:spPr>
          <a:xfrm>
            <a:off x="5638800" y="940582"/>
            <a:ext cx="3119437" cy="1935968"/>
          </a:xfrm>
          <a:prstGeom prst="rect">
            <a:avLst/>
          </a:prstGeom>
        </p:spPr>
      </p:pic>
    </p:spTree>
    <p:extLst>
      <p:ext uri="{BB962C8B-B14F-4D97-AF65-F5344CB8AC3E}">
        <p14:creationId xmlns:p14="http://schemas.microsoft.com/office/powerpoint/2010/main" val="1211880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09550"/>
            <a:ext cx="3838955" cy="430887"/>
          </a:xfrm>
        </p:spPr>
        <p:txBody>
          <a:bodyPr/>
          <a:lstStyle/>
          <a:p>
            <a:r>
              <a:rPr lang="en-US" smtClean="0"/>
              <a:t>Cont..</a:t>
            </a:r>
            <a:endParaRPr lang="en-IN"/>
          </a:p>
        </p:txBody>
      </p:sp>
      <p:pic>
        <p:nvPicPr>
          <p:cNvPr id="3" name="Picture 2"/>
          <p:cNvPicPr>
            <a:picLocks noChangeAspect="1"/>
          </p:cNvPicPr>
          <p:nvPr/>
        </p:nvPicPr>
        <p:blipFill>
          <a:blip r:embed="rId2"/>
          <a:stretch>
            <a:fillRect/>
          </a:stretch>
        </p:blipFill>
        <p:spPr>
          <a:xfrm>
            <a:off x="4114800" y="742950"/>
            <a:ext cx="4867275" cy="4114800"/>
          </a:xfrm>
          <a:prstGeom prst="rect">
            <a:avLst/>
          </a:prstGeom>
        </p:spPr>
      </p:pic>
      <p:pic>
        <p:nvPicPr>
          <p:cNvPr id="4" name="Picture 3"/>
          <p:cNvPicPr>
            <a:picLocks noChangeAspect="1"/>
          </p:cNvPicPr>
          <p:nvPr/>
        </p:nvPicPr>
        <p:blipFill>
          <a:blip r:embed="rId3"/>
          <a:stretch>
            <a:fillRect/>
          </a:stretch>
        </p:blipFill>
        <p:spPr>
          <a:xfrm>
            <a:off x="0" y="1352550"/>
            <a:ext cx="4114800" cy="2667000"/>
          </a:xfrm>
          <a:prstGeom prst="rect">
            <a:avLst/>
          </a:prstGeom>
        </p:spPr>
      </p:pic>
    </p:spTree>
    <p:extLst>
      <p:ext uri="{BB962C8B-B14F-4D97-AF65-F5344CB8AC3E}">
        <p14:creationId xmlns:p14="http://schemas.microsoft.com/office/powerpoint/2010/main" val="1794637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90777"/>
            <a:ext cx="7924800" cy="861774"/>
          </a:xfrm>
        </p:spPr>
        <p:txBody>
          <a:bodyPr/>
          <a:lstStyle/>
          <a:p>
            <a:r>
              <a:rPr lang="en-US" smtClean="0"/>
              <a:t>Categorical Encoding and Standardization</a:t>
            </a:r>
            <a:endParaRPr lang="en-IN"/>
          </a:p>
        </p:txBody>
      </p:sp>
      <p:pic>
        <p:nvPicPr>
          <p:cNvPr id="3" name="Picture 2"/>
          <p:cNvPicPr>
            <a:picLocks noChangeAspect="1"/>
          </p:cNvPicPr>
          <p:nvPr/>
        </p:nvPicPr>
        <p:blipFill>
          <a:blip r:embed="rId2"/>
          <a:stretch>
            <a:fillRect/>
          </a:stretch>
        </p:blipFill>
        <p:spPr>
          <a:xfrm>
            <a:off x="152400" y="1581150"/>
            <a:ext cx="8839200" cy="1905000"/>
          </a:xfrm>
          <a:prstGeom prst="rect">
            <a:avLst/>
          </a:prstGeom>
        </p:spPr>
      </p:pic>
    </p:spTree>
    <p:extLst>
      <p:ext uri="{BB962C8B-B14F-4D97-AF65-F5344CB8AC3E}">
        <p14:creationId xmlns:p14="http://schemas.microsoft.com/office/powerpoint/2010/main" val="3162513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608" y="379603"/>
            <a:ext cx="4999990" cy="391160"/>
          </a:xfrm>
          <a:prstGeom prst="rect">
            <a:avLst/>
          </a:prstGeom>
        </p:spPr>
        <p:txBody>
          <a:bodyPr vert="horz" wrap="square" lIns="0" tIns="12700" rIns="0" bIns="0" rtlCol="0">
            <a:spAutoFit/>
          </a:bodyPr>
          <a:lstStyle/>
          <a:p>
            <a:pPr marL="12700">
              <a:lnSpc>
                <a:spcPct val="100000"/>
              </a:lnSpc>
              <a:spcBef>
                <a:spcPts val="100"/>
              </a:spcBef>
            </a:pPr>
            <a:r>
              <a:rPr sz="2400" spc="-5" dirty="0"/>
              <a:t>Correlation </a:t>
            </a:r>
            <a:r>
              <a:rPr sz="2400" dirty="0"/>
              <a:t>between </a:t>
            </a:r>
            <a:r>
              <a:rPr sz="2400" spc="-5" dirty="0"/>
              <a:t>the</a:t>
            </a:r>
            <a:r>
              <a:rPr sz="2400" spc="-35" dirty="0"/>
              <a:t> </a:t>
            </a:r>
            <a:r>
              <a:rPr sz="2400" spc="-5" dirty="0"/>
              <a:t>variables:</a:t>
            </a:r>
            <a:endParaRPr sz="2400"/>
          </a:p>
        </p:txBody>
      </p:sp>
      <p:pic>
        <p:nvPicPr>
          <p:cNvPr id="5" name="Picture 4"/>
          <p:cNvPicPr>
            <a:picLocks noChangeAspect="1"/>
          </p:cNvPicPr>
          <p:nvPr/>
        </p:nvPicPr>
        <p:blipFill>
          <a:blip r:embed="rId2"/>
          <a:stretch>
            <a:fillRect/>
          </a:stretch>
        </p:blipFill>
        <p:spPr>
          <a:xfrm>
            <a:off x="6400800" y="971550"/>
            <a:ext cx="2486025" cy="3785277"/>
          </a:xfrm>
          <a:prstGeom prst="rect">
            <a:avLst/>
          </a:prstGeom>
        </p:spPr>
      </p:pic>
      <p:pic>
        <p:nvPicPr>
          <p:cNvPr id="6" name="Picture 5"/>
          <p:cNvPicPr>
            <a:picLocks noChangeAspect="1"/>
          </p:cNvPicPr>
          <p:nvPr/>
        </p:nvPicPr>
        <p:blipFill>
          <a:blip r:embed="rId3"/>
          <a:stretch>
            <a:fillRect/>
          </a:stretch>
        </p:blipFill>
        <p:spPr>
          <a:xfrm>
            <a:off x="76200" y="971550"/>
            <a:ext cx="6172200" cy="47244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169" y="438150"/>
            <a:ext cx="3838955" cy="430887"/>
          </a:xfrm>
        </p:spPr>
        <p:txBody>
          <a:bodyPr/>
          <a:lstStyle/>
          <a:p>
            <a:r>
              <a:rPr lang="en-US" smtClean="0"/>
              <a:t>Feature Selection</a:t>
            </a:r>
            <a:endParaRPr lang="en-IN"/>
          </a:p>
        </p:txBody>
      </p:sp>
      <p:pic>
        <p:nvPicPr>
          <p:cNvPr id="3" name="Picture 2"/>
          <p:cNvPicPr>
            <a:picLocks noChangeAspect="1"/>
          </p:cNvPicPr>
          <p:nvPr/>
        </p:nvPicPr>
        <p:blipFill>
          <a:blip r:embed="rId2"/>
          <a:stretch>
            <a:fillRect/>
          </a:stretch>
        </p:blipFill>
        <p:spPr>
          <a:xfrm>
            <a:off x="346880" y="971550"/>
            <a:ext cx="7710487" cy="3810000"/>
          </a:xfrm>
          <a:prstGeom prst="rect">
            <a:avLst/>
          </a:prstGeom>
        </p:spPr>
      </p:pic>
    </p:spTree>
    <p:extLst>
      <p:ext uri="{BB962C8B-B14F-4D97-AF65-F5344CB8AC3E}">
        <p14:creationId xmlns:p14="http://schemas.microsoft.com/office/powerpoint/2010/main" val="2180449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85750"/>
            <a:ext cx="5638800" cy="861774"/>
          </a:xfrm>
        </p:spPr>
        <p:txBody>
          <a:bodyPr/>
          <a:lstStyle/>
          <a:p>
            <a:r>
              <a:rPr lang="en-US" smtClean="0"/>
              <a:t>Handelling Imbalanced Data</a:t>
            </a:r>
            <a:endParaRPr lang="en-IN"/>
          </a:p>
        </p:txBody>
      </p:sp>
      <p:sp>
        <p:nvSpPr>
          <p:cNvPr id="3" name="Rectangle 2"/>
          <p:cNvSpPr/>
          <p:nvPr/>
        </p:nvSpPr>
        <p:spPr>
          <a:xfrm>
            <a:off x="228600" y="819150"/>
            <a:ext cx="8686800" cy="1569660"/>
          </a:xfrm>
          <a:prstGeom prst="rect">
            <a:avLst/>
          </a:prstGeom>
        </p:spPr>
        <p:txBody>
          <a:bodyPr wrap="square">
            <a:spAutoFit/>
          </a:bodyPr>
          <a:lstStyle/>
          <a:p>
            <a:r>
              <a:rPr lang="en-US" sz="1600" smtClean="0">
                <a:solidFill>
                  <a:schemeClr val="tx2"/>
                </a:solidFill>
                <a:latin typeface="Arial" panose="020B0604020202020204" pitchFamily="34" charset="0"/>
                <a:cs typeface="Arial" panose="020B0604020202020204" pitchFamily="34" charset="0"/>
              </a:rPr>
              <a:t>Synthetic Minority Oversampling Technique (SMOTE)</a:t>
            </a:r>
          </a:p>
          <a:p>
            <a:r>
              <a:rPr lang="en-US" sz="1600" smtClean="0">
                <a:solidFill>
                  <a:schemeClr val="tx2"/>
                </a:solidFill>
                <a:latin typeface="Arial" panose="020B0604020202020204" pitchFamily="34" charset="0"/>
                <a:cs typeface="Arial" panose="020B0604020202020204" pitchFamily="34" charset="0"/>
              </a:rPr>
              <a:t>This technique generates synthetic data for the minority class.</a:t>
            </a:r>
          </a:p>
          <a:p>
            <a:r>
              <a:rPr lang="en-US" sz="1600" smtClean="0">
                <a:solidFill>
                  <a:schemeClr val="tx2"/>
                </a:solidFill>
                <a:latin typeface="Arial" panose="020B0604020202020204" pitchFamily="34" charset="0"/>
                <a:cs typeface="Arial" panose="020B0604020202020204" pitchFamily="34" charset="0"/>
              </a:rPr>
              <a:t>SMOTE (Synthetic Minority Oversampling Technique) works by randomly picking a point from the minority class and computing the k-nearest neighbors for this point. The synthetic points are added between the chosen point and its neighbors.</a:t>
            </a:r>
          </a:p>
          <a:p>
            <a:r>
              <a:rPr lang="en-US" sz="1600">
                <a:solidFill>
                  <a:schemeClr val="tx2"/>
                </a:solidFill>
                <a:latin typeface="Arial" panose="020B0604020202020204" pitchFamily="34" charset="0"/>
                <a:cs typeface="Arial" panose="020B0604020202020204" pitchFamily="34" charset="0"/>
              </a:rPr>
              <a:t>Created</a:t>
            </a:r>
            <a:r>
              <a:rPr lang="en-US" sz="1600" spc="-130">
                <a:solidFill>
                  <a:schemeClr val="tx2"/>
                </a:solidFill>
                <a:latin typeface="Arial" panose="020B0604020202020204" pitchFamily="34" charset="0"/>
                <a:cs typeface="Arial" panose="020B0604020202020204" pitchFamily="34" charset="0"/>
              </a:rPr>
              <a:t> </a:t>
            </a:r>
            <a:r>
              <a:rPr lang="en-US" sz="1600" spc="25">
                <a:solidFill>
                  <a:schemeClr val="tx2"/>
                </a:solidFill>
                <a:latin typeface="Arial" panose="020B0604020202020204" pitchFamily="34" charset="0"/>
                <a:cs typeface="Arial" panose="020B0604020202020204" pitchFamily="34" charset="0"/>
              </a:rPr>
              <a:t>balanced</a:t>
            </a:r>
            <a:r>
              <a:rPr lang="en-US" sz="1600" spc="-130">
                <a:solidFill>
                  <a:schemeClr val="tx2"/>
                </a:solidFill>
                <a:latin typeface="Arial" panose="020B0604020202020204" pitchFamily="34" charset="0"/>
                <a:cs typeface="Arial" panose="020B0604020202020204" pitchFamily="34" charset="0"/>
              </a:rPr>
              <a:t> </a:t>
            </a:r>
            <a:r>
              <a:rPr lang="en-US" sz="1600" spc="15">
                <a:solidFill>
                  <a:schemeClr val="tx2"/>
                </a:solidFill>
                <a:latin typeface="Arial" panose="020B0604020202020204" pitchFamily="34" charset="0"/>
                <a:cs typeface="Arial" panose="020B0604020202020204" pitchFamily="34" charset="0"/>
              </a:rPr>
              <a:t>data</a:t>
            </a:r>
            <a:r>
              <a:rPr lang="en-US" sz="1600" spc="-125">
                <a:solidFill>
                  <a:schemeClr val="tx2"/>
                </a:solidFill>
                <a:latin typeface="Arial" panose="020B0604020202020204" pitchFamily="34" charset="0"/>
                <a:cs typeface="Arial" panose="020B0604020202020204" pitchFamily="34" charset="0"/>
              </a:rPr>
              <a:t> </a:t>
            </a:r>
            <a:r>
              <a:rPr lang="en-US" sz="1600" spc="35">
                <a:solidFill>
                  <a:schemeClr val="tx2"/>
                </a:solidFill>
                <a:latin typeface="Arial" panose="020B0604020202020204" pitchFamily="34" charset="0"/>
                <a:cs typeface="Arial" panose="020B0604020202020204" pitchFamily="34" charset="0"/>
              </a:rPr>
              <a:t>with</a:t>
            </a:r>
            <a:r>
              <a:rPr lang="en-US" sz="1600" spc="-145">
                <a:solidFill>
                  <a:schemeClr val="tx2"/>
                </a:solidFill>
                <a:latin typeface="Arial" panose="020B0604020202020204" pitchFamily="34" charset="0"/>
                <a:cs typeface="Arial" panose="020B0604020202020204" pitchFamily="34" charset="0"/>
              </a:rPr>
              <a:t> </a:t>
            </a:r>
            <a:r>
              <a:rPr lang="en-US" sz="1600" b="1" spc="-165">
                <a:solidFill>
                  <a:schemeClr val="tx2"/>
                </a:solidFill>
                <a:latin typeface="Arial" panose="020B0604020202020204" pitchFamily="34" charset="0"/>
                <a:cs typeface="Arial" panose="020B0604020202020204" pitchFamily="34" charset="0"/>
              </a:rPr>
              <a:t>54941</a:t>
            </a:r>
            <a:r>
              <a:rPr lang="en-US" sz="1600" b="1" spc="-120">
                <a:solidFill>
                  <a:schemeClr val="tx2"/>
                </a:solidFill>
                <a:latin typeface="Arial" panose="020B0604020202020204" pitchFamily="34" charset="0"/>
                <a:cs typeface="Arial" panose="020B0604020202020204" pitchFamily="34" charset="0"/>
              </a:rPr>
              <a:t> </a:t>
            </a:r>
            <a:r>
              <a:rPr lang="en-US" sz="1600">
                <a:solidFill>
                  <a:schemeClr val="tx2"/>
                </a:solidFill>
                <a:latin typeface="Arial" panose="020B0604020202020204" pitchFamily="34" charset="0"/>
                <a:cs typeface="Arial" panose="020B0604020202020204" pitchFamily="34" charset="0"/>
              </a:rPr>
              <a:t>records</a:t>
            </a:r>
            <a:r>
              <a:rPr lang="en-US" sz="1600" spc="-125">
                <a:solidFill>
                  <a:schemeClr val="tx2"/>
                </a:solidFill>
                <a:latin typeface="Arial" panose="020B0604020202020204" pitchFamily="34" charset="0"/>
                <a:cs typeface="Arial" panose="020B0604020202020204" pitchFamily="34" charset="0"/>
              </a:rPr>
              <a:t> </a:t>
            </a:r>
            <a:r>
              <a:rPr lang="en-US" sz="1600" spc="-15">
                <a:solidFill>
                  <a:schemeClr val="tx2"/>
                </a:solidFill>
                <a:latin typeface="Arial" panose="020B0604020202020204" pitchFamily="34" charset="0"/>
                <a:cs typeface="Arial" panose="020B0604020202020204" pitchFamily="34" charset="0"/>
              </a:rPr>
              <a:t>for</a:t>
            </a:r>
            <a:r>
              <a:rPr lang="en-US" sz="1600" spc="-130">
                <a:solidFill>
                  <a:schemeClr val="tx2"/>
                </a:solidFill>
                <a:latin typeface="Arial" panose="020B0604020202020204" pitchFamily="34" charset="0"/>
                <a:cs typeface="Arial" panose="020B0604020202020204" pitchFamily="34" charset="0"/>
              </a:rPr>
              <a:t> </a:t>
            </a:r>
            <a:r>
              <a:rPr lang="en-US" sz="1600" spc="20">
                <a:solidFill>
                  <a:schemeClr val="tx2"/>
                </a:solidFill>
                <a:latin typeface="Arial" panose="020B0604020202020204" pitchFamily="34" charset="0"/>
                <a:cs typeface="Arial" panose="020B0604020202020204" pitchFamily="34" charset="0"/>
              </a:rPr>
              <a:t>each</a:t>
            </a:r>
            <a:r>
              <a:rPr lang="en-US" sz="1600" spc="-140">
                <a:solidFill>
                  <a:schemeClr val="tx2"/>
                </a:solidFill>
                <a:latin typeface="Arial" panose="020B0604020202020204" pitchFamily="34" charset="0"/>
                <a:cs typeface="Arial" panose="020B0604020202020204" pitchFamily="34" charset="0"/>
              </a:rPr>
              <a:t> </a:t>
            </a:r>
            <a:r>
              <a:rPr lang="en-US" sz="1600" spc="-50" smtClean="0">
                <a:solidFill>
                  <a:schemeClr val="tx2"/>
                </a:solidFill>
                <a:latin typeface="Arial" panose="020B0604020202020204" pitchFamily="34" charset="0"/>
                <a:cs typeface="Arial" panose="020B0604020202020204" pitchFamily="34" charset="0"/>
              </a:rPr>
              <a:t>class.</a:t>
            </a:r>
            <a:endParaRPr lang="en-US" sz="1600" b="0" i="0">
              <a:solidFill>
                <a:schemeClr val="tx2"/>
              </a:solidFill>
              <a:effectLst/>
              <a:latin typeface="Arial" panose="020B0604020202020204" pitchFamily="34" charset="0"/>
              <a:cs typeface="Arial" panose="020B0604020202020204" pitchFamily="34" charset="0"/>
            </a:endParaRPr>
          </a:p>
        </p:txBody>
      </p:sp>
      <p:sp>
        <p:nvSpPr>
          <p:cNvPr id="4" name="object 4"/>
          <p:cNvSpPr/>
          <p:nvPr/>
        </p:nvSpPr>
        <p:spPr>
          <a:xfrm>
            <a:off x="1066800" y="2496187"/>
            <a:ext cx="2971800" cy="205676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724400" y="2572387"/>
            <a:ext cx="2865465" cy="1980563"/>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969149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38150"/>
            <a:ext cx="5881878" cy="1292662"/>
          </a:xfrm>
        </p:spPr>
        <p:txBody>
          <a:bodyPr/>
          <a:lstStyle/>
          <a:p>
            <a:r>
              <a:rPr lang="en-US">
                <a:latin typeface="Times New Roman" panose="02020603050405020304" pitchFamily="18" charset="0"/>
                <a:ea typeface="Calibri" panose="020F0502020204030204" pitchFamily="34" charset="0"/>
                <a:cs typeface="Times New Roman" panose="02020603050405020304" pitchFamily="18" charset="0"/>
              </a:rPr>
              <a:t>Decision Tree Classifier –</a:t>
            </a:r>
            <a:r>
              <a:rPr lang="en-IN" sz="2400">
                <a:latin typeface="Calibri" panose="020F0502020204030204" pitchFamily="34" charset="0"/>
                <a:ea typeface="Calibri" panose="020F0502020204030204" pitchFamily="34" charset="0"/>
                <a:cs typeface="Times New Roman" panose="02020603050405020304" pitchFamily="18" charset="0"/>
              </a:rPr>
              <a:t/>
            </a:r>
            <a:br>
              <a:rPr lang="en-IN" sz="2400">
                <a:latin typeface="Calibri" panose="020F0502020204030204" pitchFamily="34" charset="0"/>
                <a:ea typeface="Calibri" panose="020F0502020204030204" pitchFamily="34" charset="0"/>
                <a:cs typeface="Times New Roman" panose="02020603050405020304" pitchFamily="18" charset="0"/>
              </a:rPr>
            </a:br>
            <a:endParaRPr lang="en-IN"/>
          </a:p>
        </p:txBody>
      </p:sp>
      <p:sp>
        <p:nvSpPr>
          <p:cNvPr id="3" name="Rectangle 2"/>
          <p:cNvSpPr/>
          <p:nvPr/>
        </p:nvSpPr>
        <p:spPr>
          <a:xfrm>
            <a:off x="304800" y="1428750"/>
            <a:ext cx="4343400" cy="2460161"/>
          </a:xfrm>
          <a:prstGeom prst="rect">
            <a:avLst/>
          </a:prstGeom>
        </p:spPr>
        <p:txBody>
          <a:bodyPr wrap="square">
            <a:spAutoFit/>
          </a:bodyPr>
          <a:lstStyle/>
          <a:p>
            <a:pPr>
              <a:lnSpc>
                <a:spcPct val="115000"/>
              </a:lnSpc>
              <a:spcAft>
                <a:spcPts val="800"/>
              </a:spcAft>
              <a:tabLst>
                <a:tab pos="4945380" algn="l"/>
              </a:tabLst>
            </a:pPr>
            <a:r>
              <a:rPr lang="en-IN" sz="1600" smtClean="0">
                <a:solidFill>
                  <a:schemeClr val="tx2"/>
                </a:solidFill>
                <a:latin typeface="Arial" panose="020B0604020202020204" pitchFamily="34" charset="0"/>
                <a:ea typeface="Calibri" panose="020F0502020204030204" pitchFamily="34" charset="0"/>
                <a:cs typeface="Arial" panose="020B0604020202020204" pitchFamily="34" charset="0"/>
              </a:rPr>
              <a:t>A </a:t>
            </a:r>
            <a:r>
              <a:rPr lang="en-IN" sz="1600">
                <a:solidFill>
                  <a:schemeClr val="tx2"/>
                </a:solidFill>
                <a:latin typeface="Arial" panose="020B0604020202020204" pitchFamily="34" charset="0"/>
                <a:ea typeface="Calibri" panose="020F0502020204030204" pitchFamily="34" charset="0"/>
                <a:cs typeface="Arial" panose="020B0604020202020204" pitchFamily="34" charset="0"/>
              </a:rPr>
              <a:t>decision tree is a graphical representation of all possible solutions to a decision based on certain conditions. On each step or node of a decision tree, used for classification, we try to form a condition on the features to separate all the labels or classes contained in the dataset to the fullest purity.</a:t>
            </a:r>
            <a:endParaRPr lang="en-IN" sz="1400">
              <a:solidFill>
                <a:schemeClr val="tx2"/>
              </a:solidFill>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800"/>
              </a:spcAft>
              <a:tabLst>
                <a:tab pos="4945380" algn="l"/>
              </a:tabLst>
            </a:pPr>
            <a:r>
              <a:rPr lang="en-IN" sz="1600">
                <a:solidFill>
                  <a:schemeClr val="tx2"/>
                </a:solidFill>
                <a:latin typeface="Arial" panose="020B0604020202020204" pitchFamily="34" charset="0"/>
                <a:ea typeface="Calibri" panose="020F0502020204030204" pitchFamily="34" charset="0"/>
                <a:cs typeface="Arial" panose="020B0604020202020204" pitchFamily="34" charset="0"/>
              </a:rPr>
              <a:t>F1_Score- Train Set: 0.99, Test_Set:0.76</a:t>
            </a:r>
            <a:endParaRPr lang="en-IN" sz="1400">
              <a:solidFill>
                <a:schemeClr val="tx2"/>
              </a:solidFill>
              <a:effectLst/>
              <a:latin typeface="Arial" panose="020B0604020202020204" pitchFamily="34" charset="0"/>
              <a:ea typeface="Calibri" panose="020F0502020204030204" pitchFamily="34" charset="0"/>
              <a:cs typeface="Arial" panose="020B0604020202020204" pitchFamily="34"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099991"/>
            <a:ext cx="3771900" cy="2788920"/>
          </a:xfrm>
          <a:prstGeom prst="rect">
            <a:avLst/>
          </a:prstGeom>
          <a:noFill/>
          <a:ln>
            <a:noFill/>
          </a:ln>
        </p:spPr>
      </p:pic>
    </p:spTree>
    <p:extLst>
      <p:ext uri="{BB962C8B-B14F-4D97-AF65-F5344CB8AC3E}">
        <p14:creationId xmlns:p14="http://schemas.microsoft.com/office/powerpoint/2010/main" val="1712300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38150"/>
            <a:ext cx="3838955" cy="430887"/>
          </a:xfrm>
        </p:spPr>
        <p:txBody>
          <a:bodyPr/>
          <a:lstStyle/>
          <a:p>
            <a:r>
              <a:rPr lang="en-IN"/>
              <a:t>XGBoost </a:t>
            </a:r>
            <a:r>
              <a:rPr lang="en-IN"/>
              <a:t>Model </a:t>
            </a:r>
            <a:endParaRPr lang="en-IN"/>
          </a:p>
        </p:txBody>
      </p:sp>
      <p:sp>
        <p:nvSpPr>
          <p:cNvPr id="3" name="Rectangle 2"/>
          <p:cNvSpPr/>
          <p:nvPr/>
        </p:nvSpPr>
        <p:spPr>
          <a:xfrm>
            <a:off x="304800" y="971550"/>
            <a:ext cx="4572000" cy="2845907"/>
          </a:xfrm>
          <a:prstGeom prst="rect">
            <a:avLst/>
          </a:prstGeom>
        </p:spPr>
        <p:txBody>
          <a:bodyPr wrap="square">
            <a:spAutoFit/>
          </a:bodyPr>
          <a:lstStyle/>
          <a:p>
            <a:pPr>
              <a:lnSpc>
                <a:spcPct val="115000"/>
              </a:lnSpc>
              <a:spcAft>
                <a:spcPts val="800"/>
              </a:spcAft>
              <a:tabLst>
                <a:tab pos="4945380" algn="l"/>
              </a:tabLst>
            </a:pPr>
            <a:r>
              <a:rPr lang="en-IN" sz="1600">
                <a:solidFill>
                  <a:schemeClr val="tx2"/>
                </a:solidFill>
                <a:latin typeface="Arial" panose="020B0604020202020204" pitchFamily="34" charset="0"/>
                <a:ea typeface="Calibri" panose="020F0502020204030204" pitchFamily="34" charset="0"/>
                <a:cs typeface="Arial" panose="020B0604020202020204" pitchFamily="34" charset="0"/>
              </a:rPr>
              <a:t>XGBoost or extreme gradient boosting is one of the well-known gradient boosting techniques (ensemble) having enhanced performance and speed in tree-based (sequential decision trees) machine learning algorithms.</a:t>
            </a:r>
            <a:endParaRPr lang="en-IN" sz="1400">
              <a:solidFill>
                <a:schemeClr val="tx2"/>
              </a:solidFill>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800"/>
              </a:spcAft>
              <a:tabLst>
                <a:tab pos="4945380" algn="l"/>
              </a:tabLst>
            </a:pPr>
            <a:r>
              <a:rPr lang="en-IN" sz="1600">
                <a:solidFill>
                  <a:schemeClr val="tx2"/>
                </a:solidFill>
                <a:latin typeface="Arial" panose="020B0604020202020204" pitchFamily="34" charset="0"/>
                <a:ea typeface="Calibri" panose="020F0502020204030204" pitchFamily="34" charset="0"/>
                <a:cs typeface="Arial" panose="020B0604020202020204" pitchFamily="34" charset="0"/>
              </a:rPr>
              <a:t>Parameters used - (n_estimators=100, max_depth=25, min_samples_leaf=20, min_samples_split=30)</a:t>
            </a:r>
            <a:endParaRPr lang="en-IN" sz="1400">
              <a:solidFill>
                <a:schemeClr val="tx2"/>
              </a:solidFill>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800"/>
              </a:spcAft>
              <a:tabLst>
                <a:tab pos="4945380" algn="l"/>
              </a:tabLst>
            </a:pPr>
            <a:r>
              <a:rPr lang="en-IN" sz="1600">
                <a:solidFill>
                  <a:schemeClr val="tx2"/>
                </a:solidFill>
                <a:latin typeface="Arial" panose="020B0604020202020204" pitchFamily="34" charset="0"/>
                <a:ea typeface="Calibri" panose="020F0502020204030204" pitchFamily="34" charset="0"/>
                <a:cs typeface="Arial" panose="020B0604020202020204" pitchFamily="34" charset="0"/>
              </a:rPr>
              <a:t>F1_Score- Train Set: 0.98, Test_Set:0.84</a:t>
            </a:r>
            <a:endParaRPr lang="en-IN" sz="1400">
              <a:solidFill>
                <a:schemeClr val="tx2"/>
              </a:solidFill>
              <a:effectLst/>
              <a:latin typeface="Arial" panose="020B0604020202020204" pitchFamily="34" charset="0"/>
              <a:ea typeface="Calibri" panose="020F0502020204030204" pitchFamily="34" charset="0"/>
              <a:cs typeface="Arial" panose="020B0604020202020204" pitchFamily="34"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953000" y="895480"/>
            <a:ext cx="3802380" cy="2727960"/>
          </a:xfrm>
          <a:prstGeom prst="rect">
            <a:avLst/>
          </a:prstGeom>
          <a:noFill/>
          <a:ln>
            <a:noFill/>
          </a:ln>
        </p:spPr>
      </p:pic>
    </p:spTree>
    <p:extLst>
      <p:ext uri="{BB962C8B-B14F-4D97-AF65-F5344CB8AC3E}">
        <p14:creationId xmlns:p14="http://schemas.microsoft.com/office/powerpoint/2010/main" val="452778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14350"/>
            <a:ext cx="3838955" cy="430887"/>
          </a:xfrm>
        </p:spPr>
        <p:txBody>
          <a:bodyPr/>
          <a:lstStyle/>
          <a:p>
            <a:r>
              <a:rPr lang="en-IN"/>
              <a:t>KNN </a:t>
            </a:r>
            <a:r>
              <a:rPr lang="en-IN" smtClean="0"/>
              <a:t>Model</a:t>
            </a:r>
            <a:endParaRPr lang="en-IN"/>
          </a:p>
        </p:txBody>
      </p:sp>
      <p:sp>
        <p:nvSpPr>
          <p:cNvPr id="3" name="Rectangle 2"/>
          <p:cNvSpPr/>
          <p:nvPr/>
        </p:nvSpPr>
        <p:spPr>
          <a:xfrm>
            <a:off x="304800" y="1123950"/>
            <a:ext cx="4572000" cy="3129062"/>
          </a:xfrm>
          <a:prstGeom prst="rect">
            <a:avLst/>
          </a:prstGeom>
        </p:spPr>
        <p:txBody>
          <a:bodyPr>
            <a:spAutoFit/>
          </a:bodyPr>
          <a:lstStyle/>
          <a:p>
            <a:pPr>
              <a:lnSpc>
                <a:spcPct val="115000"/>
              </a:lnSpc>
              <a:spcAft>
                <a:spcPts val="800"/>
              </a:spcAft>
              <a:tabLst>
                <a:tab pos="4945380" algn="l"/>
              </a:tabLst>
            </a:pPr>
            <a:r>
              <a:rPr lang="en-IN" sz="1600">
                <a:solidFill>
                  <a:schemeClr val="tx2"/>
                </a:solidFill>
                <a:latin typeface="Arial" panose="020B0604020202020204" pitchFamily="34" charset="0"/>
                <a:ea typeface="Calibri" panose="020F0502020204030204" pitchFamily="34" charset="0"/>
                <a:cs typeface="Arial" panose="020B0604020202020204" pitchFamily="34" charset="0"/>
              </a:rPr>
              <a:t>The k-nearest neighbors (KNN) algorithm is a simple, supervised machine learning algorithm that can be used to solve both classification and regression problems. It's easy to implement and understand, but has a major drawback of becoming significantly slows as the size of that data in use grows.</a:t>
            </a:r>
            <a:endParaRPr lang="en-IN" sz="1400">
              <a:solidFill>
                <a:schemeClr val="tx2"/>
              </a:solidFill>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800"/>
              </a:spcAft>
              <a:tabLst>
                <a:tab pos="4945380" algn="l"/>
              </a:tabLst>
            </a:pPr>
            <a:r>
              <a:rPr lang="en-IN" sz="1600">
                <a:solidFill>
                  <a:schemeClr val="tx2"/>
                </a:solidFill>
                <a:latin typeface="Arial" panose="020B0604020202020204" pitchFamily="34" charset="0"/>
                <a:ea typeface="Calibri" panose="020F0502020204030204" pitchFamily="34" charset="0"/>
                <a:cs typeface="Arial" panose="020B0604020202020204" pitchFamily="34" charset="0"/>
              </a:rPr>
              <a:t>Parameters Used - (n_neighbors = 4, metric = 'minkowski', p = 2)</a:t>
            </a:r>
            <a:endParaRPr lang="en-IN" sz="1400">
              <a:solidFill>
                <a:schemeClr val="tx2"/>
              </a:solidFill>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800"/>
              </a:spcAft>
              <a:tabLst>
                <a:tab pos="4945380" algn="l"/>
              </a:tabLst>
            </a:pPr>
            <a:r>
              <a:rPr lang="en-IN" sz="1600">
                <a:solidFill>
                  <a:schemeClr val="tx2"/>
                </a:solidFill>
                <a:latin typeface="Arial" panose="020B0604020202020204" pitchFamily="34" charset="0"/>
                <a:ea typeface="Calibri" panose="020F0502020204030204" pitchFamily="34" charset="0"/>
                <a:cs typeface="Arial" panose="020B0604020202020204" pitchFamily="34" charset="0"/>
              </a:rPr>
              <a:t>F1_Score- Train_Set:0.85, Test_Set:0.75</a:t>
            </a:r>
            <a:endParaRPr lang="en-IN" sz="1400">
              <a:solidFill>
                <a:schemeClr val="tx2"/>
              </a:solidFill>
              <a:effectLst/>
              <a:latin typeface="Arial" panose="020B0604020202020204" pitchFamily="34" charset="0"/>
              <a:ea typeface="Calibri" panose="020F0502020204030204" pitchFamily="34" charset="0"/>
              <a:cs typeface="Arial" panose="020B0604020202020204" pitchFamily="34"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278781"/>
            <a:ext cx="3619500" cy="2819400"/>
          </a:xfrm>
          <a:prstGeom prst="rect">
            <a:avLst/>
          </a:prstGeom>
          <a:noFill/>
          <a:ln>
            <a:noFill/>
          </a:ln>
        </p:spPr>
      </p:pic>
    </p:spTree>
    <p:extLst>
      <p:ext uri="{BB962C8B-B14F-4D97-AF65-F5344CB8AC3E}">
        <p14:creationId xmlns:p14="http://schemas.microsoft.com/office/powerpoint/2010/main" val="2210901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3400" y="1005986"/>
            <a:ext cx="4328160" cy="3170740"/>
          </a:xfrm>
          <a:prstGeom prst="rect">
            <a:avLst/>
          </a:prstGeom>
        </p:spPr>
        <p:txBody>
          <a:bodyPr vert="horz" wrap="square" lIns="0" tIns="53975" rIns="0" bIns="0" rtlCol="0">
            <a:spAutoFit/>
          </a:bodyPr>
          <a:lstStyle/>
          <a:p>
            <a:pPr marL="355600" indent="-342900">
              <a:lnSpc>
                <a:spcPct val="100000"/>
              </a:lnSpc>
              <a:spcBef>
                <a:spcPts val="425"/>
              </a:spcBef>
              <a:buAutoNum type="arabicPeriod"/>
              <a:tabLst>
                <a:tab pos="354965" algn="l"/>
                <a:tab pos="355600" algn="l"/>
              </a:tabLst>
            </a:pPr>
            <a:r>
              <a:rPr lang="en-US" b="1" spc="-5" smtClean="0">
                <a:solidFill>
                  <a:schemeClr val="tx2"/>
                </a:solidFill>
                <a:latin typeface="Arial"/>
                <a:cs typeface="Arial"/>
              </a:rPr>
              <a:t>Introduction</a:t>
            </a:r>
            <a:endParaRPr sz="1800">
              <a:solidFill>
                <a:schemeClr val="tx2"/>
              </a:solidFill>
              <a:latin typeface="Arial"/>
              <a:cs typeface="Arial"/>
            </a:endParaRPr>
          </a:p>
          <a:p>
            <a:pPr marL="355600" indent="-342900">
              <a:lnSpc>
                <a:spcPct val="100000"/>
              </a:lnSpc>
              <a:spcBef>
                <a:spcPts val="325"/>
              </a:spcBef>
              <a:buAutoNum type="arabicPeriod"/>
              <a:tabLst>
                <a:tab pos="354965" algn="l"/>
                <a:tab pos="355600" algn="l"/>
              </a:tabLst>
            </a:pPr>
            <a:r>
              <a:rPr sz="1800" b="1" spc="-5" dirty="0">
                <a:solidFill>
                  <a:schemeClr val="tx2"/>
                </a:solidFill>
                <a:latin typeface="Arial"/>
                <a:cs typeface="Arial"/>
              </a:rPr>
              <a:t>Data Summary</a:t>
            </a:r>
            <a:endParaRPr sz="1800">
              <a:solidFill>
                <a:schemeClr val="tx2"/>
              </a:solidFill>
              <a:latin typeface="Arial"/>
              <a:cs typeface="Arial"/>
            </a:endParaRPr>
          </a:p>
          <a:p>
            <a:pPr marL="355600" indent="-342900">
              <a:lnSpc>
                <a:spcPct val="100000"/>
              </a:lnSpc>
              <a:spcBef>
                <a:spcPts val="325"/>
              </a:spcBef>
              <a:buAutoNum type="arabicPeriod"/>
              <a:tabLst>
                <a:tab pos="354965" algn="l"/>
                <a:tab pos="355600" algn="l"/>
              </a:tabLst>
            </a:pPr>
            <a:r>
              <a:rPr sz="1800" b="1" spc="-10" dirty="0">
                <a:solidFill>
                  <a:schemeClr val="tx2"/>
                </a:solidFill>
                <a:latin typeface="Arial"/>
                <a:cs typeface="Arial"/>
              </a:rPr>
              <a:t>Analysis </a:t>
            </a:r>
            <a:r>
              <a:rPr sz="1800" b="1" dirty="0">
                <a:solidFill>
                  <a:schemeClr val="tx2"/>
                </a:solidFill>
                <a:latin typeface="Arial"/>
                <a:cs typeface="Arial"/>
              </a:rPr>
              <a:t>of</a:t>
            </a:r>
            <a:r>
              <a:rPr sz="1800" b="1" spc="45" dirty="0">
                <a:solidFill>
                  <a:schemeClr val="tx2"/>
                </a:solidFill>
                <a:latin typeface="Arial"/>
                <a:cs typeface="Arial"/>
              </a:rPr>
              <a:t> </a:t>
            </a:r>
            <a:r>
              <a:rPr sz="1800" b="1" spc="-5" dirty="0">
                <a:solidFill>
                  <a:schemeClr val="tx2"/>
                </a:solidFill>
                <a:latin typeface="Arial"/>
                <a:cs typeface="Arial"/>
              </a:rPr>
              <a:t>Data</a:t>
            </a:r>
            <a:endParaRPr sz="1800">
              <a:solidFill>
                <a:schemeClr val="tx2"/>
              </a:solidFill>
              <a:latin typeface="Arial"/>
              <a:cs typeface="Arial"/>
            </a:endParaRPr>
          </a:p>
          <a:p>
            <a:pPr marL="355600" indent="-342900">
              <a:lnSpc>
                <a:spcPct val="100000"/>
              </a:lnSpc>
              <a:spcBef>
                <a:spcPts val="320"/>
              </a:spcBef>
              <a:buAutoNum type="arabicPeriod"/>
              <a:tabLst>
                <a:tab pos="354965" algn="l"/>
                <a:tab pos="355600" algn="l"/>
              </a:tabLst>
            </a:pPr>
            <a:r>
              <a:rPr sz="1800" b="1" dirty="0">
                <a:solidFill>
                  <a:schemeClr val="tx2"/>
                </a:solidFill>
                <a:latin typeface="Arial"/>
                <a:cs typeface="Arial"/>
              </a:rPr>
              <a:t>Null </a:t>
            </a:r>
            <a:r>
              <a:rPr sz="1800" b="1" spc="-10" dirty="0">
                <a:solidFill>
                  <a:schemeClr val="tx2"/>
                </a:solidFill>
                <a:latin typeface="Arial"/>
                <a:cs typeface="Arial"/>
              </a:rPr>
              <a:t>value </a:t>
            </a:r>
            <a:r>
              <a:rPr sz="1800" b="1" dirty="0">
                <a:solidFill>
                  <a:schemeClr val="tx2"/>
                </a:solidFill>
                <a:latin typeface="Arial"/>
                <a:cs typeface="Arial"/>
              </a:rPr>
              <a:t>Imputation/ </a:t>
            </a:r>
            <a:r>
              <a:rPr sz="1800" b="1" spc="-5" dirty="0">
                <a:solidFill>
                  <a:schemeClr val="tx2"/>
                </a:solidFill>
                <a:latin typeface="Arial"/>
                <a:cs typeface="Arial"/>
              </a:rPr>
              <a:t>Data</a:t>
            </a:r>
            <a:r>
              <a:rPr sz="1800" b="1" spc="-30" dirty="0">
                <a:solidFill>
                  <a:schemeClr val="tx2"/>
                </a:solidFill>
                <a:latin typeface="Arial"/>
                <a:cs typeface="Arial"/>
              </a:rPr>
              <a:t> </a:t>
            </a:r>
            <a:r>
              <a:rPr sz="1800" b="1" spc="-5" dirty="0">
                <a:solidFill>
                  <a:schemeClr val="tx2"/>
                </a:solidFill>
                <a:latin typeface="Arial"/>
                <a:cs typeface="Arial"/>
              </a:rPr>
              <a:t>Cleaning</a:t>
            </a:r>
            <a:endParaRPr sz="1800">
              <a:solidFill>
                <a:schemeClr val="tx2"/>
              </a:solidFill>
              <a:latin typeface="Arial"/>
              <a:cs typeface="Arial"/>
            </a:endParaRPr>
          </a:p>
          <a:p>
            <a:pPr marL="355600" indent="-342900">
              <a:lnSpc>
                <a:spcPct val="100000"/>
              </a:lnSpc>
              <a:spcBef>
                <a:spcPts val="330"/>
              </a:spcBef>
              <a:buAutoNum type="arabicPeriod"/>
              <a:tabLst>
                <a:tab pos="354965" algn="l"/>
                <a:tab pos="355600" algn="l"/>
              </a:tabLst>
            </a:pPr>
            <a:r>
              <a:rPr sz="1800" b="1" spc="-5">
                <a:solidFill>
                  <a:schemeClr val="tx2"/>
                </a:solidFill>
                <a:latin typeface="Arial"/>
                <a:cs typeface="Arial"/>
              </a:rPr>
              <a:t>Data </a:t>
            </a:r>
            <a:r>
              <a:rPr sz="1800" b="1" spc="-5" smtClean="0">
                <a:solidFill>
                  <a:schemeClr val="tx2"/>
                </a:solidFill>
                <a:latin typeface="Arial"/>
                <a:cs typeface="Arial"/>
              </a:rPr>
              <a:t>Preprocessing</a:t>
            </a:r>
            <a:endParaRPr lang="en-US" sz="1800" b="1" spc="-5" smtClean="0">
              <a:solidFill>
                <a:schemeClr val="tx2"/>
              </a:solidFill>
              <a:latin typeface="Arial"/>
              <a:cs typeface="Arial"/>
            </a:endParaRPr>
          </a:p>
          <a:p>
            <a:pPr marL="355600" indent="-342900">
              <a:lnSpc>
                <a:spcPct val="100000"/>
              </a:lnSpc>
              <a:spcBef>
                <a:spcPts val="330"/>
              </a:spcBef>
              <a:buAutoNum type="arabicPeriod"/>
              <a:tabLst>
                <a:tab pos="354965" algn="l"/>
                <a:tab pos="355600" algn="l"/>
              </a:tabLst>
            </a:pPr>
            <a:r>
              <a:rPr lang="en-US" b="1" spc="-5" smtClean="0">
                <a:solidFill>
                  <a:schemeClr val="tx2"/>
                </a:solidFill>
                <a:latin typeface="Arial"/>
                <a:cs typeface="Arial"/>
              </a:rPr>
              <a:t>Handelling Imbalnced Data</a:t>
            </a:r>
            <a:endParaRPr sz="1800">
              <a:solidFill>
                <a:schemeClr val="tx2"/>
              </a:solidFill>
              <a:latin typeface="Arial"/>
              <a:cs typeface="Arial"/>
            </a:endParaRPr>
          </a:p>
          <a:p>
            <a:pPr marL="355600" indent="-342900">
              <a:lnSpc>
                <a:spcPct val="100000"/>
              </a:lnSpc>
              <a:spcBef>
                <a:spcPts val="325"/>
              </a:spcBef>
              <a:buAutoNum type="arabicPeriod"/>
              <a:tabLst>
                <a:tab pos="354965" algn="l"/>
                <a:tab pos="355600" algn="l"/>
              </a:tabLst>
            </a:pPr>
            <a:r>
              <a:rPr sz="1800" b="1">
                <a:solidFill>
                  <a:schemeClr val="tx2"/>
                </a:solidFill>
                <a:latin typeface="Arial"/>
                <a:cs typeface="Arial"/>
              </a:rPr>
              <a:t>Model</a:t>
            </a:r>
            <a:r>
              <a:rPr sz="1800" b="1" spc="-30">
                <a:solidFill>
                  <a:schemeClr val="tx2"/>
                </a:solidFill>
                <a:latin typeface="Arial"/>
                <a:cs typeface="Arial"/>
              </a:rPr>
              <a:t> </a:t>
            </a:r>
            <a:r>
              <a:rPr sz="1800" b="1" smtClean="0">
                <a:solidFill>
                  <a:schemeClr val="tx2"/>
                </a:solidFill>
                <a:latin typeface="Arial"/>
                <a:cs typeface="Arial"/>
              </a:rPr>
              <a:t>Training</a:t>
            </a:r>
            <a:endParaRPr sz="1800">
              <a:solidFill>
                <a:schemeClr val="tx2"/>
              </a:solidFill>
              <a:latin typeface="Arial"/>
              <a:cs typeface="Arial"/>
            </a:endParaRPr>
          </a:p>
          <a:p>
            <a:pPr marL="355600" indent="-342900">
              <a:lnSpc>
                <a:spcPct val="100000"/>
              </a:lnSpc>
              <a:spcBef>
                <a:spcPts val="330"/>
              </a:spcBef>
              <a:buAutoNum type="arabicPeriod"/>
              <a:tabLst>
                <a:tab pos="354965" algn="l"/>
                <a:tab pos="355600" algn="l"/>
              </a:tabLst>
            </a:pPr>
            <a:r>
              <a:rPr sz="1800" b="1" spc="-10" dirty="0">
                <a:solidFill>
                  <a:schemeClr val="tx2"/>
                </a:solidFill>
                <a:latin typeface="Arial"/>
                <a:cs typeface="Arial"/>
              </a:rPr>
              <a:t>Evaluation</a:t>
            </a:r>
            <a:r>
              <a:rPr sz="1800" b="1" spc="10" dirty="0">
                <a:solidFill>
                  <a:schemeClr val="tx2"/>
                </a:solidFill>
                <a:latin typeface="Arial"/>
                <a:cs typeface="Arial"/>
              </a:rPr>
              <a:t> </a:t>
            </a:r>
            <a:r>
              <a:rPr sz="1800" b="1" spc="-5" dirty="0">
                <a:solidFill>
                  <a:schemeClr val="tx2"/>
                </a:solidFill>
                <a:latin typeface="Arial"/>
                <a:cs typeface="Arial"/>
              </a:rPr>
              <a:t>Metrics</a:t>
            </a:r>
            <a:endParaRPr sz="1800">
              <a:solidFill>
                <a:schemeClr val="tx2"/>
              </a:solidFill>
              <a:latin typeface="Arial"/>
              <a:cs typeface="Arial"/>
            </a:endParaRPr>
          </a:p>
          <a:p>
            <a:pPr marL="355600" indent="-342900">
              <a:lnSpc>
                <a:spcPct val="100000"/>
              </a:lnSpc>
              <a:spcBef>
                <a:spcPts val="320"/>
              </a:spcBef>
              <a:buAutoNum type="arabicPeriod"/>
              <a:tabLst>
                <a:tab pos="354965" algn="l"/>
                <a:tab pos="355600" algn="l"/>
              </a:tabLst>
            </a:pPr>
            <a:r>
              <a:rPr sz="1800" b="1" dirty="0">
                <a:solidFill>
                  <a:schemeClr val="tx2"/>
                </a:solidFill>
                <a:latin typeface="Arial"/>
                <a:cs typeface="Arial"/>
              </a:rPr>
              <a:t>Challenges</a:t>
            </a:r>
            <a:endParaRPr sz="1800">
              <a:solidFill>
                <a:schemeClr val="tx2"/>
              </a:solidFill>
              <a:latin typeface="Arial"/>
              <a:cs typeface="Arial"/>
            </a:endParaRPr>
          </a:p>
          <a:p>
            <a:pPr marL="355600" indent="-342900">
              <a:lnSpc>
                <a:spcPct val="100000"/>
              </a:lnSpc>
              <a:spcBef>
                <a:spcPts val="325"/>
              </a:spcBef>
              <a:buAutoNum type="arabicPeriod"/>
              <a:tabLst>
                <a:tab pos="355600" algn="l"/>
              </a:tabLst>
            </a:pPr>
            <a:r>
              <a:rPr sz="1800" b="1" dirty="0">
                <a:solidFill>
                  <a:schemeClr val="tx2"/>
                </a:solidFill>
                <a:latin typeface="Arial"/>
                <a:cs typeface="Arial"/>
              </a:rPr>
              <a:t>Conclusion</a:t>
            </a:r>
            <a:endParaRPr sz="1800">
              <a:solidFill>
                <a:schemeClr val="tx2"/>
              </a:solidFill>
              <a:latin typeface="Arial"/>
              <a:cs typeface="Arial"/>
            </a:endParaRPr>
          </a:p>
        </p:txBody>
      </p:sp>
      <p:sp>
        <p:nvSpPr>
          <p:cNvPr id="3" name="object 3"/>
          <p:cNvSpPr txBox="1">
            <a:spLocks noGrp="1"/>
          </p:cNvSpPr>
          <p:nvPr>
            <p:ph type="title"/>
          </p:nvPr>
        </p:nvSpPr>
        <p:spPr>
          <a:xfrm>
            <a:off x="3760978" y="429590"/>
            <a:ext cx="1367790" cy="452120"/>
          </a:xfrm>
          <a:prstGeom prst="rect">
            <a:avLst/>
          </a:prstGeom>
        </p:spPr>
        <p:txBody>
          <a:bodyPr vert="horz" wrap="square" lIns="0" tIns="12065" rIns="0" bIns="0" rtlCol="0">
            <a:spAutoFit/>
          </a:bodyPr>
          <a:lstStyle/>
          <a:p>
            <a:pPr marL="12700">
              <a:lnSpc>
                <a:spcPct val="100000"/>
              </a:lnSpc>
              <a:spcBef>
                <a:spcPts val="95"/>
              </a:spcBef>
            </a:pPr>
            <a:r>
              <a:rPr spc="-5" dirty="0"/>
              <a:t>Co</a:t>
            </a:r>
            <a:r>
              <a:rPr spc="-15" dirty="0"/>
              <a:t>n</a:t>
            </a:r>
            <a:r>
              <a:rPr spc="-5" dirty="0"/>
              <a:t>t</a:t>
            </a:r>
            <a:r>
              <a:rPr dirty="0"/>
              <a:t>e</a:t>
            </a:r>
            <a:r>
              <a:rPr spc="-5" dirty="0"/>
              <a:t>nt</a:t>
            </a:r>
          </a:p>
        </p:txBody>
      </p:sp>
      <p:sp>
        <p:nvSpPr>
          <p:cNvPr id="4" name="object 4"/>
          <p:cNvSpPr/>
          <p:nvPr/>
        </p:nvSpPr>
        <p:spPr>
          <a:xfrm>
            <a:off x="5216077" y="1171817"/>
            <a:ext cx="3511680" cy="300490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61950"/>
            <a:ext cx="5562600" cy="861774"/>
          </a:xfrm>
        </p:spPr>
        <p:txBody>
          <a:bodyPr/>
          <a:lstStyle/>
          <a:p>
            <a:r>
              <a:rPr lang="en-IN"/>
              <a:t>RandomsearchCV KNN </a:t>
            </a:r>
            <a:endParaRPr lang="en-IN"/>
          </a:p>
        </p:txBody>
      </p:sp>
      <p:sp>
        <p:nvSpPr>
          <p:cNvPr id="3" name="Rectangle 2"/>
          <p:cNvSpPr/>
          <p:nvPr/>
        </p:nvSpPr>
        <p:spPr>
          <a:xfrm>
            <a:off x="304800" y="1047750"/>
            <a:ext cx="4572000" cy="3137397"/>
          </a:xfrm>
          <a:prstGeom prst="rect">
            <a:avLst/>
          </a:prstGeom>
        </p:spPr>
        <p:txBody>
          <a:bodyPr>
            <a:spAutoFit/>
          </a:bodyPr>
          <a:lstStyle/>
          <a:p>
            <a:pPr>
              <a:lnSpc>
                <a:spcPct val="115000"/>
              </a:lnSpc>
              <a:spcAft>
                <a:spcPts val="800"/>
              </a:spcAft>
              <a:tabLst>
                <a:tab pos="4945380" algn="l"/>
              </a:tabLst>
            </a:pPr>
            <a:r>
              <a:rPr lang="en-IN">
                <a:solidFill>
                  <a:schemeClr val="tx2"/>
                </a:solidFill>
                <a:latin typeface="Arial" panose="020B0604020202020204" pitchFamily="34" charset="0"/>
                <a:ea typeface="Calibri" panose="020F0502020204030204" pitchFamily="34" charset="0"/>
                <a:cs typeface="Arial" panose="020B0604020202020204" pitchFamily="34" charset="0"/>
              </a:rPr>
              <a:t>Random search is a technique where random combinations of the hyper parameters are used to find the best solution for the built model. It is similar to grid search, and yet it has proven to yield better results comparatively. </a:t>
            </a:r>
            <a:endParaRPr lang="en-IN" sz="1600">
              <a:solidFill>
                <a:schemeClr val="tx2"/>
              </a:solidFill>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800"/>
              </a:spcAft>
              <a:tabLst>
                <a:tab pos="4945380" algn="l"/>
              </a:tabLst>
            </a:pPr>
            <a:r>
              <a:rPr lang="en-IN">
                <a:solidFill>
                  <a:schemeClr val="tx2"/>
                </a:solidFill>
                <a:latin typeface="Arial" panose="020B0604020202020204" pitchFamily="34" charset="0"/>
                <a:ea typeface="Calibri" panose="020F0502020204030204" pitchFamily="34" charset="0"/>
                <a:cs typeface="Arial" panose="020B0604020202020204" pitchFamily="34" charset="0"/>
              </a:rPr>
              <a:t>Parameters used –</a:t>
            </a:r>
            <a:r>
              <a:rPr lang="en-IN" sz="1400">
                <a:solidFill>
                  <a:schemeClr val="tx2"/>
                </a:solidFill>
                <a:latin typeface="Arial" panose="020B0604020202020204" pitchFamily="34" charset="0"/>
                <a:ea typeface="Times New Roman" panose="02020603050405020304" pitchFamily="18" charset="0"/>
                <a:cs typeface="Arial" panose="020B0604020202020204" pitchFamily="34" charset="0"/>
              </a:rPr>
              <a:t>‘</a:t>
            </a:r>
            <a:r>
              <a:rPr lang="en-IN">
                <a:solidFill>
                  <a:schemeClr val="tx2"/>
                </a:solidFill>
                <a:latin typeface="Arial" panose="020B0604020202020204" pitchFamily="34" charset="0"/>
                <a:ea typeface="Calibri" panose="020F0502020204030204" pitchFamily="34" charset="0"/>
                <a:cs typeface="Arial" panose="020B0604020202020204" pitchFamily="34" charset="0"/>
              </a:rPr>
              <a:t>n_neighbors':np.arange (1, 5)</a:t>
            </a:r>
            <a:endParaRPr lang="en-IN" sz="1600">
              <a:solidFill>
                <a:schemeClr val="tx2"/>
              </a:solidFill>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800"/>
              </a:spcAft>
              <a:tabLst>
                <a:tab pos="4945380" algn="l"/>
              </a:tabLst>
            </a:pPr>
            <a:r>
              <a:rPr lang="en-IN">
                <a:solidFill>
                  <a:schemeClr val="tx2"/>
                </a:solidFill>
                <a:latin typeface="Arial" panose="020B0604020202020204" pitchFamily="34" charset="0"/>
                <a:ea typeface="Calibri" panose="020F0502020204030204" pitchFamily="34" charset="0"/>
                <a:cs typeface="Arial" panose="020B0604020202020204" pitchFamily="34" charset="0"/>
              </a:rPr>
              <a:t>F1_Score- Train_Set:0.98, Test_Set:0.78</a:t>
            </a:r>
            <a:endParaRPr lang="en-IN" sz="1600">
              <a:solidFill>
                <a:schemeClr val="tx2"/>
              </a:solidFill>
              <a:effectLst/>
              <a:latin typeface="Arial" panose="020B0604020202020204" pitchFamily="34" charset="0"/>
              <a:ea typeface="Calibri" panose="020F0502020204030204" pitchFamily="34" charset="0"/>
              <a:cs typeface="Arial" panose="020B0604020202020204" pitchFamily="34"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085566"/>
            <a:ext cx="3771900" cy="2743200"/>
          </a:xfrm>
          <a:prstGeom prst="rect">
            <a:avLst/>
          </a:prstGeom>
          <a:noFill/>
          <a:ln>
            <a:noFill/>
          </a:ln>
        </p:spPr>
      </p:pic>
    </p:spTree>
    <p:extLst>
      <p:ext uri="{BB962C8B-B14F-4D97-AF65-F5344CB8AC3E}">
        <p14:creationId xmlns:p14="http://schemas.microsoft.com/office/powerpoint/2010/main" val="3112113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61950"/>
            <a:ext cx="3838955" cy="430887"/>
          </a:xfrm>
        </p:spPr>
        <p:txBody>
          <a:bodyPr/>
          <a:lstStyle/>
          <a:p>
            <a:r>
              <a:rPr lang="en-IN"/>
              <a:t>Random Forest </a:t>
            </a:r>
            <a:endParaRPr lang="en-IN"/>
          </a:p>
        </p:txBody>
      </p:sp>
      <p:sp>
        <p:nvSpPr>
          <p:cNvPr id="3" name="Rectangle 2"/>
          <p:cNvSpPr/>
          <p:nvPr/>
        </p:nvSpPr>
        <p:spPr>
          <a:xfrm>
            <a:off x="209266" y="895350"/>
            <a:ext cx="4572000" cy="3774495"/>
          </a:xfrm>
          <a:prstGeom prst="rect">
            <a:avLst/>
          </a:prstGeom>
        </p:spPr>
        <p:txBody>
          <a:bodyPr>
            <a:spAutoFit/>
          </a:bodyPr>
          <a:lstStyle/>
          <a:p>
            <a:pPr>
              <a:lnSpc>
                <a:spcPct val="115000"/>
              </a:lnSpc>
              <a:spcAft>
                <a:spcPts val="800"/>
              </a:spcAft>
              <a:tabLst>
                <a:tab pos="4945380" algn="l"/>
              </a:tabLst>
            </a:pPr>
            <a:r>
              <a:rPr lang="en-IN">
                <a:solidFill>
                  <a:schemeClr val="tx2"/>
                </a:solidFill>
                <a:latin typeface="Arial" panose="020B0604020202020204" pitchFamily="34" charset="0"/>
                <a:ea typeface="Calibri" panose="020F0502020204030204" pitchFamily="34" charset="0"/>
                <a:cs typeface="Arial" panose="020B0604020202020204" pitchFamily="34" charset="0"/>
              </a:rPr>
              <a:t>Random forest is a supervised learning algorithm. The "forest" it builds, is an ensemble of decision trees, usually trained with the “bagging” method. The general idea of the bagging method is that a combination of learning models increases the overall result.</a:t>
            </a:r>
            <a:endParaRPr lang="en-IN" sz="1600">
              <a:solidFill>
                <a:schemeClr val="tx2"/>
              </a:solidFill>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800"/>
              </a:spcAft>
              <a:tabLst>
                <a:tab pos="4945380" algn="l"/>
              </a:tabLst>
            </a:pPr>
            <a:r>
              <a:rPr lang="en-IN">
                <a:solidFill>
                  <a:schemeClr val="tx2"/>
                </a:solidFill>
                <a:latin typeface="Arial" panose="020B0604020202020204" pitchFamily="34" charset="0"/>
                <a:ea typeface="Calibri" panose="020F0502020204030204" pitchFamily="34" charset="0"/>
                <a:cs typeface="Arial" panose="020B0604020202020204" pitchFamily="34" charset="0"/>
              </a:rPr>
              <a:t>Parameters Used - (n_estimators = 12, criterion = 'entropy', random_state = 42)</a:t>
            </a:r>
            <a:endParaRPr lang="en-IN" sz="1600">
              <a:solidFill>
                <a:schemeClr val="tx2"/>
              </a:solidFill>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800"/>
              </a:spcAft>
              <a:tabLst>
                <a:tab pos="4945380" algn="l"/>
              </a:tabLst>
            </a:pPr>
            <a:r>
              <a:rPr lang="en-IN">
                <a:solidFill>
                  <a:schemeClr val="tx2"/>
                </a:solidFill>
                <a:latin typeface="Arial" panose="020B0604020202020204" pitchFamily="34" charset="0"/>
                <a:ea typeface="Calibri" panose="020F0502020204030204" pitchFamily="34" charset="0"/>
                <a:cs typeface="Arial" panose="020B0604020202020204" pitchFamily="34" charset="0"/>
              </a:rPr>
              <a:t>F1_Score- Train_Set:0.98, Test_Set:0.81</a:t>
            </a:r>
            <a:endParaRPr lang="en-IN" sz="1600">
              <a:solidFill>
                <a:schemeClr val="tx2"/>
              </a:solidFill>
              <a:effectLst/>
              <a:latin typeface="Arial" panose="020B0604020202020204" pitchFamily="34" charset="0"/>
              <a:ea typeface="Calibri" panose="020F0502020204030204" pitchFamily="34" charset="0"/>
              <a:cs typeface="Arial" panose="020B0604020202020204" pitchFamily="34"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123950"/>
            <a:ext cx="3878580" cy="2903220"/>
          </a:xfrm>
          <a:prstGeom prst="rect">
            <a:avLst/>
          </a:prstGeom>
          <a:noFill/>
          <a:ln>
            <a:noFill/>
          </a:ln>
        </p:spPr>
      </p:pic>
    </p:spTree>
    <p:extLst>
      <p:ext uri="{BB962C8B-B14F-4D97-AF65-F5344CB8AC3E}">
        <p14:creationId xmlns:p14="http://schemas.microsoft.com/office/powerpoint/2010/main" val="4238904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14350"/>
            <a:ext cx="3838955" cy="430887"/>
          </a:xfrm>
        </p:spPr>
        <p:txBody>
          <a:bodyPr/>
          <a:lstStyle/>
          <a:p>
            <a:r>
              <a:rPr lang="en-US" smtClean="0"/>
              <a:t>Modelling</a:t>
            </a:r>
            <a:endParaRPr lang="en-IN"/>
          </a:p>
        </p:txBody>
      </p:sp>
      <p:pic>
        <p:nvPicPr>
          <p:cNvPr id="3" name="Picture 2"/>
          <p:cNvPicPr>
            <a:picLocks noChangeAspect="1"/>
          </p:cNvPicPr>
          <p:nvPr/>
        </p:nvPicPr>
        <p:blipFill>
          <a:blip r:embed="rId2"/>
          <a:stretch>
            <a:fillRect/>
          </a:stretch>
        </p:blipFill>
        <p:spPr>
          <a:xfrm>
            <a:off x="457200" y="1504950"/>
            <a:ext cx="8382000" cy="2133600"/>
          </a:xfrm>
          <a:prstGeom prst="rect">
            <a:avLst/>
          </a:prstGeom>
        </p:spPr>
      </p:pic>
    </p:spTree>
    <p:extLst>
      <p:ext uri="{BB962C8B-B14F-4D97-AF65-F5344CB8AC3E}">
        <p14:creationId xmlns:p14="http://schemas.microsoft.com/office/powerpoint/2010/main" val="1165276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38150"/>
            <a:ext cx="3838955" cy="430887"/>
          </a:xfrm>
        </p:spPr>
        <p:txBody>
          <a:bodyPr/>
          <a:lstStyle/>
          <a:p>
            <a:r>
              <a:rPr lang="en-US" smtClean="0"/>
              <a:t>Evaluation of Models</a:t>
            </a:r>
            <a:endParaRPr lang="en-IN"/>
          </a:p>
        </p:txBody>
      </p:sp>
      <p:pic>
        <p:nvPicPr>
          <p:cNvPr id="3" name="Picture 2"/>
          <p:cNvPicPr>
            <a:picLocks noChangeAspect="1"/>
          </p:cNvPicPr>
          <p:nvPr/>
        </p:nvPicPr>
        <p:blipFill>
          <a:blip r:embed="rId2"/>
          <a:stretch>
            <a:fillRect/>
          </a:stretch>
        </p:blipFill>
        <p:spPr>
          <a:xfrm>
            <a:off x="457200" y="1505364"/>
            <a:ext cx="8001000" cy="3607713"/>
          </a:xfrm>
          <a:prstGeom prst="rect">
            <a:avLst/>
          </a:prstGeom>
        </p:spPr>
      </p:pic>
      <p:sp>
        <p:nvSpPr>
          <p:cNvPr id="4" name="Title 1"/>
          <p:cNvSpPr txBox="1">
            <a:spLocks/>
          </p:cNvSpPr>
          <p:nvPr/>
        </p:nvSpPr>
        <p:spPr>
          <a:xfrm>
            <a:off x="457200" y="1063012"/>
            <a:ext cx="3838955" cy="307777"/>
          </a:xfrm>
          <a:prstGeom prst="rect">
            <a:avLst/>
          </a:prstGeom>
        </p:spPr>
        <p:txBody>
          <a:bodyPr wrap="square" lIns="0" tIns="0" rIns="0" bIns="0">
            <a:spAutoFit/>
          </a:bodyPr>
          <a:lstStyle>
            <a:lvl1pPr>
              <a:defRPr sz="2800" b="1" i="0">
                <a:solidFill>
                  <a:srgbClr val="CC0000"/>
                </a:solidFill>
                <a:latin typeface="Arial"/>
                <a:ea typeface="+mj-ea"/>
                <a:cs typeface="Arial"/>
              </a:defRPr>
            </a:lvl1pPr>
          </a:lstStyle>
          <a:p>
            <a:r>
              <a:rPr lang="en-US" sz="2000" kern="0" smtClean="0">
                <a:solidFill>
                  <a:schemeClr val="tx2"/>
                </a:solidFill>
              </a:rPr>
              <a:t>F1 - Score</a:t>
            </a:r>
            <a:endParaRPr lang="en-IN" sz="2000" kern="0">
              <a:solidFill>
                <a:schemeClr val="tx2"/>
              </a:solidFill>
            </a:endParaRPr>
          </a:p>
        </p:txBody>
      </p:sp>
    </p:spTree>
    <p:extLst>
      <p:ext uri="{BB962C8B-B14F-4D97-AF65-F5344CB8AC3E}">
        <p14:creationId xmlns:p14="http://schemas.microsoft.com/office/powerpoint/2010/main" val="210487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85750"/>
            <a:ext cx="3838955" cy="430887"/>
          </a:xfrm>
        </p:spPr>
        <p:txBody>
          <a:bodyPr/>
          <a:lstStyle/>
          <a:p>
            <a:r>
              <a:rPr lang="en-US" smtClean="0"/>
              <a:t>SHAP</a:t>
            </a:r>
            <a:endParaRPr lang="en-IN"/>
          </a:p>
        </p:txBody>
      </p:sp>
      <p:sp>
        <p:nvSpPr>
          <p:cNvPr id="3" name="Rectangle 2"/>
          <p:cNvSpPr/>
          <p:nvPr/>
        </p:nvSpPr>
        <p:spPr>
          <a:xfrm>
            <a:off x="76200" y="971550"/>
            <a:ext cx="8686800" cy="1077218"/>
          </a:xfrm>
          <a:prstGeom prst="rect">
            <a:avLst/>
          </a:prstGeom>
        </p:spPr>
        <p:txBody>
          <a:bodyPr wrap="square">
            <a:spAutoFit/>
          </a:bodyPr>
          <a:lstStyle/>
          <a:p>
            <a:r>
              <a:rPr lang="en-US" sz="1600">
                <a:solidFill>
                  <a:schemeClr val="tx2"/>
                </a:solidFill>
                <a:latin typeface="Arial" panose="020B0604020202020204" pitchFamily="34" charset="0"/>
                <a:cs typeface="Arial" panose="020B0604020202020204" pitchFamily="34" charset="0"/>
              </a:rPr>
              <a:t>SHAP (SHapley Additive exPlanations) is a game theoretic approach to explain the output of any machine learning model. It connects optimal credit allocation with local explanations using the classic Shapley values from game theory and their related extensions (see papers for details and citations).</a:t>
            </a:r>
            <a:endParaRPr lang="en-IN" sz="1600">
              <a:solidFill>
                <a:schemeClr val="tx2"/>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221161" y="2298279"/>
            <a:ext cx="3846394" cy="2288945"/>
          </a:xfrm>
          <a:prstGeom prst="rect">
            <a:avLst/>
          </a:prstGeom>
        </p:spPr>
      </p:pic>
      <p:sp>
        <p:nvSpPr>
          <p:cNvPr id="5" name="Rectangle 4"/>
          <p:cNvSpPr/>
          <p:nvPr/>
        </p:nvSpPr>
        <p:spPr>
          <a:xfrm>
            <a:off x="4267200" y="2048768"/>
            <a:ext cx="4800600" cy="3031599"/>
          </a:xfrm>
          <a:prstGeom prst="rect">
            <a:avLst/>
          </a:prstGeom>
        </p:spPr>
        <p:txBody>
          <a:bodyPr wrap="square">
            <a:spAutoFit/>
          </a:bodyPr>
          <a:lstStyle/>
          <a:p>
            <a:r>
              <a:rPr lang="en-US" sz="1200" smtClean="0">
                <a:solidFill>
                  <a:schemeClr val="tx2"/>
                </a:solidFill>
                <a:latin typeface="Arial" panose="020B0604020202020204" pitchFamily="34" charset="0"/>
                <a:cs typeface="Arial" panose="020B0604020202020204" pitchFamily="34" charset="0"/>
              </a:rPr>
              <a:t>The </a:t>
            </a:r>
            <a:r>
              <a:rPr lang="en-US" sz="1200">
                <a:solidFill>
                  <a:schemeClr val="tx2"/>
                </a:solidFill>
                <a:latin typeface="Arial" panose="020B0604020202020204" pitchFamily="34" charset="0"/>
                <a:cs typeface="Arial" panose="020B0604020202020204" pitchFamily="34" charset="0"/>
              </a:rPr>
              <a:t>plot shows global summary of the distribution of SHAP values over all features. For each feature (horizontal rows), you can see the distribution of feature importances. From the diagram we can see that score and category have large effects on the prediction over the entire dataset (high SHAP value shown on bottom axis). High category values affect the prediction negatively (red values on the left hand side), while score category values affect the prediction positively (red values on the right hand side), similarly in the opposite direction for both </a:t>
            </a:r>
            <a:r>
              <a:rPr lang="en-US" sz="1200" smtClean="0">
                <a:solidFill>
                  <a:schemeClr val="tx2"/>
                </a:solidFill>
                <a:latin typeface="Arial" panose="020B0604020202020204" pitchFamily="34" charset="0"/>
                <a:cs typeface="Arial" panose="020B0604020202020204" pitchFamily="34" charset="0"/>
              </a:rPr>
              <a:t>variables</a:t>
            </a:r>
          </a:p>
          <a:p>
            <a:r>
              <a:rPr lang="en-US" sz="1200">
                <a:solidFill>
                  <a:schemeClr val="tx2"/>
                </a:solidFill>
                <a:latin typeface="Arial" panose="020B0604020202020204" pitchFamily="34" charset="0"/>
                <a:cs typeface="Arial" panose="020B0604020202020204" pitchFamily="34" charset="0"/>
              </a:rPr>
              <a:t>In Our case </a:t>
            </a:r>
          </a:p>
          <a:p>
            <a:r>
              <a:rPr lang="en-US" sz="1200" smtClean="0">
                <a:solidFill>
                  <a:schemeClr val="tx2"/>
                </a:solidFill>
                <a:latin typeface="Arial" panose="020B0604020202020204" pitchFamily="34" charset="0"/>
                <a:cs typeface="Arial" panose="020B0604020202020204" pitchFamily="34" charset="0"/>
              </a:rPr>
              <a:t>Feature</a:t>
            </a:r>
            <a:r>
              <a:rPr lang="en-US" sz="1200">
                <a:solidFill>
                  <a:schemeClr val="tx2"/>
                </a:solidFill>
                <a:latin typeface="Arial" panose="020B0604020202020204" pitchFamily="34" charset="0"/>
                <a:cs typeface="Arial" panose="020B0604020202020204" pitchFamily="34" charset="0"/>
              </a:rPr>
              <a:t> 0 - Score</a:t>
            </a:r>
          </a:p>
          <a:p>
            <a:r>
              <a:rPr lang="en-US" sz="1200" smtClean="0">
                <a:solidFill>
                  <a:schemeClr val="tx2"/>
                </a:solidFill>
                <a:latin typeface="Arial" panose="020B0604020202020204" pitchFamily="34" charset="0"/>
                <a:cs typeface="Arial" panose="020B0604020202020204" pitchFamily="34" charset="0"/>
              </a:rPr>
              <a:t>Feature</a:t>
            </a:r>
            <a:r>
              <a:rPr lang="en-US" sz="1200">
                <a:solidFill>
                  <a:schemeClr val="tx2"/>
                </a:solidFill>
                <a:latin typeface="Arial" panose="020B0604020202020204" pitchFamily="34" charset="0"/>
                <a:cs typeface="Arial" panose="020B0604020202020204" pitchFamily="34" charset="0"/>
              </a:rPr>
              <a:t> 1-  Past communication</a:t>
            </a:r>
          </a:p>
          <a:p>
            <a:r>
              <a:rPr lang="en-US" sz="1200" smtClean="0">
                <a:solidFill>
                  <a:schemeClr val="tx2"/>
                </a:solidFill>
                <a:latin typeface="Arial" panose="020B0604020202020204" pitchFamily="34" charset="0"/>
                <a:cs typeface="Arial" panose="020B0604020202020204" pitchFamily="34" charset="0"/>
              </a:rPr>
              <a:t>Feature</a:t>
            </a:r>
            <a:r>
              <a:rPr lang="en-US" sz="1200">
                <a:solidFill>
                  <a:schemeClr val="tx2"/>
                </a:solidFill>
                <a:latin typeface="Arial" panose="020B0604020202020204" pitchFamily="34" charset="0"/>
                <a:cs typeface="Arial" panose="020B0604020202020204" pitchFamily="34" charset="0"/>
              </a:rPr>
              <a:t> 2-  </a:t>
            </a:r>
            <a:r>
              <a:rPr lang="en-US" sz="1200" smtClean="0">
                <a:solidFill>
                  <a:schemeClr val="tx2"/>
                </a:solidFill>
                <a:latin typeface="Arial" panose="020B0604020202020204" pitchFamily="34" charset="0"/>
                <a:cs typeface="Arial" panose="020B0604020202020204" pitchFamily="34" charset="0"/>
              </a:rPr>
              <a:t>Category</a:t>
            </a:r>
          </a:p>
          <a:p>
            <a:r>
              <a:rPr lang="en-US" sz="1200" smtClean="0">
                <a:solidFill>
                  <a:schemeClr val="tx2"/>
                </a:solidFill>
                <a:latin typeface="Arial" panose="020B0604020202020204" pitchFamily="34" charset="0"/>
                <a:cs typeface="Arial" panose="020B0604020202020204" pitchFamily="34" charset="0"/>
              </a:rPr>
              <a:t>Feature</a:t>
            </a:r>
            <a:r>
              <a:rPr lang="en-US" sz="1200">
                <a:solidFill>
                  <a:schemeClr val="tx2"/>
                </a:solidFill>
                <a:latin typeface="Arial" panose="020B0604020202020204" pitchFamily="34" charset="0"/>
                <a:cs typeface="Arial" panose="020B0604020202020204" pitchFamily="34" charset="0"/>
              </a:rPr>
              <a:t> 3-  Word Count</a:t>
            </a:r>
          </a:p>
          <a:p>
            <a:r>
              <a:rPr lang="en-US" sz="1200" smtClean="0">
                <a:solidFill>
                  <a:schemeClr val="tx2"/>
                </a:solidFill>
                <a:latin typeface="Arial" panose="020B0604020202020204" pitchFamily="34" charset="0"/>
                <a:cs typeface="Arial" panose="020B0604020202020204" pitchFamily="34" charset="0"/>
              </a:rPr>
              <a:t>Feature</a:t>
            </a:r>
            <a:r>
              <a:rPr lang="en-US" sz="1200">
                <a:solidFill>
                  <a:schemeClr val="tx2"/>
                </a:solidFill>
                <a:latin typeface="Arial" panose="020B0604020202020204" pitchFamily="34" charset="0"/>
                <a:cs typeface="Arial" panose="020B0604020202020204" pitchFamily="34" charset="0"/>
              </a:rPr>
              <a:t> 4-  images</a:t>
            </a:r>
          </a:p>
          <a:p>
            <a:endParaRPr lang="en-US" sz="1100">
              <a:solidFill>
                <a:schemeClr val="tx2"/>
              </a:solidFill>
              <a:latin typeface="Roboto"/>
            </a:endParaRPr>
          </a:p>
        </p:txBody>
      </p:sp>
    </p:spTree>
    <p:extLst>
      <p:ext uri="{BB962C8B-B14F-4D97-AF65-F5344CB8AC3E}">
        <p14:creationId xmlns:p14="http://schemas.microsoft.com/office/powerpoint/2010/main" val="2032641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5049"/>
            <a:ext cx="3838955" cy="430887"/>
          </a:xfrm>
        </p:spPr>
        <p:txBody>
          <a:bodyPr/>
          <a:lstStyle/>
          <a:p>
            <a:r>
              <a:rPr lang="en-US" smtClean="0"/>
              <a:t>Interpretation Plots</a:t>
            </a:r>
            <a:endParaRPr lang="en-IN"/>
          </a:p>
        </p:txBody>
      </p:sp>
      <p:pic>
        <p:nvPicPr>
          <p:cNvPr id="3" name="Picture 2"/>
          <p:cNvPicPr>
            <a:picLocks noChangeAspect="1"/>
          </p:cNvPicPr>
          <p:nvPr/>
        </p:nvPicPr>
        <p:blipFill>
          <a:blip r:embed="rId2"/>
          <a:stretch>
            <a:fillRect/>
          </a:stretch>
        </p:blipFill>
        <p:spPr>
          <a:xfrm>
            <a:off x="106907" y="989154"/>
            <a:ext cx="2743200" cy="1949095"/>
          </a:xfrm>
          <a:prstGeom prst="rect">
            <a:avLst/>
          </a:prstGeom>
        </p:spPr>
      </p:pic>
      <p:pic>
        <p:nvPicPr>
          <p:cNvPr id="4" name="Picture 3"/>
          <p:cNvPicPr>
            <a:picLocks noChangeAspect="1"/>
          </p:cNvPicPr>
          <p:nvPr/>
        </p:nvPicPr>
        <p:blipFill>
          <a:blip r:embed="rId3"/>
          <a:stretch>
            <a:fillRect/>
          </a:stretch>
        </p:blipFill>
        <p:spPr>
          <a:xfrm>
            <a:off x="2910385" y="987177"/>
            <a:ext cx="2376985" cy="1828800"/>
          </a:xfrm>
          <a:prstGeom prst="rect">
            <a:avLst/>
          </a:prstGeom>
        </p:spPr>
      </p:pic>
      <p:pic>
        <p:nvPicPr>
          <p:cNvPr id="5" name="Picture 4"/>
          <p:cNvPicPr>
            <a:picLocks noChangeAspect="1"/>
          </p:cNvPicPr>
          <p:nvPr/>
        </p:nvPicPr>
        <p:blipFill>
          <a:blip r:embed="rId4"/>
          <a:stretch>
            <a:fillRect/>
          </a:stretch>
        </p:blipFill>
        <p:spPr>
          <a:xfrm>
            <a:off x="43218" y="2952750"/>
            <a:ext cx="2776182" cy="2107287"/>
          </a:xfrm>
          <a:prstGeom prst="rect">
            <a:avLst/>
          </a:prstGeom>
        </p:spPr>
      </p:pic>
      <p:pic>
        <p:nvPicPr>
          <p:cNvPr id="6" name="Picture 5"/>
          <p:cNvPicPr>
            <a:picLocks noChangeAspect="1"/>
          </p:cNvPicPr>
          <p:nvPr/>
        </p:nvPicPr>
        <p:blipFill>
          <a:blip r:embed="rId5"/>
          <a:stretch>
            <a:fillRect/>
          </a:stretch>
        </p:blipFill>
        <p:spPr>
          <a:xfrm>
            <a:off x="2875128" y="2987218"/>
            <a:ext cx="2300785" cy="2038350"/>
          </a:xfrm>
          <a:prstGeom prst="rect">
            <a:avLst/>
          </a:prstGeom>
        </p:spPr>
      </p:pic>
      <p:sp>
        <p:nvSpPr>
          <p:cNvPr id="7" name="Rectangle 6"/>
          <p:cNvSpPr/>
          <p:nvPr/>
        </p:nvSpPr>
        <p:spPr>
          <a:xfrm>
            <a:off x="5272585" y="1200150"/>
            <a:ext cx="3657600" cy="2862322"/>
          </a:xfrm>
          <a:prstGeom prst="rect">
            <a:avLst/>
          </a:prstGeom>
        </p:spPr>
        <p:txBody>
          <a:bodyPr wrap="square">
            <a:spAutoFit/>
          </a:bodyPr>
          <a:lstStyle/>
          <a:p>
            <a:r>
              <a:rPr lang="en-US" sz="1200" smtClean="0">
                <a:solidFill>
                  <a:schemeClr val="tx2"/>
                </a:solidFill>
                <a:latin typeface="Arial" panose="020B0604020202020204" pitchFamily="34" charset="0"/>
                <a:cs typeface="Arial" panose="020B0604020202020204" pitchFamily="34" charset="0"/>
              </a:rPr>
              <a:t>1)The</a:t>
            </a:r>
            <a:r>
              <a:rPr lang="en-US" sz="1200">
                <a:solidFill>
                  <a:schemeClr val="tx2"/>
                </a:solidFill>
                <a:latin typeface="Arial" panose="020B0604020202020204" pitchFamily="34" charset="0"/>
                <a:cs typeface="Arial" panose="020B0604020202020204" pitchFamily="34" charset="0"/>
              </a:rPr>
              <a:t> 1 st graph - (Score vs Category)</a:t>
            </a:r>
          </a:p>
          <a:p>
            <a:r>
              <a:rPr lang="en-US" sz="1200">
                <a:solidFill>
                  <a:schemeClr val="tx2"/>
                </a:solidFill>
                <a:latin typeface="Arial" panose="020B0604020202020204" pitchFamily="34" charset="0"/>
                <a:cs typeface="Arial" panose="020B0604020202020204" pitchFamily="34" charset="0"/>
              </a:rPr>
              <a:t>The high score and low value of category </a:t>
            </a:r>
            <a:endParaRPr lang="en-US" sz="1200" smtClean="0">
              <a:solidFill>
                <a:schemeClr val="tx2"/>
              </a:solidFill>
              <a:latin typeface="Arial" panose="020B0604020202020204" pitchFamily="34" charset="0"/>
              <a:cs typeface="Arial" panose="020B0604020202020204" pitchFamily="34" charset="0"/>
            </a:endParaRPr>
          </a:p>
          <a:p>
            <a:r>
              <a:rPr lang="en-US" sz="1200" smtClean="0">
                <a:solidFill>
                  <a:schemeClr val="tx2"/>
                </a:solidFill>
                <a:latin typeface="Arial" panose="020B0604020202020204" pitchFamily="34" charset="0"/>
                <a:cs typeface="Arial" panose="020B0604020202020204" pitchFamily="34" charset="0"/>
              </a:rPr>
              <a:t>decreases</a:t>
            </a:r>
            <a:r>
              <a:rPr lang="en-US" sz="1200">
                <a:solidFill>
                  <a:schemeClr val="tx2"/>
                </a:solidFill>
                <a:latin typeface="Arial" panose="020B0604020202020204" pitchFamily="34" charset="0"/>
                <a:cs typeface="Arial" panose="020B0604020202020204" pitchFamily="34" charset="0"/>
              </a:rPr>
              <a:t> </a:t>
            </a:r>
            <a:r>
              <a:rPr lang="en-US" sz="1200" smtClean="0">
                <a:solidFill>
                  <a:schemeClr val="tx2"/>
                </a:solidFill>
                <a:latin typeface="Arial" panose="020B0604020202020204" pitchFamily="34" charset="0"/>
                <a:cs typeface="Arial" panose="020B0604020202020204" pitchFamily="34" charset="0"/>
              </a:rPr>
              <a:t>the probabilty</a:t>
            </a:r>
            <a:r>
              <a:rPr lang="en-US" sz="1200">
                <a:solidFill>
                  <a:schemeClr val="tx2"/>
                </a:solidFill>
                <a:latin typeface="Arial" panose="020B0604020202020204" pitchFamily="34" charset="0"/>
                <a:cs typeface="Arial" panose="020B0604020202020204" pitchFamily="34" charset="0"/>
              </a:rPr>
              <a:t> of target class</a:t>
            </a:r>
            <a:r>
              <a:rPr lang="en-US" sz="1200" smtClean="0">
                <a:solidFill>
                  <a:schemeClr val="tx2"/>
                </a:solidFill>
                <a:latin typeface="Arial" panose="020B0604020202020204" pitchFamily="34" charset="0"/>
                <a:cs typeface="Arial" panose="020B0604020202020204" pitchFamily="34" charset="0"/>
              </a:rPr>
              <a:t>.</a:t>
            </a:r>
          </a:p>
          <a:p>
            <a:endParaRPr lang="en-US" sz="1200">
              <a:solidFill>
                <a:schemeClr val="tx2"/>
              </a:solidFill>
              <a:latin typeface="Arial" panose="020B0604020202020204" pitchFamily="34" charset="0"/>
              <a:cs typeface="Arial" panose="020B0604020202020204" pitchFamily="34" charset="0"/>
            </a:endParaRPr>
          </a:p>
          <a:p>
            <a:r>
              <a:rPr lang="en-US" sz="1200" smtClean="0">
                <a:solidFill>
                  <a:schemeClr val="tx2"/>
                </a:solidFill>
                <a:latin typeface="Arial" panose="020B0604020202020204" pitchFamily="34" charset="0"/>
                <a:cs typeface="Arial" panose="020B0604020202020204" pitchFamily="34" charset="0"/>
              </a:rPr>
              <a:t>2)The</a:t>
            </a:r>
            <a:r>
              <a:rPr lang="en-US" sz="1200">
                <a:solidFill>
                  <a:schemeClr val="tx2"/>
                </a:solidFill>
                <a:latin typeface="Arial" panose="020B0604020202020204" pitchFamily="34" charset="0"/>
                <a:cs typeface="Arial" panose="020B0604020202020204" pitchFamily="34" charset="0"/>
              </a:rPr>
              <a:t> 2 nd graph - (Score vs Past communication)</a:t>
            </a:r>
          </a:p>
          <a:p>
            <a:r>
              <a:rPr lang="en-US" sz="1200">
                <a:solidFill>
                  <a:schemeClr val="tx2"/>
                </a:solidFill>
                <a:latin typeface="Arial" panose="020B0604020202020204" pitchFamily="34" charset="0"/>
                <a:cs typeface="Arial" panose="020B0604020202020204" pitchFamily="34" charset="0"/>
              </a:rPr>
              <a:t>The low score and high past communication </a:t>
            </a:r>
            <a:endParaRPr lang="en-US" sz="1200" smtClean="0">
              <a:solidFill>
                <a:schemeClr val="tx2"/>
              </a:solidFill>
              <a:latin typeface="Arial" panose="020B0604020202020204" pitchFamily="34" charset="0"/>
              <a:cs typeface="Arial" panose="020B0604020202020204" pitchFamily="34" charset="0"/>
            </a:endParaRPr>
          </a:p>
          <a:p>
            <a:r>
              <a:rPr lang="en-US" sz="1200" smtClean="0">
                <a:solidFill>
                  <a:schemeClr val="tx2"/>
                </a:solidFill>
                <a:latin typeface="Arial" panose="020B0604020202020204" pitchFamily="34" charset="0"/>
                <a:cs typeface="Arial" panose="020B0604020202020204" pitchFamily="34" charset="0"/>
              </a:rPr>
              <a:t>Decreased the</a:t>
            </a:r>
            <a:r>
              <a:rPr lang="en-US" sz="1200">
                <a:solidFill>
                  <a:schemeClr val="tx2"/>
                </a:solidFill>
                <a:latin typeface="Arial" panose="020B0604020202020204" pitchFamily="34" charset="0"/>
                <a:cs typeface="Arial" panose="020B0604020202020204" pitchFamily="34" charset="0"/>
              </a:rPr>
              <a:t> probabilty of target class</a:t>
            </a:r>
            <a:r>
              <a:rPr lang="en-US" sz="1200" smtClean="0">
                <a:solidFill>
                  <a:schemeClr val="tx2"/>
                </a:solidFill>
                <a:latin typeface="Arial" panose="020B0604020202020204" pitchFamily="34" charset="0"/>
                <a:cs typeface="Arial" panose="020B0604020202020204" pitchFamily="34" charset="0"/>
              </a:rPr>
              <a:t>.</a:t>
            </a:r>
          </a:p>
          <a:p>
            <a:endParaRPr lang="en-US" sz="1200">
              <a:solidFill>
                <a:schemeClr val="tx2"/>
              </a:solidFill>
              <a:latin typeface="Arial" panose="020B0604020202020204" pitchFamily="34" charset="0"/>
              <a:cs typeface="Arial" panose="020B0604020202020204" pitchFamily="34" charset="0"/>
            </a:endParaRPr>
          </a:p>
          <a:p>
            <a:r>
              <a:rPr lang="en-US" sz="1200" smtClean="0">
                <a:solidFill>
                  <a:schemeClr val="tx2"/>
                </a:solidFill>
                <a:latin typeface="Arial" panose="020B0604020202020204" pitchFamily="34" charset="0"/>
                <a:cs typeface="Arial" panose="020B0604020202020204" pitchFamily="34" charset="0"/>
              </a:rPr>
              <a:t>3)The</a:t>
            </a:r>
            <a:r>
              <a:rPr lang="en-US" sz="1200">
                <a:solidFill>
                  <a:schemeClr val="tx2"/>
                </a:solidFill>
                <a:latin typeface="Arial" panose="020B0604020202020204" pitchFamily="34" charset="0"/>
                <a:cs typeface="Arial" panose="020B0604020202020204" pitchFamily="34" charset="0"/>
              </a:rPr>
              <a:t> </a:t>
            </a:r>
            <a:r>
              <a:rPr lang="en-US" sz="1200" smtClean="0">
                <a:solidFill>
                  <a:schemeClr val="tx2"/>
                </a:solidFill>
                <a:latin typeface="Arial" panose="020B0604020202020204" pitchFamily="34" charset="0"/>
                <a:cs typeface="Arial" panose="020B0604020202020204" pitchFamily="34" charset="0"/>
              </a:rPr>
              <a:t>3</a:t>
            </a:r>
            <a:r>
              <a:rPr lang="en-US" sz="1200">
                <a:solidFill>
                  <a:schemeClr val="tx2"/>
                </a:solidFill>
                <a:latin typeface="Arial" panose="020B0604020202020204" pitchFamily="34" charset="0"/>
                <a:cs typeface="Arial" panose="020B0604020202020204" pitchFamily="34" charset="0"/>
              </a:rPr>
              <a:t> </a:t>
            </a:r>
            <a:r>
              <a:rPr lang="en-US" sz="1200" smtClean="0">
                <a:solidFill>
                  <a:schemeClr val="tx2"/>
                </a:solidFill>
                <a:latin typeface="Arial" panose="020B0604020202020204" pitchFamily="34" charset="0"/>
                <a:cs typeface="Arial" panose="020B0604020202020204" pitchFamily="34" charset="0"/>
              </a:rPr>
              <a:t>rd</a:t>
            </a:r>
            <a:r>
              <a:rPr lang="en-US" sz="1200">
                <a:solidFill>
                  <a:schemeClr val="tx2"/>
                </a:solidFill>
                <a:latin typeface="Arial" panose="020B0604020202020204" pitchFamily="34" charset="0"/>
                <a:cs typeface="Arial" panose="020B0604020202020204" pitchFamily="34" charset="0"/>
              </a:rPr>
              <a:t> graph - (Category vs Word count)</a:t>
            </a:r>
          </a:p>
          <a:p>
            <a:r>
              <a:rPr lang="en-US" sz="1200">
                <a:solidFill>
                  <a:schemeClr val="tx2"/>
                </a:solidFill>
                <a:latin typeface="Arial" panose="020B0604020202020204" pitchFamily="34" charset="0"/>
                <a:cs typeface="Arial" panose="020B0604020202020204" pitchFamily="34" charset="0"/>
              </a:rPr>
              <a:t>The low word count and high category value increased the probabilty of target </a:t>
            </a:r>
            <a:r>
              <a:rPr lang="en-US" sz="1200" smtClean="0">
                <a:solidFill>
                  <a:schemeClr val="tx2"/>
                </a:solidFill>
                <a:latin typeface="Arial" panose="020B0604020202020204" pitchFamily="34" charset="0"/>
                <a:cs typeface="Arial" panose="020B0604020202020204" pitchFamily="34" charset="0"/>
              </a:rPr>
              <a:t>class</a:t>
            </a:r>
          </a:p>
          <a:p>
            <a:endParaRPr lang="en-US" sz="1200">
              <a:solidFill>
                <a:schemeClr val="tx2"/>
              </a:solidFill>
              <a:latin typeface="Arial" panose="020B0604020202020204" pitchFamily="34" charset="0"/>
              <a:cs typeface="Arial" panose="020B0604020202020204" pitchFamily="34" charset="0"/>
            </a:endParaRPr>
          </a:p>
          <a:p>
            <a:r>
              <a:rPr lang="en-US" sz="1200" smtClean="0">
                <a:solidFill>
                  <a:schemeClr val="tx2"/>
                </a:solidFill>
                <a:latin typeface="Arial" panose="020B0604020202020204" pitchFamily="34" charset="0"/>
                <a:cs typeface="Arial" panose="020B0604020202020204" pitchFamily="34" charset="0"/>
              </a:rPr>
              <a:t>4)The</a:t>
            </a:r>
            <a:r>
              <a:rPr lang="en-US" sz="1200">
                <a:solidFill>
                  <a:schemeClr val="tx2"/>
                </a:solidFill>
                <a:latin typeface="Arial" panose="020B0604020202020204" pitchFamily="34" charset="0"/>
                <a:cs typeface="Arial" panose="020B0604020202020204" pitchFamily="34" charset="0"/>
              </a:rPr>
              <a:t> </a:t>
            </a:r>
            <a:r>
              <a:rPr lang="en-US" sz="1200" smtClean="0">
                <a:solidFill>
                  <a:schemeClr val="tx2"/>
                </a:solidFill>
                <a:latin typeface="Arial" panose="020B0604020202020204" pitchFamily="34" charset="0"/>
                <a:cs typeface="Arial" panose="020B0604020202020204" pitchFamily="34" charset="0"/>
              </a:rPr>
              <a:t>4</a:t>
            </a:r>
            <a:r>
              <a:rPr lang="en-US" sz="1200">
                <a:solidFill>
                  <a:schemeClr val="tx2"/>
                </a:solidFill>
                <a:latin typeface="Arial" panose="020B0604020202020204" pitchFamily="34" charset="0"/>
                <a:cs typeface="Arial" panose="020B0604020202020204" pitchFamily="34" charset="0"/>
              </a:rPr>
              <a:t> th graph - (Total links vs score)</a:t>
            </a:r>
          </a:p>
          <a:p>
            <a:r>
              <a:rPr lang="en-US" sz="1200">
                <a:solidFill>
                  <a:schemeClr val="tx2"/>
                </a:solidFill>
                <a:latin typeface="Arial" panose="020B0604020202020204" pitchFamily="34" charset="0"/>
                <a:cs typeface="Arial" panose="020B0604020202020204" pitchFamily="34" charset="0"/>
              </a:rPr>
              <a:t>Low value of links and high score increased the probabilty of target class. </a:t>
            </a:r>
            <a:endParaRPr lang="en-US" sz="1200" b="0">
              <a:solidFill>
                <a:schemeClr val="tx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5159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40429" y="514858"/>
            <a:ext cx="1919605" cy="452120"/>
          </a:xfrm>
          <a:prstGeom prst="rect">
            <a:avLst/>
          </a:prstGeom>
        </p:spPr>
        <p:txBody>
          <a:bodyPr vert="horz" wrap="square" lIns="0" tIns="12065" rIns="0" bIns="0" rtlCol="0">
            <a:spAutoFit/>
          </a:bodyPr>
          <a:lstStyle/>
          <a:p>
            <a:pPr marL="12700">
              <a:lnSpc>
                <a:spcPct val="100000"/>
              </a:lnSpc>
              <a:spcBef>
                <a:spcPts val="95"/>
              </a:spcBef>
            </a:pPr>
            <a:r>
              <a:rPr spc="-5" dirty="0"/>
              <a:t>Chall</a:t>
            </a:r>
            <a:r>
              <a:rPr dirty="0"/>
              <a:t>e</a:t>
            </a:r>
            <a:r>
              <a:rPr spc="-5" dirty="0"/>
              <a:t>n</a:t>
            </a:r>
            <a:r>
              <a:rPr spc="-15" dirty="0"/>
              <a:t>g</a:t>
            </a:r>
            <a:r>
              <a:rPr spc="-5" dirty="0"/>
              <a:t>es</a:t>
            </a:r>
          </a:p>
        </p:txBody>
      </p:sp>
      <p:sp>
        <p:nvSpPr>
          <p:cNvPr id="4" name="object 3"/>
          <p:cNvSpPr txBox="1"/>
          <p:nvPr/>
        </p:nvSpPr>
        <p:spPr>
          <a:xfrm>
            <a:off x="505992" y="1164143"/>
            <a:ext cx="8108950" cy="1955407"/>
          </a:xfrm>
          <a:prstGeom prst="rect">
            <a:avLst/>
          </a:prstGeom>
        </p:spPr>
        <p:txBody>
          <a:bodyPr vert="horz" wrap="square" lIns="0" tIns="12700" rIns="0" bIns="0" rtlCol="0">
            <a:spAutoFit/>
          </a:bodyPr>
          <a:lstStyle/>
          <a:p>
            <a:pPr>
              <a:lnSpc>
                <a:spcPct val="100000"/>
              </a:lnSpc>
              <a:spcBef>
                <a:spcPts val="30"/>
              </a:spcBef>
              <a:buClr>
                <a:srgbClr val="124F5B"/>
              </a:buClr>
            </a:pPr>
            <a:endParaRPr sz="1800">
              <a:solidFill>
                <a:schemeClr val="tx2"/>
              </a:solidFill>
              <a:latin typeface="Arial" panose="020B0604020202020204" pitchFamily="34" charset="0"/>
              <a:cs typeface="Arial" panose="020B0604020202020204" pitchFamily="34" charset="0"/>
            </a:endParaRPr>
          </a:p>
          <a:p>
            <a:pPr marL="348615" indent="-336550">
              <a:lnSpc>
                <a:spcPct val="100000"/>
              </a:lnSpc>
              <a:buFont typeface="Arial"/>
              <a:buChar char="●"/>
              <a:tabLst>
                <a:tab pos="347980" algn="l"/>
                <a:tab pos="349250" algn="l"/>
              </a:tabLst>
            </a:pPr>
            <a:r>
              <a:rPr sz="1600" spc="-35" dirty="0">
                <a:solidFill>
                  <a:schemeClr val="tx2"/>
                </a:solidFill>
                <a:latin typeface="Arial" panose="020B0604020202020204" pitchFamily="34" charset="0"/>
                <a:cs typeface="Arial" panose="020B0604020202020204" pitchFamily="34" charset="0"/>
              </a:rPr>
              <a:t>Overﬁtting </a:t>
            </a:r>
            <a:r>
              <a:rPr sz="1600" spc="-85" dirty="0">
                <a:solidFill>
                  <a:schemeClr val="tx2"/>
                </a:solidFill>
                <a:latin typeface="Arial" panose="020B0604020202020204" pitchFamily="34" charset="0"/>
                <a:cs typeface="Arial" panose="020B0604020202020204" pitchFamily="34" charset="0"/>
              </a:rPr>
              <a:t>was </a:t>
            </a:r>
            <a:r>
              <a:rPr sz="1600" spc="-50" dirty="0">
                <a:solidFill>
                  <a:schemeClr val="tx2"/>
                </a:solidFill>
                <a:latin typeface="Arial" panose="020B0604020202020204" pitchFamily="34" charset="0"/>
                <a:cs typeface="Arial" panose="020B0604020202020204" pitchFamily="34" charset="0"/>
              </a:rPr>
              <a:t>another </a:t>
            </a:r>
            <a:r>
              <a:rPr sz="1600" spc="-75" dirty="0">
                <a:solidFill>
                  <a:schemeClr val="tx2"/>
                </a:solidFill>
                <a:latin typeface="Arial" panose="020B0604020202020204" pitchFamily="34" charset="0"/>
                <a:cs typeface="Arial" panose="020B0604020202020204" pitchFamily="34" charset="0"/>
              </a:rPr>
              <a:t>major </a:t>
            </a:r>
            <a:r>
              <a:rPr sz="1600" spc="-40" dirty="0">
                <a:solidFill>
                  <a:schemeClr val="tx2"/>
                </a:solidFill>
                <a:latin typeface="Arial" panose="020B0604020202020204" pitchFamily="34" charset="0"/>
                <a:cs typeface="Arial" panose="020B0604020202020204" pitchFamily="34" charset="0"/>
              </a:rPr>
              <a:t>challenge during </a:t>
            </a:r>
            <a:r>
              <a:rPr sz="1600" spc="-35" dirty="0">
                <a:solidFill>
                  <a:schemeClr val="tx2"/>
                </a:solidFill>
                <a:latin typeface="Arial" panose="020B0604020202020204" pitchFamily="34" charset="0"/>
                <a:cs typeface="Arial" panose="020B0604020202020204" pitchFamily="34" charset="0"/>
              </a:rPr>
              <a:t>the modelling</a:t>
            </a:r>
            <a:r>
              <a:rPr sz="1600" spc="-310" dirty="0">
                <a:solidFill>
                  <a:schemeClr val="tx2"/>
                </a:solidFill>
                <a:latin typeface="Arial" panose="020B0604020202020204" pitchFamily="34" charset="0"/>
                <a:cs typeface="Arial" panose="020B0604020202020204" pitchFamily="34" charset="0"/>
              </a:rPr>
              <a:t> </a:t>
            </a:r>
            <a:r>
              <a:rPr sz="1600" spc="-70" dirty="0">
                <a:solidFill>
                  <a:schemeClr val="tx2"/>
                </a:solidFill>
                <a:latin typeface="Arial" panose="020B0604020202020204" pitchFamily="34" charset="0"/>
                <a:cs typeface="Arial" panose="020B0604020202020204" pitchFamily="34" charset="0"/>
              </a:rPr>
              <a:t>process.</a:t>
            </a:r>
            <a:endParaRPr sz="1600">
              <a:solidFill>
                <a:schemeClr val="tx2"/>
              </a:solidFill>
              <a:latin typeface="Arial" panose="020B0604020202020204" pitchFamily="34" charset="0"/>
              <a:cs typeface="Arial" panose="020B0604020202020204" pitchFamily="34" charset="0"/>
            </a:endParaRPr>
          </a:p>
          <a:p>
            <a:pPr>
              <a:lnSpc>
                <a:spcPct val="100000"/>
              </a:lnSpc>
              <a:spcBef>
                <a:spcPts val="5"/>
              </a:spcBef>
              <a:buClr>
                <a:srgbClr val="124F5B"/>
              </a:buClr>
            </a:pPr>
            <a:endParaRPr>
              <a:solidFill>
                <a:schemeClr val="tx2"/>
              </a:solidFill>
              <a:latin typeface="Arial" panose="020B0604020202020204" pitchFamily="34" charset="0"/>
              <a:cs typeface="Arial" panose="020B0604020202020204" pitchFamily="34" charset="0"/>
            </a:endParaRPr>
          </a:p>
          <a:p>
            <a:pPr marL="348615" marR="351790" indent="-336550">
              <a:lnSpc>
                <a:spcPct val="116100"/>
              </a:lnSpc>
              <a:buFont typeface="Arial"/>
              <a:buChar char="●"/>
              <a:tabLst>
                <a:tab pos="347980" algn="l"/>
                <a:tab pos="349250" algn="l"/>
              </a:tabLst>
            </a:pPr>
            <a:r>
              <a:rPr sz="1600" spc="-45" dirty="0">
                <a:solidFill>
                  <a:schemeClr val="tx2"/>
                </a:solidFill>
                <a:latin typeface="Arial" panose="020B0604020202020204" pitchFamily="34" charset="0"/>
                <a:cs typeface="Arial" panose="020B0604020202020204" pitchFamily="34" charset="0"/>
              </a:rPr>
              <a:t>Decision </a:t>
            </a:r>
            <a:r>
              <a:rPr sz="1600" spc="-35" dirty="0">
                <a:solidFill>
                  <a:schemeClr val="tx2"/>
                </a:solidFill>
                <a:latin typeface="Arial" panose="020B0604020202020204" pitchFamily="34" charset="0"/>
                <a:cs typeface="Arial" panose="020B0604020202020204" pitchFamily="34" charset="0"/>
              </a:rPr>
              <a:t>making </a:t>
            </a:r>
            <a:r>
              <a:rPr sz="1600" spc="-40" dirty="0">
                <a:solidFill>
                  <a:schemeClr val="tx2"/>
                </a:solidFill>
                <a:latin typeface="Arial" panose="020B0604020202020204" pitchFamily="34" charset="0"/>
                <a:cs typeface="Arial" panose="020B0604020202020204" pitchFamily="34" charset="0"/>
              </a:rPr>
              <a:t>on </a:t>
            </a:r>
            <a:r>
              <a:rPr sz="1600" spc="-50" dirty="0">
                <a:solidFill>
                  <a:schemeClr val="tx2"/>
                </a:solidFill>
                <a:latin typeface="Arial" panose="020B0604020202020204" pitchFamily="34" charset="0"/>
                <a:cs typeface="Arial" panose="020B0604020202020204" pitchFamily="34" charset="0"/>
              </a:rPr>
              <a:t>missing </a:t>
            </a:r>
            <a:r>
              <a:rPr sz="1600" spc="-65" dirty="0">
                <a:solidFill>
                  <a:schemeClr val="tx2"/>
                </a:solidFill>
                <a:latin typeface="Arial" panose="020B0604020202020204" pitchFamily="34" charset="0"/>
                <a:cs typeface="Arial" panose="020B0604020202020204" pitchFamily="34" charset="0"/>
              </a:rPr>
              <a:t>value </a:t>
            </a:r>
            <a:r>
              <a:rPr sz="1600" spc="-45" dirty="0">
                <a:solidFill>
                  <a:schemeClr val="tx2"/>
                </a:solidFill>
                <a:latin typeface="Arial" panose="020B0604020202020204" pitchFamily="34" charset="0"/>
                <a:cs typeface="Arial" panose="020B0604020202020204" pitchFamily="34" charset="0"/>
              </a:rPr>
              <a:t>imputations </a:t>
            </a:r>
            <a:r>
              <a:rPr sz="1600" spc="-40" dirty="0">
                <a:solidFill>
                  <a:schemeClr val="tx2"/>
                </a:solidFill>
                <a:latin typeface="Arial" panose="020B0604020202020204" pitchFamily="34" charset="0"/>
                <a:cs typeface="Arial" panose="020B0604020202020204" pitchFamily="34" charset="0"/>
              </a:rPr>
              <a:t>and </a:t>
            </a:r>
            <a:r>
              <a:rPr sz="1600" spc="-55" dirty="0">
                <a:solidFill>
                  <a:schemeClr val="tx2"/>
                </a:solidFill>
                <a:latin typeface="Arial" panose="020B0604020202020204" pitchFamily="34" charset="0"/>
                <a:cs typeface="Arial" panose="020B0604020202020204" pitchFamily="34" charset="0"/>
              </a:rPr>
              <a:t>outlier </a:t>
            </a:r>
            <a:r>
              <a:rPr sz="1600" spc="-50" dirty="0">
                <a:solidFill>
                  <a:schemeClr val="tx2"/>
                </a:solidFill>
                <a:latin typeface="Arial" panose="020B0604020202020204" pitchFamily="34" charset="0"/>
                <a:cs typeface="Arial" panose="020B0604020202020204" pitchFamily="34" charset="0"/>
              </a:rPr>
              <a:t>treatment </a:t>
            </a:r>
            <a:r>
              <a:rPr sz="1600" spc="-85">
                <a:solidFill>
                  <a:schemeClr val="tx2"/>
                </a:solidFill>
                <a:latin typeface="Arial" panose="020B0604020202020204" pitchFamily="34" charset="0"/>
                <a:cs typeface="Arial" panose="020B0604020202020204" pitchFamily="34" charset="0"/>
              </a:rPr>
              <a:t>was</a:t>
            </a:r>
            <a:r>
              <a:rPr sz="1600" spc="-295">
                <a:solidFill>
                  <a:schemeClr val="tx2"/>
                </a:solidFill>
                <a:latin typeface="Arial" panose="020B0604020202020204" pitchFamily="34" charset="0"/>
                <a:cs typeface="Arial" panose="020B0604020202020204" pitchFamily="34" charset="0"/>
              </a:rPr>
              <a:t> </a:t>
            </a:r>
            <a:r>
              <a:rPr lang="en-US" sz="1600" spc="-295" smtClean="0">
                <a:solidFill>
                  <a:schemeClr val="tx2"/>
                </a:solidFill>
                <a:latin typeface="Arial" panose="020B0604020202020204" pitchFamily="34" charset="0"/>
                <a:cs typeface="Arial" panose="020B0604020202020204" pitchFamily="34" charset="0"/>
              </a:rPr>
              <a:t> </a:t>
            </a:r>
            <a:r>
              <a:rPr sz="1600" spc="-45" smtClean="0">
                <a:solidFill>
                  <a:schemeClr val="tx2"/>
                </a:solidFill>
                <a:latin typeface="Arial" panose="020B0604020202020204" pitchFamily="34" charset="0"/>
                <a:cs typeface="Arial" panose="020B0604020202020204" pitchFamily="34" charset="0"/>
              </a:rPr>
              <a:t>quite  </a:t>
            </a:r>
            <a:r>
              <a:rPr sz="1600" spc="-35" dirty="0">
                <a:solidFill>
                  <a:schemeClr val="tx2"/>
                </a:solidFill>
                <a:latin typeface="Arial" panose="020B0604020202020204" pitchFamily="34" charset="0"/>
                <a:cs typeface="Arial" panose="020B0604020202020204" pitchFamily="34" charset="0"/>
              </a:rPr>
              <a:t>challenging </a:t>
            </a:r>
            <a:r>
              <a:rPr sz="1600" spc="-80" dirty="0">
                <a:solidFill>
                  <a:schemeClr val="tx2"/>
                </a:solidFill>
                <a:latin typeface="Arial" panose="020B0604020202020204" pitchFamily="34" charset="0"/>
                <a:cs typeface="Arial" panose="020B0604020202020204" pitchFamily="34" charset="0"/>
              </a:rPr>
              <a:t>as</a:t>
            </a:r>
            <a:r>
              <a:rPr sz="1600" spc="-140" dirty="0">
                <a:solidFill>
                  <a:schemeClr val="tx2"/>
                </a:solidFill>
                <a:latin typeface="Arial" panose="020B0604020202020204" pitchFamily="34" charset="0"/>
                <a:cs typeface="Arial" panose="020B0604020202020204" pitchFamily="34" charset="0"/>
              </a:rPr>
              <a:t> </a:t>
            </a:r>
            <a:r>
              <a:rPr sz="1600" spc="-80">
                <a:solidFill>
                  <a:schemeClr val="tx2"/>
                </a:solidFill>
                <a:latin typeface="Arial" panose="020B0604020202020204" pitchFamily="34" charset="0"/>
                <a:cs typeface="Arial" panose="020B0604020202020204" pitchFamily="34" charset="0"/>
              </a:rPr>
              <a:t>well</a:t>
            </a:r>
            <a:r>
              <a:rPr sz="1600" spc="-80" smtClean="0">
                <a:solidFill>
                  <a:schemeClr val="tx2"/>
                </a:solidFill>
                <a:latin typeface="Arial" panose="020B0604020202020204" pitchFamily="34" charset="0"/>
                <a:cs typeface="Arial" panose="020B0604020202020204" pitchFamily="34" charset="0"/>
              </a:rPr>
              <a:t>.</a:t>
            </a:r>
            <a:endParaRPr lang="en-US" sz="1600" spc="-80" smtClean="0">
              <a:solidFill>
                <a:schemeClr val="tx2"/>
              </a:solidFill>
              <a:latin typeface="Arial" panose="020B0604020202020204" pitchFamily="34" charset="0"/>
              <a:cs typeface="Arial" panose="020B0604020202020204" pitchFamily="34" charset="0"/>
            </a:endParaRPr>
          </a:p>
          <a:p>
            <a:pPr marL="348615" marR="351790" indent="-336550">
              <a:lnSpc>
                <a:spcPct val="116100"/>
              </a:lnSpc>
              <a:buFont typeface="Arial"/>
              <a:buChar char="●"/>
              <a:tabLst>
                <a:tab pos="347980" algn="l"/>
                <a:tab pos="349250" algn="l"/>
              </a:tabLst>
            </a:pPr>
            <a:endParaRPr lang="en-US" sz="1600" spc="-80">
              <a:solidFill>
                <a:schemeClr val="tx2"/>
              </a:solidFill>
              <a:latin typeface="Arial" panose="020B0604020202020204" pitchFamily="34" charset="0"/>
              <a:cs typeface="Arial" panose="020B0604020202020204" pitchFamily="34" charset="0"/>
            </a:endParaRPr>
          </a:p>
          <a:p>
            <a:pPr marL="348615" marR="351790" indent="-336550">
              <a:lnSpc>
                <a:spcPct val="116100"/>
              </a:lnSpc>
              <a:buFont typeface="Arial"/>
              <a:buChar char="●"/>
              <a:tabLst>
                <a:tab pos="347980" algn="l"/>
                <a:tab pos="349250" algn="l"/>
              </a:tabLst>
            </a:pPr>
            <a:r>
              <a:rPr lang="en-US" sz="1600" spc="-80" smtClean="0">
                <a:solidFill>
                  <a:schemeClr val="tx2"/>
                </a:solidFill>
                <a:latin typeface="Arial" panose="020B0604020202020204" pitchFamily="34" charset="0"/>
                <a:cs typeface="Arial" panose="020B0604020202020204" pitchFamily="34" charset="0"/>
              </a:rPr>
              <a:t>Interpreting the SHAP model was challenging</a:t>
            </a:r>
            <a:r>
              <a:rPr lang="en-US" sz="1600" b="1" spc="-80" smtClean="0">
                <a:solidFill>
                  <a:schemeClr val="tx2"/>
                </a:solidFill>
                <a:latin typeface="Arial" panose="020B0604020202020204" pitchFamily="34" charset="0"/>
                <a:cs typeface="Arial" panose="020B0604020202020204" pitchFamily="34" charset="0"/>
              </a:rPr>
              <a:t>.</a:t>
            </a:r>
            <a:endParaRPr sz="1600">
              <a:solidFill>
                <a:schemeClr val="tx2"/>
              </a:solidFill>
              <a:latin typeface="Arial" panose="020B0604020202020204" pitchFamily="34" charset="0"/>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285750"/>
            <a:ext cx="1958339" cy="452120"/>
          </a:xfrm>
          <a:prstGeom prst="rect">
            <a:avLst/>
          </a:prstGeom>
        </p:spPr>
        <p:txBody>
          <a:bodyPr vert="horz" wrap="square" lIns="0" tIns="12065" rIns="0" bIns="0" rtlCol="0">
            <a:spAutoFit/>
          </a:bodyPr>
          <a:lstStyle/>
          <a:p>
            <a:pPr marL="12700">
              <a:lnSpc>
                <a:spcPct val="100000"/>
              </a:lnSpc>
              <a:spcBef>
                <a:spcPts val="95"/>
              </a:spcBef>
            </a:pPr>
            <a:r>
              <a:rPr spc="-5" dirty="0"/>
              <a:t>Co</a:t>
            </a:r>
            <a:r>
              <a:rPr spc="-20" dirty="0"/>
              <a:t>n</a:t>
            </a:r>
            <a:r>
              <a:rPr spc="-5" dirty="0"/>
              <a:t>clu</a:t>
            </a:r>
            <a:r>
              <a:rPr dirty="0"/>
              <a:t>s</a:t>
            </a:r>
            <a:r>
              <a:rPr spc="-5" dirty="0"/>
              <a:t>ion</a:t>
            </a:r>
          </a:p>
        </p:txBody>
      </p:sp>
      <p:sp>
        <p:nvSpPr>
          <p:cNvPr id="3" name="object 3"/>
          <p:cNvSpPr txBox="1"/>
          <p:nvPr/>
        </p:nvSpPr>
        <p:spPr>
          <a:xfrm>
            <a:off x="561833" y="895350"/>
            <a:ext cx="8064500" cy="3705502"/>
          </a:xfrm>
          <a:prstGeom prst="rect">
            <a:avLst/>
          </a:prstGeom>
        </p:spPr>
        <p:txBody>
          <a:bodyPr vert="horz" wrap="square" lIns="0" tIns="12065" rIns="0" bIns="0" rtlCol="0">
            <a:spAutoFit/>
          </a:bodyPr>
          <a:lstStyle/>
          <a:p>
            <a:pPr marL="285750" indent="-285750">
              <a:buFont typeface="Arial" panose="020B0604020202020204" pitchFamily="34" charset="0"/>
              <a:buChar char="•"/>
            </a:pPr>
            <a:r>
              <a:rPr lang="en-US" sz="1600">
                <a:solidFill>
                  <a:schemeClr val="tx2"/>
                </a:solidFill>
                <a:latin typeface="Arial" panose="020B0604020202020204" pitchFamily="34" charset="0"/>
                <a:cs typeface="Arial" panose="020B0604020202020204" pitchFamily="34" charset="0"/>
              </a:rPr>
              <a:t>In EDA, we observed that the category 2 , email-type 1 &amp; campaign type-2 was high in number.Univariate analysis and bivariate analysis gave us features information distrubution</a:t>
            </a:r>
            <a:r>
              <a:rPr lang="en-US" sz="1600" smtClean="0">
                <a:solidFill>
                  <a:schemeClr val="tx2"/>
                </a:solidFill>
                <a:latin typeface="Arial" panose="020B0604020202020204" pitchFamily="34" charset="0"/>
                <a:cs typeface="Arial" panose="020B0604020202020204" pitchFamily="34" charset="0"/>
              </a:rPr>
              <a:t>.</a:t>
            </a:r>
          </a:p>
          <a:p>
            <a:endParaRPr lang="en-US" sz="1600">
              <a:solidFill>
                <a:schemeClr val="tx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a:solidFill>
                  <a:schemeClr val="tx2"/>
                </a:solidFill>
                <a:latin typeface="Arial" panose="020B0604020202020204" pitchFamily="34" charset="0"/>
                <a:cs typeface="Arial" panose="020B0604020202020204" pitchFamily="34" charset="0"/>
              </a:rPr>
              <a:t>It was observed that both Time_Email_Sent and Customer_Location were insignificant in determining the Email_status. The ratio of the Email_Status was same irrespective of the demographic or the time frame the emails were sent on</a:t>
            </a:r>
            <a:r>
              <a:rPr lang="en-US" sz="1600" smtClean="0">
                <a:solidFill>
                  <a:schemeClr val="tx2"/>
                </a:solidFill>
                <a:latin typeface="Arial" panose="020B0604020202020204" pitchFamily="34" charset="0"/>
                <a:cs typeface="Arial" panose="020B0604020202020204" pitchFamily="34" charset="0"/>
              </a:rPr>
              <a:t>.</a:t>
            </a:r>
          </a:p>
          <a:p>
            <a:endParaRPr lang="en-US" sz="1600">
              <a:solidFill>
                <a:schemeClr val="tx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a:solidFill>
                  <a:schemeClr val="tx2"/>
                </a:solidFill>
                <a:latin typeface="Arial" panose="020B0604020202020204" pitchFamily="34" charset="0"/>
                <a:cs typeface="Arial" panose="020B0604020202020204" pitchFamily="34" charset="0"/>
              </a:rPr>
              <a:t>We have imbalanced data the status with value 0 comparises 80% of data.So to deal with it we used SMOTE method</a:t>
            </a:r>
            <a:r>
              <a:rPr lang="en-US" sz="1600" smtClean="0">
                <a:solidFill>
                  <a:schemeClr val="tx2"/>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600">
              <a:solidFill>
                <a:schemeClr val="tx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a:solidFill>
                  <a:schemeClr val="tx2"/>
                </a:solidFill>
                <a:latin typeface="Arial" panose="020B0604020202020204" pitchFamily="34" charset="0"/>
                <a:cs typeface="Arial" panose="020B0604020202020204" pitchFamily="34" charset="0"/>
              </a:rPr>
              <a:t>Based on the metrics, XG Boost Classifier worked the best giving a train score of 98% and test score of 84% for F1 score</a:t>
            </a:r>
            <a:r>
              <a:rPr lang="en-US" sz="1600" smtClean="0">
                <a:solidFill>
                  <a:schemeClr val="tx2"/>
                </a:solidFill>
                <a:latin typeface="Arial" panose="020B0604020202020204" pitchFamily="34" charset="0"/>
                <a:cs typeface="Arial" panose="020B0604020202020204" pitchFamily="34" charset="0"/>
              </a:rPr>
              <a:t>.</a:t>
            </a:r>
          </a:p>
          <a:p>
            <a:endParaRPr lang="en-US" sz="1600">
              <a:solidFill>
                <a:schemeClr val="tx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a:solidFill>
                  <a:schemeClr val="tx2"/>
                </a:solidFill>
                <a:latin typeface="Arial" panose="020B0604020202020204" pitchFamily="34" charset="0"/>
                <a:cs typeface="Arial" panose="020B0604020202020204" pitchFamily="34" charset="0"/>
              </a:rPr>
              <a:t>From SHAP we observed that the score and Category are important features.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57400" y="1885950"/>
            <a:ext cx="5486400" cy="923330"/>
          </a:xfrm>
        </p:spPr>
        <p:txBody>
          <a:bodyPr/>
          <a:lstStyle/>
          <a:p>
            <a:r>
              <a:rPr lang="en-US" sz="6000" smtClean="0"/>
              <a:t>Thank You!</a:t>
            </a:r>
            <a:endParaRPr lang="en-IN" sz="6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14858"/>
            <a:ext cx="3381375" cy="452120"/>
          </a:xfrm>
          <a:prstGeom prst="rect">
            <a:avLst/>
          </a:prstGeom>
        </p:spPr>
        <p:txBody>
          <a:bodyPr vert="horz" wrap="square" lIns="0" tIns="12065" rIns="0" bIns="0" rtlCol="0">
            <a:spAutoFit/>
          </a:bodyPr>
          <a:lstStyle/>
          <a:p>
            <a:pPr marL="12700">
              <a:lnSpc>
                <a:spcPct val="100000"/>
              </a:lnSpc>
              <a:spcBef>
                <a:spcPts val="95"/>
              </a:spcBef>
            </a:pPr>
            <a:r>
              <a:rPr lang="en-US" spc="-5" smtClean="0"/>
              <a:t>Introduction</a:t>
            </a:r>
            <a:r>
              <a:rPr spc="-5" smtClean="0"/>
              <a:t>:</a:t>
            </a:r>
            <a:endParaRPr spc="-5" dirty="0"/>
          </a:p>
        </p:txBody>
      </p:sp>
      <p:sp>
        <p:nvSpPr>
          <p:cNvPr id="7" name="object 3"/>
          <p:cNvSpPr txBox="1"/>
          <p:nvPr/>
        </p:nvSpPr>
        <p:spPr>
          <a:xfrm>
            <a:off x="390550" y="1200150"/>
            <a:ext cx="8327390" cy="2185919"/>
          </a:xfrm>
          <a:prstGeom prst="rect">
            <a:avLst/>
          </a:prstGeom>
        </p:spPr>
        <p:txBody>
          <a:bodyPr vert="horz" wrap="square" lIns="0" tIns="12700" rIns="0" bIns="0" rtlCol="0">
            <a:spAutoFit/>
          </a:bodyPr>
          <a:lstStyle/>
          <a:p>
            <a:pPr marL="12700" marR="31115">
              <a:lnSpc>
                <a:spcPct val="113999"/>
              </a:lnSpc>
              <a:spcBef>
                <a:spcPts val="100"/>
              </a:spcBef>
            </a:pPr>
            <a:r>
              <a:rPr sz="1700" dirty="0">
                <a:solidFill>
                  <a:srgbClr val="124F5B"/>
                </a:solidFill>
                <a:latin typeface="Arial"/>
                <a:cs typeface="Arial"/>
              </a:rPr>
              <a:t>Most </a:t>
            </a:r>
            <a:r>
              <a:rPr sz="1700" spc="-5" dirty="0">
                <a:solidFill>
                  <a:srgbClr val="124F5B"/>
                </a:solidFill>
                <a:latin typeface="Arial"/>
                <a:cs typeface="Arial"/>
              </a:rPr>
              <a:t>of the </a:t>
            </a:r>
            <a:r>
              <a:rPr sz="1700" dirty="0">
                <a:solidFill>
                  <a:srgbClr val="124F5B"/>
                </a:solidFill>
                <a:latin typeface="Arial"/>
                <a:cs typeface="Arial"/>
              </a:rPr>
              <a:t>small </a:t>
            </a:r>
            <a:r>
              <a:rPr sz="1700" spc="-5" dirty="0">
                <a:solidFill>
                  <a:srgbClr val="124F5B"/>
                </a:solidFill>
                <a:latin typeface="Arial"/>
                <a:cs typeface="Arial"/>
              </a:rPr>
              <a:t>to </a:t>
            </a:r>
            <a:r>
              <a:rPr sz="1700" dirty="0">
                <a:solidFill>
                  <a:srgbClr val="124F5B"/>
                </a:solidFill>
                <a:latin typeface="Arial"/>
                <a:cs typeface="Arial"/>
              </a:rPr>
              <a:t>medium </a:t>
            </a:r>
            <a:r>
              <a:rPr sz="1700" spc="-5" dirty="0">
                <a:solidFill>
                  <a:srgbClr val="124F5B"/>
                </a:solidFill>
                <a:latin typeface="Arial"/>
                <a:cs typeface="Arial"/>
              </a:rPr>
              <a:t>business owners are </a:t>
            </a:r>
            <a:r>
              <a:rPr sz="1700" dirty="0">
                <a:solidFill>
                  <a:srgbClr val="124F5B"/>
                </a:solidFill>
                <a:latin typeface="Arial"/>
                <a:cs typeface="Arial"/>
              </a:rPr>
              <a:t>making </a:t>
            </a:r>
            <a:r>
              <a:rPr sz="1700" spc="-10" dirty="0">
                <a:solidFill>
                  <a:srgbClr val="124F5B"/>
                </a:solidFill>
                <a:latin typeface="Arial"/>
                <a:cs typeface="Arial"/>
              </a:rPr>
              <a:t>effective </a:t>
            </a:r>
            <a:r>
              <a:rPr sz="1700" spc="-5" dirty="0">
                <a:solidFill>
                  <a:srgbClr val="124F5B"/>
                </a:solidFill>
                <a:latin typeface="Arial"/>
                <a:cs typeface="Arial"/>
              </a:rPr>
              <a:t>use of Gmail-based  Email </a:t>
            </a:r>
            <a:r>
              <a:rPr sz="1700" dirty="0">
                <a:solidFill>
                  <a:srgbClr val="124F5B"/>
                </a:solidFill>
                <a:latin typeface="Arial"/>
                <a:cs typeface="Arial"/>
              </a:rPr>
              <a:t>marketing </a:t>
            </a:r>
            <a:r>
              <a:rPr sz="1700" spc="-5" dirty="0">
                <a:solidFill>
                  <a:srgbClr val="124F5B"/>
                </a:solidFill>
                <a:latin typeface="Arial"/>
                <a:cs typeface="Arial"/>
              </a:rPr>
              <a:t>Strategies for </a:t>
            </a:r>
            <a:r>
              <a:rPr sz="1700" spc="-10" dirty="0">
                <a:solidFill>
                  <a:srgbClr val="124F5B"/>
                </a:solidFill>
                <a:latin typeface="Arial"/>
                <a:cs typeface="Arial"/>
              </a:rPr>
              <a:t>offline </a:t>
            </a:r>
            <a:r>
              <a:rPr sz="1700" spc="-5" dirty="0">
                <a:solidFill>
                  <a:srgbClr val="124F5B"/>
                </a:solidFill>
                <a:latin typeface="Arial"/>
                <a:cs typeface="Arial"/>
              </a:rPr>
              <a:t>targeting of </a:t>
            </a:r>
            <a:r>
              <a:rPr sz="1700" dirty="0">
                <a:solidFill>
                  <a:srgbClr val="124F5B"/>
                </a:solidFill>
                <a:latin typeface="Arial"/>
                <a:cs typeface="Arial"/>
              </a:rPr>
              <a:t>converting </a:t>
            </a:r>
            <a:r>
              <a:rPr sz="1700" spc="-5" dirty="0">
                <a:solidFill>
                  <a:srgbClr val="124F5B"/>
                </a:solidFill>
                <a:latin typeface="Arial"/>
                <a:cs typeface="Arial"/>
              </a:rPr>
              <a:t>their prospective  </a:t>
            </a:r>
            <a:r>
              <a:rPr sz="1700" dirty="0">
                <a:solidFill>
                  <a:srgbClr val="124F5B"/>
                </a:solidFill>
                <a:latin typeface="Arial"/>
                <a:cs typeface="Arial"/>
              </a:rPr>
              <a:t>customers </a:t>
            </a:r>
            <a:r>
              <a:rPr sz="1700" spc="-5" dirty="0">
                <a:solidFill>
                  <a:srgbClr val="124F5B"/>
                </a:solidFill>
                <a:latin typeface="Arial"/>
                <a:cs typeface="Arial"/>
              </a:rPr>
              <a:t>into leads </a:t>
            </a:r>
            <a:r>
              <a:rPr sz="1700" dirty="0">
                <a:solidFill>
                  <a:srgbClr val="124F5B"/>
                </a:solidFill>
                <a:latin typeface="Arial"/>
                <a:cs typeface="Arial"/>
              </a:rPr>
              <a:t>so </a:t>
            </a:r>
            <a:r>
              <a:rPr sz="1700" spc="-5" dirty="0">
                <a:solidFill>
                  <a:srgbClr val="124F5B"/>
                </a:solidFill>
                <a:latin typeface="Arial"/>
                <a:cs typeface="Arial"/>
              </a:rPr>
              <a:t>that they </a:t>
            </a:r>
            <a:r>
              <a:rPr sz="1700" dirty="0">
                <a:solidFill>
                  <a:srgbClr val="124F5B"/>
                </a:solidFill>
                <a:latin typeface="Arial"/>
                <a:cs typeface="Arial"/>
              </a:rPr>
              <a:t>stay </a:t>
            </a:r>
            <a:r>
              <a:rPr sz="1700" spc="-5" dirty="0">
                <a:solidFill>
                  <a:srgbClr val="124F5B"/>
                </a:solidFill>
                <a:latin typeface="Arial"/>
                <a:cs typeface="Arial"/>
              </a:rPr>
              <a:t>with them in</a:t>
            </a:r>
            <a:r>
              <a:rPr sz="1700" spc="-35" dirty="0">
                <a:solidFill>
                  <a:srgbClr val="124F5B"/>
                </a:solidFill>
                <a:latin typeface="Arial"/>
                <a:cs typeface="Arial"/>
              </a:rPr>
              <a:t> </a:t>
            </a:r>
            <a:r>
              <a:rPr sz="1700" spc="-5">
                <a:solidFill>
                  <a:srgbClr val="124F5B"/>
                </a:solidFill>
                <a:latin typeface="Arial"/>
                <a:cs typeface="Arial"/>
              </a:rPr>
              <a:t>Business</a:t>
            </a:r>
            <a:r>
              <a:rPr sz="1700" spc="-5" smtClean="0">
                <a:solidFill>
                  <a:srgbClr val="124F5B"/>
                </a:solidFill>
                <a:latin typeface="Arial"/>
                <a:cs typeface="Arial"/>
              </a:rPr>
              <a:t>.</a:t>
            </a:r>
            <a:endParaRPr lang="en-US" sz="1700" spc="-5" smtClean="0">
              <a:solidFill>
                <a:srgbClr val="124F5B"/>
              </a:solidFill>
              <a:latin typeface="Arial"/>
              <a:cs typeface="Arial"/>
            </a:endParaRPr>
          </a:p>
          <a:p>
            <a:pPr marL="12700" marR="31115">
              <a:lnSpc>
                <a:spcPct val="113999"/>
              </a:lnSpc>
              <a:spcBef>
                <a:spcPts val="100"/>
              </a:spcBef>
            </a:pPr>
            <a:endParaRPr sz="1600" b="1">
              <a:solidFill>
                <a:schemeClr val="tx2"/>
              </a:solidFill>
              <a:latin typeface="Arial" panose="020B0604020202020204" pitchFamily="34" charset="0"/>
              <a:cs typeface="Arial" panose="020B0604020202020204" pitchFamily="34" charset="0"/>
            </a:endParaRPr>
          </a:p>
          <a:p>
            <a:r>
              <a:rPr lang="en-US" sz="1600" b="1">
                <a:solidFill>
                  <a:schemeClr val="tx2"/>
                </a:solidFill>
                <a:latin typeface="Arial" panose="020B0604020202020204" pitchFamily="34" charset="0"/>
                <a:cs typeface="Arial" panose="020B0604020202020204" pitchFamily="34" charset="0"/>
              </a:rPr>
              <a:t>The objective of this project is to provide marketers who are regularly authoring email marketing campaigns with a thorough understanding of what we’re doing, so they </a:t>
            </a:r>
            <a:endParaRPr lang="en-US" sz="1600" b="1" smtClean="0">
              <a:solidFill>
                <a:schemeClr val="tx2"/>
              </a:solidFill>
              <a:latin typeface="Arial" panose="020B0604020202020204" pitchFamily="34" charset="0"/>
              <a:cs typeface="Arial" panose="020B0604020202020204" pitchFamily="34" charset="0"/>
            </a:endParaRPr>
          </a:p>
          <a:p>
            <a:r>
              <a:rPr lang="en-US" sz="1600" b="1" smtClean="0">
                <a:solidFill>
                  <a:schemeClr val="tx2"/>
                </a:solidFill>
                <a:latin typeface="Arial" panose="020B0604020202020204" pitchFamily="34" charset="0"/>
                <a:cs typeface="Arial" panose="020B0604020202020204" pitchFamily="34" charset="0"/>
              </a:rPr>
              <a:t>too</a:t>
            </a:r>
            <a:r>
              <a:rPr lang="en-US" sz="1600" b="1">
                <a:solidFill>
                  <a:schemeClr val="tx2"/>
                </a:solidFill>
                <a:latin typeface="Arial" panose="020B0604020202020204" pitchFamily="34" charset="0"/>
                <a:cs typeface="Arial" panose="020B0604020202020204" pitchFamily="34" charset="0"/>
              </a:rPr>
              <a:t> can leverage the machine learning models to characterize the mail and track the </a:t>
            </a:r>
            <a:endParaRPr lang="en-US" sz="1600" b="1" smtClean="0">
              <a:solidFill>
                <a:schemeClr val="tx2"/>
              </a:solidFill>
              <a:latin typeface="Arial" panose="020B0604020202020204" pitchFamily="34" charset="0"/>
              <a:cs typeface="Arial" panose="020B0604020202020204" pitchFamily="34" charset="0"/>
            </a:endParaRPr>
          </a:p>
          <a:p>
            <a:r>
              <a:rPr lang="en-US" sz="1600" b="1" smtClean="0">
                <a:solidFill>
                  <a:schemeClr val="tx2"/>
                </a:solidFill>
                <a:latin typeface="Arial" panose="020B0604020202020204" pitchFamily="34" charset="0"/>
                <a:cs typeface="Arial" panose="020B0604020202020204" pitchFamily="34" charset="0"/>
              </a:rPr>
              <a:t>mail</a:t>
            </a:r>
            <a:r>
              <a:rPr lang="en-US" sz="1600" b="1">
                <a:solidFill>
                  <a:schemeClr val="tx2"/>
                </a:solidFill>
                <a:latin typeface="Arial" panose="020B0604020202020204" pitchFamily="34" charset="0"/>
                <a:cs typeface="Arial" panose="020B0604020202020204" pitchFamily="34" charset="0"/>
              </a:rPr>
              <a:t> that is ignored; read; acknowledged by the reader.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2"/>
          <p:cNvSpPr txBox="1">
            <a:spLocks noGrp="1"/>
          </p:cNvSpPr>
          <p:nvPr>
            <p:ph type="title"/>
          </p:nvPr>
        </p:nvSpPr>
        <p:spPr>
          <a:xfrm>
            <a:off x="152400" y="214630"/>
            <a:ext cx="2628265" cy="452120"/>
          </a:xfrm>
          <a:prstGeom prst="rect">
            <a:avLst/>
          </a:prstGeom>
        </p:spPr>
        <p:txBody>
          <a:bodyPr vert="horz" wrap="square" lIns="0" tIns="12065" rIns="0" bIns="0" rtlCol="0">
            <a:spAutoFit/>
          </a:bodyPr>
          <a:lstStyle/>
          <a:p>
            <a:pPr marL="12700">
              <a:lnSpc>
                <a:spcPct val="100000"/>
              </a:lnSpc>
              <a:spcBef>
                <a:spcPts val="95"/>
              </a:spcBef>
            </a:pPr>
            <a:r>
              <a:rPr spc="-5" dirty="0"/>
              <a:t>Data</a:t>
            </a:r>
            <a:r>
              <a:rPr spc="-45" dirty="0"/>
              <a:t> </a:t>
            </a:r>
            <a:r>
              <a:rPr spc="-10" dirty="0"/>
              <a:t>Summary:</a:t>
            </a:r>
          </a:p>
        </p:txBody>
      </p:sp>
      <p:sp>
        <p:nvSpPr>
          <p:cNvPr id="12" name="object 3"/>
          <p:cNvSpPr txBox="1"/>
          <p:nvPr/>
        </p:nvSpPr>
        <p:spPr>
          <a:xfrm>
            <a:off x="457200" y="680682"/>
            <a:ext cx="7696200" cy="4248599"/>
          </a:xfrm>
          <a:prstGeom prst="rect">
            <a:avLst/>
          </a:prstGeom>
        </p:spPr>
        <p:txBody>
          <a:bodyPr vert="horz" wrap="square" lIns="0" tIns="46990" rIns="0" bIns="0" rtlCol="0">
            <a:spAutoFit/>
          </a:bodyPr>
          <a:lstStyle/>
          <a:p>
            <a:pPr marL="12065">
              <a:lnSpc>
                <a:spcPct val="100000"/>
              </a:lnSpc>
              <a:spcBef>
                <a:spcPts val="370"/>
              </a:spcBef>
              <a:tabLst>
                <a:tab pos="347980" algn="l"/>
                <a:tab pos="349250" algn="l"/>
              </a:tabLst>
            </a:pPr>
            <a:r>
              <a:rPr sz="1400" dirty="0">
                <a:solidFill>
                  <a:schemeClr val="tx2"/>
                </a:solidFill>
                <a:latin typeface="Arial" panose="020B0604020202020204" pitchFamily="34" charset="0"/>
                <a:cs typeface="Arial" panose="020B0604020202020204" pitchFamily="34" charset="0"/>
              </a:rPr>
              <a:t>The</a:t>
            </a:r>
            <a:r>
              <a:rPr sz="1400" spc="-130" dirty="0">
                <a:solidFill>
                  <a:schemeClr val="tx2"/>
                </a:solidFill>
                <a:latin typeface="Arial" panose="020B0604020202020204" pitchFamily="34" charset="0"/>
                <a:cs typeface="Arial" panose="020B0604020202020204" pitchFamily="34" charset="0"/>
              </a:rPr>
              <a:t> </a:t>
            </a:r>
            <a:r>
              <a:rPr sz="1400" spc="5" dirty="0">
                <a:solidFill>
                  <a:schemeClr val="tx2"/>
                </a:solidFill>
                <a:latin typeface="Arial" panose="020B0604020202020204" pitchFamily="34" charset="0"/>
                <a:cs typeface="Arial" panose="020B0604020202020204" pitchFamily="34" charset="0"/>
              </a:rPr>
              <a:t>dataset</a:t>
            </a:r>
            <a:r>
              <a:rPr sz="1400" spc="-125" dirty="0">
                <a:solidFill>
                  <a:schemeClr val="tx2"/>
                </a:solidFill>
                <a:latin typeface="Arial" panose="020B0604020202020204" pitchFamily="34" charset="0"/>
                <a:cs typeface="Arial" panose="020B0604020202020204" pitchFamily="34" charset="0"/>
              </a:rPr>
              <a:t> </a:t>
            </a:r>
            <a:r>
              <a:rPr sz="1400" spc="25" dirty="0">
                <a:solidFill>
                  <a:schemeClr val="tx2"/>
                </a:solidFill>
                <a:latin typeface="Arial" panose="020B0604020202020204" pitchFamily="34" charset="0"/>
                <a:cs typeface="Arial" panose="020B0604020202020204" pitchFamily="34" charset="0"/>
              </a:rPr>
              <a:t>comprised</a:t>
            </a:r>
            <a:r>
              <a:rPr sz="1400" spc="-125" dirty="0">
                <a:solidFill>
                  <a:schemeClr val="tx2"/>
                </a:solidFill>
                <a:latin typeface="Arial" panose="020B0604020202020204" pitchFamily="34" charset="0"/>
                <a:cs typeface="Arial" panose="020B0604020202020204" pitchFamily="34" charset="0"/>
              </a:rPr>
              <a:t> </a:t>
            </a:r>
            <a:r>
              <a:rPr sz="1400" spc="5" dirty="0">
                <a:solidFill>
                  <a:schemeClr val="tx2"/>
                </a:solidFill>
                <a:latin typeface="Arial" panose="020B0604020202020204" pitchFamily="34" charset="0"/>
                <a:cs typeface="Arial" panose="020B0604020202020204" pitchFamily="34" charset="0"/>
              </a:rPr>
              <a:t>of</a:t>
            </a:r>
            <a:r>
              <a:rPr sz="1400" spc="-125" dirty="0">
                <a:solidFill>
                  <a:schemeClr val="tx2"/>
                </a:solidFill>
                <a:latin typeface="Arial" panose="020B0604020202020204" pitchFamily="34" charset="0"/>
                <a:cs typeface="Arial" panose="020B0604020202020204" pitchFamily="34" charset="0"/>
              </a:rPr>
              <a:t> </a:t>
            </a:r>
            <a:r>
              <a:rPr sz="1400" spc="-240">
                <a:solidFill>
                  <a:schemeClr val="tx2"/>
                </a:solidFill>
                <a:latin typeface="Arial" panose="020B0604020202020204" pitchFamily="34" charset="0"/>
                <a:cs typeface="Arial" panose="020B0604020202020204" pitchFamily="34" charset="0"/>
              </a:rPr>
              <a:t>12</a:t>
            </a:r>
            <a:r>
              <a:rPr sz="1400" spc="-125">
                <a:solidFill>
                  <a:schemeClr val="tx2"/>
                </a:solidFill>
                <a:latin typeface="Arial" panose="020B0604020202020204" pitchFamily="34" charset="0"/>
                <a:cs typeface="Arial" panose="020B0604020202020204" pitchFamily="34" charset="0"/>
              </a:rPr>
              <a:t> </a:t>
            </a:r>
            <a:r>
              <a:rPr lang="en-US" sz="1400" spc="-125" smtClean="0">
                <a:solidFill>
                  <a:schemeClr val="tx2"/>
                </a:solidFill>
                <a:latin typeface="Arial" panose="020B0604020202020204" pitchFamily="34" charset="0"/>
                <a:cs typeface="Arial" panose="020B0604020202020204" pitchFamily="34" charset="0"/>
              </a:rPr>
              <a:t> </a:t>
            </a:r>
            <a:r>
              <a:rPr sz="1400" spc="-10" smtClean="0">
                <a:solidFill>
                  <a:schemeClr val="tx2"/>
                </a:solidFill>
                <a:latin typeface="Arial" panose="020B0604020202020204" pitchFamily="34" charset="0"/>
                <a:cs typeface="Arial" panose="020B0604020202020204" pitchFamily="34" charset="0"/>
              </a:rPr>
              <a:t>features</a:t>
            </a:r>
            <a:r>
              <a:rPr sz="1400" spc="-125" smtClean="0">
                <a:solidFill>
                  <a:schemeClr val="tx2"/>
                </a:solidFill>
                <a:latin typeface="Arial" panose="020B0604020202020204" pitchFamily="34" charset="0"/>
                <a:cs typeface="Arial" panose="020B0604020202020204" pitchFamily="34" charset="0"/>
              </a:rPr>
              <a:t> </a:t>
            </a:r>
            <a:r>
              <a:rPr sz="1400" spc="40" dirty="0">
                <a:solidFill>
                  <a:schemeClr val="tx2"/>
                </a:solidFill>
                <a:latin typeface="Arial" panose="020B0604020202020204" pitchFamily="34" charset="0"/>
                <a:cs typeface="Arial" panose="020B0604020202020204" pitchFamily="34" charset="0"/>
              </a:rPr>
              <a:t>including</a:t>
            </a:r>
            <a:r>
              <a:rPr sz="1400" spc="-130" dirty="0">
                <a:solidFill>
                  <a:schemeClr val="tx2"/>
                </a:solidFill>
                <a:latin typeface="Arial" panose="020B0604020202020204" pitchFamily="34" charset="0"/>
                <a:cs typeface="Arial" panose="020B0604020202020204" pitchFamily="34" charset="0"/>
              </a:rPr>
              <a:t> </a:t>
            </a:r>
            <a:r>
              <a:rPr sz="1400" spc="30" dirty="0">
                <a:solidFill>
                  <a:schemeClr val="tx2"/>
                </a:solidFill>
                <a:latin typeface="Arial" panose="020B0604020202020204" pitchFamily="34" charset="0"/>
                <a:cs typeface="Arial" panose="020B0604020202020204" pitchFamily="34" charset="0"/>
              </a:rPr>
              <a:t>the</a:t>
            </a:r>
            <a:r>
              <a:rPr sz="1400" spc="-125" dirty="0">
                <a:solidFill>
                  <a:schemeClr val="tx2"/>
                </a:solidFill>
                <a:latin typeface="Arial" panose="020B0604020202020204" pitchFamily="34" charset="0"/>
                <a:cs typeface="Arial" panose="020B0604020202020204" pitchFamily="34" charset="0"/>
              </a:rPr>
              <a:t> </a:t>
            </a:r>
            <a:r>
              <a:rPr sz="1400" spc="10" dirty="0">
                <a:solidFill>
                  <a:schemeClr val="tx2"/>
                </a:solidFill>
                <a:latin typeface="Arial" panose="020B0604020202020204" pitchFamily="34" charset="0"/>
                <a:cs typeface="Arial" panose="020B0604020202020204" pitchFamily="34" charset="0"/>
              </a:rPr>
              <a:t>target</a:t>
            </a:r>
            <a:r>
              <a:rPr sz="1400" spc="-125" dirty="0">
                <a:solidFill>
                  <a:schemeClr val="tx2"/>
                </a:solidFill>
                <a:latin typeface="Arial" panose="020B0604020202020204" pitchFamily="34" charset="0"/>
                <a:cs typeface="Arial" panose="020B0604020202020204" pitchFamily="34" charset="0"/>
              </a:rPr>
              <a:t> </a:t>
            </a:r>
            <a:r>
              <a:rPr sz="1400" spc="-15" dirty="0">
                <a:solidFill>
                  <a:schemeClr val="tx2"/>
                </a:solidFill>
                <a:latin typeface="Arial" panose="020B0604020202020204" pitchFamily="34" charset="0"/>
                <a:cs typeface="Arial" panose="020B0604020202020204" pitchFamily="34" charset="0"/>
              </a:rPr>
              <a:t>variable</a:t>
            </a:r>
            <a:r>
              <a:rPr sz="1400" spc="-155" dirty="0">
                <a:solidFill>
                  <a:schemeClr val="tx2"/>
                </a:solidFill>
                <a:latin typeface="Arial" panose="020B0604020202020204" pitchFamily="34" charset="0"/>
                <a:cs typeface="Arial" panose="020B0604020202020204" pitchFamily="34" charset="0"/>
              </a:rPr>
              <a:t> </a:t>
            </a:r>
            <a:r>
              <a:rPr sz="1400" b="1" spc="-85">
                <a:solidFill>
                  <a:schemeClr val="tx2"/>
                </a:solidFill>
                <a:latin typeface="Arial" panose="020B0604020202020204" pitchFamily="34" charset="0"/>
                <a:cs typeface="Arial" panose="020B0604020202020204" pitchFamily="34" charset="0"/>
              </a:rPr>
              <a:t>Email_Status</a:t>
            </a:r>
            <a:r>
              <a:rPr sz="1400" spc="-85" smtClean="0">
                <a:solidFill>
                  <a:schemeClr val="tx2"/>
                </a:solidFill>
                <a:latin typeface="Arial" panose="020B0604020202020204" pitchFamily="34" charset="0"/>
                <a:cs typeface="Arial" panose="020B0604020202020204" pitchFamily="34" charset="0"/>
              </a:rPr>
              <a:t>.</a:t>
            </a:r>
            <a:endParaRPr lang="en-US" sz="1400" spc="-85" smtClean="0">
              <a:solidFill>
                <a:schemeClr val="tx2"/>
              </a:solidFill>
              <a:latin typeface="Arial" panose="020B0604020202020204" pitchFamily="34" charset="0"/>
              <a:cs typeface="Arial" panose="020B0604020202020204" pitchFamily="34" charset="0"/>
            </a:endParaRPr>
          </a:p>
          <a:p>
            <a:pPr marL="12065">
              <a:lnSpc>
                <a:spcPct val="100000"/>
              </a:lnSpc>
              <a:spcBef>
                <a:spcPts val="370"/>
              </a:spcBef>
              <a:tabLst>
                <a:tab pos="347980" algn="l"/>
                <a:tab pos="349250" algn="l"/>
              </a:tabLst>
            </a:pPr>
            <a:endParaRPr sz="1400">
              <a:solidFill>
                <a:schemeClr val="tx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300" b="1">
                <a:solidFill>
                  <a:schemeClr val="tx2"/>
                </a:solidFill>
                <a:latin typeface="Arial" panose="020B0604020202020204" pitchFamily="34" charset="0"/>
                <a:cs typeface="Arial" panose="020B0604020202020204" pitchFamily="34" charset="0"/>
              </a:rPr>
              <a:t>Email_ID</a:t>
            </a:r>
            <a:r>
              <a:rPr lang="en-US" sz="1300">
                <a:solidFill>
                  <a:schemeClr val="tx2"/>
                </a:solidFill>
                <a:latin typeface="Arial" panose="020B0604020202020204" pitchFamily="34" charset="0"/>
                <a:cs typeface="Arial" panose="020B0604020202020204" pitchFamily="34" charset="0"/>
              </a:rPr>
              <a:t> </a:t>
            </a:r>
            <a:r>
              <a:rPr lang="en-US" sz="1300" smtClean="0">
                <a:solidFill>
                  <a:schemeClr val="tx2"/>
                </a:solidFill>
                <a:latin typeface="Arial" panose="020B0604020202020204" pitchFamily="34" charset="0"/>
                <a:cs typeface="Arial" panose="020B0604020202020204" pitchFamily="34" charset="0"/>
              </a:rPr>
              <a:t>— </a:t>
            </a:r>
            <a:r>
              <a:rPr lang="en-US" sz="1300">
                <a:solidFill>
                  <a:schemeClr val="tx2"/>
                </a:solidFill>
                <a:latin typeface="Arial" panose="020B0604020202020204" pitchFamily="34" charset="0"/>
                <a:cs typeface="Arial" panose="020B0604020202020204" pitchFamily="34" charset="0"/>
              </a:rPr>
              <a:t>This column contains the email ids of individuals.</a:t>
            </a:r>
          </a:p>
          <a:p>
            <a:pPr marL="285750" indent="-285750">
              <a:buFont typeface="Arial" panose="020B0604020202020204" pitchFamily="34" charset="0"/>
              <a:buChar char="•"/>
            </a:pPr>
            <a:r>
              <a:rPr lang="en-US" sz="1300" b="1">
                <a:solidFill>
                  <a:schemeClr val="tx2"/>
                </a:solidFill>
                <a:latin typeface="Arial" panose="020B0604020202020204" pitchFamily="34" charset="0"/>
                <a:cs typeface="Arial" panose="020B0604020202020204" pitchFamily="34" charset="0"/>
              </a:rPr>
              <a:t>Email_type</a:t>
            </a:r>
            <a:r>
              <a:rPr lang="en-US" sz="1300">
                <a:solidFill>
                  <a:schemeClr val="tx2"/>
                </a:solidFill>
                <a:latin typeface="Arial" panose="020B0604020202020204" pitchFamily="34" charset="0"/>
                <a:cs typeface="Arial" panose="020B0604020202020204" pitchFamily="34" charset="0"/>
              </a:rPr>
              <a:t> — Email type contains 2 categories 1 and 2. We can assume that the types are like promotional email or important email.</a:t>
            </a:r>
          </a:p>
          <a:p>
            <a:pPr marL="285750" indent="-285750">
              <a:buFont typeface="Arial" panose="020B0604020202020204" pitchFamily="34" charset="0"/>
              <a:buChar char="•"/>
            </a:pPr>
            <a:r>
              <a:rPr lang="en-US" sz="1300" b="1">
                <a:solidFill>
                  <a:schemeClr val="tx2"/>
                </a:solidFill>
                <a:latin typeface="Arial" panose="020B0604020202020204" pitchFamily="34" charset="0"/>
                <a:cs typeface="Arial" panose="020B0604020202020204" pitchFamily="34" charset="0"/>
              </a:rPr>
              <a:t>Subject_Hotness_Score</a:t>
            </a:r>
            <a:r>
              <a:rPr lang="en-US" sz="1300">
                <a:solidFill>
                  <a:schemeClr val="tx2"/>
                </a:solidFill>
                <a:latin typeface="Arial" panose="020B0604020202020204" pitchFamily="34" charset="0"/>
                <a:cs typeface="Arial" panose="020B0604020202020204" pitchFamily="34" charset="0"/>
              </a:rPr>
              <a:t> — It is the email effectiveness score.</a:t>
            </a:r>
          </a:p>
          <a:p>
            <a:pPr marL="285750" indent="-285750">
              <a:buFont typeface="Arial" panose="020B0604020202020204" pitchFamily="34" charset="0"/>
              <a:buChar char="•"/>
            </a:pPr>
            <a:r>
              <a:rPr lang="en-US" sz="1300" b="1">
                <a:solidFill>
                  <a:schemeClr val="tx2"/>
                </a:solidFill>
                <a:latin typeface="Arial" panose="020B0604020202020204" pitchFamily="34" charset="0"/>
                <a:cs typeface="Arial" panose="020B0604020202020204" pitchFamily="34" charset="0"/>
              </a:rPr>
              <a:t>Email_Source</a:t>
            </a:r>
            <a:r>
              <a:rPr lang="en-US" sz="1300">
                <a:solidFill>
                  <a:schemeClr val="tx2"/>
                </a:solidFill>
                <a:latin typeface="Arial" panose="020B0604020202020204" pitchFamily="34" charset="0"/>
                <a:cs typeface="Arial" panose="020B0604020202020204" pitchFamily="34" charset="0"/>
              </a:rPr>
              <a:t> — It represents the source of the email like sales or marketing or product type email.</a:t>
            </a:r>
          </a:p>
          <a:p>
            <a:pPr marL="285750" indent="-285750">
              <a:buFont typeface="Arial" panose="020B0604020202020204" pitchFamily="34" charset="0"/>
              <a:buChar char="•"/>
            </a:pPr>
            <a:r>
              <a:rPr lang="en-US" sz="1300" b="1">
                <a:solidFill>
                  <a:schemeClr val="tx2"/>
                </a:solidFill>
                <a:latin typeface="Arial" panose="020B0604020202020204" pitchFamily="34" charset="0"/>
                <a:cs typeface="Arial" panose="020B0604020202020204" pitchFamily="34" charset="0"/>
              </a:rPr>
              <a:t>Email_Campaign_Type</a:t>
            </a:r>
            <a:r>
              <a:rPr lang="en-US" sz="1300">
                <a:solidFill>
                  <a:schemeClr val="tx2"/>
                </a:solidFill>
                <a:latin typeface="Arial" panose="020B0604020202020204" pitchFamily="34" charset="0"/>
                <a:cs typeface="Arial" panose="020B0604020202020204" pitchFamily="34" charset="0"/>
              </a:rPr>
              <a:t> — Campaign type</a:t>
            </a:r>
          </a:p>
          <a:p>
            <a:pPr marL="285750" indent="-285750">
              <a:buFont typeface="Arial" panose="020B0604020202020204" pitchFamily="34" charset="0"/>
              <a:buChar char="•"/>
            </a:pPr>
            <a:r>
              <a:rPr lang="en-US" sz="1300" b="1">
                <a:solidFill>
                  <a:schemeClr val="tx2"/>
                </a:solidFill>
                <a:latin typeface="Arial" panose="020B0604020202020204" pitchFamily="34" charset="0"/>
                <a:cs typeface="Arial" panose="020B0604020202020204" pitchFamily="34" charset="0"/>
              </a:rPr>
              <a:t>Total_Past_Communications</a:t>
            </a:r>
            <a:r>
              <a:rPr lang="en-US" sz="1300">
                <a:solidFill>
                  <a:schemeClr val="tx2"/>
                </a:solidFill>
                <a:latin typeface="Arial" panose="020B0604020202020204" pitchFamily="34" charset="0"/>
                <a:cs typeface="Arial" panose="020B0604020202020204" pitchFamily="34" charset="0"/>
              </a:rPr>
              <a:t> — This column contains the previous mails from the same source.</a:t>
            </a:r>
          </a:p>
          <a:p>
            <a:pPr marL="285750" indent="-285750">
              <a:buFont typeface="Arial" panose="020B0604020202020204" pitchFamily="34" charset="0"/>
              <a:buChar char="•"/>
            </a:pPr>
            <a:r>
              <a:rPr lang="en-US" sz="1300" b="1">
                <a:solidFill>
                  <a:schemeClr val="tx2"/>
                </a:solidFill>
                <a:latin typeface="Arial" panose="020B0604020202020204" pitchFamily="34" charset="0"/>
                <a:cs typeface="Arial" panose="020B0604020202020204" pitchFamily="34" charset="0"/>
              </a:rPr>
              <a:t>Customer_Location </a:t>
            </a:r>
            <a:r>
              <a:rPr lang="en-US" sz="1300">
                <a:solidFill>
                  <a:schemeClr val="tx2"/>
                </a:solidFill>
                <a:latin typeface="Arial" panose="020B0604020202020204" pitchFamily="34" charset="0"/>
                <a:cs typeface="Arial" panose="020B0604020202020204" pitchFamily="34" charset="0"/>
              </a:rPr>
              <a:t>— Categorical data which explains the different demographics of the customers.</a:t>
            </a:r>
          </a:p>
          <a:p>
            <a:pPr marL="285750" indent="-285750">
              <a:buFont typeface="Arial" panose="020B0604020202020204" pitchFamily="34" charset="0"/>
              <a:buChar char="•"/>
            </a:pPr>
            <a:r>
              <a:rPr lang="en-US" sz="1300" b="1">
                <a:solidFill>
                  <a:schemeClr val="tx2"/>
                </a:solidFill>
                <a:latin typeface="Arial" panose="020B0604020202020204" pitchFamily="34" charset="0"/>
                <a:cs typeface="Arial" panose="020B0604020202020204" pitchFamily="34" charset="0"/>
              </a:rPr>
              <a:t>Time_Email_sent_Category</a:t>
            </a:r>
            <a:r>
              <a:rPr lang="en-US" sz="1300">
                <a:solidFill>
                  <a:schemeClr val="tx2"/>
                </a:solidFill>
                <a:latin typeface="Arial" panose="020B0604020202020204" pitchFamily="34" charset="0"/>
                <a:cs typeface="Arial" panose="020B0604020202020204" pitchFamily="34" charset="0"/>
              </a:rPr>
              <a:t> — It has 3 categories 1,2 and 3 which may give us morning,evening and night time slots.</a:t>
            </a:r>
          </a:p>
          <a:p>
            <a:pPr marL="285750" indent="-285750">
              <a:buFont typeface="Arial" panose="020B0604020202020204" pitchFamily="34" charset="0"/>
              <a:buChar char="•"/>
            </a:pPr>
            <a:r>
              <a:rPr lang="en-US" sz="1300" b="1">
                <a:solidFill>
                  <a:schemeClr val="tx2"/>
                </a:solidFill>
                <a:latin typeface="Arial" panose="020B0604020202020204" pitchFamily="34" charset="0"/>
                <a:cs typeface="Arial" panose="020B0604020202020204" pitchFamily="34" charset="0"/>
              </a:rPr>
              <a:t>Word_Count</a:t>
            </a:r>
            <a:r>
              <a:rPr lang="en-US" sz="1300">
                <a:solidFill>
                  <a:schemeClr val="tx2"/>
                </a:solidFill>
                <a:latin typeface="Arial" panose="020B0604020202020204" pitchFamily="34" charset="0"/>
                <a:cs typeface="Arial" panose="020B0604020202020204" pitchFamily="34" charset="0"/>
              </a:rPr>
              <a:t> — It contains the no.of words contained in the mail.</a:t>
            </a:r>
          </a:p>
          <a:p>
            <a:pPr marL="285750" indent="-285750">
              <a:buFont typeface="Arial" panose="020B0604020202020204" pitchFamily="34" charset="0"/>
              <a:buChar char="•"/>
            </a:pPr>
            <a:r>
              <a:rPr lang="en-US" sz="1300" b="1">
                <a:solidFill>
                  <a:schemeClr val="tx2"/>
                </a:solidFill>
                <a:latin typeface="Arial" panose="020B0604020202020204" pitchFamily="34" charset="0"/>
                <a:cs typeface="Arial" panose="020B0604020202020204" pitchFamily="34" charset="0"/>
              </a:rPr>
              <a:t>Total_Links</a:t>
            </a:r>
            <a:r>
              <a:rPr lang="en-US" sz="1300">
                <a:solidFill>
                  <a:schemeClr val="tx2"/>
                </a:solidFill>
                <a:latin typeface="Arial" panose="020B0604020202020204" pitchFamily="34" charset="0"/>
                <a:cs typeface="Arial" panose="020B0604020202020204" pitchFamily="34" charset="0"/>
              </a:rPr>
              <a:t> — Total links from the mail.</a:t>
            </a:r>
          </a:p>
          <a:p>
            <a:pPr marL="285750" indent="-285750">
              <a:buFont typeface="Arial" panose="020B0604020202020204" pitchFamily="34" charset="0"/>
              <a:buChar char="•"/>
            </a:pPr>
            <a:r>
              <a:rPr lang="en-US" sz="1300" b="1">
                <a:solidFill>
                  <a:schemeClr val="tx2"/>
                </a:solidFill>
                <a:latin typeface="Arial" panose="020B0604020202020204" pitchFamily="34" charset="0"/>
                <a:cs typeface="Arial" panose="020B0604020202020204" pitchFamily="34" charset="0"/>
              </a:rPr>
              <a:t>Total_Images</a:t>
            </a:r>
            <a:r>
              <a:rPr lang="en-US" sz="1300">
                <a:solidFill>
                  <a:schemeClr val="tx2"/>
                </a:solidFill>
                <a:latin typeface="Arial" panose="020B0604020202020204" pitchFamily="34" charset="0"/>
                <a:cs typeface="Arial" panose="020B0604020202020204" pitchFamily="34" charset="0"/>
              </a:rPr>
              <a:t> — The banner images from the promotional email.</a:t>
            </a:r>
          </a:p>
          <a:p>
            <a:pPr marL="285750" indent="-285750">
              <a:buFont typeface="Arial" panose="020B0604020202020204" pitchFamily="34" charset="0"/>
              <a:buChar char="•"/>
            </a:pPr>
            <a:r>
              <a:rPr lang="en-US" sz="1300" b="1">
                <a:solidFill>
                  <a:schemeClr val="tx2"/>
                </a:solidFill>
                <a:latin typeface="Arial" panose="020B0604020202020204" pitchFamily="34" charset="0"/>
                <a:cs typeface="Arial" panose="020B0604020202020204" pitchFamily="34" charset="0"/>
              </a:rPr>
              <a:t>Email_Status</a:t>
            </a:r>
            <a:r>
              <a:rPr lang="en-US" sz="1300">
                <a:solidFill>
                  <a:schemeClr val="tx2"/>
                </a:solidFill>
                <a:latin typeface="Arial" panose="020B0604020202020204" pitchFamily="34" charset="0"/>
                <a:cs typeface="Arial" panose="020B0604020202020204" pitchFamily="34" charset="0"/>
              </a:rPr>
              <a:t> — It is the target variable which contains the characterization of the mail that is ignored; read; acknowledged by the </a:t>
            </a:r>
            <a:r>
              <a:rPr lang="en-US" sz="1300" smtClean="0">
                <a:solidFill>
                  <a:schemeClr val="tx2"/>
                </a:solidFill>
                <a:latin typeface="Arial" panose="020B0604020202020204" pitchFamily="34" charset="0"/>
                <a:cs typeface="Arial" panose="020B0604020202020204" pitchFamily="34" charset="0"/>
              </a:rPr>
              <a:t>reader.</a:t>
            </a:r>
          </a:p>
          <a:p>
            <a:endParaRPr lang="en-US" sz="1300" smtClean="0">
              <a:solidFill>
                <a:schemeClr val="tx2"/>
              </a:solidFill>
              <a:latin typeface="Arial" panose="020B0604020202020204" pitchFamily="34" charset="0"/>
              <a:cs typeface="Arial" panose="020B0604020202020204" pitchFamily="34" charset="0"/>
            </a:endParaRPr>
          </a:p>
          <a:p>
            <a:pPr marL="12065">
              <a:lnSpc>
                <a:spcPct val="100000"/>
              </a:lnSpc>
              <a:spcBef>
                <a:spcPts val="835"/>
              </a:spcBef>
              <a:tabLst>
                <a:tab pos="347980" algn="l"/>
                <a:tab pos="349250" algn="l"/>
              </a:tabLst>
            </a:pPr>
            <a:r>
              <a:rPr sz="1400" smtClean="0">
                <a:solidFill>
                  <a:schemeClr val="tx2"/>
                </a:solidFill>
                <a:latin typeface="Arial" panose="020B0604020202020204" pitchFamily="34" charset="0"/>
                <a:cs typeface="Arial" panose="020B0604020202020204" pitchFamily="34" charset="0"/>
              </a:rPr>
              <a:t>The</a:t>
            </a:r>
            <a:r>
              <a:rPr sz="1400" spc="-135" smtClean="0">
                <a:solidFill>
                  <a:schemeClr val="tx2"/>
                </a:solidFill>
                <a:latin typeface="Arial" panose="020B0604020202020204" pitchFamily="34" charset="0"/>
                <a:cs typeface="Arial" panose="020B0604020202020204" pitchFamily="34" charset="0"/>
              </a:rPr>
              <a:t> </a:t>
            </a:r>
            <a:r>
              <a:rPr sz="1400" smtClean="0">
                <a:solidFill>
                  <a:schemeClr val="tx2"/>
                </a:solidFill>
                <a:latin typeface="Arial" panose="020B0604020202020204" pitchFamily="34" charset="0"/>
                <a:cs typeface="Arial" panose="020B0604020202020204" pitchFamily="34" charset="0"/>
              </a:rPr>
              <a:t>total</a:t>
            </a:r>
            <a:r>
              <a:rPr sz="1400" spc="-130" smtClean="0">
                <a:solidFill>
                  <a:schemeClr val="tx2"/>
                </a:solidFill>
                <a:latin typeface="Arial" panose="020B0604020202020204" pitchFamily="34" charset="0"/>
                <a:cs typeface="Arial" panose="020B0604020202020204" pitchFamily="34" charset="0"/>
              </a:rPr>
              <a:t> </a:t>
            </a:r>
            <a:r>
              <a:rPr sz="1400" spc="-50" smtClean="0">
                <a:solidFill>
                  <a:schemeClr val="tx2"/>
                </a:solidFill>
                <a:latin typeface="Arial" panose="020B0604020202020204" pitchFamily="34" charset="0"/>
                <a:cs typeface="Arial" panose="020B0604020202020204" pitchFamily="34" charset="0"/>
              </a:rPr>
              <a:t>no.</a:t>
            </a:r>
            <a:r>
              <a:rPr sz="1400" spc="-130" smtClean="0">
                <a:solidFill>
                  <a:schemeClr val="tx2"/>
                </a:solidFill>
                <a:latin typeface="Arial" panose="020B0604020202020204" pitchFamily="34" charset="0"/>
                <a:cs typeface="Arial" panose="020B0604020202020204" pitchFamily="34" charset="0"/>
              </a:rPr>
              <a:t> </a:t>
            </a:r>
            <a:r>
              <a:rPr sz="1400" spc="5" smtClean="0">
                <a:solidFill>
                  <a:schemeClr val="tx2"/>
                </a:solidFill>
                <a:latin typeface="Arial" panose="020B0604020202020204" pitchFamily="34" charset="0"/>
                <a:cs typeface="Arial" panose="020B0604020202020204" pitchFamily="34" charset="0"/>
              </a:rPr>
              <a:t>of</a:t>
            </a:r>
            <a:r>
              <a:rPr sz="1400" spc="-130" smtClean="0">
                <a:solidFill>
                  <a:schemeClr val="tx2"/>
                </a:solidFill>
                <a:latin typeface="Arial" panose="020B0604020202020204" pitchFamily="34" charset="0"/>
                <a:cs typeface="Arial" panose="020B0604020202020204" pitchFamily="34" charset="0"/>
              </a:rPr>
              <a:t> </a:t>
            </a:r>
            <a:r>
              <a:rPr sz="1400" smtClean="0">
                <a:solidFill>
                  <a:schemeClr val="tx2"/>
                </a:solidFill>
                <a:latin typeface="Arial" panose="020B0604020202020204" pitchFamily="34" charset="0"/>
                <a:cs typeface="Arial" panose="020B0604020202020204" pitchFamily="34" charset="0"/>
              </a:rPr>
              <a:t>records</a:t>
            </a:r>
            <a:r>
              <a:rPr sz="1400" spc="-130" smtClean="0">
                <a:solidFill>
                  <a:schemeClr val="tx2"/>
                </a:solidFill>
                <a:latin typeface="Arial" panose="020B0604020202020204" pitchFamily="34" charset="0"/>
                <a:cs typeface="Arial" panose="020B0604020202020204" pitchFamily="34" charset="0"/>
              </a:rPr>
              <a:t> </a:t>
            </a:r>
            <a:r>
              <a:rPr sz="1400" spc="25" smtClean="0">
                <a:solidFill>
                  <a:schemeClr val="tx2"/>
                </a:solidFill>
                <a:latin typeface="Arial" panose="020B0604020202020204" pitchFamily="34" charset="0"/>
                <a:cs typeface="Arial" panose="020B0604020202020204" pitchFamily="34" charset="0"/>
              </a:rPr>
              <a:t>in</a:t>
            </a:r>
            <a:r>
              <a:rPr sz="1400" spc="-130" smtClean="0">
                <a:solidFill>
                  <a:schemeClr val="tx2"/>
                </a:solidFill>
                <a:latin typeface="Arial" panose="020B0604020202020204" pitchFamily="34" charset="0"/>
                <a:cs typeface="Arial" panose="020B0604020202020204" pitchFamily="34" charset="0"/>
              </a:rPr>
              <a:t> </a:t>
            </a:r>
            <a:r>
              <a:rPr sz="1400" spc="15" smtClean="0">
                <a:solidFill>
                  <a:schemeClr val="tx2"/>
                </a:solidFill>
                <a:latin typeface="Arial" panose="020B0604020202020204" pitchFamily="34" charset="0"/>
                <a:cs typeface="Arial" panose="020B0604020202020204" pitchFamily="34" charset="0"/>
              </a:rPr>
              <a:t>our</a:t>
            </a:r>
            <a:r>
              <a:rPr sz="1400" spc="-130" smtClean="0">
                <a:solidFill>
                  <a:schemeClr val="tx2"/>
                </a:solidFill>
                <a:latin typeface="Arial" panose="020B0604020202020204" pitchFamily="34" charset="0"/>
                <a:cs typeface="Arial" panose="020B0604020202020204" pitchFamily="34" charset="0"/>
              </a:rPr>
              <a:t> </a:t>
            </a:r>
            <a:r>
              <a:rPr sz="1400" spc="5" smtClean="0">
                <a:solidFill>
                  <a:schemeClr val="tx2"/>
                </a:solidFill>
                <a:latin typeface="Arial" panose="020B0604020202020204" pitchFamily="34" charset="0"/>
                <a:cs typeface="Arial" panose="020B0604020202020204" pitchFamily="34" charset="0"/>
              </a:rPr>
              <a:t>dataset</a:t>
            </a:r>
            <a:r>
              <a:rPr sz="1400" spc="-130" smtClean="0">
                <a:solidFill>
                  <a:schemeClr val="tx2"/>
                </a:solidFill>
                <a:latin typeface="Arial" panose="020B0604020202020204" pitchFamily="34" charset="0"/>
                <a:cs typeface="Arial" panose="020B0604020202020204" pitchFamily="34" charset="0"/>
              </a:rPr>
              <a:t> </a:t>
            </a:r>
            <a:r>
              <a:rPr sz="1400" spc="-30" smtClean="0">
                <a:solidFill>
                  <a:schemeClr val="tx2"/>
                </a:solidFill>
                <a:latin typeface="Arial" panose="020B0604020202020204" pitchFamily="34" charset="0"/>
                <a:cs typeface="Arial" panose="020B0604020202020204" pitchFamily="34" charset="0"/>
              </a:rPr>
              <a:t>is</a:t>
            </a:r>
            <a:r>
              <a:rPr sz="1400" spc="-130" smtClean="0">
                <a:solidFill>
                  <a:schemeClr val="tx2"/>
                </a:solidFill>
                <a:latin typeface="Arial" panose="020B0604020202020204" pitchFamily="34" charset="0"/>
                <a:cs typeface="Arial" panose="020B0604020202020204" pitchFamily="34" charset="0"/>
              </a:rPr>
              <a:t> </a:t>
            </a:r>
            <a:r>
              <a:rPr sz="1400" spc="-75" smtClean="0">
                <a:solidFill>
                  <a:schemeClr val="tx2"/>
                </a:solidFill>
                <a:latin typeface="Arial" panose="020B0604020202020204" pitchFamily="34" charset="0"/>
                <a:cs typeface="Arial" panose="020B0604020202020204" pitchFamily="34" charset="0"/>
              </a:rPr>
              <a:t>68353</a:t>
            </a:r>
            <a:r>
              <a:rPr lang="en-US" sz="1400" spc="-75" smtClean="0">
                <a:solidFill>
                  <a:schemeClr val="tx2"/>
                </a:solidFill>
                <a:latin typeface="Arial" panose="020B0604020202020204" pitchFamily="34" charset="0"/>
                <a:cs typeface="Arial" panose="020B0604020202020204" pitchFamily="34" charset="0"/>
              </a:rPr>
              <a:t>.</a:t>
            </a:r>
            <a:endParaRPr sz="140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2840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285750"/>
            <a:ext cx="7010400" cy="443070"/>
          </a:xfrm>
          <a:prstGeom prst="rect">
            <a:avLst/>
          </a:prstGeom>
        </p:spPr>
        <p:txBody>
          <a:bodyPr vert="horz" wrap="square" lIns="0" tIns="12065" rIns="0" bIns="0" rtlCol="0">
            <a:spAutoFit/>
          </a:bodyPr>
          <a:lstStyle/>
          <a:p>
            <a:pPr marL="12700">
              <a:lnSpc>
                <a:spcPct val="100000"/>
              </a:lnSpc>
              <a:spcBef>
                <a:spcPts val="20"/>
              </a:spcBef>
            </a:pPr>
            <a:r>
              <a:rPr lang="en-US" smtClean="0"/>
              <a:t>Univariate Analysis</a:t>
            </a:r>
            <a:endParaRPr/>
          </a:p>
        </p:txBody>
      </p:sp>
      <p:pic>
        <p:nvPicPr>
          <p:cNvPr id="4" name="Picture 3"/>
          <p:cNvPicPr>
            <a:picLocks noChangeAspect="1"/>
          </p:cNvPicPr>
          <p:nvPr/>
        </p:nvPicPr>
        <p:blipFill>
          <a:blip r:embed="rId2"/>
          <a:stretch>
            <a:fillRect/>
          </a:stretch>
        </p:blipFill>
        <p:spPr>
          <a:xfrm>
            <a:off x="533401" y="769550"/>
            <a:ext cx="2133601" cy="2297571"/>
          </a:xfrm>
          <a:prstGeom prst="rect">
            <a:avLst/>
          </a:prstGeom>
        </p:spPr>
      </p:pic>
      <p:pic>
        <p:nvPicPr>
          <p:cNvPr id="9" name="Picture 8"/>
          <p:cNvPicPr>
            <a:picLocks noChangeAspect="1"/>
          </p:cNvPicPr>
          <p:nvPr/>
        </p:nvPicPr>
        <p:blipFill>
          <a:blip r:embed="rId3"/>
          <a:stretch>
            <a:fillRect/>
          </a:stretch>
        </p:blipFill>
        <p:spPr>
          <a:xfrm>
            <a:off x="3124201" y="758746"/>
            <a:ext cx="2438400" cy="2297571"/>
          </a:xfrm>
          <a:prstGeom prst="rect">
            <a:avLst/>
          </a:prstGeom>
        </p:spPr>
      </p:pic>
      <p:pic>
        <p:nvPicPr>
          <p:cNvPr id="10" name="Picture 9"/>
          <p:cNvPicPr>
            <a:picLocks noChangeAspect="1"/>
          </p:cNvPicPr>
          <p:nvPr/>
        </p:nvPicPr>
        <p:blipFill>
          <a:blip r:embed="rId4"/>
          <a:stretch>
            <a:fillRect/>
          </a:stretch>
        </p:blipFill>
        <p:spPr>
          <a:xfrm>
            <a:off x="188119" y="3097047"/>
            <a:ext cx="4155282" cy="1975797"/>
          </a:xfrm>
          <a:prstGeom prst="rect">
            <a:avLst/>
          </a:prstGeom>
        </p:spPr>
      </p:pic>
      <p:pic>
        <p:nvPicPr>
          <p:cNvPr id="11" name="Picture 10"/>
          <p:cNvPicPr>
            <a:picLocks noChangeAspect="1"/>
          </p:cNvPicPr>
          <p:nvPr/>
        </p:nvPicPr>
        <p:blipFill>
          <a:blip r:embed="rId5"/>
          <a:stretch>
            <a:fillRect/>
          </a:stretch>
        </p:blipFill>
        <p:spPr>
          <a:xfrm>
            <a:off x="4800600" y="3041318"/>
            <a:ext cx="3838575" cy="2119526"/>
          </a:xfrm>
          <a:prstGeom prst="rect">
            <a:avLst/>
          </a:prstGeom>
        </p:spPr>
      </p:pic>
      <p:pic>
        <p:nvPicPr>
          <p:cNvPr id="12" name="Picture 11"/>
          <p:cNvPicPr>
            <a:picLocks noChangeAspect="1"/>
          </p:cNvPicPr>
          <p:nvPr/>
        </p:nvPicPr>
        <p:blipFill>
          <a:blip r:embed="rId6"/>
          <a:stretch>
            <a:fillRect/>
          </a:stretch>
        </p:blipFill>
        <p:spPr>
          <a:xfrm>
            <a:off x="6019800" y="839324"/>
            <a:ext cx="2062163" cy="211147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418" y="133350"/>
            <a:ext cx="3838955" cy="430887"/>
          </a:xfrm>
        </p:spPr>
        <p:txBody>
          <a:bodyPr/>
          <a:lstStyle/>
          <a:p>
            <a:r>
              <a:rPr lang="en-US" smtClean="0"/>
              <a:t>Bivariate Analysis</a:t>
            </a:r>
            <a:endParaRPr lang="en-IN"/>
          </a:p>
        </p:txBody>
      </p:sp>
      <p:pic>
        <p:nvPicPr>
          <p:cNvPr id="6" name="Picture 5"/>
          <p:cNvPicPr>
            <a:picLocks noChangeAspect="1"/>
          </p:cNvPicPr>
          <p:nvPr/>
        </p:nvPicPr>
        <p:blipFill>
          <a:blip r:embed="rId2"/>
          <a:stretch>
            <a:fillRect/>
          </a:stretch>
        </p:blipFill>
        <p:spPr>
          <a:xfrm>
            <a:off x="548526" y="666750"/>
            <a:ext cx="3614738" cy="2133600"/>
          </a:xfrm>
          <a:prstGeom prst="rect">
            <a:avLst/>
          </a:prstGeom>
        </p:spPr>
      </p:pic>
      <p:pic>
        <p:nvPicPr>
          <p:cNvPr id="8" name="Picture 7"/>
          <p:cNvPicPr>
            <a:picLocks noChangeAspect="1"/>
          </p:cNvPicPr>
          <p:nvPr/>
        </p:nvPicPr>
        <p:blipFill>
          <a:blip r:embed="rId3"/>
          <a:stretch>
            <a:fillRect/>
          </a:stretch>
        </p:blipFill>
        <p:spPr>
          <a:xfrm>
            <a:off x="4571999" y="666750"/>
            <a:ext cx="3657601" cy="2133600"/>
          </a:xfrm>
          <a:prstGeom prst="rect">
            <a:avLst/>
          </a:prstGeom>
        </p:spPr>
      </p:pic>
      <p:pic>
        <p:nvPicPr>
          <p:cNvPr id="10" name="Picture 9"/>
          <p:cNvPicPr>
            <a:picLocks noChangeAspect="1"/>
          </p:cNvPicPr>
          <p:nvPr/>
        </p:nvPicPr>
        <p:blipFill>
          <a:blip r:embed="rId4"/>
          <a:stretch>
            <a:fillRect/>
          </a:stretch>
        </p:blipFill>
        <p:spPr>
          <a:xfrm>
            <a:off x="562174" y="2902863"/>
            <a:ext cx="3614738" cy="2085974"/>
          </a:xfrm>
          <a:prstGeom prst="rect">
            <a:avLst/>
          </a:prstGeom>
        </p:spPr>
      </p:pic>
      <p:pic>
        <p:nvPicPr>
          <p:cNvPr id="11" name="Picture 10"/>
          <p:cNvPicPr>
            <a:picLocks noChangeAspect="1"/>
          </p:cNvPicPr>
          <p:nvPr/>
        </p:nvPicPr>
        <p:blipFill>
          <a:blip r:embed="rId5"/>
          <a:stretch>
            <a:fillRect/>
          </a:stretch>
        </p:blipFill>
        <p:spPr>
          <a:xfrm>
            <a:off x="4648200" y="2902862"/>
            <a:ext cx="3581400" cy="1954888"/>
          </a:xfrm>
          <a:prstGeom prst="rect">
            <a:avLst/>
          </a:prstGeom>
        </p:spPr>
      </p:pic>
    </p:spTree>
    <p:extLst>
      <p:ext uri="{BB962C8B-B14F-4D97-AF65-F5344CB8AC3E}">
        <p14:creationId xmlns:p14="http://schemas.microsoft.com/office/powerpoint/2010/main" val="2042196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4220" y="247853"/>
            <a:ext cx="4572635" cy="452120"/>
          </a:xfrm>
          <a:prstGeom prst="rect">
            <a:avLst/>
          </a:prstGeom>
        </p:spPr>
        <p:txBody>
          <a:bodyPr vert="horz" wrap="square" lIns="0" tIns="12065" rIns="0" bIns="0" rtlCol="0">
            <a:spAutoFit/>
          </a:bodyPr>
          <a:lstStyle/>
          <a:p>
            <a:pPr marL="12700">
              <a:lnSpc>
                <a:spcPct val="100000"/>
              </a:lnSpc>
              <a:spcBef>
                <a:spcPts val="95"/>
              </a:spcBef>
            </a:pPr>
            <a:r>
              <a:rPr spc="-10"/>
              <a:t>Analysis </a:t>
            </a:r>
            <a:r>
              <a:rPr smtClean="0"/>
              <a:t>variable</a:t>
            </a:r>
            <a:r>
              <a:rPr lang="en-US" smtClean="0"/>
              <a:t>s</a:t>
            </a:r>
            <a:r>
              <a:rPr smtClean="0"/>
              <a:t>:</a:t>
            </a:r>
            <a:endParaRPr dirty="0"/>
          </a:p>
        </p:txBody>
      </p:sp>
      <p:pic>
        <p:nvPicPr>
          <p:cNvPr id="6" name="Picture 5"/>
          <p:cNvPicPr>
            <a:picLocks noChangeAspect="1"/>
          </p:cNvPicPr>
          <p:nvPr/>
        </p:nvPicPr>
        <p:blipFill>
          <a:blip r:embed="rId2"/>
          <a:stretch>
            <a:fillRect/>
          </a:stretch>
        </p:blipFill>
        <p:spPr>
          <a:xfrm>
            <a:off x="343083" y="699973"/>
            <a:ext cx="3581400" cy="1795577"/>
          </a:xfrm>
          <a:prstGeom prst="rect">
            <a:avLst/>
          </a:prstGeom>
        </p:spPr>
      </p:pic>
      <p:pic>
        <p:nvPicPr>
          <p:cNvPr id="7" name="Picture 6"/>
          <p:cNvPicPr>
            <a:picLocks noChangeAspect="1"/>
          </p:cNvPicPr>
          <p:nvPr/>
        </p:nvPicPr>
        <p:blipFill>
          <a:blip r:embed="rId3"/>
          <a:stretch>
            <a:fillRect/>
          </a:stretch>
        </p:blipFill>
        <p:spPr>
          <a:xfrm>
            <a:off x="343083" y="2647949"/>
            <a:ext cx="8496117" cy="2209801"/>
          </a:xfrm>
          <a:prstGeom prst="rect">
            <a:avLst/>
          </a:prstGeom>
        </p:spPr>
      </p:pic>
      <p:pic>
        <p:nvPicPr>
          <p:cNvPr id="8" name="Picture 7"/>
          <p:cNvPicPr>
            <a:picLocks noChangeAspect="1"/>
          </p:cNvPicPr>
          <p:nvPr/>
        </p:nvPicPr>
        <p:blipFill>
          <a:blip r:embed="rId4"/>
          <a:stretch>
            <a:fillRect/>
          </a:stretch>
        </p:blipFill>
        <p:spPr>
          <a:xfrm>
            <a:off x="4114800" y="776172"/>
            <a:ext cx="4600575" cy="164317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85750"/>
            <a:ext cx="3838955" cy="430887"/>
          </a:xfrm>
        </p:spPr>
        <p:txBody>
          <a:bodyPr/>
          <a:lstStyle/>
          <a:p>
            <a:r>
              <a:rPr lang="en-US" smtClean="0"/>
              <a:t>Cont..</a:t>
            </a:r>
            <a:endParaRPr lang="en-IN"/>
          </a:p>
        </p:txBody>
      </p:sp>
      <p:pic>
        <p:nvPicPr>
          <p:cNvPr id="3" name="Picture 2"/>
          <p:cNvPicPr>
            <a:picLocks noChangeAspect="1"/>
          </p:cNvPicPr>
          <p:nvPr/>
        </p:nvPicPr>
        <p:blipFill>
          <a:blip r:embed="rId2"/>
          <a:stretch>
            <a:fillRect/>
          </a:stretch>
        </p:blipFill>
        <p:spPr>
          <a:xfrm>
            <a:off x="457200" y="662565"/>
            <a:ext cx="8153400" cy="2268058"/>
          </a:xfrm>
          <a:prstGeom prst="rect">
            <a:avLst/>
          </a:prstGeom>
        </p:spPr>
      </p:pic>
      <p:pic>
        <p:nvPicPr>
          <p:cNvPr id="4" name="Picture 3"/>
          <p:cNvPicPr>
            <a:picLocks noChangeAspect="1"/>
          </p:cNvPicPr>
          <p:nvPr/>
        </p:nvPicPr>
        <p:blipFill>
          <a:blip r:embed="rId3"/>
          <a:stretch>
            <a:fillRect/>
          </a:stretch>
        </p:blipFill>
        <p:spPr>
          <a:xfrm>
            <a:off x="533400" y="2952604"/>
            <a:ext cx="8077200" cy="2141851"/>
          </a:xfrm>
          <a:prstGeom prst="rect">
            <a:avLst/>
          </a:prstGeom>
        </p:spPr>
      </p:pic>
    </p:spTree>
    <p:extLst>
      <p:ext uri="{BB962C8B-B14F-4D97-AF65-F5344CB8AC3E}">
        <p14:creationId xmlns:p14="http://schemas.microsoft.com/office/powerpoint/2010/main" val="2108961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1004"/>
            <a:ext cx="6781800" cy="430887"/>
          </a:xfrm>
        </p:spPr>
        <p:txBody>
          <a:bodyPr/>
          <a:lstStyle/>
          <a:p>
            <a:r>
              <a:rPr lang="en-US" smtClean="0"/>
              <a:t>Cont..</a:t>
            </a:r>
            <a:endParaRPr lang="en-IN"/>
          </a:p>
        </p:txBody>
      </p:sp>
      <p:pic>
        <p:nvPicPr>
          <p:cNvPr id="5" name="Picture 4"/>
          <p:cNvPicPr>
            <a:picLocks noChangeAspect="1"/>
          </p:cNvPicPr>
          <p:nvPr/>
        </p:nvPicPr>
        <p:blipFill>
          <a:blip r:embed="rId2"/>
          <a:stretch>
            <a:fillRect/>
          </a:stretch>
        </p:blipFill>
        <p:spPr>
          <a:xfrm>
            <a:off x="1600200" y="424541"/>
            <a:ext cx="6400800" cy="2164102"/>
          </a:xfrm>
          <a:prstGeom prst="rect">
            <a:avLst/>
          </a:prstGeom>
        </p:spPr>
      </p:pic>
      <p:pic>
        <p:nvPicPr>
          <p:cNvPr id="6" name="Picture 5"/>
          <p:cNvPicPr>
            <a:picLocks noChangeAspect="1"/>
          </p:cNvPicPr>
          <p:nvPr/>
        </p:nvPicPr>
        <p:blipFill>
          <a:blip r:embed="rId3"/>
          <a:stretch>
            <a:fillRect/>
          </a:stretch>
        </p:blipFill>
        <p:spPr>
          <a:xfrm>
            <a:off x="2057400" y="2599163"/>
            <a:ext cx="5619750" cy="2380395"/>
          </a:xfrm>
          <a:prstGeom prst="rect">
            <a:avLst/>
          </a:prstGeom>
        </p:spPr>
      </p:pic>
    </p:spTree>
    <p:extLst>
      <p:ext uri="{BB962C8B-B14F-4D97-AF65-F5344CB8AC3E}">
        <p14:creationId xmlns:p14="http://schemas.microsoft.com/office/powerpoint/2010/main" val="3010508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725</TotalTime>
  <Words>907</Words>
  <Application>Microsoft Office PowerPoint</Application>
  <PresentationFormat>On-screen Show (16:9)</PresentationFormat>
  <Paragraphs>117</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Roboto</vt:lpstr>
      <vt:lpstr>Times New Roman</vt:lpstr>
      <vt:lpstr>Verdana</vt:lpstr>
      <vt:lpstr>Office Theme</vt:lpstr>
      <vt:lpstr>Capstone Project</vt:lpstr>
      <vt:lpstr>Content</vt:lpstr>
      <vt:lpstr>Introduction:</vt:lpstr>
      <vt:lpstr>Data Summary:</vt:lpstr>
      <vt:lpstr>Univariate Analysis</vt:lpstr>
      <vt:lpstr>Bivariate Analysis</vt:lpstr>
      <vt:lpstr>Analysis variables:</vt:lpstr>
      <vt:lpstr>Cont..</vt:lpstr>
      <vt:lpstr>Cont..</vt:lpstr>
      <vt:lpstr>Dealing with missing Values</vt:lpstr>
      <vt:lpstr>Outliers</vt:lpstr>
      <vt:lpstr>Cont..</vt:lpstr>
      <vt:lpstr>Categorical Encoding and Standardization</vt:lpstr>
      <vt:lpstr>Correlation between the variables:</vt:lpstr>
      <vt:lpstr>Feature Selection</vt:lpstr>
      <vt:lpstr>Handelling Imbalanced Data</vt:lpstr>
      <vt:lpstr>Decision Tree Classifier – </vt:lpstr>
      <vt:lpstr>XGBoost Model </vt:lpstr>
      <vt:lpstr>KNN Model</vt:lpstr>
      <vt:lpstr>RandomsearchCV KNN </vt:lpstr>
      <vt:lpstr>Random Forest </vt:lpstr>
      <vt:lpstr>Modelling</vt:lpstr>
      <vt:lpstr>Evaluation of Models</vt:lpstr>
      <vt:lpstr>SHAP</vt:lpstr>
      <vt:lpstr>Interpretation Plots</vt:lpstr>
      <vt:lpstr>Challenges</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Play Store App Review Analysis Team Members: i) Saurabh Yadav ii) Ajay Gujja</dc:title>
  <dc:creator>ajay gujja</dc:creator>
  <cp:lastModifiedBy>SHUBHAM</cp:lastModifiedBy>
  <cp:revision>45</cp:revision>
  <dcterms:created xsi:type="dcterms:W3CDTF">2021-08-05T10:15:59Z</dcterms:created>
  <dcterms:modified xsi:type="dcterms:W3CDTF">2021-08-14T06:56:41Z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2021-07-10T00:00:00Z</vt:filetime>
  </property>
  <property fmtid="{D5CDD505-2E9C-101B-9397-08002B2CF9AE}" pid="3" name="Creator">
    <vt:lpwstr>Microsoft® Office PowerPoint® 2007</vt:lpwstr>
  </property>
  <property fmtid="{D5CDD505-2E9C-101B-9397-08002B2CF9AE}" pid="4" name="LastSaved">
    <vt:filetime>2021-08-05T00:00:00Z</vt:filetime>
  </property>
</Properties>
</file>