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92" r:id="rId5"/>
    <p:sldId id="261" r:id="rId6"/>
    <p:sldId id="291" r:id="rId7"/>
    <p:sldId id="262" r:id="rId8"/>
    <p:sldId id="290" r:id="rId9"/>
    <p:sldId id="263" r:id="rId10"/>
    <p:sldId id="260" r:id="rId11"/>
    <p:sldId id="264" r:id="rId12"/>
    <p:sldId id="293" r:id="rId13"/>
    <p:sldId id="294" r:id="rId14"/>
    <p:sldId id="295" r:id="rId15"/>
    <p:sldId id="296" r:id="rId16"/>
    <p:sldId id="297" r:id="rId17"/>
    <p:sldId id="298" r:id="rId18"/>
    <p:sldId id="299" r:id="rId19"/>
    <p:sldId id="300" r:id="rId20"/>
    <p:sldId id="265" r:id="rId21"/>
    <p:sldId id="266" r:id="rId22"/>
    <p:sldId id="301" r:id="rId23"/>
    <p:sldId id="302" r:id="rId24"/>
    <p:sldId id="303" r:id="rId25"/>
    <p:sldId id="304" r:id="rId26"/>
    <p:sldId id="305" r:id="rId27"/>
    <p:sldId id="306" r:id="rId28"/>
    <p:sldId id="307" r:id="rId29"/>
    <p:sldId id="308" r:id="rId30"/>
    <p:sldId id="279" r:id="rId31"/>
    <p:sldId id="280" r:id="rId32"/>
    <p:sldId id="281" r:id="rId33"/>
    <p:sldId id="282" r:id="rId34"/>
    <p:sldId id="284" r:id="rId35"/>
    <p:sldId id="285" r:id="rId36"/>
    <p:sldId id="286" r:id="rId37"/>
    <p:sldId id="287" r:id="rId38"/>
    <p:sldId id="288" r:id="rId39"/>
    <p:sldId id="289" r:id="rId4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00" autoAdjust="0"/>
  </p:normalViewPr>
  <p:slideViewPr>
    <p:cSldViewPr>
      <p:cViewPr varScale="1">
        <p:scale>
          <a:sx n="112" d="100"/>
          <a:sy n="112" d="100"/>
        </p:scale>
        <p:origin x="61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1886" y="323164"/>
            <a:ext cx="8320227" cy="4521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C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C0000"/>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C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80" y="66471"/>
            <a:ext cx="348615" cy="357962"/>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652522" y="514858"/>
            <a:ext cx="3838955" cy="452119"/>
          </a:xfrm>
          <a:prstGeom prst="rect">
            <a:avLst/>
          </a:prstGeom>
        </p:spPr>
        <p:txBody>
          <a:bodyPr wrap="square" lIns="0" tIns="0" rIns="0" bIns="0">
            <a:spAutoFit/>
          </a:bodyPr>
          <a:lstStyle>
            <a:lvl1pPr>
              <a:defRPr sz="2800" b="1" i="0">
                <a:solidFill>
                  <a:srgbClr val="CC0000"/>
                </a:solidFill>
                <a:latin typeface="Arial"/>
                <a:cs typeface="Arial"/>
              </a:defRPr>
            </a:lvl1pPr>
          </a:lstStyle>
          <a:p>
            <a:endParaRPr/>
          </a:p>
        </p:txBody>
      </p:sp>
      <p:sp>
        <p:nvSpPr>
          <p:cNvPr id="3" name="Holder 3"/>
          <p:cNvSpPr>
            <a:spLocks noGrp="1"/>
          </p:cNvSpPr>
          <p:nvPr>
            <p:ph type="body" idx="1"/>
          </p:nvPr>
        </p:nvSpPr>
        <p:spPr>
          <a:xfrm>
            <a:off x="1262468" y="799211"/>
            <a:ext cx="6115684" cy="2603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8/5/2021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21023" y="2665038"/>
            <a:ext cx="1935480" cy="264160"/>
            <a:chOff x="3621023" y="2665038"/>
            <a:chExt cx="1935480" cy="264160"/>
          </a:xfrm>
        </p:grpSpPr>
        <p:sp>
          <p:nvSpPr>
            <p:cNvPr id="3" name="object 3"/>
            <p:cNvSpPr/>
            <p:nvPr/>
          </p:nvSpPr>
          <p:spPr>
            <a:xfrm>
              <a:off x="3631592" y="2665038"/>
              <a:ext cx="1882342" cy="20045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621023" y="2839212"/>
              <a:ext cx="1935479" cy="89916"/>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2042286" y="1209243"/>
            <a:ext cx="4848225" cy="666115"/>
          </a:xfrm>
          <a:prstGeom prst="rect">
            <a:avLst/>
          </a:prstGeom>
        </p:spPr>
        <p:txBody>
          <a:bodyPr vert="horz" wrap="square" lIns="0" tIns="12700" rIns="0" bIns="0" rtlCol="0">
            <a:spAutoFit/>
          </a:bodyPr>
          <a:lstStyle/>
          <a:p>
            <a:pPr marL="12700">
              <a:lnSpc>
                <a:spcPct val="100000"/>
              </a:lnSpc>
              <a:spcBef>
                <a:spcPts val="100"/>
              </a:spcBef>
            </a:pPr>
            <a:r>
              <a:rPr sz="4200" spc="-114" dirty="0">
                <a:latin typeface="Verdana"/>
                <a:cs typeface="Verdana"/>
              </a:rPr>
              <a:t>Capstone</a:t>
            </a:r>
            <a:r>
              <a:rPr sz="4200" spc="-360" dirty="0">
                <a:latin typeface="Verdana"/>
                <a:cs typeface="Verdana"/>
              </a:rPr>
              <a:t> </a:t>
            </a:r>
            <a:r>
              <a:rPr sz="4200" spc="-150" dirty="0">
                <a:latin typeface="Verdana"/>
                <a:cs typeface="Verdana"/>
              </a:rPr>
              <a:t>Project</a:t>
            </a:r>
            <a:endParaRPr sz="4200">
              <a:latin typeface="Verdana"/>
              <a:cs typeface="Verdana"/>
            </a:endParaRPr>
          </a:p>
        </p:txBody>
      </p:sp>
      <p:sp>
        <p:nvSpPr>
          <p:cNvPr id="6" name="object 6"/>
          <p:cNvSpPr txBox="1"/>
          <p:nvPr/>
        </p:nvSpPr>
        <p:spPr>
          <a:xfrm>
            <a:off x="816965" y="1998979"/>
            <a:ext cx="7489190" cy="1304844"/>
          </a:xfrm>
          <a:prstGeom prst="rect">
            <a:avLst/>
          </a:prstGeom>
        </p:spPr>
        <p:txBody>
          <a:bodyPr vert="horz" wrap="square" lIns="0" tIns="12065" rIns="0" bIns="0" rtlCol="0">
            <a:spAutoFit/>
          </a:bodyPr>
          <a:lstStyle/>
          <a:p>
            <a:pPr algn="ctr">
              <a:lnSpc>
                <a:spcPct val="100000"/>
              </a:lnSpc>
              <a:spcBef>
                <a:spcPts val="95"/>
              </a:spcBef>
            </a:pPr>
            <a:r>
              <a:rPr sz="2800" b="1" spc="-150" dirty="0">
                <a:solidFill>
                  <a:srgbClr val="124F5C"/>
                </a:solidFill>
                <a:latin typeface="Verdana"/>
                <a:cs typeface="Verdana"/>
              </a:rPr>
              <a:t>Yes </a:t>
            </a:r>
            <a:r>
              <a:rPr sz="2800" b="1" spc="-60" dirty="0">
                <a:solidFill>
                  <a:srgbClr val="124F5C"/>
                </a:solidFill>
                <a:latin typeface="Verdana"/>
                <a:cs typeface="Verdana"/>
              </a:rPr>
              <a:t>Bank </a:t>
            </a:r>
            <a:r>
              <a:rPr sz="2800" b="1" spc="-80" dirty="0">
                <a:solidFill>
                  <a:srgbClr val="124F5C"/>
                </a:solidFill>
                <a:latin typeface="Verdana"/>
                <a:cs typeface="Verdana"/>
              </a:rPr>
              <a:t>Stock Closing Price</a:t>
            </a:r>
            <a:r>
              <a:rPr sz="2800" b="1" spc="-540" dirty="0">
                <a:solidFill>
                  <a:srgbClr val="124F5C"/>
                </a:solidFill>
                <a:latin typeface="Verdana"/>
                <a:cs typeface="Verdana"/>
              </a:rPr>
              <a:t> </a:t>
            </a:r>
            <a:r>
              <a:rPr sz="2800" b="1" spc="-75" dirty="0">
                <a:solidFill>
                  <a:srgbClr val="124F5C"/>
                </a:solidFill>
                <a:latin typeface="Verdana"/>
                <a:cs typeface="Verdana"/>
              </a:rPr>
              <a:t>Prediction</a:t>
            </a:r>
            <a:endParaRPr sz="2800">
              <a:latin typeface="Verdana"/>
              <a:cs typeface="Verdana"/>
            </a:endParaRPr>
          </a:p>
          <a:p>
            <a:pPr algn="ctr">
              <a:lnSpc>
                <a:spcPct val="100000"/>
              </a:lnSpc>
              <a:spcBef>
                <a:spcPts val="1335"/>
              </a:spcBef>
            </a:pPr>
            <a:r>
              <a:rPr sz="1800" b="1" u="sng" spc="-70" dirty="0">
                <a:solidFill>
                  <a:srgbClr val="124F5C"/>
                </a:solidFill>
                <a:uFill>
                  <a:solidFill>
                    <a:srgbClr val="124F5C"/>
                  </a:solidFill>
                </a:uFill>
                <a:latin typeface="Verdana"/>
                <a:cs typeface="Verdana"/>
              </a:rPr>
              <a:t>Team</a:t>
            </a:r>
            <a:r>
              <a:rPr sz="1800" b="1" u="sng" spc="-140" dirty="0">
                <a:solidFill>
                  <a:srgbClr val="124F5C"/>
                </a:solidFill>
                <a:uFill>
                  <a:solidFill>
                    <a:srgbClr val="124F5C"/>
                  </a:solidFill>
                </a:uFill>
                <a:latin typeface="Verdana"/>
                <a:cs typeface="Verdana"/>
              </a:rPr>
              <a:t> </a:t>
            </a:r>
            <a:r>
              <a:rPr sz="1800" b="1" u="sng" spc="-55" dirty="0">
                <a:solidFill>
                  <a:srgbClr val="124F5C"/>
                </a:solidFill>
                <a:uFill>
                  <a:solidFill>
                    <a:srgbClr val="124F5C"/>
                  </a:solidFill>
                </a:uFill>
                <a:latin typeface="Verdana"/>
                <a:cs typeface="Verdana"/>
              </a:rPr>
              <a:t>Members</a:t>
            </a:r>
            <a:endParaRPr sz="1800">
              <a:latin typeface="Verdana"/>
              <a:cs typeface="Verdana"/>
            </a:endParaRPr>
          </a:p>
          <a:p>
            <a:pPr marL="2442210" indent="-215900">
              <a:lnSpc>
                <a:spcPct val="100000"/>
              </a:lnSpc>
              <a:spcBef>
                <a:spcPts val="1085"/>
              </a:spcBef>
              <a:buAutoNum type="romanLcParenR"/>
              <a:tabLst>
                <a:tab pos="2442845" algn="l"/>
              </a:tabLst>
            </a:pPr>
            <a:r>
              <a:rPr lang="en-US" b="1" spc="-65" smtClean="0">
                <a:solidFill>
                  <a:srgbClr val="124F5C"/>
                </a:solidFill>
                <a:latin typeface="Verdana"/>
                <a:cs typeface="Verdana"/>
              </a:rPr>
              <a:t>Shubham Deshmukh</a:t>
            </a:r>
            <a:endParaRPr sz="1800" b="1" spc="-60" smtClean="0">
              <a:solidFill>
                <a:srgbClr val="124F5C"/>
              </a:solidFill>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123950"/>
            <a:ext cx="5114925" cy="330835"/>
          </a:xfrm>
          <a:prstGeom prst="rect">
            <a:avLst/>
          </a:prstGeom>
        </p:spPr>
        <p:txBody>
          <a:bodyPr vert="horz" wrap="square" lIns="0" tIns="13335" rIns="0" bIns="0" rtlCol="0">
            <a:spAutoFit/>
          </a:bodyPr>
          <a:lstStyle/>
          <a:p>
            <a:pPr marL="12700">
              <a:lnSpc>
                <a:spcPct val="100000"/>
              </a:lnSpc>
              <a:spcBef>
                <a:spcPts val="105"/>
              </a:spcBef>
            </a:pPr>
            <a:r>
              <a:rPr sz="2000" dirty="0"/>
              <a:t>Where are the missing </a:t>
            </a:r>
            <a:r>
              <a:rPr sz="2000" spc="-5" dirty="0"/>
              <a:t>values in our</a:t>
            </a:r>
            <a:r>
              <a:rPr sz="2000" spc="-110" dirty="0"/>
              <a:t> </a:t>
            </a:r>
            <a:r>
              <a:rPr sz="2000" dirty="0"/>
              <a:t>data?</a:t>
            </a:r>
            <a:endParaRPr sz="2000"/>
          </a:p>
        </p:txBody>
      </p:sp>
      <p:pic>
        <p:nvPicPr>
          <p:cNvPr id="4" name="Picture 3"/>
          <p:cNvPicPr>
            <a:picLocks noChangeAspect="1"/>
          </p:cNvPicPr>
          <p:nvPr/>
        </p:nvPicPr>
        <p:blipFill>
          <a:blip r:embed="rId2"/>
          <a:stretch>
            <a:fillRect/>
          </a:stretch>
        </p:blipFill>
        <p:spPr>
          <a:xfrm>
            <a:off x="685800" y="1853045"/>
            <a:ext cx="5314950" cy="3257550"/>
          </a:xfrm>
          <a:prstGeom prst="rect">
            <a:avLst/>
          </a:prstGeom>
        </p:spPr>
      </p:pic>
      <p:sp>
        <p:nvSpPr>
          <p:cNvPr id="5" name="object 2"/>
          <p:cNvSpPr txBox="1">
            <a:spLocks/>
          </p:cNvSpPr>
          <p:nvPr/>
        </p:nvSpPr>
        <p:spPr>
          <a:xfrm>
            <a:off x="379882" y="302133"/>
            <a:ext cx="6647815" cy="452120"/>
          </a:xfrm>
          <a:prstGeom prst="rect">
            <a:avLst/>
          </a:prstGeom>
        </p:spPr>
        <p:txBody>
          <a:bodyPr vert="horz" wrap="square" lIns="0" tIns="12065" rIns="0" bIns="0" rtlCol="0">
            <a:spAutoFit/>
          </a:bodyPr>
          <a:lstStyle>
            <a:lvl1pPr>
              <a:defRPr sz="2800" b="1" i="0">
                <a:solidFill>
                  <a:srgbClr val="CC0000"/>
                </a:solidFill>
                <a:latin typeface="Arial"/>
                <a:ea typeface="+mj-ea"/>
                <a:cs typeface="Arial"/>
              </a:defRPr>
            </a:lvl1pPr>
          </a:lstStyle>
          <a:p>
            <a:pPr marL="12700">
              <a:spcBef>
                <a:spcPts val="95"/>
              </a:spcBef>
            </a:pPr>
            <a:r>
              <a:rPr lang="en-IN" kern="0" spc="-5" smtClean="0"/>
              <a:t>Data Preprocessing:</a:t>
            </a:r>
            <a:endParaRPr lang="en-IN" kern="0"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4850" y="1074272"/>
            <a:ext cx="8199120" cy="579133"/>
          </a:xfrm>
          <a:prstGeom prst="rect">
            <a:avLst/>
          </a:prstGeom>
        </p:spPr>
        <p:txBody>
          <a:bodyPr vert="horz" wrap="square" lIns="0" tIns="12700" rIns="0" bIns="0" rtlCol="0">
            <a:spAutoFit/>
          </a:bodyPr>
          <a:lstStyle/>
          <a:p>
            <a:pPr marL="354965" marR="5080" indent="-342900">
              <a:lnSpc>
                <a:spcPct val="114999"/>
              </a:lnSpc>
              <a:spcBef>
                <a:spcPts val="100"/>
              </a:spcBef>
              <a:buSzPct val="112500"/>
              <a:buChar char="•"/>
              <a:tabLst>
                <a:tab pos="354965" algn="l"/>
                <a:tab pos="355600" algn="l"/>
              </a:tabLst>
            </a:pPr>
            <a:r>
              <a:rPr lang="en-US" sz="1600">
                <a:solidFill>
                  <a:schemeClr val="tx2"/>
                </a:solidFill>
              </a:rPr>
              <a:t>The Given Date in data is of format MMM-YY is converted to proper date of YYYY-MM-DD and given date column has dtype as object converting it into datetime format.</a:t>
            </a:r>
            <a:endParaRPr sz="1600">
              <a:solidFill>
                <a:schemeClr val="tx2"/>
              </a:solidFill>
              <a:latin typeface="Arial"/>
              <a:cs typeface="Arial"/>
            </a:endParaRPr>
          </a:p>
        </p:txBody>
      </p:sp>
      <p:sp>
        <p:nvSpPr>
          <p:cNvPr id="5" name="object 5"/>
          <p:cNvSpPr/>
          <p:nvPr/>
        </p:nvSpPr>
        <p:spPr>
          <a:xfrm>
            <a:off x="1064247" y="2252979"/>
            <a:ext cx="2400299" cy="149542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404611" y="2112933"/>
            <a:ext cx="2428874" cy="1585652"/>
          </a:xfrm>
          <a:prstGeom prst="rect">
            <a:avLst/>
          </a:prstGeom>
          <a:blipFill>
            <a:blip r:embed="rId3" cstate="print"/>
            <a:stretch>
              <a:fillRect/>
            </a:stretch>
          </a:blipFill>
        </p:spPr>
        <p:txBody>
          <a:bodyPr wrap="square" lIns="0" tIns="0" rIns="0" bIns="0" rtlCol="0"/>
          <a:lstStyle/>
          <a:p>
            <a:endParaRPr/>
          </a:p>
        </p:txBody>
      </p:sp>
      <p:grpSp>
        <p:nvGrpSpPr>
          <p:cNvPr id="7" name="object 7"/>
          <p:cNvGrpSpPr/>
          <p:nvPr/>
        </p:nvGrpSpPr>
        <p:grpSpPr>
          <a:xfrm>
            <a:off x="3708653" y="2868676"/>
            <a:ext cx="1609725" cy="376555"/>
            <a:chOff x="3708653" y="2868676"/>
            <a:chExt cx="1609725" cy="376555"/>
          </a:xfrm>
        </p:grpSpPr>
        <p:sp>
          <p:nvSpPr>
            <p:cNvPr id="8" name="object 8"/>
            <p:cNvSpPr/>
            <p:nvPr/>
          </p:nvSpPr>
          <p:spPr>
            <a:xfrm>
              <a:off x="3721353" y="2881376"/>
              <a:ext cx="1584325" cy="351155"/>
            </a:xfrm>
            <a:custGeom>
              <a:avLst/>
              <a:gdLst/>
              <a:ahLst/>
              <a:cxnLst/>
              <a:rect l="l" t="t" r="r" b="b"/>
              <a:pathLst>
                <a:path w="1584325" h="351155">
                  <a:moveTo>
                    <a:pt x="1408811" y="0"/>
                  </a:moveTo>
                  <a:lnTo>
                    <a:pt x="1408811" y="87756"/>
                  </a:lnTo>
                  <a:lnTo>
                    <a:pt x="0" y="87756"/>
                  </a:lnTo>
                  <a:lnTo>
                    <a:pt x="0" y="263144"/>
                  </a:lnTo>
                  <a:lnTo>
                    <a:pt x="1408811" y="263144"/>
                  </a:lnTo>
                  <a:lnTo>
                    <a:pt x="1408811" y="350900"/>
                  </a:lnTo>
                  <a:lnTo>
                    <a:pt x="1584325" y="175513"/>
                  </a:lnTo>
                  <a:lnTo>
                    <a:pt x="1408811" y="0"/>
                  </a:lnTo>
                  <a:close/>
                </a:path>
              </a:pathLst>
            </a:custGeom>
            <a:solidFill>
              <a:srgbClr val="FFAB40"/>
            </a:solidFill>
          </p:spPr>
          <p:txBody>
            <a:bodyPr wrap="square" lIns="0" tIns="0" rIns="0" bIns="0" rtlCol="0"/>
            <a:lstStyle/>
            <a:p>
              <a:endParaRPr/>
            </a:p>
          </p:txBody>
        </p:sp>
        <p:sp>
          <p:nvSpPr>
            <p:cNvPr id="9" name="object 9"/>
            <p:cNvSpPr/>
            <p:nvPr/>
          </p:nvSpPr>
          <p:spPr>
            <a:xfrm>
              <a:off x="3721353" y="2881376"/>
              <a:ext cx="1584325" cy="351155"/>
            </a:xfrm>
            <a:custGeom>
              <a:avLst/>
              <a:gdLst/>
              <a:ahLst/>
              <a:cxnLst/>
              <a:rect l="l" t="t" r="r" b="b"/>
              <a:pathLst>
                <a:path w="1584325" h="351155">
                  <a:moveTo>
                    <a:pt x="0" y="87756"/>
                  </a:moveTo>
                  <a:lnTo>
                    <a:pt x="1408811" y="87756"/>
                  </a:lnTo>
                  <a:lnTo>
                    <a:pt x="1408811" y="0"/>
                  </a:lnTo>
                  <a:lnTo>
                    <a:pt x="1584325" y="175513"/>
                  </a:lnTo>
                  <a:lnTo>
                    <a:pt x="1408811" y="350900"/>
                  </a:lnTo>
                  <a:lnTo>
                    <a:pt x="1408811" y="263144"/>
                  </a:lnTo>
                  <a:lnTo>
                    <a:pt x="0" y="263144"/>
                  </a:lnTo>
                  <a:lnTo>
                    <a:pt x="0" y="87756"/>
                  </a:lnTo>
                  <a:close/>
                </a:path>
              </a:pathLst>
            </a:custGeom>
            <a:ln w="25400">
              <a:solidFill>
                <a:srgbClr val="BB7C2C"/>
              </a:solidFill>
            </a:ln>
          </p:spPr>
          <p:txBody>
            <a:bodyPr wrap="square" lIns="0" tIns="0" rIns="0" bIns="0" rtlCol="0"/>
            <a:lstStyle/>
            <a:p>
              <a:endParaRPr/>
            </a:p>
          </p:txBody>
        </p:sp>
      </p:grpSp>
      <p:sp>
        <p:nvSpPr>
          <p:cNvPr id="10" name="object 10"/>
          <p:cNvSpPr txBox="1"/>
          <p:nvPr/>
        </p:nvSpPr>
        <p:spPr>
          <a:xfrm>
            <a:off x="4034790" y="2941066"/>
            <a:ext cx="845819"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Converted</a:t>
            </a:r>
            <a:endParaRPr sz="1400">
              <a:latin typeface="Arial"/>
              <a:cs typeface="Arial"/>
            </a:endParaRPr>
          </a:p>
        </p:txBody>
      </p:sp>
      <p:sp>
        <p:nvSpPr>
          <p:cNvPr id="11" name="Title 10"/>
          <p:cNvSpPr>
            <a:spLocks noGrp="1"/>
          </p:cNvSpPr>
          <p:nvPr>
            <p:ph type="title"/>
          </p:nvPr>
        </p:nvSpPr>
        <p:spPr>
          <a:xfrm>
            <a:off x="604889" y="420611"/>
            <a:ext cx="3838955" cy="430887"/>
          </a:xfrm>
        </p:spPr>
        <p:txBody>
          <a:bodyPr/>
          <a:lstStyle/>
          <a:p>
            <a:r>
              <a:rPr lang="en-US" smtClean="0"/>
              <a:t>Data Cleaning</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3838955" cy="430887"/>
          </a:xfrm>
        </p:spPr>
        <p:txBody>
          <a:bodyPr/>
          <a:lstStyle/>
          <a:p>
            <a:r>
              <a:rPr lang="en-US" smtClean="0"/>
              <a:t>Linear Regression</a:t>
            </a:r>
            <a:endParaRPr lang="en-IN"/>
          </a:p>
        </p:txBody>
      </p:sp>
      <p:sp>
        <p:nvSpPr>
          <p:cNvPr id="3" name="Content Placeholder 2"/>
          <p:cNvSpPr>
            <a:spLocks noGrp="1"/>
          </p:cNvSpPr>
          <p:nvPr>
            <p:ph sz="half" idx="2"/>
          </p:nvPr>
        </p:nvSpPr>
        <p:spPr>
          <a:xfrm>
            <a:off x="533400" y="1581150"/>
            <a:ext cx="4114800" cy="3046988"/>
          </a:xfrm>
        </p:spPr>
        <p:txBody>
          <a:bodyPr/>
          <a:lstStyle/>
          <a:p>
            <a:r>
              <a:rPr lang="en-US" b="1">
                <a:solidFill>
                  <a:schemeClr val="tx2"/>
                </a:solidFill>
              </a:rPr>
              <a:t>Linear Regression</a:t>
            </a:r>
            <a:r>
              <a:rPr lang="en-US">
                <a:solidFill>
                  <a:schemeClr val="tx2"/>
                </a:solidFill>
              </a:rPr>
              <a:t>:- Linear regression is one of the easiest and most popular Machine Learning algorithms. It is a statistical method that is used for predictive analysis.Linear regression algorithm shows a linear relationship between a dependent (</a:t>
            </a:r>
            <a:r>
              <a:rPr lang="en-US">
                <a:solidFill>
                  <a:schemeClr val="tx2"/>
                </a:solidFill>
              </a:rPr>
              <a:t>y</a:t>
            </a:r>
            <a:r>
              <a:rPr lang="en-US" smtClean="0">
                <a:solidFill>
                  <a:schemeClr val="tx2"/>
                </a:solidFill>
              </a:rPr>
              <a:t>)(in our case is Close Price) </a:t>
            </a:r>
            <a:r>
              <a:rPr lang="en-US">
                <a:solidFill>
                  <a:schemeClr val="tx2"/>
                </a:solidFill>
              </a:rPr>
              <a:t>and one or more </a:t>
            </a:r>
            <a:r>
              <a:rPr lang="en-US">
                <a:solidFill>
                  <a:schemeClr val="tx2"/>
                </a:solidFill>
              </a:rPr>
              <a:t>independent </a:t>
            </a:r>
            <a:r>
              <a:rPr lang="en-US" smtClean="0">
                <a:solidFill>
                  <a:schemeClr val="tx2"/>
                </a:solidFill>
              </a:rPr>
              <a:t>(in our case Open,Low,high) </a:t>
            </a:r>
            <a:r>
              <a:rPr lang="en-US">
                <a:solidFill>
                  <a:schemeClr val="tx2"/>
                </a:solidFill>
              </a:rPr>
              <a:t>variables, hence called as linear regression.</a:t>
            </a:r>
          </a:p>
          <a:p>
            <a:endParaRPr lang="en-IN"/>
          </a:p>
        </p:txBody>
      </p:sp>
      <p:pic>
        <p:nvPicPr>
          <p:cNvPr id="5" name="Content Placeholder 4"/>
          <p:cNvPicPr>
            <a:picLocks noGrp="1" noChangeAspect="1"/>
          </p:cNvPicPr>
          <p:nvPr>
            <p:ph sz="half" idx="3"/>
          </p:nvPr>
        </p:nvPicPr>
        <p:blipFill>
          <a:blip r:embed="rId2"/>
          <a:stretch>
            <a:fillRect/>
          </a:stretch>
        </p:blipFill>
        <p:spPr>
          <a:xfrm>
            <a:off x="4708525" y="1203228"/>
            <a:ext cx="3978275" cy="3354581"/>
          </a:xfrm>
          <a:prstGeom prst="rect">
            <a:avLst/>
          </a:prstGeom>
        </p:spPr>
      </p:pic>
    </p:spTree>
    <p:extLst>
      <p:ext uri="{BB962C8B-B14F-4D97-AF65-F5344CB8AC3E}">
        <p14:creationId xmlns:p14="http://schemas.microsoft.com/office/powerpoint/2010/main" val="103047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4" y="285750"/>
            <a:ext cx="5486400" cy="430887"/>
          </a:xfrm>
        </p:spPr>
        <p:txBody>
          <a:bodyPr/>
          <a:lstStyle/>
          <a:p>
            <a:r>
              <a:rPr lang="en-US" smtClean="0"/>
              <a:t>Lasso regression</a:t>
            </a:r>
            <a:endParaRPr lang="en-IN"/>
          </a:p>
        </p:txBody>
      </p:sp>
      <p:sp>
        <p:nvSpPr>
          <p:cNvPr id="3" name="Content Placeholder 2"/>
          <p:cNvSpPr>
            <a:spLocks noGrp="1"/>
          </p:cNvSpPr>
          <p:nvPr>
            <p:ph sz="half" idx="2"/>
          </p:nvPr>
        </p:nvSpPr>
        <p:spPr>
          <a:xfrm>
            <a:off x="304800" y="841664"/>
            <a:ext cx="8458200" cy="830997"/>
          </a:xfrm>
        </p:spPr>
        <p:txBody>
          <a:bodyPr/>
          <a:lstStyle/>
          <a:p>
            <a:r>
              <a:rPr lang="en-US">
                <a:solidFill>
                  <a:schemeClr val="tx2"/>
                </a:solidFill>
              </a:rPr>
              <a:t>lasso (least absolute shrinkage and selection operator; also Lasso or LASSO) is </a:t>
            </a:r>
            <a:r>
              <a:rPr lang="en-US" b="1">
                <a:solidFill>
                  <a:schemeClr val="tx2"/>
                </a:solidFill>
              </a:rPr>
              <a:t>a regression analysis method that performs both variable selection and regularization in order to enhance the prediction accuracy and interpretability of the resulting statistical model</a:t>
            </a:r>
            <a:r>
              <a:rPr lang="en-US">
                <a:solidFill>
                  <a:schemeClr val="tx2"/>
                </a:solidFill>
              </a:rPr>
              <a:t>.</a:t>
            </a:r>
            <a:endParaRPr lang="en-IN">
              <a:solidFill>
                <a:schemeClr val="tx2"/>
              </a:solidFill>
            </a:endParaRPr>
          </a:p>
        </p:txBody>
      </p:sp>
      <p:sp>
        <p:nvSpPr>
          <p:cNvPr id="4" name="Content Placeholder 3"/>
          <p:cNvSpPr>
            <a:spLocks noGrp="1"/>
          </p:cNvSpPr>
          <p:nvPr>
            <p:ph sz="half" idx="3"/>
          </p:nvPr>
        </p:nvSpPr>
        <p:spPr>
          <a:xfrm>
            <a:off x="304800" y="2741834"/>
            <a:ext cx="8305800" cy="1384995"/>
          </a:xfrm>
        </p:spPr>
        <p:txBody>
          <a:bodyPr/>
          <a:lstStyle/>
          <a:p>
            <a:r>
              <a:rPr lang="en-US" b="1">
                <a:solidFill>
                  <a:schemeClr val="tx2"/>
                </a:solidFill>
              </a:rPr>
              <a:t>Cross Validation</a:t>
            </a:r>
            <a:r>
              <a:rPr lang="en-US">
                <a:solidFill>
                  <a:schemeClr val="tx2"/>
                </a:solidFill>
              </a:rPr>
              <a:t> :- Basically Cross Validation is a technique using which Model is evaluated on the dataset on which it is not trained i.e. it can be a test data or can be another set as per availability </a:t>
            </a:r>
            <a:r>
              <a:rPr lang="en-US">
                <a:solidFill>
                  <a:schemeClr val="tx2"/>
                </a:solidFill>
              </a:rPr>
              <a:t>or </a:t>
            </a:r>
            <a:r>
              <a:rPr lang="en-US" smtClean="0">
                <a:solidFill>
                  <a:schemeClr val="tx2"/>
                </a:solidFill>
              </a:rPr>
              <a:t>feasibility.Here our best parameter is </a:t>
            </a:r>
            <a:r>
              <a:rPr lang="en-IN">
                <a:solidFill>
                  <a:schemeClr val="tx2"/>
                </a:solidFill>
              </a:rPr>
              <a:t>'alpha</a:t>
            </a:r>
            <a:r>
              <a:rPr lang="en-IN">
                <a:solidFill>
                  <a:schemeClr val="tx2"/>
                </a:solidFill>
              </a:rPr>
              <a:t>': </a:t>
            </a:r>
            <a:r>
              <a:rPr lang="en-IN" smtClean="0">
                <a:solidFill>
                  <a:schemeClr val="tx2"/>
                </a:solidFill>
              </a:rPr>
              <a:t>0.01 and cv=3</a:t>
            </a:r>
            <a:endParaRPr lang="en-US">
              <a:solidFill>
                <a:schemeClr val="tx2"/>
              </a:solidFill>
            </a:endParaRPr>
          </a:p>
          <a:p>
            <a:endParaRPr lang="en-IN"/>
          </a:p>
        </p:txBody>
      </p:sp>
      <p:pic>
        <p:nvPicPr>
          <p:cNvPr id="6" name="Picture 5"/>
          <p:cNvPicPr>
            <a:picLocks noChangeAspect="1"/>
          </p:cNvPicPr>
          <p:nvPr/>
        </p:nvPicPr>
        <p:blipFill>
          <a:blip r:embed="rId2"/>
          <a:stretch>
            <a:fillRect/>
          </a:stretch>
        </p:blipFill>
        <p:spPr>
          <a:xfrm>
            <a:off x="346364" y="1757979"/>
            <a:ext cx="2930236" cy="981075"/>
          </a:xfrm>
          <a:prstGeom prst="rect">
            <a:avLst/>
          </a:prstGeom>
        </p:spPr>
      </p:pic>
      <p:pic>
        <p:nvPicPr>
          <p:cNvPr id="7" name="Picture 6"/>
          <p:cNvPicPr>
            <a:picLocks noChangeAspect="1"/>
          </p:cNvPicPr>
          <p:nvPr/>
        </p:nvPicPr>
        <p:blipFill>
          <a:blip r:embed="rId2"/>
          <a:stretch>
            <a:fillRect/>
          </a:stretch>
        </p:blipFill>
        <p:spPr>
          <a:xfrm>
            <a:off x="297873" y="3943350"/>
            <a:ext cx="2930236" cy="981075"/>
          </a:xfrm>
          <a:prstGeom prst="rect">
            <a:avLst/>
          </a:prstGeom>
        </p:spPr>
      </p:pic>
    </p:spTree>
    <p:extLst>
      <p:ext uri="{BB962C8B-B14F-4D97-AF65-F5344CB8AC3E}">
        <p14:creationId xmlns:p14="http://schemas.microsoft.com/office/powerpoint/2010/main" val="4036800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5750"/>
            <a:ext cx="3838955" cy="430887"/>
          </a:xfrm>
        </p:spPr>
        <p:txBody>
          <a:bodyPr/>
          <a:lstStyle/>
          <a:p>
            <a:r>
              <a:rPr lang="en-US" smtClean="0"/>
              <a:t>Ridge Regression</a:t>
            </a:r>
            <a:endParaRPr lang="en-IN"/>
          </a:p>
        </p:txBody>
      </p:sp>
      <p:sp>
        <p:nvSpPr>
          <p:cNvPr id="3" name="Content Placeholder 2"/>
          <p:cNvSpPr>
            <a:spLocks noGrp="1"/>
          </p:cNvSpPr>
          <p:nvPr>
            <p:ph sz="half" idx="2"/>
          </p:nvPr>
        </p:nvSpPr>
        <p:spPr>
          <a:xfrm>
            <a:off x="381000" y="819150"/>
            <a:ext cx="8534400" cy="1384995"/>
          </a:xfrm>
        </p:spPr>
        <p:txBody>
          <a:bodyPr/>
          <a:lstStyle/>
          <a:p>
            <a:r>
              <a:rPr lang="en-US">
                <a:solidFill>
                  <a:schemeClr val="tx2"/>
                </a:solidFill>
              </a:rPr>
              <a:t>Ridge regression is </a:t>
            </a:r>
            <a:r>
              <a:rPr lang="en-US" b="1">
                <a:solidFill>
                  <a:schemeClr val="tx2"/>
                </a:solidFill>
              </a:rPr>
              <a:t>a model tuning method that is used to analyse any data that suffers from multicollinearity</a:t>
            </a:r>
            <a:r>
              <a:rPr lang="en-US">
                <a:solidFill>
                  <a:schemeClr val="tx2"/>
                </a:solidFill>
              </a:rPr>
              <a:t>. This method performs L2 regularization. When the issue of multicollinearity occurs, least-squares are unbiased, and variances are large, this results in predicted values to be far away from the </a:t>
            </a:r>
            <a:r>
              <a:rPr lang="en-US">
                <a:solidFill>
                  <a:schemeClr val="tx2"/>
                </a:solidFill>
              </a:rPr>
              <a:t>actual </a:t>
            </a:r>
            <a:r>
              <a:rPr lang="en-US" smtClean="0">
                <a:solidFill>
                  <a:schemeClr val="tx2"/>
                </a:solidFill>
              </a:rPr>
              <a:t>values.</a:t>
            </a:r>
          </a:p>
          <a:p>
            <a:endParaRPr lang="en-IN">
              <a:solidFill>
                <a:schemeClr val="tx2"/>
              </a:solidFill>
            </a:endParaRPr>
          </a:p>
        </p:txBody>
      </p:sp>
      <p:sp>
        <p:nvSpPr>
          <p:cNvPr id="4" name="Content Placeholder 3"/>
          <p:cNvSpPr>
            <a:spLocks noGrp="1"/>
          </p:cNvSpPr>
          <p:nvPr>
            <p:ph sz="half" idx="3"/>
          </p:nvPr>
        </p:nvSpPr>
        <p:spPr>
          <a:xfrm>
            <a:off x="464126" y="3035648"/>
            <a:ext cx="7994073" cy="2050702"/>
          </a:xfrm>
        </p:spPr>
        <p:txBody>
          <a:bodyPr/>
          <a:lstStyle/>
          <a:p>
            <a:r>
              <a:rPr lang="en-US" b="1">
                <a:solidFill>
                  <a:schemeClr val="tx2"/>
                </a:solidFill>
              </a:rPr>
              <a:t>Cross </a:t>
            </a:r>
            <a:r>
              <a:rPr lang="en-US" b="1" smtClean="0">
                <a:solidFill>
                  <a:schemeClr val="tx2"/>
                </a:solidFill>
              </a:rPr>
              <a:t>Validation :- </a:t>
            </a:r>
            <a:r>
              <a:rPr lang="en-US" smtClean="0">
                <a:solidFill>
                  <a:schemeClr val="tx2"/>
                </a:solidFill>
              </a:rPr>
              <a:t>Here we found best parameter </a:t>
            </a:r>
            <a:r>
              <a:rPr lang="en-IN">
                <a:solidFill>
                  <a:schemeClr val="tx2"/>
                </a:solidFill>
              </a:rPr>
              <a:t>'alpha</a:t>
            </a:r>
            <a:r>
              <a:rPr lang="en-IN">
                <a:solidFill>
                  <a:schemeClr val="tx2"/>
                </a:solidFill>
              </a:rPr>
              <a:t>': </a:t>
            </a:r>
            <a:r>
              <a:rPr lang="en-IN" smtClean="0">
                <a:solidFill>
                  <a:schemeClr val="tx2"/>
                </a:solidFill>
              </a:rPr>
              <a:t>20 and cv= 5.</a:t>
            </a:r>
            <a:endParaRPr lang="en-IN">
              <a:solidFill>
                <a:schemeClr val="tx2"/>
              </a:solidFill>
            </a:endParaRPr>
          </a:p>
        </p:txBody>
      </p:sp>
      <p:pic>
        <p:nvPicPr>
          <p:cNvPr id="5" name="Picture 4"/>
          <p:cNvPicPr>
            <a:picLocks noChangeAspect="1"/>
          </p:cNvPicPr>
          <p:nvPr/>
        </p:nvPicPr>
        <p:blipFill>
          <a:blip r:embed="rId2"/>
          <a:stretch>
            <a:fillRect/>
          </a:stretch>
        </p:blipFill>
        <p:spPr>
          <a:xfrm>
            <a:off x="443345" y="2054572"/>
            <a:ext cx="2495550" cy="981075"/>
          </a:xfrm>
          <a:prstGeom prst="rect">
            <a:avLst/>
          </a:prstGeom>
        </p:spPr>
      </p:pic>
      <p:pic>
        <p:nvPicPr>
          <p:cNvPr id="6" name="Picture 5"/>
          <p:cNvPicPr>
            <a:picLocks noChangeAspect="1"/>
          </p:cNvPicPr>
          <p:nvPr/>
        </p:nvPicPr>
        <p:blipFill>
          <a:blip r:embed="rId3"/>
          <a:stretch>
            <a:fillRect/>
          </a:stretch>
        </p:blipFill>
        <p:spPr>
          <a:xfrm>
            <a:off x="464126" y="3589511"/>
            <a:ext cx="2524125" cy="942975"/>
          </a:xfrm>
          <a:prstGeom prst="rect">
            <a:avLst/>
          </a:prstGeom>
        </p:spPr>
      </p:pic>
    </p:spTree>
    <p:extLst>
      <p:ext uri="{BB962C8B-B14F-4D97-AF65-F5344CB8AC3E}">
        <p14:creationId xmlns:p14="http://schemas.microsoft.com/office/powerpoint/2010/main" val="2501503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4858"/>
            <a:ext cx="8001000" cy="1292662"/>
          </a:xfrm>
        </p:spPr>
        <p:txBody>
          <a:bodyPr/>
          <a:lstStyle/>
          <a:p>
            <a:r>
              <a:rPr lang="en-US"/>
              <a:t>Knn (Nearest neighbours) Regressor:-</a:t>
            </a:r>
            <a:endParaRPr lang="en-IN"/>
          </a:p>
        </p:txBody>
      </p:sp>
      <p:sp>
        <p:nvSpPr>
          <p:cNvPr id="3" name="Content Placeholder 2"/>
          <p:cNvSpPr>
            <a:spLocks noGrp="1"/>
          </p:cNvSpPr>
          <p:nvPr>
            <p:ph sz="half" idx="2"/>
          </p:nvPr>
        </p:nvSpPr>
        <p:spPr>
          <a:xfrm>
            <a:off x="446867" y="1504950"/>
            <a:ext cx="3977640" cy="2215991"/>
          </a:xfrm>
        </p:spPr>
        <p:txBody>
          <a:bodyPr/>
          <a:lstStyle/>
          <a:p>
            <a:r>
              <a:rPr lang="en-US" b="1">
                <a:solidFill>
                  <a:schemeClr val="tx2"/>
                </a:solidFill>
              </a:rPr>
              <a:t>Knn (Nearest neighbours) Regressor</a:t>
            </a:r>
            <a:r>
              <a:rPr lang="en-US">
                <a:solidFill>
                  <a:schemeClr val="tx2"/>
                </a:solidFill>
              </a:rPr>
              <a:t>:- KNN regression is a non-parametric method that, in an intuitive manner, approximates the association between independent variables and the continuous outcome by averaging the observations in the same neighbourhood.</a:t>
            </a:r>
          </a:p>
          <a:p>
            <a:endParaRPr lang="en-IN"/>
          </a:p>
        </p:txBody>
      </p:sp>
      <p:pic>
        <p:nvPicPr>
          <p:cNvPr id="5" name="Content Placeholder 4"/>
          <p:cNvPicPr>
            <a:picLocks noGrp="1" noChangeAspect="1"/>
          </p:cNvPicPr>
          <p:nvPr>
            <p:ph sz="half" idx="3"/>
          </p:nvPr>
        </p:nvPicPr>
        <p:blipFill>
          <a:blip r:embed="rId2">
            <a:extLst>
              <a:ext uri="{28A0092B-C50C-407E-A947-70E740481C1C}">
                <a14:useLocalDpi xmlns:a14="http://schemas.microsoft.com/office/drawing/2010/main" val="0"/>
              </a:ext>
            </a:extLst>
          </a:blip>
          <a:stretch>
            <a:fillRect/>
          </a:stretch>
        </p:blipFill>
        <p:spPr>
          <a:xfrm>
            <a:off x="4724400" y="1455859"/>
            <a:ext cx="3978275" cy="2532619"/>
          </a:xfrm>
        </p:spPr>
      </p:pic>
    </p:spTree>
    <p:extLst>
      <p:ext uri="{BB962C8B-B14F-4D97-AF65-F5344CB8AC3E}">
        <p14:creationId xmlns:p14="http://schemas.microsoft.com/office/powerpoint/2010/main" val="1828260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4967478" cy="861774"/>
          </a:xfrm>
        </p:spPr>
        <p:txBody>
          <a:bodyPr/>
          <a:lstStyle/>
          <a:p>
            <a:r>
              <a:rPr lang="en-US" smtClean="0"/>
              <a:t>K-Fold Cross Validation</a:t>
            </a:r>
            <a:r>
              <a:rPr lang="en-US">
                <a:solidFill>
                  <a:schemeClr val="tx2"/>
                </a:solidFill>
              </a:rPr>
              <a:t/>
            </a:r>
            <a:br>
              <a:rPr lang="en-US">
                <a:solidFill>
                  <a:schemeClr val="tx2"/>
                </a:solidFill>
              </a:rPr>
            </a:br>
            <a:endParaRPr lang="en-IN"/>
          </a:p>
        </p:txBody>
      </p:sp>
      <p:sp>
        <p:nvSpPr>
          <p:cNvPr id="3" name="Content Placeholder 2"/>
          <p:cNvSpPr>
            <a:spLocks noGrp="1"/>
          </p:cNvSpPr>
          <p:nvPr>
            <p:ph sz="half" idx="2"/>
          </p:nvPr>
        </p:nvSpPr>
        <p:spPr>
          <a:xfrm>
            <a:off x="457200" y="1122343"/>
            <a:ext cx="8382000" cy="1938992"/>
          </a:xfrm>
        </p:spPr>
        <p:txBody>
          <a:bodyPr/>
          <a:lstStyle/>
          <a:p>
            <a:r>
              <a:rPr lang="en-US" b="1">
                <a:solidFill>
                  <a:schemeClr val="tx2"/>
                </a:solidFill>
              </a:rPr>
              <a:t>k-Fold Cross-Validation</a:t>
            </a:r>
          </a:p>
          <a:p>
            <a:r>
              <a:rPr lang="en-US">
                <a:solidFill>
                  <a:schemeClr val="tx2"/>
                </a:solidFill>
              </a:rPr>
              <a:t>Cross-validation is when the dataset is randomly split up into ‘k’ groups. One of the groups is used as the test set and the rest are used as the training set. The model is trained on the training set and scored on the test set. Then the process is repeated until each unique group as been used as the </a:t>
            </a:r>
            <a:r>
              <a:rPr lang="en-US">
                <a:solidFill>
                  <a:schemeClr val="tx2"/>
                </a:solidFill>
              </a:rPr>
              <a:t>test </a:t>
            </a:r>
            <a:r>
              <a:rPr lang="en-US" smtClean="0">
                <a:solidFill>
                  <a:schemeClr val="tx2"/>
                </a:solidFill>
              </a:rPr>
              <a:t>set.In our case we take n_splits value = 7.</a:t>
            </a:r>
          </a:p>
          <a:p>
            <a:r>
              <a:rPr lang="en-US" smtClean="0">
                <a:solidFill>
                  <a:schemeClr val="tx2"/>
                </a:solidFill>
              </a:rPr>
              <a:t>Our model gives accuracy about 92.01%.</a:t>
            </a:r>
            <a:endParaRPr lang="en-US">
              <a:solidFill>
                <a:schemeClr val="tx2"/>
              </a:solidFill>
            </a:endParaRPr>
          </a:p>
          <a:p>
            <a:endParaRPr lang="en-IN"/>
          </a:p>
        </p:txBody>
      </p:sp>
      <p:pic>
        <p:nvPicPr>
          <p:cNvPr id="5" name="Picture 4"/>
          <p:cNvPicPr>
            <a:picLocks noChangeAspect="1"/>
          </p:cNvPicPr>
          <p:nvPr/>
        </p:nvPicPr>
        <p:blipFill>
          <a:blip r:embed="rId2"/>
          <a:stretch>
            <a:fillRect/>
          </a:stretch>
        </p:blipFill>
        <p:spPr>
          <a:xfrm>
            <a:off x="457200" y="3105150"/>
            <a:ext cx="7315200" cy="1219200"/>
          </a:xfrm>
          <a:prstGeom prst="rect">
            <a:avLst/>
          </a:prstGeom>
        </p:spPr>
      </p:pic>
    </p:spTree>
    <p:extLst>
      <p:ext uri="{BB962C8B-B14F-4D97-AF65-F5344CB8AC3E}">
        <p14:creationId xmlns:p14="http://schemas.microsoft.com/office/powerpoint/2010/main" val="375895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3838955" cy="430887"/>
          </a:xfrm>
        </p:spPr>
        <p:txBody>
          <a:bodyPr/>
          <a:lstStyle/>
          <a:p>
            <a:r>
              <a:rPr lang="en-US" smtClean="0"/>
              <a:t>SVM Regressor</a:t>
            </a:r>
            <a:endParaRPr lang="en-IN"/>
          </a:p>
        </p:txBody>
      </p:sp>
      <p:sp>
        <p:nvSpPr>
          <p:cNvPr id="3" name="Content Placeholder 2"/>
          <p:cNvSpPr>
            <a:spLocks noGrp="1"/>
          </p:cNvSpPr>
          <p:nvPr>
            <p:ph sz="half" idx="2"/>
          </p:nvPr>
        </p:nvSpPr>
        <p:spPr>
          <a:xfrm>
            <a:off x="457200" y="1183005"/>
            <a:ext cx="3977640" cy="2492990"/>
          </a:xfrm>
        </p:spPr>
        <p:txBody>
          <a:bodyPr/>
          <a:lstStyle/>
          <a:p>
            <a:r>
              <a:rPr lang="en-US" b="1">
                <a:solidFill>
                  <a:schemeClr val="tx2"/>
                </a:solidFill>
              </a:rPr>
              <a:t>SVM</a:t>
            </a:r>
            <a:r>
              <a:rPr lang="en-US">
                <a:solidFill>
                  <a:schemeClr val="tx2"/>
                </a:solidFill>
              </a:rPr>
              <a:t>:-Support Vector Regression is a supervised learning algorithm that is used to predict discrete values. Support Vector Regression uses the same principle as the SVMs. The basic idea behind SVR is to find the best fit line. In SVR, the best fit line is the hyperplane that has the maximum number of points.</a:t>
            </a:r>
          </a:p>
          <a:p>
            <a:endParaRPr lang="en-IN"/>
          </a:p>
        </p:txBody>
      </p:sp>
      <p:pic>
        <p:nvPicPr>
          <p:cNvPr id="5" name="Content Placeholder 4"/>
          <p:cNvPicPr>
            <a:picLocks noGrp="1" noChangeAspect="1"/>
          </p:cNvPicPr>
          <p:nvPr>
            <p:ph sz="half" idx="3"/>
          </p:nvPr>
        </p:nvPicPr>
        <p:blipFill>
          <a:blip r:embed="rId2">
            <a:extLst>
              <a:ext uri="{28A0092B-C50C-407E-A947-70E740481C1C}">
                <a14:useLocalDpi xmlns:a14="http://schemas.microsoft.com/office/drawing/2010/main" val="0"/>
              </a:ext>
            </a:extLst>
          </a:blip>
          <a:stretch>
            <a:fillRect/>
          </a:stretch>
        </p:blipFill>
        <p:spPr>
          <a:xfrm>
            <a:off x="4724400" y="1183005"/>
            <a:ext cx="3978275" cy="2636489"/>
          </a:xfrm>
        </p:spPr>
      </p:pic>
    </p:spTree>
    <p:extLst>
      <p:ext uri="{BB962C8B-B14F-4D97-AF65-F5344CB8AC3E}">
        <p14:creationId xmlns:p14="http://schemas.microsoft.com/office/powerpoint/2010/main" val="763925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0672"/>
            <a:ext cx="6858000" cy="861774"/>
          </a:xfrm>
        </p:spPr>
        <p:txBody>
          <a:bodyPr/>
          <a:lstStyle/>
          <a:p>
            <a:r>
              <a:rPr lang="en-US" smtClean="0"/>
              <a:t>Evaluating all regressor models</a:t>
            </a:r>
            <a:endParaRPr lang="en-IN"/>
          </a:p>
        </p:txBody>
      </p:sp>
      <p:pic>
        <p:nvPicPr>
          <p:cNvPr id="5" name="Content Placeholder 4"/>
          <p:cNvPicPr>
            <a:picLocks noGrp="1" noChangeAspect="1"/>
          </p:cNvPicPr>
          <p:nvPr>
            <p:ph sz="half" idx="2"/>
          </p:nvPr>
        </p:nvPicPr>
        <p:blipFill>
          <a:blip r:embed="rId2"/>
          <a:stretch>
            <a:fillRect/>
          </a:stretch>
        </p:blipFill>
        <p:spPr>
          <a:xfrm>
            <a:off x="914400" y="971550"/>
            <a:ext cx="6248400" cy="1503045"/>
          </a:xfrm>
          <a:prstGeom prst="rect">
            <a:avLst/>
          </a:prstGeom>
        </p:spPr>
      </p:pic>
      <p:sp>
        <p:nvSpPr>
          <p:cNvPr id="4" name="Content Placeholder 3"/>
          <p:cNvSpPr>
            <a:spLocks noGrp="1"/>
          </p:cNvSpPr>
          <p:nvPr>
            <p:ph sz="half" idx="3"/>
          </p:nvPr>
        </p:nvSpPr>
        <p:spPr>
          <a:xfrm>
            <a:off x="685800" y="2876549"/>
            <a:ext cx="8001000" cy="1384995"/>
          </a:xfrm>
        </p:spPr>
        <p:txBody>
          <a:bodyPr/>
          <a:lstStyle/>
          <a:p>
            <a:r>
              <a:rPr lang="en-US" b="1">
                <a:solidFill>
                  <a:schemeClr val="tx2"/>
                </a:solidFill>
              </a:rPr>
              <a:t>KNeighborsRegressor</a:t>
            </a:r>
            <a:r>
              <a:rPr lang="en-US">
                <a:solidFill>
                  <a:schemeClr val="tx2"/>
                </a:solidFill>
              </a:rPr>
              <a:t> gives lowest MAE, MSE, RMSE, MAPE and best R^2 </a:t>
            </a:r>
            <a:r>
              <a:rPr lang="en-US">
                <a:solidFill>
                  <a:schemeClr val="tx2"/>
                </a:solidFill>
              </a:rPr>
              <a:t>value</a:t>
            </a:r>
            <a:r>
              <a:rPr lang="en-US" smtClean="0">
                <a:solidFill>
                  <a:schemeClr val="tx2"/>
                </a:solidFill>
              </a:rPr>
              <a:t>.</a:t>
            </a:r>
          </a:p>
          <a:p>
            <a:endParaRPr lang="en-US">
              <a:solidFill>
                <a:schemeClr val="tx2"/>
              </a:solidFill>
            </a:endParaRPr>
          </a:p>
          <a:p>
            <a:r>
              <a:rPr lang="en-US">
                <a:solidFill>
                  <a:schemeClr val="tx2"/>
                </a:solidFill>
              </a:rPr>
              <a:t>Overall we can say that KNeighborsRegressor is the best model among all regression model which gives </a:t>
            </a:r>
            <a:r>
              <a:rPr lang="en-US">
                <a:solidFill>
                  <a:schemeClr val="tx2"/>
                </a:solidFill>
              </a:rPr>
              <a:t>around </a:t>
            </a:r>
            <a:r>
              <a:rPr lang="en-US" smtClean="0">
                <a:solidFill>
                  <a:schemeClr val="tx2"/>
                </a:solidFill>
              </a:rPr>
              <a:t>92.00</a:t>
            </a:r>
            <a:r>
              <a:rPr lang="en-US">
                <a:solidFill>
                  <a:schemeClr val="tx2"/>
                </a:solidFill>
              </a:rPr>
              <a:t>% accuracy of predicting stock price of our dataset.</a:t>
            </a:r>
          </a:p>
          <a:p>
            <a:endParaRPr lang="en-IN"/>
          </a:p>
        </p:txBody>
      </p:sp>
    </p:spTree>
    <p:extLst>
      <p:ext uri="{BB962C8B-B14F-4D97-AF65-F5344CB8AC3E}">
        <p14:creationId xmlns:p14="http://schemas.microsoft.com/office/powerpoint/2010/main" val="1675291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5750"/>
            <a:ext cx="6034277" cy="861774"/>
          </a:xfrm>
        </p:spPr>
        <p:txBody>
          <a:bodyPr/>
          <a:lstStyle/>
          <a:p>
            <a:r>
              <a:rPr lang="en-US" smtClean="0"/>
              <a:t>Time-Series Forecasting</a:t>
            </a:r>
            <a:endParaRPr lang="en-IN"/>
          </a:p>
        </p:txBody>
      </p:sp>
      <p:sp>
        <p:nvSpPr>
          <p:cNvPr id="4" name="Content Placeholder 3"/>
          <p:cNvSpPr>
            <a:spLocks noGrp="1"/>
          </p:cNvSpPr>
          <p:nvPr>
            <p:ph sz="half" idx="3"/>
          </p:nvPr>
        </p:nvSpPr>
        <p:spPr>
          <a:xfrm>
            <a:off x="547255" y="1047750"/>
            <a:ext cx="7924800" cy="1508105"/>
          </a:xfrm>
        </p:spPr>
        <p:txBody>
          <a:bodyPr/>
          <a:lstStyle/>
          <a:p>
            <a:pPr fontAlgn="base"/>
            <a:r>
              <a:rPr lang="en-US" sz="1600" b="1">
                <a:solidFill>
                  <a:schemeClr val="tx2"/>
                </a:solidFill>
              </a:rPr>
              <a:t>Time series </a:t>
            </a:r>
            <a:r>
              <a:rPr lang="en-US" sz="1600">
                <a:solidFill>
                  <a:schemeClr val="tx2"/>
                </a:solidFill>
              </a:rPr>
              <a:t>is a sequence of observations recorded at regular time intervals.</a:t>
            </a:r>
          </a:p>
          <a:p>
            <a:pPr fontAlgn="base"/>
            <a:r>
              <a:rPr lang="en-US" sz="1600">
                <a:solidFill>
                  <a:schemeClr val="tx2"/>
                </a:solidFill>
              </a:rPr>
              <a:t>Depending on the frequency of observations, a time series may typically be hourly, daily, weekly, monthly, quarterly and annual.</a:t>
            </a:r>
            <a:r>
              <a:rPr lang="en-US" sz="1600">
                <a:solidFill>
                  <a:schemeClr val="tx2"/>
                </a:solidFill>
              </a:rPr>
              <a:t> </a:t>
            </a:r>
            <a:r>
              <a:rPr lang="en-US" sz="1600">
                <a:solidFill>
                  <a:schemeClr val="tx2"/>
                </a:solidFill>
              </a:rPr>
              <a:t>Time series analysis involves understanding various aspects about the inherent nature of the series so that you are better informed to create meaningful and accurate forecasts.</a:t>
            </a:r>
          </a:p>
          <a:p>
            <a:endParaRPr lang="en-IN"/>
          </a:p>
        </p:txBody>
      </p:sp>
      <p:sp>
        <p:nvSpPr>
          <p:cNvPr id="5" name="object 4"/>
          <p:cNvSpPr txBox="1">
            <a:spLocks noGrp="1"/>
          </p:cNvSpPr>
          <p:nvPr>
            <p:ph sz="half" idx="2"/>
          </p:nvPr>
        </p:nvSpPr>
        <p:spPr>
          <a:xfrm>
            <a:off x="533400" y="2724150"/>
            <a:ext cx="7696200" cy="1994777"/>
          </a:xfrm>
          <a:prstGeom prst="rect">
            <a:avLst/>
          </a:prstGeom>
        </p:spPr>
        <p:txBody>
          <a:bodyPr vert="horz" wrap="square" lIns="0" tIns="12065" rIns="0" bIns="0" rtlCol="0">
            <a:spAutoFit/>
          </a:bodyPr>
          <a:lstStyle/>
          <a:p>
            <a:pPr marL="355600" indent="-342900">
              <a:spcBef>
                <a:spcPts val="95"/>
              </a:spcBef>
              <a:buSzPct val="112500"/>
              <a:buChar char="•"/>
              <a:tabLst>
                <a:tab pos="354965" algn="l"/>
                <a:tab pos="355600" algn="l"/>
              </a:tabLst>
            </a:pPr>
            <a:r>
              <a:rPr sz="1600" spc="-5" dirty="0">
                <a:solidFill>
                  <a:schemeClr val="tx2"/>
                </a:solidFill>
                <a:latin typeface="+mj-lt"/>
                <a:cs typeface="Arial"/>
              </a:rPr>
              <a:t>For time series forecasting </a:t>
            </a:r>
            <a:r>
              <a:rPr sz="1600" spc="-15" dirty="0">
                <a:solidFill>
                  <a:schemeClr val="tx2"/>
                </a:solidFill>
                <a:latin typeface="+mj-lt"/>
                <a:cs typeface="Arial"/>
              </a:rPr>
              <a:t>we </a:t>
            </a:r>
            <a:r>
              <a:rPr sz="1600" spc="-5" dirty="0">
                <a:solidFill>
                  <a:schemeClr val="tx2"/>
                </a:solidFill>
                <a:latin typeface="+mj-lt"/>
                <a:cs typeface="Arial"/>
              </a:rPr>
              <a:t>select only closing price feature of</a:t>
            </a:r>
            <a:r>
              <a:rPr sz="1600" spc="120" dirty="0">
                <a:solidFill>
                  <a:schemeClr val="tx2"/>
                </a:solidFill>
                <a:latin typeface="+mj-lt"/>
                <a:cs typeface="Arial"/>
              </a:rPr>
              <a:t> </a:t>
            </a:r>
            <a:r>
              <a:rPr sz="1600" spc="-5" dirty="0">
                <a:solidFill>
                  <a:schemeClr val="tx2"/>
                </a:solidFill>
                <a:latin typeface="+mj-lt"/>
                <a:cs typeface="Arial"/>
              </a:rPr>
              <a:t>stock.</a:t>
            </a:r>
            <a:endParaRPr sz="1600">
              <a:solidFill>
                <a:schemeClr val="tx2"/>
              </a:solidFill>
              <a:latin typeface="+mj-lt"/>
              <a:cs typeface="Arial"/>
            </a:endParaRPr>
          </a:p>
          <a:p>
            <a:pPr marL="354965" marR="5080" indent="-342900">
              <a:buSzPct val="112500"/>
              <a:buChar char="•"/>
              <a:tabLst>
                <a:tab pos="354965" algn="l"/>
                <a:tab pos="355600" algn="l"/>
              </a:tabLst>
            </a:pPr>
            <a:r>
              <a:rPr sz="1600" spc="-5" dirty="0">
                <a:solidFill>
                  <a:schemeClr val="tx2"/>
                </a:solidFill>
                <a:latin typeface="+mj-lt"/>
                <a:cs typeface="Arial"/>
              </a:rPr>
              <a:t>Then </a:t>
            </a:r>
            <a:r>
              <a:rPr sz="1600" spc="-10" dirty="0">
                <a:solidFill>
                  <a:schemeClr val="tx2"/>
                </a:solidFill>
                <a:latin typeface="+mj-lt"/>
                <a:cs typeface="Arial"/>
              </a:rPr>
              <a:t>we’ve </a:t>
            </a:r>
            <a:r>
              <a:rPr sz="1600" spc="-5" dirty="0">
                <a:solidFill>
                  <a:schemeClr val="tx2"/>
                </a:solidFill>
                <a:latin typeface="+mj-lt"/>
                <a:cs typeface="Arial"/>
              </a:rPr>
              <a:t>checked series is stationary or not because time series analysis only  </a:t>
            </a:r>
            <a:r>
              <a:rPr sz="1600" spc="-10" dirty="0">
                <a:solidFill>
                  <a:schemeClr val="tx2"/>
                </a:solidFill>
                <a:latin typeface="+mj-lt"/>
                <a:cs typeface="Arial"/>
              </a:rPr>
              <a:t>works with </a:t>
            </a:r>
            <a:r>
              <a:rPr sz="1600" spc="-5">
                <a:solidFill>
                  <a:schemeClr val="tx2"/>
                </a:solidFill>
                <a:latin typeface="+mj-lt"/>
                <a:cs typeface="Arial"/>
              </a:rPr>
              <a:t>stationary</a:t>
            </a:r>
            <a:r>
              <a:rPr sz="1600" spc="45">
                <a:solidFill>
                  <a:schemeClr val="tx2"/>
                </a:solidFill>
                <a:latin typeface="+mj-lt"/>
                <a:cs typeface="Arial"/>
              </a:rPr>
              <a:t> </a:t>
            </a:r>
            <a:r>
              <a:rPr sz="1600" spc="-5" smtClean="0">
                <a:solidFill>
                  <a:schemeClr val="tx2"/>
                </a:solidFill>
                <a:latin typeface="+mj-lt"/>
                <a:cs typeface="Arial"/>
              </a:rPr>
              <a:t>data.</a:t>
            </a:r>
            <a:endParaRPr lang="en-US" sz="1600" spc="-5">
              <a:solidFill>
                <a:schemeClr val="tx2"/>
              </a:solidFill>
              <a:latin typeface="+mj-lt"/>
              <a:cs typeface="Arial"/>
            </a:endParaRPr>
          </a:p>
          <a:p>
            <a:pPr marL="354965" marR="5080" indent="-342900">
              <a:buSzPct val="112500"/>
              <a:buChar char="•"/>
              <a:tabLst>
                <a:tab pos="354965" algn="l"/>
                <a:tab pos="355600" algn="l"/>
              </a:tabLst>
            </a:pPr>
            <a:r>
              <a:rPr lang="en-US" sz="1600" smtClean="0">
                <a:solidFill>
                  <a:schemeClr val="tx2"/>
                </a:solidFill>
              </a:rPr>
              <a:t>We'll </a:t>
            </a:r>
            <a:r>
              <a:rPr lang="en-US" sz="1600">
                <a:solidFill>
                  <a:schemeClr val="tx2"/>
                </a:solidFill>
              </a:rPr>
              <a:t>use the Augumented Dickey Fuller (ADF) test to check if the price series </a:t>
            </a:r>
            <a:r>
              <a:rPr lang="en-US" sz="1600">
                <a:solidFill>
                  <a:schemeClr val="tx2"/>
                </a:solidFill>
              </a:rPr>
              <a:t>is </a:t>
            </a:r>
            <a:r>
              <a:rPr lang="en-US" sz="1600" smtClean="0">
                <a:solidFill>
                  <a:schemeClr val="tx2"/>
                </a:solidFill>
              </a:rPr>
              <a:t>stationary.The </a:t>
            </a:r>
            <a:r>
              <a:rPr lang="en-US" sz="1600">
                <a:solidFill>
                  <a:schemeClr val="tx2"/>
                </a:solidFill>
              </a:rPr>
              <a:t>null hypothesis of the ADF test is that the time series is non-stationary. So, if the p-value of the test is less than the significance level (0.05) then we can reject the null hypothesis and infer that the time series is </a:t>
            </a:r>
            <a:r>
              <a:rPr lang="en-US" sz="1600">
                <a:solidFill>
                  <a:schemeClr val="tx2"/>
                </a:solidFill>
              </a:rPr>
              <a:t>indeed </a:t>
            </a:r>
            <a:r>
              <a:rPr lang="en-US" sz="1600" smtClean="0">
                <a:solidFill>
                  <a:schemeClr val="tx2"/>
                </a:solidFill>
              </a:rPr>
              <a:t>stationary.</a:t>
            </a:r>
          </a:p>
          <a:p>
            <a:pPr marL="354965" marR="5080" indent="-342900">
              <a:lnSpc>
                <a:spcPct val="114999"/>
              </a:lnSpc>
              <a:buSzPct val="112500"/>
              <a:buChar char="•"/>
              <a:tabLst>
                <a:tab pos="354965" algn="l"/>
                <a:tab pos="355600" algn="l"/>
              </a:tabLst>
            </a:pPr>
            <a:endParaRPr sz="1600">
              <a:latin typeface="Arial"/>
              <a:cs typeface="Arial"/>
            </a:endParaRPr>
          </a:p>
        </p:txBody>
      </p:sp>
    </p:spTree>
    <p:extLst>
      <p:ext uri="{BB962C8B-B14F-4D97-AF65-F5344CB8AC3E}">
        <p14:creationId xmlns:p14="http://schemas.microsoft.com/office/powerpoint/2010/main" val="263188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9389" y="1150067"/>
            <a:ext cx="4328160" cy="3181350"/>
          </a:xfrm>
          <a:prstGeom prst="rect">
            <a:avLst/>
          </a:prstGeom>
        </p:spPr>
        <p:txBody>
          <a:bodyPr vert="horz" wrap="square" lIns="0" tIns="53975" rIns="0" bIns="0" rtlCol="0">
            <a:spAutoFit/>
          </a:bodyPr>
          <a:lstStyle/>
          <a:p>
            <a:pPr marL="355600" indent="-342900">
              <a:lnSpc>
                <a:spcPct val="100000"/>
              </a:lnSpc>
              <a:spcBef>
                <a:spcPts val="425"/>
              </a:spcBef>
              <a:buAutoNum type="arabicPeriod"/>
              <a:tabLst>
                <a:tab pos="354965" algn="l"/>
                <a:tab pos="355600" algn="l"/>
              </a:tabLst>
            </a:pPr>
            <a:r>
              <a:rPr lang="en-US" b="1" spc="-5" smtClean="0">
                <a:solidFill>
                  <a:srgbClr val="124F5C"/>
                </a:solidFill>
                <a:latin typeface="Arial"/>
                <a:cs typeface="Arial"/>
              </a:rPr>
              <a:t>Introduction</a:t>
            </a:r>
            <a:endParaRPr sz="1800">
              <a:latin typeface="Arial"/>
              <a:cs typeface="Arial"/>
            </a:endParaRPr>
          </a:p>
          <a:p>
            <a:pPr marL="355600" indent="-342900">
              <a:lnSpc>
                <a:spcPct val="100000"/>
              </a:lnSpc>
              <a:spcBef>
                <a:spcPts val="325"/>
              </a:spcBef>
              <a:buAutoNum type="arabicPeriod"/>
              <a:tabLst>
                <a:tab pos="354965" algn="l"/>
                <a:tab pos="355600" algn="l"/>
              </a:tabLst>
            </a:pPr>
            <a:r>
              <a:rPr sz="1800" b="1" spc="-5" dirty="0">
                <a:solidFill>
                  <a:srgbClr val="124F5C"/>
                </a:solidFill>
                <a:latin typeface="Arial"/>
                <a:cs typeface="Arial"/>
              </a:rPr>
              <a:t>Data Summary</a:t>
            </a:r>
            <a:endParaRPr sz="1800">
              <a:latin typeface="Arial"/>
              <a:cs typeface="Arial"/>
            </a:endParaRPr>
          </a:p>
          <a:p>
            <a:pPr marL="355600" indent="-342900">
              <a:lnSpc>
                <a:spcPct val="100000"/>
              </a:lnSpc>
              <a:spcBef>
                <a:spcPts val="325"/>
              </a:spcBef>
              <a:buAutoNum type="arabicPeriod"/>
              <a:tabLst>
                <a:tab pos="354965" algn="l"/>
                <a:tab pos="355600" algn="l"/>
              </a:tabLst>
            </a:pPr>
            <a:r>
              <a:rPr sz="1800" b="1" spc="-10" dirty="0">
                <a:solidFill>
                  <a:srgbClr val="124F5C"/>
                </a:solidFill>
                <a:latin typeface="Arial"/>
                <a:cs typeface="Arial"/>
              </a:rPr>
              <a:t>Analysis </a:t>
            </a:r>
            <a:r>
              <a:rPr sz="1800" b="1" dirty="0">
                <a:solidFill>
                  <a:srgbClr val="124F5C"/>
                </a:solidFill>
                <a:latin typeface="Arial"/>
                <a:cs typeface="Arial"/>
              </a:rPr>
              <a:t>of</a:t>
            </a:r>
            <a:r>
              <a:rPr sz="1800" b="1" spc="45" dirty="0">
                <a:solidFill>
                  <a:srgbClr val="124F5C"/>
                </a:solidFill>
                <a:latin typeface="Arial"/>
                <a:cs typeface="Arial"/>
              </a:rPr>
              <a:t> </a:t>
            </a:r>
            <a:r>
              <a:rPr sz="1800" b="1" spc="-5" dirty="0">
                <a:solidFill>
                  <a:srgbClr val="124F5C"/>
                </a:solidFill>
                <a:latin typeface="Arial"/>
                <a:cs typeface="Arial"/>
              </a:rPr>
              <a:t>Data</a:t>
            </a:r>
            <a:endParaRPr sz="1800">
              <a:latin typeface="Arial"/>
              <a:cs typeface="Arial"/>
            </a:endParaRPr>
          </a:p>
          <a:p>
            <a:pPr marL="355600" indent="-342900">
              <a:lnSpc>
                <a:spcPct val="100000"/>
              </a:lnSpc>
              <a:spcBef>
                <a:spcPts val="320"/>
              </a:spcBef>
              <a:buAutoNum type="arabicPeriod"/>
              <a:tabLst>
                <a:tab pos="354965" algn="l"/>
                <a:tab pos="355600" algn="l"/>
              </a:tabLst>
            </a:pPr>
            <a:r>
              <a:rPr sz="1800" b="1" dirty="0">
                <a:solidFill>
                  <a:srgbClr val="124F5C"/>
                </a:solidFill>
                <a:latin typeface="Arial"/>
                <a:cs typeface="Arial"/>
              </a:rPr>
              <a:t>Null </a:t>
            </a:r>
            <a:r>
              <a:rPr sz="1800" b="1" spc="-10" dirty="0">
                <a:solidFill>
                  <a:srgbClr val="124F5C"/>
                </a:solidFill>
                <a:latin typeface="Arial"/>
                <a:cs typeface="Arial"/>
              </a:rPr>
              <a:t>value </a:t>
            </a:r>
            <a:r>
              <a:rPr sz="1800" b="1" dirty="0">
                <a:solidFill>
                  <a:srgbClr val="124F5C"/>
                </a:solidFill>
                <a:latin typeface="Arial"/>
                <a:cs typeface="Arial"/>
              </a:rPr>
              <a:t>Imputation/ </a:t>
            </a:r>
            <a:r>
              <a:rPr sz="1800" b="1" spc="-5" dirty="0">
                <a:solidFill>
                  <a:srgbClr val="124F5C"/>
                </a:solidFill>
                <a:latin typeface="Arial"/>
                <a:cs typeface="Arial"/>
              </a:rPr>
              <a:t>Data</a:t>
            </a:r>
            <a:r>
              <a:rPr sz="1800" b="1" spc="-30" dirty="0">
                <a:solidFill>
                  <a:srgbClr val="124F5C"/>
                </a:solidFill>
                <a:latin typeface="Arial"/>
                <a:cs typeface="Arial"/>
              </a:rPr>
              <a:t> </a:t>
            </a:r>
            <a:r>
              <a:rPr sz="1800" b="1" spc="-5" dirty="0">
                <a:solidFill>
                  <a:srgbClr val="124F5C"/>
                </a:solidFill>
                <a:latin typeface="Arial"/>
                <a:cs typeface="Arial"/>
              </a:rPr>
              <a:t>Cleaning</a:t>
            </a:r>
            <a:endParaRPr sz="1800">
              <a:latin typeface="Arial"/>
              <a:cs typeface="Arial"/>
            </a:endParaRPr>
          </a:p>
          <a:p>
            <a:pPr marL="355600" indent="-342900">
              <a:lnSpc>
                <a:spcPct val="100000"/>
              </a:lnSpc>
              <a:spcBef>
                <a:spcPts val="330"/>
              </a:spcBef>
              <a:buAutoNum type="arabicPeriod"/>
              <a:tabLst>
                <a:tab pos="354965" algn="l"/>
                <a:tab pos="355600" algn="l"/>
              </a:tabLst>
            </a:pPr>
            <a:r>
              <a:rPr sz="1800" b="1" spc="-5" dirty="0">
                <a:solidFill>
                  <a:srgbClr val="124F5C"/>
                </a:solidFill>
                <a:latin typeface="Arial"/>
                <a:cs typeface="Arial"/>
              </a:rPr>
              <a:t>Data Preprocessing</a:t>
            </a:r>
            <a:endParaRPr sz="1800">
              <a:latin typeface="Arial"/>
              <a:cs typeface="Arial"/>
            </a:endParaRPr>
          </a:p>
          <a:p>
            <a:pPr marL="355600" indent="-342900">
              <a:lnSpc>
                <a:spcPct val="100000"/>
              </a:lnSpc>
              <a:spcBef>
                <a:spcPts val="325"/>
              </a:spcBef>
              <a:buAutoNum type="arabicPeriod"/>
              <a:tabLst>
                <a:tab pos="354965" algn="l"/>
                <a:tab pos="355600" algn="l"/>
              </a:tabLst>
            </a:pPr>
            <a:r>
              <a:rPr sz="1800" b="1" dirty="0">
                <a:solidFill>
                  <a:srgbClr val="124F5C"/>
                </a:solidFill>
                <a:latin typeface="Arial"/>
                <a:cs typeface="Arial"/>
              </a:rPr>
              <a:t>Model</a:t>
            </a:r>
            <a:r>
              <a:rPr sz="1800" b="1" spc="-30" dirty="0">
                <a:solidFill>
                  <a:srgbClr val="124F5C"/>
                </a:solidFill>
                <a:latin typeface="Arial"/>
                <a:cs typeface="Arial"/>
              </a:rPr>
              <a:t> </a:t>
            </a:r>
            <a:r>
              <a:rPr sz="1800" b="1" dirty="0">
                <a:solidFill>
                  <a:srgbClr val="124F5C"/>
                </a:solidFill>
                <a:latin typeface="Arial"/>
                <a:cs typeface="Arial"/>
              </a:rPr>
              <a:t>Training</a:t>
            </a:r>
            <a:endParaRPr sz="1800">
              <a:latin typeface="Arial"/>
              <a:cs typeface="Arial"/>
            </a:endParaRPr>
          </a:p>
          <a:p>
            <a:pPr marL="355600" indent="-342900">
              <a:lnSpc>
                <a:spcPct val="100000"/>
              </a:lnSpc>
              <a:spcBef>
                <a:spcPts val="320"/>
              </a:spcBef>
              <a:buAutoNum type="arabicPeriod"/>
              <a:tabLst>
                <a:tab pos="354965" algn="l"/>
                <a:tab pos="355600" algn="l"/>
              </a:tabLst>
            </a:pPr>
            <a:r>
              <a:rPr sz="1800" b="1" spc="-5" dirty="0">
                <a:solidFill>
                  <a:srgbClr val="124F5C"/>
                </a:solidFill>
                <a:latin typeface="Arial"/>
                <a:cs typeface="Arial"/>
              </a:rPr>
              <a:t>Forecasting</a:t>
            </a:r>
            <a:endParaRPr sz="1800">
              <a:latin typeface="Arial"/>
              <a:cs typeface="Arial"/>
            </a:endParaRPr>
          </a:p>
          <a:p>
            <a:pPr marL="355600" indent="-342900">
              <a:lnSpc>
                <a:spcPct val="100000"/>
              </a:lnSpc>
              <a:spcBef>
                <a:spcPts val="330"/>
              </a:spcBef>
              <a:buAutoNum type="arabicPeriod"/>
              <a:tabLst>
                <a:tab pos="354965" algn="l"/>
                <a:tab pos="355600" algn="l"/>
              </a:tabLst>
            </a:pPr>
            <a:r>
              <a:rPr sz="1800" b="1" spc="-10" dirty="0">
                <a:solidFill>
                  <a:srgbClr val="124F5C"/>
                </a:solidFill>
                <a:latin typeface="Arial"/>
                <a:cs typeface="Arial"/>
              </a:rPr>
              <a:t>Evaluation</a:t>
            </a:r>
            <a:r>
              <a:rPr sz="1800" b="1" spc="10" dirty="0">
                <a:solidFill>
                  <a:srgbClr val="124F5C"/>
                </a:solidFill>
                <a:latin typeface="Arial"/>
                <a:cs typeface="Arial"/>
              </a:rPr>
              <a:t> </a:t>
            </a:r>
            <a:r>
              <a:rPr sz="1800" b="1" spc="-5" dirty="0">
                <a:solidFill>
                  <a:srgbClr val="124F5C"/>
                </a:solidFill>
                <a:latin typeface="Arial"/>
                <a:cs typeface="Arial"/>
              </a:rPr>
              <a:t>Metrics</a:t>
            </a:r>
            <a:endParaRPr sz="1800">
              <a:latin typeface="Arial"/>
              <a:cs typeface="Arial"/>
            </a:endParaRPr>
          </a:p>
          <a:p>
            <a:pPr marL="355600" indent="-342900">
              <a:lnSpc>
                <a:spcPct val="100000"/>
              </a:lnSpc>
              <a:spcBef>
                <a:spcPts val="320"/>
              </a:spcBef>
              <a:buAutoNum type="arabicPeriod"/>
              <a:tabLst>
                <a:tab pos="354965" algn="l"/>
                <a:tab pos="355600" algn="l"/>
              </a:tabLst>
            </a:pPr>
            <a:r>
              <a:rPr sz="1800" b="1" dirty="0">
                <a:solidFill>
                  <a:srgbClr val="124F5C"/>
                </a:solidFill>
                <a:latin typeface="Arial"/>
                <a:cs typeface="Arial"/>
              </a:rPr>
              <a:t>Challenges</a:t>
            </a:r>
            <a:endParaRPr sz="1800">
              <a:latin typeface="Arial"/>
              <a:cs typeface="Arial"/>
            </a:endParaRPr>
          </a:p>
          <a:p>
            <a:pPr marL="355600" indent="-342900">
              <a:lnSpc>
                <a:spcPct val="100000"/>
              </a:lnSpc>
              <a:spcBef>
                <a:spcPts val="325"/>
              </a:spcBef>
              <a:buAutoNum type="arabicPeriod"/>
              <a:tabLst>
                <a:tab pos="355600" algn="l"/>
              </a:tabLst>
            </a:pPr>
            <a:r>
              <a:rPr sz="1800" b="1" dirty="0">
                <a:solidFill>
                  <a:srgbClr val="124F5C"/>
                </a:solidFill>
                <a:latin typeface="Arial"/>
                <a:cs typeface="Arial"/>
              </a:rPr>
              <a:t>Conclusion</a:t>
            </a:r>
            <a:endParaRPr sz="1800">
              <a:latin typeface="Arial"/>
              <a:cs typeface="Arial"/>
            </a:endParaRPr>
          </a:p>
        </p:txBody>
      </p:sp>
      <p:sp>
        <p:nvSpPr>
          <p:cNvPr id="3" name="object 3"/>
          <p:cNvSpPr txBox="1">
            <a:spLocks noGrp="1"/>
          </p:cNvSpPr>
          <p:nvPr>
            <p:ph type="title"/>
          </p:nvPr>
        </p:nvSpPr>
        <p:spPr>
          <a:xfrm>
            <a:off x="3760978" y="429590"/>
            <a:ext cx="1367790" cy="452120"/>
          </a:xfrm>
          <a:prstGeom prst="rect">
            <a:avLst/>
          </a:prstGeom>
        </p:spPr>
        <p:txBody>
          <a:bodyPr vert="horz" wrap="square" lIns="0" tIns="12065" rIns="0" bIns="0" rtlCol="0">
            <a:spAutoFit/>
          </a:bodyPr>
          <a:lstStyle/>
          <a:p>
            <a:pPr marL="12700">
              <a:lnSpc>
                <a:spcPct val="100000"/>
              </a:lnSpc>
              <a:spcBef>
                <a:spcPts val="95"/>
              </a:spcBef>
            </a:pPr>
            <a:r>
              <a:rPr spc="-5" dirty="0"/>
              <a:t>Co</a:t>
            </a:r>
            <a:r>
              <a:rPr spc="-15" dirty="0"/>
              <a:t>n</a:t>
            </a:r>
            <a:r>
              <a:rPr spc="-5" dirty="0"/>
              <a:t>t</a:t>
            </a:r>
            <a:r>
              <a:rPr dirty="0"/>
              <a:t>e</a:t>
            </a:r>
            <a:r>
              <a:rPr spc="-5" dirty="0"/>
              <a:t>nt</a:t>
            </a:r>
          </a:p>
        </p:txBody>
      </p:sp>
      <p:sp>
        <p:nvSpPr>
          <p:cNvPr id="4" name="object 4"/>
          <p:cNvSpPr/>
          <p:nvPr/>
        </p:nvSpPr>
        <p:spPr>
          <a:xfrm>
            <a:off x="5216077" y="1171817"/>
            <a:ext cx="3511680" cy="300490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878" y="69596"/>
            <a:ext cx="1247140" cy="452120"/>
          </a:xfrm>
          <a:prstGeom prst="rect">
            <a:avLst/>
          </a:prstGeom>
        </p:spPr>
        <p:txBody>
          <a:bodyPr vert="horz" wrap="square" lIns="0" tIns="12065" rIns="0" bIns="0" rtlCol="0">
            <a:spAutoFit/>
          </a:bodyPr>
          <a:lstStyle/>
          <a:p>
            <a:pPr marL="12700">
              <a:lnSpc>
                <a:spcPct val="100000"/>
              </a:lnSpc>
              <a:spcBef>
                <a:spcPts val="95"/>
              </a:spcBef>
            </a:pPr>
            <a:r>
              <a:rPr spc="-5" dirty="0"/>
              <a:t>Co</a:t>
            </a:r>
            <a:r>
              <a:rPr spc="-20" dirty="0"/>
              <a:t>n</a:t>
            </a:r>
            <a:r>
              <a:rPr spc="-5" dirty="0"/>
              <a:t>td..</a:t>
            </a:r>
          </a:p>
        </p:txBody>
      </p:sp>
      <p:sp>
        <p:nvSpPr>
          <p:cNvPr id="3" name="object 3"/>
          <p:cNvSpPr txBox="1"/>
          <p:nvPr/>
        </p:nvSpPr>
        <p:spPr>
          <a:xfrm>
            <a:off x="483514" y="645033"/>
            <a:ext cx="8508086" cy="279307"/>
          </a:xfrm>
          <a:prstGeom prst="rect">
            <a:avLst/>
          </a:prstGeom>
        </p:spPr>
        <p:txBody>
          <a:bodyPr vert="horz" wrap="square" lIns="0" tIns="12700" rIns="0" bIns="0" rtlCol="0">
            <a:spAutoFit/>
          </a:bodyPr>
          <a:lstStyle/>
          <a:p>
            <a:pPr marL="354965" marR="5080" indent="-342900">
              <a:lnSpc>
                <a:spcPct val="114999"/>
              </a:lnSpc>
              <a:buSzPct val="112500"/>
              <a:buChar char="•"/>
              <a:tabLst>
                <a:tab pos="354965" algn="l"/>
                <a:tab pos="355600" algn="l"/>
              </a:tabLst>
            </a:pPr>
            <a:r>
              <a:rPr lang="en-US" sz="1600">
                <a:solidFill>
                  <a:schemeClr val="tx2"/>
                </a:solidFill>
              </a:rPr>
              <a:t>So, in our case, if the p-value &gt; 0.05 we'll need to find the order of differencing.</a:t>
            </a:r>
            <a:endParaRPr lang="en-US" sz="1600">
              <a:solidFill>
                <a:schemeClr val="tx2"/>
              </a:solidFill>
            </a:endParaRPr>
          </a:p>
        </p:txBody>
      </p:sp>
      <p:pic>
        <p:nvPicPr>
          <p:cNvPr id="8" name="Picture 7"/>
          <p:cNvPicPr>
            <a:picLocks noChangeAspect="1"/>
          </p:cNvPicPr>
          <p:nvPr/>
        </p:nvPicPr>
        <p:blipFill>
          <a:blip r:embed="rId2"/>
          <a:stretch>
            <a:fillRect/>
          </a:stretch>
        </p:blipFill>
        <p:spPr>
          <a:xfrm>
            <a:off x="1595018" y="1099723"/>
            <a:ext cx="5643982" cy="365771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1247140" cy="452120"/>
          </a:xfrm>
          <a:prstGeom prst="rect">
            <a:avLst/>
          </a:prstGeom>
        </p:spPr>
        <p:txBody>
          <a:bodyPr vert="horz" wrap="square" lIns="0" tIns="12065" rIns="0" bIns="0" rtlCol="0">
            <a:spAutoFit/>
          </a:bodyPr>
          <a:lstStyle/>
          <a:p>
            <a:pPr marL="12700">
              <a:lnSpc>
                <a:spcPct val="100000"/>
              </a:lnSpc>
              <a:spcBef>
                <a:spcPts val="95"/>
              </a:spcBef>
            </a:pPr>
            <a:r>
              <a:rPr spc="-5" dirty="0"/>
              <a:t>Co</a:t>
            </a:r>
            <a:r>
              <a:rPr spc="-20" dirty="0"/>
              <a:t>n</a:t>
            </a:r>
            <a:r>
              <a:rPr spc="-5" dirty="0"/>
              <a:t>td..</a:t>
            </a:r>
          </a:p>
        </p:txBody>
      </p:sp>
      <p:sp>
        <p:nvSpPr>
          <p:cNvPr id="3" name="object 3"/>
          <p:cNvSpPr txBox="1"/>
          <p:nvPr/>
        </p:nvSpPr>
        <p:spPr>
          <a:xfrm>
            <a:off x="504850" y="1174876"/>
            <a:ext cx="8410550" cy="3526606"/>
          </a:xfrm>
          <a:prstGeom prst="rect">
            <a:avLst/>
          </a:prstGeom>
        </p:spPr>
        <p:txBody>
          <a:bodyPr vert="horz" wrap="square" lIns="0" tIns="12700" rIns="0" bIns="0" rtlCol="0">
            <a:spAutoFit/>
          </a:bodyPr>
          <a:lstStyle/>
          <a:p>
            <a:pPr marL="354965" marR="5080" indent="-342900">
              <a:spcBef>
                <a:spcPts val="100"/>
              </a:spcBef>
              <a:buChar char="•"/>
              <a:tabLst>
                <a:tab pos="354965" algn="l"/>
                <a:tab pos="355600" algn="l"/>
              </a:tabLst>
            </a:pPr>
            <a:r>
              <a:rPr sz="1600" dirty="0">
                <a:solidFill>
                  <a:schemeClr val="tx2"/>
                </a:solidFill>
                <a:cs typeface="Arial"/>
              </a:rPr>
              <a:t>We </a:t>
            </a:r>
            <a:r>
              <a:rPr sz="1600" spc="-5" dirty="0">
                <a:solidFill>
                  <a:schemeClr val="tx2"/>
                </a:solidFill>
                <a:cs typeface="Arial"/>
              </a:rPr>
              <a:t>see that </a:t>
            </a:r>
            <a:r>
              <a:rPr sz="1600" dirty="0">
                <a:solidFill>
                  <a:schemeClr val="tx2"/>
                </a:solidFill>
                <a:cs typeface="Arial"/>
              </a:rPr>
              <a:t>the </a:t>
            </a:r>
            <a:r>
              <a:rPr sz="1600" spc="-5" dirty="0">
                <a:solidFill>
                  <a:schemeClr val="tx2"/>
                </a:solidFill>
                <a:cs typeface="Arial"/>
              </a:rPr>
              <a:t>p-value is greater than 0.05 so </a:t>
            </a:r>
            <a:r>
              <a:rPr sz="1600" spc="-25" dirty="0">
                <a:solidFill>
                  <a:schemeClr val="tx2"/>
                </a:solidFill>
                <a:cs typeface="Arial"/>
              </a:rPr>
              <a:t>we </a:t>
            </a:r>
            <a:r>
              <a:rPr sz="1600" spc="-5" dirty="0">
                <a:solidFill>
                  <a:schemeClr val="tx2"/>
                </a:solidFill>
                <a:cs typeface="Arial"/>
              </a:rPr>
              <a:t>cannot reject the Null  hypothesis. Also, </a:t>
            </a:r>
            <a:r>
              <a:rPr sz="1600" dirty="0">
                <a:solidFill>
                  <a:schemeClr val="tx2"/>
                </a:solidFill>
                <a:cs typeface="Arial"/>
              </a:rPr>
              <a:t>the test statistics </a:t>
            </a:r>
            <a:r>
              <a:rPr sz="1600" spc="-5" dirty="0">
                <a:solidFill>
                  <a:schemeClr val="tx2"/>
                </a:solidFill>
                <a:cs typeface="Arial"/>
              </a:rPr>
              <a:t>is greater than </a:t>
            </a:r>
            <a:r>
              <a:rPr sz="1600" dirty="0">
                <a:solidFill>
                  <a:schemeClr val="tx2"/>
                </a:solidFill>
                <a:cs typeface="Arial"/>
              </a:rPr>
              <a:t>the </a:t>
            </a:r>
            <a:r>
              <a:rPr sz="1600" spc="-5" dirty="0">
                <a:solidFill>
                  <a:schemeClr val="tx2"/>
                </a:solidFill>
                <a:cs typeface="Arial"/>
              </a:rPr>
              <a:t>critical values. so </a:t>
            </a:r>
            <a:r>
              <a:rPr sz="1600" dirty="0">
                <a:solidFill>
                  <a:schemeClr val="tx2"/>
                </a:solidFill>
                <a:cs typeface="Arial"/>
              </a:rPr>
              <a:t>the  </a:t>
            </a:r>
            <a:r>
              <a:rPr sz="1600" spc="-5" dirty="0">
                <a:solidFill>
                  <a:schemeClr val="tx2"/>
                </a:solidFill>
                <a:cs typeface="Arial"/>
              </a:rPr>
              <a:t>data is</a:t>
            </a:r>
            <a:r>
              <a:rPr sz="1600" spc="-10" dirty="0">
                <a:solidFill>
                  <a:schemeClr val="tx2"/>
                </a:solidFill>
                <a:cs typeface="Arial"/>
              </a:rPr>
              <a:t> </a:t>
            </a:r>
            <a:r>
              <a:rPr sz="1600" spc="-5" dirty="0">
                <a:solidFill>
                  <a:schemeClr val="tx2"/>
                </a:solidFill>
                <a:cs typeface="Arial"/>
              </a:rPr>
              <a:t>non-stationary.</a:t>
            </a:r>
            <a:endParaRPr sz="1600">
              <a:solidFill>
                <a:schemeClr val="tx2"/>
              </a:solidFill>
              <a:cs typeface="Arial"/>
            </a:endParaRPr>
          </a:p>
          <a:p>
            <a:pPr marL="354965" marR="425450" indent="-342900">
              <a:spcBef>
                <a:spcPts val="5"/>
              </a:spcBef>
              <a:buChar char="•"/>
              <a:tabLst>
                <a:tab pos="354965" algn="l"/>
                <a:tab pos="355600" algn="l"/>
              </a:tabLst>
            </a:pPr>
            <a:r>
              <a:rPr sz="1600" dirty="0">
                <a:solidFill>
                  <a:schemeClr val="tx2"/>
                </a:solidFill>
                <a:cs typeface="Arial"/>
              </a:rPr>
              <a:t>In </a:t>
            </a:r>
            <a:r>
              <a:rPr sz="1600" spc="-10" dirty="0">
                <a:solidFill>
                  <a:schemeClr val="tx2"/>
                </a:solidFill>
                <a:cs typeface="Arial"/>
              </a:rPr>
              <a:t>order </a:t>
            </a:r>
            <a:r>
              <a:rPr sz="1600" dirty="0">
                <a:solidFill>
                  <a:schemeClr val="tx2"/>
                </a:solidFill>
                <a:cs typeface="Arial"/>
              </a:rPr>
              <a:t>to </a:t>
            </a:r>
            <a:r>
              <a:rPr sz="1600" spc="-5" dirty="0">
                <a:solidFill>
                  <a:schemeClr val="tx2"/>
                </a:solidFill>
                <a:cs typeface="Arial"/>
              </a:rPr>
              <a:t>perform </a:t>
            </a:r>
            <a:r>
              <a:rPr sz="1600" dirty="0">
                <a:solidFill>
                  <a:schemeClr val="tx2"/>
                </a:solidFill>
                <a:cs typeface="Arial"/>
              </a:rPr>
              <a:t>a </a:t>
            </a:r>
            <a:r>
              <a:rPr sz="1600" spc="-5" dirty="0">
                <a:solidFill>
                  <a:schemeClr val="tx2"/>
                </a:solidFill>
                <a:cs typeface="Arial"/>
              </a:rPr>
              <a:t>time series </a:t>
            </a:r>
            <a:r>
              <a:rPr sz="1600" spc="-10" dirty="0">
                <a:solidFill>
                  <a:schemeClr val="tx2"/>
                </a:solidFill>
                <a:cs typeface="Arial"/>
              </a:rPr>
              <a:t>analysis, </a:t>
            </a:r>
            <a:r>
              <a:rPr sz="1600" spc="-25" dirty="0">
                <a:solidFill>
                  <a:schemeClr val="tx2"/>
                </a:solidFill>
                <a:cs typeface="Arial"/>
              </a:rPr>
              <a:t>we </a:t>
            </a:r>
            <a:r>
              <a:rPr sz="1600" spc="-5" dirty="0">
                <a:solidFill>
                  <a:schemeClr val="tx2"/>
                </a:solidFill>
                <a:cs typeface="Arial"/>
              </a:rPr>
              <a:t>may </a:t>
            </a:r>
            <a:r>
              <a:rPr sz="1600" spc="-10" dirty="0">
                <a:solidFill>
                  <a:schemeClr val="tx2"/>
                </a:solidFill>
                <a:cs typeface="Arial"/>
              </a:rPr>
              <a:t>need </a:t>
            </a:r>
            <a:r>
              <a:rPr sz="1600" dirty="0">
                <a:solidFill>
                  <a:schemeClr val="tx2"/>
                </a:solidFill>
                <a:cs typeface="Arial"/>
              </a:rPr>
              <a:t>to </a:t>
            </a:r>
            <a:r>
              <a:rPr sz="1600" spc="-5" dirty="0">
                <a:solidFill>
                  <a:schemeClr val="tx2"/>
                </a:solidFill>
                <a:cs typeface="Arial"/>
              </a:rPr>
              <a:t>separate  seasonality and trend </a:t>
            </a:r>
            <a:r>
              <a:rPr sz="1600" dirty="0">
                <a:solidFill>
                  <a:schemeClr val="tx2"/>
                </a:solidFill>
                <a:cs typeface="Arial"/>
              </a:rPr>
              <a:t>from </a:t>
            </a:r>
            <a:r>
              <a:rPr sz="1600" spc="-5" dirty="0">
                <a:solidFill>
                  <a:schemeClr val="tx2"/>
                </a:solidFill>
                <a:cs typeface="Arial"/>
              </a:rPr>
              <a:t>our series. </a:t>
            </a:r>
            <a:r>
              <a:rPr sz="1600" dirty="0">
                <a:solidFill>
                  <a:schemeClr val="tx2"/>
                </a:solidFill>
                <a:cs typeface="Arial"/>
              </a:rPr>
              <a:t>The </a:t>
            </a:r>
            <a:r>
              <a:rPr sz="1600" spc="-5" dirty="0">
                <a:solidFill>
                  <a:schemeClr val="tx2"/>
                </a:solidFill>
                <a:cs typeface="Arial"/>
              </a:rPr>
              <a:t>resultant series </a:t>
            </a:r>
            <a:r>
              <a:rPr sz="1600" spc="-15" dirty="0">
                <a:solidFill>
                  <a:schemeClr val="tx2"/>
                </a:solidFill>
                <a:cs typeface="Arial"/>
              </a:rPr>
              <a:t>will </a:t>
            </a:r>
            <a:r>
              <a:rPr sz="1600" spc="-5" dirty="0">
                <a:solidFill>
                  <a:schemeClr val="tx2"/>
                </a:solidFill>
                <a:cs typeface="Arial"/>
              </a:rPr>
              <a:t>become  stationary through </a:t>
            </a:r>
            <a:r>
              <a:rPr sz="1600" dirty="0">
                <a:solidFill>
                  <a:schemeClr val="tx2"/>
                </a:solidFill>
                <a:cs typeface="Arial"/>
              </a:rPr>
              <a:t>this</a:t>
            </a:r>
            <a:r>
              <a:rPr sz="1600" spc="10" dirty="0">
                <a:solidFill>
                  <a:schemeClr val="tx2"/>
                </a:solidFill>
                <a:cs typeface="Arial"/>
              </a:rPr>
              <a:t> </a:t>
            </a:r>
            <a:r>
              <a:rPr sz="1600" spc="-5" dirty="0">
                <a:solidFill>
                  <a:schemeClr val="tx2"/>
                </a:solidFill>
                <a:cs typeface="Arial"/>
              </a:rPr>
              <a:t>process.</a:t>
            </a:r>
            <a:endParaRPr sz="1600">
              <a:solidFill>
                <a:schemeClr val="tx2"/>
              </a:solidFill>
              <a:cs typeface="Arial"/>
            </a:endParaRPr>
          </a:p>
          <a:p>
            <a:pPr marL="355600" indent="-342900">
              <a:spcBef>
                <a:spcPts val="1080"/>
              </a:spcBef>
              <a:buChar char="•"/>
              <a:tabLst>
                <a:tab pos="354965" algn="l"/>
                <a:tab pos="355600" algn="l"/>
              </a:tabLst>
            </a:pPr>
            <a:r>
              <a:rPr sz="1600" dirty="0">
                <a:solidFill>
                  <a:schemeClr val="tx2"/>
                </a:solidFill>
                <a:cs typeface="Arial"/>
              </a:rPr>
              <a:t>So </a:t>
            </a:r>
            <a:r>
              <a:rPr sz="1600" spc="-5" dirty="0">
                <a:solidFill>
                  <a:schemeClr val="tx2"/>
                </a:solidFill>
                <a:cs typeface="Arial"/>
              </a:rPr>
              <a:t>let us separate Trend </a:t>
            </a:r>
            <a:r>
              <a:rPr sz="1600" spc="-10" dirty="0">
                <a:solidFill>
                  <a:schemeClr val="tx2"/>
                </a:solidFill>
                <a:cs typeface="Arial"/>
              </a:rPr>
              <a:t>and </a:t>
            </a:r>
            <a:r>
              <a:rPr sz="1600" spc="-5" dirty="0">
                <a:solidFill>
                  <a:schemeClr val="tx2"/>
                </a:solidFill>
                <a:cs typeface="Arial"/>
              </a:rPr>
              <a:t>Seasonality </a:t>
            </a:r>
            <a:r>
              <a:rPr sz="1600" dirty="0">
                <a:solidFill>
                  <a:schemeClr val="tx2"/>
                </a:solidFill>
                <a:cs typeface="Arial"/>
              </a:rPr>
              <a:t>from the </a:t>
            </a:r>
            <a:r>
              <a:rPr sz="1600" spc="-5" dirty="0">
                <a:solidFill>
                  <a:schemeClr val="tx2"/>
                </a:solidFill>
                <a:cs typeface="Arial"/>
              </a:rPr>
              <a:t>time</a:t>
            </a:r>
            <a:r>
              <a:rPr sz="1600" spc="5" dirty="0">
                <a:solidFill>
                  <a:schemeClr val="tx2"/>
                </a:solidFill>
                <a:cs typeface="Arial"/>
              </a:rPr>
              <a:t> </a:t>
            </a:r>
            <a:r>
              <a:rPr sz="1600" spc="-5">
                <a:solidFill>
                  <a:schemeClr val="tx2"/>
                </a:solidFill>
                <a:cs typeface="Arial"/>
              </a:rPr>
              <a:t>series</a:t>
            </a:r>
            <a:r>
              <a:rPr sz="1600" spc="-5" smtClean="0">
                <a:solidFill>
                  <a:schemeClr val="tx2"/>
                </a:solidFill>
                <a:cs typeface="Arial"/>
              </a:rPr>
              <a:t>.</a:t>
            </a:r>
            <a:endParaRPr lang="en-US" sz="1600" spc="-5" smtClean="0">
              <a:solidFill>
                <a:schemeClr val="tx2"/>
              </a:solidFill>
              <a:cs typeface="Arial"/>
            </a:endParaRPr>
          </a:p>
          <a:p>
            <a:r>
              <a:rPr lang="en-US" sz="1600" smtClean="0">
                <a:solidFill>
                  <a:schemeClr val="tx2"/>
                </a:solidFill>
              </a:rPr>
              <a:t> </a:t>
            </a:r>
          </a:p>
          <a:p>
            <a:r>
              <a:rPr lang="en-US" sz="1600" smtClean="0">
                <a:solidFill>
                  <a:schemeClr val="tx2"/>
                </a:solidFill>
              </a:rPr>
              <a:t>How to remove Stationarity?</a:t>
            </a:r>
          </a:p>
          <a:p>
            <a:endParaRPr lang="en-US" sz="1600">
              <a:solidFill>
                <a:schemeClr val="tx2"/>
              </a:solidFill>
            </a:endParaRPr>
          </a:p>
          <a:p>
            <a:r>
              <a:rPr lang="en-US" sz="1600">
                <a:solidFill>
                  <a:schemeClr val="tx2"/>
                </a:solidFill>
              </a:rPr>
              <a:t>Subtract the previous value from the current value. Now if we just difference once, we might not get a stationary series so we might need to do that multiple times.</a:t>
            </a:r>
          </a:p>
          <a:p>
            <a:r>
              <a:rPr lang="en-US" sz="1600">
                <a:solidFill>
                  <a:schemeClr val="tx2"/>
                </a:solidFill>
              </a:rPr>
              <a:t>And the minimum number of differencing operations needed to make the series stationary needs to be imputed into our ARIMA model.</a:t>
            </a:r>
          </a:p>
          <a:p>
            <a:pPr marL="355600" indent="-342900">
              <a:lnSpc>
                <a:spcPct val="100000"/>
              </a:lnSpc>
              <a:spcBef>
                <a:spcPts val="1080"/>
              </a:spcBef>
              <a:buChar char="•"/>
              <a:tabLst>
                <a:tab pos="354965" algn="l"/>
                <a:tab pos="355600" algn="l"/>
              </a:tabLst>
            </a:pPr>
            <a:endParaRPr sz="18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104" y="453378"/>
            <a:ext cx="3838955" cy="430887"/>
          </a:xfrm>
        </p:spPr>
        <p:txBody>
          <a:bodyPr/>
          <a:lstStyle/>
          <a:p>
            <a:r>
              <a:rPr lang="en-US" smtClean="0"/>
              <a:t>ARIMA</a:t>
            </a:r>
            <a:endParaRPr lang="en-IN"/>
          </a:p>
        </p:txBody>
      </p:sp>
      <p:sp>
        <p:nvSpPr>
          <p:cNvPr id="3" name="Text Placeholder 2"/>
          <p:cNvSpPr>
            <a:spLocks noGrp="1"/>
          </p:cNvSpPr>
          <p:nvPr>
            <p:ph type="body" idx="1"/>
          </p:nvPr>
        </p:nvSpPr>
        <p:spPr>
          <a:xfrm>
            <a:off x="446719" y="1047750"/>
            <a:ext cx="7706681" cy="4462760"/>
          </a:xfrm>
        </p:spPr>
        <p:txBody>
          <a:bodyPr/>
          <a:lstStyle/>
          <a:p>
            <a:r>
              <a:rPr lang="en-US" sz="1600">
                <a:solidFill>
                  <a:schemeClr val="tx2"/>
                </a:solidFill>
              </a:rPr>
              <a:t>So what exactly is an </a:t>
            </a:r>
            <a:r>
              <a:rPr lang="en-US" sz="1600" b="1">
                <a:solidFill>
                  <a:schemeClr val="tx2"/>
                </a:solidFill>
              </a:rPr>
              <a:t>ARIMA</a:t>
            </a:r>
            <a:r>
              <a:rPr lang="en-US" sz="1600">
                <a:solidFill>
                  <a:schemeClr val="tx2"/>
                </a:solidFill>
              </a:rPr>
              <a:t> model?</a:t>
            </a:r>
          </a:p>
          <a:p>
            <a:endParaRPr lang="en-US" sz="1600" smtClean="0">
              <a:solidFill>
                <a:schemeClr val="tx2"/>
              </a:solidFill>
            </a:endParaRPr>
          </a:p>
          <a:p>
            <a:r>
              <a:rPr lang="en-US" sz="1600" smtClean="0">
                <a:solidFill>
                  <a:schemeClr val="tx2"/>
                </a:solidFill>
              </a:rPr>
              <a:t>ARIMA</a:t>
            </a:r>
            <a:r>
              <a:rPr lang="en-US" sz="1600">
                <a:solidFill>
                  <a:schemeClr val="tx2"/>
                </a:solidFill>
              </a:rPr>
              <a:t>, short for ‘Auto Regressive Integrated Moving Average’ is actually a class of models that ‘explains’ a given time series based on its own past values, that is, its own lags and the lagged forecast errors, so that equation can be used to forecast future </a:t>
            </a:r>
            <a:r>
              <a:rPr lang="en-US" sz="1600">
                <a:solidFill>
                  <a:schemeClr val="tx2"/>
                </a:solidFill>
              </a:rPr>
              <a:t>values</a:t>
            </a:r>
            <a:r>
              <a:rPr lang="en-US" sz="1600" smtClean="0">
                <a:solidFill>
                  <a:schemeClr val="tx2"/>
                </a:solidFill>
              </a:rPr>
              <a:t>.</a:t>
            </a:r>
          </a:p>
          <a:p>
            <a:endParaRPr lang="en-US" sz="1600">
              <a:solidFill>
                <a:schemeClr val="tx2"/>
              </a:solidFill>
            </a:endParaRPr>
          </a:p>
          <a:p>
            <a:pPr lvl="0" algn="l" rtl="0" eaLnBrk="0" fontAlgn="base" hangingPunct="0">
              <a:spcBef>
                <a:spcPct val="0"/>
              </a:spcBef>
              <a:spcAft>
                <a:spcPct val="0"/>
              </a:spcAft>
            </a:pPr>
            <a:r>
              <a:rPr lang="en-US" altLang="en-US" sz="1600">
                <a:solidFill>
                  <a:schemeClr val="tx2"/>
                </a:solidFill>
              </a:rPr>
              <a:t>An ARIMA model is characterized by 3 terms (p, d, </a:t>
            </a:r>
            <a:r>
              <a:rPr lang="en-US" altLang="en-US" sz="1600">
                <a:solidFill>
                  <a:schemeClr val="tx2"/>
                </a:solidFill>
              </a:rPr>
              <a:t>q</a:t>
            </a:r>
            <a:r>
              <a:rPr lang="en-US" altLang="en-US" sz="1600" smtClean="0">
                <a:solidFill>
                  <a:schemeClr val="tx2"/>
                </a:solidFill>
              </a:rPr>
              <a:t>):</a:t>
            </a:r>
          </a:p>
          <a:p>
            <a:pPr lvl="0" algn="l" rtl="0" eaLnBrk="0" fontAlgn="base" hangingPunct="0">
              <a:spcBef>
                <a:spcPct val="0"/>
              </a:spcBef>
              <a:spcAft>
                <a:spcPct val="0"/>
              </a:spcAft>
            </a:pPr>
            <a:endParaRPr lang="en-US" altLang="en-US" sz="1600">
              <a:solidFill>
                <a:schemeClr val="tx2"/>
              </a:solidFill>
            </a:endParaRPr>
          </a:p>
          <a:p>
            <a:pPr lvl="0" algn="l" rtl="0" eaLnBrk="0" fontAlgn="base" hangingPunct="0">
              <a:spcBef>
                <a:spcPct val="0"/>
              </a:spcBef>
              <a:spcAft>
                <a:spcPct val="0"/>
              </a:spcAft>
              <a:buFontTx/>
              <a:buChar char="•"/>
            </a:pPr>
            <a:r>
              <a:rPr lang="en-US" altLang="en-US" sz="1600" smtClean="0">
                <a:solidFill>
                  <a:schemeClr val="tx2"/>
                </a:solidFill>
              </a:rPr>
              <a:t>  p </a:t>
            </a:r>
            <a:r>
              <a:rPr lang="en-US" altLang="en-US" sz="1600">
                <a:solidFill>
                  <a:schemeClr val="tx2"/>
                </a:solidFill>
              </a:rPr>
              <a:t>is the order of the AR term</a:t>
            </a:r>
          </a:p>
          <a:p>
            <a:pPr lvl="0" algn="l" rtl="0" eaLnBrk="0" fontAlgn="base" hangingPunct="0">
              <a:spcBef>
                <a:spcPct val="0"/>
              </a:spcBef>
              <a:spcAft>
                <a:spcPct val="0"/>
              </a:spcAft>
              <a:buFontTx/>
              <a:buChar char="•"/>
            </a:pPr>
            <a:r>
              <a:rPr lang="en-US" altLang="en-US" sz="1600" smtClean="0">
                <a:solidFill>
                  <a:schemeClr val="tx2"/>
                </a:solidFill>
              </a:rPr>
              <a:t>  d </a:t>
            </a:r>
            <a:r>
              <a:rPr lang="en-US" altLang="en-US" sz="1600">
                <a:solidFill>
                  <a:schemeClr val="tx2"/>
                </a:solidFill>
              </a:rPr>
              <a:t>is the number of differencing required to make the time series stationary</a:t>
            </a:r>
          </a:p>
          <a:p>
            <a:pPr lvl="0" algn="l" rtl="0" eaLnBrk="0" fontAlgn="base" hangingPunct="0">
              <a:spcBef>
                <a:spcPct val="0"/>
              </a:spcBef>
              <a:spcAft>
                <a:spcPct val="0"/>
              </a:spcAft>
              <a:buFontTx/>
              <a:buChar char="•"/>
            </a:pPr>
            <a:r>
              <a:rPr lang="en-US" altLang="en-US" sz="1600" smtClean="0">
                <a:solidFill>
                  <a:schemeClr val="tx2"/>
                </a:solidFill>
              </a:rPr>
              <a:t>  q </a:t>
            </a:r>
            <a:r>
              <a:rPr lang="en-US" altLang="en-US" sz="1600">
                <a:solidFill>
                  <a:schemeClr val="tx2"/>
                </a:solidFill>
              </a:rPr>
              <a:t>is the order of the MA term</a:t>
            </a:r>
          </a:p>
          <a:p>
            <a:pPr lvl="0" algn="l" rtl="0" eaLnBrk="0" fontAlgn="base" hangingPunct="0">
              <a:spcBef>
                <a:spcPct val="0"/>
              </a:spcBef>
              <a:spcAft>
                <a:spcPct val="0"/>
              </a:spcAft>
            </a:pPr>
            <a:endParaRPr lang="en-US" altLang="en-US" sz="1600" smtClean="0">
              <a:solidFill>
                <a:schemeClr val="tx2"/>
              </a:solidFill>
            </a:endParaRPr>
          </a:p>
          <a:p>
            <a:pPr lvl="0" algn="l" rtl="0" eaLnBrk="0" fontAlgn="base" hangingPunct="0">
              <a:spcBef>
                <a:spcPct val="0"/>
              </a:spcBef>
              <a:spcAft>
                <a:spcPct val="0"/>
              </a:spcAft>
            </a:pPr>
            <a:r>
              <a:rPr lang="en-US" altLang="en-US" sz="1600" smtClean="0">
                <a:solidFill>
                  <a:schemeClr val="tx2"/>
                </a:solidFill>
              </a:rPr>
              <a:t>As </a:t>
            </a:r>
            <a:r>
              <a:rPr lang="en-US" altLang="en-US" sz="1600">
                <a:solidFill>
                  <a:schemeClr val="tx2"/>
                </a:solidFill>
              </a:rPr>
              <a:t>we see in the parameters required by the model, any staionary time series can be modeled with ARIMA models</a:t>
            </a:r>
            <a:endParaRPr lang="en-US" sz="1600">
              <a:solidFill>
                <a:schemeClr val="tx2"/>
              </a:solidFill>
            </a:endParaRPr>
          </a:p>
          <a:p>
            <a:endParaRPr lang="en-US" sz="1600" smtClean="0">
              <a:solidFill>
                <a:schemeClr val="tx2"/>
              </a:solidFill>
            </a:endParaRPr>
          </a:p>
          <a:p>
            <a:endParaRPr lang="en-US" sz="1600">
              <a:solidFill>
                <a:schemeClr val="tx2"/>
              </a:solidFill>
            </a:endParaRPr>
          </a:p>
          <a:p>
            <a:endParaRPr lang="en-US" sz="1600">
              <a:solidFill>
                <a:schemeClr val="tx2"/>
              </a:solidFill>
            </a:endParaRPr>
          </a:p>
          <a:p>
            <a:endParaRPr lang="en-IN"/>
          </a:p>
        </p:txBody>
      </p:sp>
      <p:sp>
        <p:nvSpPr>
          <p:cNvPr id="4" name="Rectangle 1"/>
          <p:cNvSpPr>
            <a:spLocks noChangeArrowheads="1"/>
          </p:cNvSpPr>
          <p:nvPr/>
        </p:nvSpPr>
        <p:spPr bwMode="auto">
          <a:xfrm>
            <a:off x="0" y="0"/>
            <a:ext cx="695325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06526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9550"/>
            <a:ext cx="6019800" cy="1169551"/>
          </a:xfrm>
        </p:spPr>
        <p:txBody>
          <a:bodyPr/>
          <a:lstStyle/>
          <a:p>
            <a:r>
              <a:rPr lang="en-US" smtClean="0"/>
              <a:t>Selecting p,d,q values</a:t>
            </a:r>
            <a:br>
              <a:rPr lang="en-US" smtClean="0"/>
            </a:br>
            <a:r>
              <a:rPr lang="en-US"/>
              <a:t/>
            </a:r>
            <a:br>
              <a:rPr lang="en-US"/>
            </a:br>
            <a:r>
              <a:rPr lang="en-US" sz="1800" smtClean="0">
                <a:solidFill>
                  <a:srgbClr val="C00000"/>
                </a:solidFill>
              </a:rPr>
              <a:t>1)Determing value of d</a:t>
            </a:r>
            <a:endParaRPr lang="en-IN" sz="1800">
              <a:solidFill>
                <a:srgbClr val="C00000"/>
              </a:solidFill>
            </a:endParaRPr>
          </a:p>
        </p:txBody>
      </p:sp>
      <p:pic>
        <p:nvPicPr>
          <p:cNvPr id="5" name="Picture 4"/>
          <p:cNvPicPr>
            <a:picLocks noChangeAspect="1"/>
          </p:cNvPicPr>
          <p:nvPr/>
        </p:nvPicPr>
        <p:blipFill>
          <a:blip r:embed="rId2"/>
          <a:stretch>
            <a:fillRect/>
          </a:stretch>
        </p:blipFill>
        <p:spPr>
          <a:xfrm>
            <a:off x="238442" y="1657350"/>
            <a:ext cx="8905558" cy="1524000"/>
          </a:xfrm>
          <a:prstGeom prst="rect">
            <a:avLst/>
          </a:prstGeom>
        </p:spPr>
      </p:pic>
      <p:pic>
        <p:nvPicPr>
          <p:cNvPr id="6" name="Picture 5"/>
          <p:cNvPicPr>
            <a:picLocks noChangeAspect="1"/>
          </p:cNvPicPr>
          <p:nvPr/>
        </p:nvPicPr>
        <p:blipFill>
          <a:blip r:embed="rId3"/>
          <a:stretch>
            <a:fillRect/>
          </a:stretch>
        </p:blipFill>
        <p:spPr>
          <a:xfrm>
            <a:off x="304800" y="3486150"/>
            <a:ext cx="4105275" cy="1333500"/>
          </a:xfrm>
          <a:prstGeom prst="rect">
            <a:avLst/>
          </a:prstGeom>
        </p:spPr>
      </p:pic>
    </p:spTree>
    <p:extLst>
      <p:ext uri="{BB962C8B-B14F-4D97-AF65-F5344CB8AC3E}">
        <p14:creationId xmlns:p14="http://schemas.microsoft.com/office/powerpoint/2010/main" val="4019076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398060" y="514350"/>
            <a:ext cx="7848600" cy="553998"/>
          </a:xfrm>
        </p:spPr>
        <p:txBody>
          <a:bodyPr/>
          <a:lstStyle/>
          <a:p>
            <a:r>
              <a:rPr lang="en-US" smtClean="0">
                <a:solidFill>
                  <a:srgbClr val="C00000"/>
                </a:solidFill>
              </a:rPr>
              <a:t>2) Determing the value of p</a:t>
            </a:r>
          </a:p>
          <a:p>
            <a:endParaRPr lang="en-IN"/>
          </a:p>
        </p:txBody>
      </p:sp>
      <p:sp>
        <p:nvSpPr>
          <p:cNvPr id="4" name="Content Placeholder 3"/>
          <p:cNvSpPr>
            <a:spLocks noGrp="1"/>
          </p:cNvSpPr>
          <p:nvPr>
            <p:ph sz="half" idx="3"/>
          </p:nvPr>
        </p:nvSpPr>
        <p:spPr>
          <a:xfrm>
            <a:off x="398060" y="2724150"/>
            <a:ext cx="7848600" cy="553998"/>
          </a:xfrm>
        </p:spPr>
        <p:txBody>
          <a:bodyPr/>
          <a:lstStyle/>
          <a:p>
            <a:r>
              <a:rPr lang="en-US" smtClean="0">
                <a:solidFill>
                  <a:srgbClr val="C00000"/>
                </a:solidFill>
              </a:rPr>
              <a:t>3) </a:t>
            </a:r>
            <a:r>
              <a:rPr lang="en-US">
                <a:solidFill>
                  <a:srgbClr val="C00000"/>
                </a:solidFill>
              </a:rPr>
              <a:t>Determing the value </a:t>
            </a:r>
            <a:r>
              <a:rPr lang="en-US">
                <a:solidFill>
                  <a:srgbClr val="C00000"/>
                </a:solidFill>
              </a:rPr>
              <a:t>of </a:t>
            </a:r>
            <a:r>
              <a:rPr lang="en-US" smtClean="0">
                <a:solidFill>
                  <a:srgbClr val="C00000"/>
                </a:solidFill>
              </a:rPr>
              <a:t>q</a:t>
            </a:r>
            <a:endParaRPr lang="en-US">
              <a:solidFill>
                <a:srgbClr val="C00000"/>
              </a:solidFill>
            </a:endParaRPr>
          </a:p>
          <a:p>
            <a:endParaRPr lang="en-IN"/>
          </a:p>
        </p:txBody>
      </p:sp>
      <p:pic>
        <p:nvPicPr>
          <p:cNvPr id="6" name="Picture 5"/>
          <p:cNvPicPr>
            <a:picLocks noChangeAspect="1"/>
          </p:cNvPicPr>
          <p:nvPr/>
        </p:nvPicPr>
        <p:blipFill>
          <a:blip r:embed="rId2"/>
          <a:stretch>
            <a:fillRect/>
          </a:stretch>
        </p:blipFill>
        <p:spPr>
          <a:xfrm>
            <a:off x="362803" y="895776"/>
            <a:ext cx="7629099" cy="1566162"/>
          </a:xfrm>
          <a:prstGeom prst="rect">
            <a:avLst/>
          </a:prstGeom>
        </p:spPr>
      </p:pic>
      <p:pic>
        <p:nvPicPr>
          <p:cNvPr id="7" name="Picture 6"/>
          <p:cNvPicPr>
            <a:picLocks noChangeAspect="1"/>
          </p:cNvPicPr>
          <p:nvPr/>
        </p:nvPicPr>
        <p:blipFill>
          <a:blip r:embed="rId3"/>
          <a:stretch>
            <a:fillRect/>
          </a:stretch>
        </p:blipFill>
        <p:spPr>
          <a:xfrm>
            <a:off x="398060" y="3186815"/>
            <a:ext cx="7510975" cy="1594735"/>
          </a:xfrm>
          <a:prstGeom prst="rect">
            <a:avLst/>
          </a:prstGeom>
        </p:spPr>
      </p:pic>
    </p:spTree>
    <p:extLst>
      <p:ext uri="{BB962C8B-B14F-4D97-AF65-F5344CB8AC3E}">
        <p14:creationId xmlns:p14="http://schemas.microsoft.com/office/powerpoint/2010/main" val="34279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8150"/>
            <a:ext cx="3838955" cy="430887"/>
          </a:xfrm>
        </p:spPr>
        <p:txBody>
          <a:bodyPr/>
          <a:lstStyle/>
          <a:p>
            <a:r>
              <a:rPr lang="en-US" smtClean="0"/>
              <a:t>ARIMA model </a:t>
            </a:r>
            <a:endParaRPr lang="en-IN"/>
          </a:p>
        </p:txBody>
      </p:sp>
      <p:pic>
        <p:nvPicPr>
          <p:cNvPr id="5" name="Content Placeholder 4"/>
          <p:cNvPicPr>
            <a:picLocks noGrp="1" noChangeAspect="1"/>
          </p:cNvPicPr>
          <p:nvPr>
            <p:ph sz="half" idx="2"/>
          </p:nvPr>
        </p:nvPicPr>
        <p:blipFill>
          <a:blip r:embed="rId2"/>
          <a:stretch>
            <a:fillRect/>
          </a:stretch>
        </p:blipFill>
        <p:spPr>
          <a:xfrm>
            <a:off x="838200" y="971550"/>
            <a:ext cx="6167127" cy="3810000"/>
          </a:xfrm>
          <a:prstGeom prst="rect">
            <a:avLst/>
          </a:prstGeom>
        </p:spPr>
      </p:pic>
    </p:spTree>
    <p:extLst>
      <p:ext uri="{BB962C8B-B14F-4D97-AF65-F5344CB8AC3E}">
        <p14:creationId xmlns:p14="http://schemas.microsoft.com/office/powerpoint/2010/main" val="31802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982" y="361950"/>
            <a:ext cx="3838955" cy="430887"/>
          </a:xfrm>
        </p:spPr>
        <p:txBody>
          <a:bodyPr/>
          <a:lstStyle/>
          <a:p>
            <a:r>
              <a:rPr lang="en-US" smtClean="0"/>
              <a:t>Plot residuals error</a:t>
            </a:r>
            <a:endParaRPr lang="en-IN"/>
          </a:p>
        </p:txBody>
      </p:sp>
      <p:pic>
        <p:nvPicPr>
          <p:cNvPr id="5" name="Content Placeholder 4"/>
          <p:cNvPicPr>
            <a:picLocks noGrp="1" noChangeAspect="1"/>
          </p:cNvPicPr>
          <p:nvPr>
            <p:ph sz="half" idx="2"/>
          </p:nvPr>
        </p:nvPicPr>
        <p:blipFill>
          <a:blip r:embed="rId2"/>
          <a:stretch>
            <a:fillRect/>
          </a:stretch>
        </p:blipFill>
        <p:spPr>
          <a:xfrm>
            <a:off x="321859" y="958393"/>
            <a:ext cx="7467600" cy="1600200"/>
          </a:xfrm>
          <a:prstGeom prst="rect">
            <a:avLst/>
          </a:prstGeom>
        </p:spPr>
      </p:pic>
      <p:pic>
        <p:nvPicPr>
          <p:cNvPr id="7" name="Content Placeholder 6"/>
          <p:cNvPicPr>
            <a:picLocks noGrp="1" noChangeAspect="1"/>
          </p:cNvPicPr>
          <p:nvPr>
            <p:ph sz="half" idx="3"/>
          </p:nvPr>
        </p:nvPicPr>
        <p:blipFill>
          <a:blip r:embed="rId3"/>
          <a:stretch>
            <a:fillRect/>
          </a:stretch>
        </p:blipFill>
        <p:spPr>
          <a:xfrm>
            <a:off x="382137" y="3257550"/>
            <a:ext cx="4038600" cy="1778912"/>
          </a:xfrm>
          <a:prstGeom prst="rect">
            <a:avLst/>
          </a:prstGeom>
        </p:spPr>
      </p:pic>
      <p:sp>
        <p:nvSpPr>
          <p:cNvPr id="6" name="Title 1"/>
          <p:cNvSpPr txBox="1">
            <a:spLocks/>
          </p:cNvSpPr>
          <p:nvPr/>
        </p:nvSpPr>
        <p:spPr>
          <a:xfrm>
            <a:off x="382137" y="2724150"/>
            <a:ext cx="3838955" cy="430887"/>
          </a:xfrm>
          <a:prstGeom prst="rect">
            <a:avLst/>
          </a:prstGeom>
        </p:spPr>
        <p:txBody>
          <a:bodyPr wrap="square" lIns="0" tIns="0" rIns="0" bIns="0">
            <a:spAutoFit/>
          </a:bodyPr>
          <a:lstStyle>
            <a:lvl1pPr>
              <a:defRPr sz="2800" b="1" i="0">
                <a:solidFill>
                  <a:srgbClr val="CC0000"/>
                </a:solidFill>
                <a:latin typeface="Arial"/>
                <a:ea typeface="+mj-ea"/>
                <a:cs typeface="Arial"/>
              </a:defRPr>
            </a:lvl1pPr>
          </a:lstStyle>
          <a:p>
            <a:r>
              <a:rPr lang="en-US" kern="0" smtClean="0"/>
              <a:t>Actual vs Forecasted</a:t>
            </a:r>
            <a:endParaRPr lang="en-IN" kern="0"/>
          </a:p>
        </p:txBody>
      </p:sp>
    </p:spTree>
    <p:extLst>
      <p:ext uri="{BB962C8B-B14F-4D97-AF65-F5344CB8AC3E}">
        <p14:creationId xmlns:p14="http://schemas.microsoft.com/office/powerpoint/2010/main" val="1861005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44634"/>
            <a:ext cx="5881877" cy="861774"/>
          </a:xfrm>
        </p:spPr>
        <p:txBody>
          <a:bodyPr/>
          <a:lstStyle/>
          <a:p>
            <a:r>
              <a:rPr lang="en-US" smtClean="0"/>
              <a:t>ARIMA Model Forecast</a:t>
            </a:r>
            <a:endParaRPr lang="en-IN"/>
          </a:p>
        </p:txBody>
      </p:sp>
      <p:pic>
        <p:nvPicPr>
          <p:cNvPr id="5" name="Content Placeholder 4"/>
          <p:cNvPicPr>
            <a:picLocks noGrp="1" noChangeAspect="1"/>
          </p:cNvPicPr>
          <p:nvPr>
            <p:ph sz="half" idx="2"/>
          </p:nvPr>
        </p:nvPicPr>
        <p:blipFill>
          <a:blip r:embed="rId2"/>
          <a:stretch>
            <a:fillRect/>
          </a:stretch>
        </p:blipFill>
        <p:spPr>
          <a:xfrm>
            <a:off x="990600" y="1504950"/>
            <a:ext cx="6781800" cy="3431014"/>
          </a:xfrm>
          <a:prstGeom prst="rect">
            <a:avLst/>
          </a:prstGeom>
        </p:spPr>
      </p:pic>
      <p:sp>
        <p:nvSpPr>
          <p:cNvPr id="4" name="Content Placeholder 3"/>
          <p:cNvSpPr>
            <a:spLocks noGrp="1"/>
          </p:cNvSpPr>
          <p:nvPr>
            <p:ph sz="half" idx="3"/>
          </p:nvPr>
        </p:nvSpPr>
        <p:spPr>
          <a:xfrm>
            <a:off x="533400" y="950952"/>
            <a:ext cx="8229600" cy="553998"/>
          </a:xfrm>
        </p:spPr>
        <p:txBody>
          <a:bodyPr/>
          <a:lstStyle/>
          <a:p>
            <a:r>
              <a:rPr lang="en-US" smtClean="0">
                <a:solidFill>
                  <a:schemeClr val="tx2"/>
                </a:solidFill>
              </a:rPr>
              <a:t>Here we split the data into train-test and considering the next 56 months we get this below forecast graph</a:t>
            </a:r>
            <a:endParaRPr lang="en-IN">
              <a:solidFill>
                <a:schemeClr val="tx2"/>
              </a:solidFill>
            </a:endParaRPr>
          </a:p>
        </p:txBody>
      </p:sp>
    </p:spTree>
    <p:extLst>
      <p:ext uri="{BB962C8B-B14F-4D97-AF65-F5344CB8AC3E}">
        <p14:creationId xmlns:p14="http://schemas.microsoft.com/office/powerpoint/2010/main" val="3473241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9550"/>
            <a:ext cx="3838955" cy="430887"/>
          </a:xfrm>
        </p:spPr>
        <p:txBody>
          <a:bodyPr/>
          <a:lstStyle/>
          <a:p>
            <a:r>
              <a:rPr lang="en-US" smtClean="0"/>
              <a:t>Contd..</a:t>
            </a:r>
            <a:endParaRPr lang="en-IN"/>
          </a:p>
        </p:txBody>
      </p:sp>
      <p:sp>
        <p:nvSpPr>
          <p:cNvPr id="3" name="Content Placeholder 2"/>
          <p:cNvSpPr>
            <a:spLocks noGrp="1"/>
          </p:cNvSpPr>
          <p:nvPr>
            <p:ph sz="half" idx="2"/>
          </p:nvPr>
        </p:nvSpPr>
        <p:spPr>
          <a:xfrm>
            <a:off x="304800" y="742950"/>
            <a:ext cx="8458200" cy="1231106"/>
          </a:xfrm>
        </p:spPr>
        <p:txBody>
          <a:bodyPr/>
          <a:lstStyle/>
          <a:p>
            <a:r>
              <a:rPr lang="en-US" sz="1600">
                <a:solidFill>
                  <a:schemeClr val="tx2"/>
                </a:solidFill>
              </a:rPr>
              <a:t>From the chart, the ARIMA(6,1,6) model seems to give a directionally correct forecast.That seems fine. But each of the predicted forecasts is consistently below the actuals. That means, by adding a small constant to our forecast, the accuracy will certainly improve. So, there is definitely scope for improvement. So, what I am going to do is to increase the order of differencing to zero, that is set d=0 and iteratively increase p to up to 6 and then q up to 5.</a:t>
            </a:r>
            <a:endParaRPr lang="en-IN" sz="1600">
              <a:solidFill>
                <a:schemeClr val="tx2"/>
              </a:solidFill>
            </a:endParaRPr>
          </a:p>
        </p:txBody>
      </p:sp>
      <p:pic>
        <p:nvPicPr>
          <p:cNvPr id="5" name="Content Placeholder 4"/>
          <p:cNvPicPr>
            <a:picLocks noGrp="1" noChangeAspect="1"/>
          </p:cNvPicPr>
          <p:nvPr>
            <p:ph sz="half" idx="3"/>
          </p:nvPr>
        </p:nvPicPr>
        <p:blipFill>
          <a:blip r:embed="rId2"/>
          <a:stretch>
            <a:fillRect/>
          </a:stretch>
        </p:blipFill>
        <p:spPr>
          <a:xfrm>
            <a:off x="609600" y="2076569"/>
            <a:ext cx="7391399" cy="2857381"/>
          </a:xfrm>
          <a:prstGeom prst="rect">
            <a:avLst/>
          </a:prstGeom>
        </p:spPr>
      </p:pic>
    </p:spTree>
    <p:extLst>
      <p:ext uri="{BB962C8B-B14F-4D97-AF65-F5344CB8AC3E}">
        <p14:creationId xmlns:p14="http://schemas.microsoft.com/office/powerpoint/2010/main" val="4227987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14858"/>
            <a:ext cx="6110477" cy="861774"/>
          </a:xfrm>
        </p:spPr>
        <p:txBody>
          <a:bodyPr/>
          <a:lstStyle/>
          <a:p>
            <a:r>
              <a:rPr lang="en-US" smtClean="0"/>
              <a:t>Evaluating ARIMA Model</a:t>
            </a:r>
            <a:endParaRPr lang="en-IN"/>
          </a:p>
        </p:txBody>
      </p:sp>
      <p:pic>
        <p:nvPicPr>
          <p:cNvPr id="5" name="Content Placeholder 4"/>
          <p:cNvPicPr>
            <a:picLocks noGrp="1" noChangeAspect="1"/>
          </p:cNvPicPr>
          <p:nvPr>
            <p:ph sz="half" idx="2"/>
          </p:nvPr>
        </p:nvPicPr>
        <p:blipFill>
          <a:blip r:embed="rId2"/>
          <a:stretch>
            <a:fillRect/>
          </a:stretch>
        </p:blipFill>
        <p:spPr>
          <a:xfrm>
            <a:off x="381000" y="1047750"/>
            <a:ext cx="5943600" cy="3048000"/>
          </a:xfrm>
          <a:prstGeom prst="rect">
            <a:avLst/>
          </a:prstGeom>
        </p:spPr>
      </p:pic>
      <p:sp>
        <p:nvSpPr>
          <p:cNvPr id="6" name="Rectangle 5"/>
          <p:cNvSpPr/>
          <p:nvPr/>
        </p:nvSpPr>
        <p:spPr>
          <a:xfrm>
            <a:off x="361666" y="4171950"/>
            <a:ext cx="8458200" cy="584775"/>
          </a:xfrm>
          <a:prstGeom prst="rect">
            <a:avLst/>
          </a:prstGeom>
        </p:spPr>
        <p:txBody>
          <a:bodyPr wrap="square">
            <a:spAutoFit/>
          </a:bodyPr>
          <a:lstStyle/>
          <a:p>
            <a:r>
              <a:rPr lang="en-US" sz="1600">
                <a:solidFill>
                  <a:schemeClr val="tx2"/>
                </a:solidFill>
                <a:latin typeface="Roboto"/>
              </a:rPr>
              <a:t>Here we can see that around 17.41% MAPE(Mean Absolute Percentage Error) implies the model is about 81 % accurate in predicting the test set observations.</a:t>
            </a:r>
            <a:endParaRPr lang="en-US" sz="1600" b="0" i="0">
              <a:solidFill>
                <a:schemeClr val="tx2"/>
              </a:solidFill>
              <a:effectLst/>
              <a:latin typeface="Roboto"/>
            </a:endParaRPr>
          </a:p>
        </p:txBody>
      </p:sp>
    </p:spTree>
    <p:extLst>
      <p:ext uri="{BB962C8B-B14F-4D97-AF65-F5344CB8AC3E}">
        <p14:creationId xmlns:p14="http://schemas.microsoft.com/office/powerpoint/2010/main" val="342871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4858"/>
            <a:ext cx="3381375" cy="452120"/>
          </a:xfrm>
          <a:prstGeom prst="rect">
            <a:avLst/>
          </a:prstGeom>
        </p:spPr>
        <p:txBody>
          <a:bodyPr vert="horz" wrap="square" lIns="0" tIns="12065" rIns="0" bIns="0" rtlCol="0">
            <a:spAutoFit/>
          </a:bodyPr>
          <a:lstStyle/>
          <a:p>
            <a:pPr marL="12700">
              <a:lnSpc>
                <a:spcPct val="100000"/>
              </a:lnSpc>
              <a:spcBef>
                <a:spcPts val="95"/>
              </a:spcBef>
            </a:pPr>
            <a:r>
              <a:rPr lang="en-US" spc="-5" smtClean="0"/>
              <a:t>Introduction</a:t>
            </a:r>
            <a:r>
              <a:rPr spc="-5" smtClean="0"/>
              <a:t>:</a:t>
            </a:r>
            <a:endParaRPr spc="-5" dirty="0"/>
          </a:p>
        </p:txBody>
      </p:sp>
      <p:sp>
        <p:nvSpPr>
          <p:cNvPr id="3" name="object 3"/>
          <p:cNvSpPr txBox="1"/>
          <p:nvPr/>
        </p:nvSpPr>
        <p:spPr>
          <a:xfrm>
            <a:off x="457200" y="1123950"/>
            <a:ext cx="7848600" cy="1924116"/>
          </a:xfrm>
          <a:prstGeom prst="rect">
            <a:avLst/>
          </a:prstGeom>
        </p:spPr>
        <p:txBody>
          <a:bodyPr vert="horz" wrap="square" lIns="0" tIns="12700" rIns="0" bIns="0" rtlCol="0">
            <a:spAutoFit/>
          </a:bodyPr>
          <a:lstStyle/>
          <a:p>
            <a:pPr marL="354965" marR="5080" indent="-342900">
              <a:lnSpc>
                <a:spcPct val="114999"/>
              </a:lnSpc>
              <a:spcBef>
                <a:spcPts val="100"/>
              </a:spcBef>
              <a:tabLst>
                <a:tab pos="354965" algn="l"/>
              </a:tabLst>
            </a:pPr>
            <a:r>
              <a:rPr sz="1800" b="1" spc="-5" dirty="0">
                <a:solidFill>
                  <a:srgbClr val="124F5C"/>
                </a:solidFill>
                <a:latin typeface="Arial"/>
                <a:cs typeface="Arial"/>
              </a:rPr>
              <a:t>1.</a:t>
            </a:r>
            <a:r>
              <a:rPr sz="1800" b="1" spc="-5">
                <a:solidFill>
                  <a:srgbClr val="124F5C"/>
                </a:solidFill>
                <a:latin typeface="Arial"/>
                <a:cs typeface="Arial"/>
              </a:rPr>
              <a:t>	</a:t>
            </a:r>
            <a:r>
              <a:rPr lang="en-US" smtClean="0">
                <a:solidFill>
                  <a:schemeClr val="tx2"/>
                </a:solidFill>
              </a:rPr>
              <a:t>To </a:t>
            </a:r>
            <a:r>
              <a:rPr lang="en-US">
                <a:solidFill>
                  <a:schemeClr val="tx2"/>
                </a:solidFill>
              </a:rPr>
              <a:t>determine the YES bank's stock’s future value on the national stock exchange. The advantage of a successful prediction of a stock's future price could results insignificant profit. The efficient-market hypothesis recommends that stock costs mirror all right now accessible data and any value changes that are not founded on recently uncovered data subsequently are </a:t>
            </a:r>
            <a:r>
              <a:rPr lang="en-US" smtClean="0">
                <a:solidFill>
                  <a:schemeClr val="tx2"/>
                </a:solidFill>
              </a:rPr>
              <a:t>an  unpredictable.We </a:t>
            </a:r>
            <a:r>
              <a:rPr lang="en-US">
                <a:solidFill>
                  <a:schemeClr val="tx2"/>
                </a:solidFill>
              </a:rPr>
              <a:t>have to build model which help us to predict the future stock prices.</a:t>
            </a:r>
            <a:endParaRPr sz="1800">
              <a:solidFill>
                <a:schemeClr val="tx2"/>
              </a:solidFill>
              <a:latin typeface="Arial"/>
              <a:cs typeface="Aria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86150"/>
            <a:ext cx="3314700" cy="106799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1050" y="3203176"/>
            <a:ext cx="4248150" cy="180968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882" y="344500"/>
            <a:ext cx="4549140" cy="452120"/>
          </a:xfrm>
          <a:prstGeom prst="rect">
            <a:avLst/>
          </a:prstGeom>
        </p:spPr>
        <p:txBody>
          <a:bodyPr vert="horz" wrap="square" lIns="0" tIns="12065" rIns="0" bIns="0" rtlCol="0">
            <a:spAutoFit/>
          </a:bodyPr>
          <a:lstStyle/>
          <a:p>
            <a:pPr marL="12700">
              <a:lnSpc>
                <a:spcPct val="100000"/>
              </a:lnSpc>
              <a:spcBef>
                <a:spcPts val="95"/>
              </a:spcBef>
            </a:pPr>
            <a:r>
              <a:rPr spc="-5" dirty="0"/>
              <a:t>Building Fbprophet</a:t>
            </a:r>
            <a:r>
              <a:rPr dirty="0"/>
              <a:t> </a:t>
            </a:r>
            <a:r>
              <a:rPr spc="-5" dirty="0"/>
              <a:t>Model:</a:t>
            </a:r>
          </a:p>
        </p:txBody>
      </p:sp>
      <p:sp>
        <p:nvSpPr>
          <p:cNvPr id="3" name="object 3"/>
          <p:cNvSpPr txBox="1"/>
          <p:nvPr/>
        </p:nvSpPr>
        <p:spPr>
          <a:xfrm>
            <a:off x="304800" y="3333750"/>
            <a:ext cx="8534400" cy="1286506"/>
          </a:xfrm>
          <a:prstGeom prst="rect">
            <a:avLst/>
          </a:prstGeom>
        </p:spPr>
        <p:txBody>
          <a:bodyPr vert="horz" wrap="square" lIns="0" tIns="53340" rIns="0" bIns="0" rtlCol="0">
            <a:spAutoFit/>
          </a:bodyPr>
          <a:lstStyle/>
          <a:p>
            <a:pPr marL="12700">
              <a:lnSpc>
                <a:spcPct val="100000"/>
              </a:lnSpc>
              <a:spcBef>
                <a:spcPts val="420"/>
              </a:spcBef>
            </a:pPr>
            <a:r>
              <a:rPr sz="1800" spc="-5" dirty="0">
                <a:solidFill>
                  <a:schemeClr val="tx2"/>
                </a:solidFill>
                <a:latin typeface="Arial"/>
                <a:cs typeface="Arial"/>
              </a:rPr>
              <a:t>Components of our</a:t>
            </a:r>
            <a:r>
              <a:rPr sz="1800" spc="25" dirty="0">
                <a:solidFill>
                  <a:schemeClr val="tx2"/>
                </a:solidFill>
                <a:latin typeface="Arial"/>
                <a:cs typeface="Arial"/>
              </a:rPr>
              <a:t> </a:t>
            </a:r>
            <a:r>
              <a:rPr sz="1800" spc="-5" dirty="0">
                <a:solidFill>
                  <a:schemeClr val="tx2"/>
                </a:solidFill>
                <a:latin typeface="Arial"/>
                <a:cs typeface="Arial"/>
              </a:rPr>
              <a:t>model:</a:t>
            </a:r>
            <a:endParaRPr sz="1800">
              <a:solidFill>
                <a:schemeClr val="tx2"/>
              </a:solidFill>
              <a:latin typeface="Arial"/>
              <a:cs typeface="Arial"/>
            </a:endParaRPr>
          </a:p>
          <a:p>
            <a:pPr marL="355600" marR="469900" indent="-342900">
              <a:lnSpc>
                <a:spcPct val="114999"/>
              </a:lnSpc>
              <a:spcBef>
                <a:spcPts val="5"/>
              </a:spcBef>
              <a:buClr>
                <a:srgbClr val="F5FCFF"/>
              </a:buClr>
              <a:buChar char="●"/>
              <a:tabLst>
                <a:tab pos="354965" algn="l"/>
                <a:tab pos="355600" algn="l"/>
              </a:tabLst>
            </a:pPr>
            <a:r>
              <a:rPr sz="1800" spc="-5" dirty="0">
                <a:solidFill>
                  <a:schemeClr val="tx2"/>
                </a:solidFill>
                <a:latin typeface="Arial"/>
                <a:cs typeface="Arial"/>
              </a:rPr>
              <a:t>{'additive': ['monthly', </a:t>
            </a:r>
            <a:r>
              <a:rPr sz="1800" spc="-10" dirty="0">
                <a:solidFill>
                  <a:schemeClr val="tx2"/>
                </a:solidFill>
                <a:latin typeface="Arial"/>
                <a:cs typeface="Arial"/>
              </a:rPr>
              <a:t>'yearly',  </a:t>
            </a:r>
            <a:r>
              <a:rPr sz="1800" spc="-5" dirty="0">
                <a:solidFill>
                  <a:schemeClr val="tx2"/>
                </a:solidFill>
                <a:latin typeface="Arial"/>
                <a:cs typeface="Arial"/>
              </a:rPr>
              <a:t>'additive_terms',  'extra_regressors_additive',  'holidays'],</a:t>
            </a:r>
            <a:endParaRPr sz="1800">
              <a:solidFill>
                <a:schemeClr val="tx2"/>
              </a:solidFill>
              <a:latin typeface="Arial"/>
              <a:cs typeface="Arial"/>
            </a:endParaRPr>
          </a:p>
          <a:p>
            <a:pPr marL="355600" marR="5080" indent="-342900">
              <a:lnSpc>
                <a:spcPct val="114999"/>
              </a:lnSpc>
              <a:buClr>
                <a:srgbClr val="F5FCFF"/>
              </a:buClr>
              <a:buChar char="●"/>
              <a:tabLst>
                <a:tab pos="354965" algn="l"/>
                <a:tab pos="355600" algn="l"/>
              </a:tabLst>
            </a:pPr>
            <a:r>
              <a:rPr sz="1800" spc="-5" smtClean="0">
                <a:solidFill>
                  <a:schemeClr val="tx2"/>
                </a:solidFill>
                <a:latin typeface="Arial"/>
                <a:cs typeface="Arial"/>
              </a:rPr>
              <a:t>'multiplicative':  ['multiplicative_terms',  'extra_regressors_multiplicative']}</a:t>
            </a:r>
            <a:endParaRPr sz="1800">
              <a:solidFill>
                <a:schemeClr val="tx2"/>
              </a:solidFill>
              <a:latin typeface="Arial"/>
              <a:cs typeface="Arial"/>
            </a:endParaRPr>
          </a:p>
        </p:txBody>
      </p:sp>
      <p:sp>
        <p:nvSpPr>
          <p:cNvPr id="5" name="Rectangle 4"/>
          <p:cNvSpPr/>
          <p:nvPr/>
        </p:nvSpPr>
        <p:spPr>
          <a:xfrm>
            <a:off x="228600" y="1047750"/>
            <a:ext cx="8458200" cy="1077218"/>
          </a:xfrm>
          <a:prstGeom prst="rect">
            <a:avLst/>
          </a:prstGeom>
        </p:spPr>
        <p:txBody>
          <a:bodyPr wrap="square">
            <a:spAutoFit/>
          </a:bodyPr>
          <a:lstStyle/>
          <a:p>
            <a:r>
              <a:rPr lang="en-US" sz="1600" i="1">
                <a:solidFill>
                  <a:schemeClr val="tx2"/>
                </a:solidFill>
                <a:latin typeface="Roboto"/>
              </a:rPr>
              <a:t>Facebook</a:t>
            </a:r>
            <a:r>
              <a:rPr lang="en-US" sz="1600">
                <a:solidFill>
                  <a:schemeClr val="tx2"/>
                </a:solidFill>
                <a:latin typeface="Roboto"/>
              </a:rPr>
              <a:t> Prophet is an open-source forecasting method implemented in Python.It provides automated forecasts. Prophet is used in many applications relating to time series data and to gather sample time forecast data. In the case of such models, getting exact future data is never possible, but we can somehow get the future trend.</a:t>
            </a:r>
            <a:endParaRPr lang="en-US" sz="1600" b="0" i="0">
              <a:solidFill>
                <a:schemeClr val="tx2"/>
              </a:solidFill>
              <a:effectLst/>
              <a:latin typeface="Roboto"/>
            </a:endParaRPr>
          </a:p>
        </p:txBody>
      </p:sp>
      <p:sp>
        <p:nvSpPr>
          <p:cNvPr id="6" name="Rectangle 5"/>
          <p:cNvSpPr/>
          <p:nvPr/>
        </p:nvSpPr>
        <p:spPr>
          <a:xfrm>
            <a:off x="251346" y="2145724"/>
            <a:ext cx="8534400" cy="1077218"/>
          </a:xfrm>
          <a:prstGeom prst="rect">
            <a:avLst/>
          </a:prstGeom>
        </p:spPr>
        <p:txBody>
          <a:bodyPr wrap="square">
            <a:spAutoFit/>
          </a:bodyPr>
          <a:lstStyle/>
          <a:p>
            <a:r>
              <a:rPr lang="en-US" sz="1600">
                <a:solidFill>
                  <a:schemeClr val="tx2"/>
                </a:solidFill>
                <a:latin typeface="Roboto"/>
              </a:rPr>
              <a:t>The input to Prophet is always a dataframe with two columns: </a:t>
            </a:r>
            <a:r>
              <a:rPr lang="en-US" sz="1600" b="1">
                <a:solidFill>
                  <a:schemeClr val="tx2"/>
                </a:solidFill>
                <a:latin typeface="Roboto"/>
              </a:rPr>
              <a:t>ds and y</a:t>
            </a:r>
            <a:endParaRPr lang="en-US" sz="1600">
              <a:solidFill>
                <a:schemeClr val="tx2"/>
              </a:solidFill>
              <a:latin typeface="Roboto"/>
            </a:endParaRPr>
          </a:p>
          <a:p>
            <a:r>
              <a:rPr lang="en-US" sz="1600">
                <a:solidFill>
                  <a:schemeClr val="tx2"/>
                </a:solidFill>
                <a:latin typeface="Roboto"/>
              </a:rPr>
              <a:t>The </a:t>
            </a:r>
            <a:r>
              <a:rPr lang="en-US" sz="1600" b="1">
                <a:solidFill>
                  <a:schemeClr val="tx2"/>
                </a:solidFill>
                <a:latin typeface="Roboto"/>
              </a:rPr>
              <a:t>ds (datestamp)</a:t>
            </a:r>
            <a:r>
              <a:rPr lang="en-US" sz="1600">
                <a:solidFill>
                  <a:schemeClr val="tx2"/>
                </a:solidFill>
                <a:latin typeface="Roboto"/>
              </a:rPr>
              <a:t> column should be of a format expected by Pandas, ideally YYYY-MM-DD for a date or YYYY-MM-DD HH:MM:SS for a timestamp. The </a:t>
            </a:r>
            <a:r>
              <a:rPr lang="en-US" sz="1600" b="1">
                <a:solidFill>
                  <a:schemeClr val="tx2"/>
                </a:solidFill>
                <a:latin typeface="Roboto"/>
              </a:rPr>
              <a:t>y</a:t>
            </a:r>
            <a:r>
              <a:rPr lang="en-US" sz="1600">
                <a:solidFill>
                  <a:schemeClr val="tx2"/>
                </a:solidFill>
                <a:latin typeface="Roboto"/>
              </a:rPr>
              <a:t> column must be numeric, and represents the measurement we wish to forecast.</a:t>
            </a:r>
            <a:endParaRPr lang="en-US" sz="1600" b="0" i="0">
              <a:solidFill>
                <a:schemeClr val="tx2"/>
              </a:solidFill>
              <a:effectLst/>
              <a:latin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6382"/>
            <a:ext cx="4459605" cy="391160"/>
          </a:xfrm>
          <a:prstGeom prst="rect">
            <a:avLst/>
          </a:prstGeom>
        </p:spPr>
        <p:txBody>
          <a:bodyPr vert="horz" wrap="square" lIns="0" tIns="12700" rIns="0" bIns="0" rtlCol="0">
            <a:spAutoFit/>
          </a:bodyPr>
          <a:lstStyle/>
          <a:p>
            <a:pPr marL="12700">
              <a:lnSpc>
                <a:spcPct val="100000"/>
              </a:lnSpc>
              <a:spcBef>
                <a:spcPts val="100"/>
              </a:spcBef>
            </a:pPr>
            <a:r>
              <a:rPr sz="2400" spc="-5" dirty="0"/>
              <a:t>Forecasting model</a:t>
            </a:r>
            <a:r>
              <a:rPr sz="2400" spc="-55" dirty="0"/>
              <a:t> </a:t>
            </a:r>
            <a:r>
              <a:rPr sz="2400" dirty="0"/>
              <a:t>predictions</a:t>
            </a:r>
            <a:endParaRPr sz="2400"/>
          </a:p>
        </p:txBody>
      </p:sp>
      <p:sp>
        <p:nvSpPr>
          <p:cNvPr id="3" name="object 3"/>
          <p:cNvSpPr/>
          <p:nvPr/>
        </p:nvSpPr>
        <p:spPr>
          <a:xfrm>
            <a:off x="1158951" y="1057211"/>
            <a:ext cx="6496431" cy="361537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878" y="335356"/>
            <a:ext cx="8110322" cy="505908"/>
          </a:xfrm>
          <a:prstGeom prst="rect">
            <a:avLst/>
          </a:prstGeom>
        </p:spPr>
        <p:txBody>
          <a:bodyPr vert="horz" wrap="square" lIns="0" tIns="13335" rIns="0" bIns="0" rtlCol="0">
            <a:spAutoFit/>
          </a:bodyPr>
          <a:lstStyle/>
          <a:p>
            <a:pPr marL="12700">
              <a:lnSpc>
                <a:spcPct val="100000"/>
              </a:lnSpc>
              <a:spcBef>
                <a:spcPts val="105"/>
              </a:spcBef>
              <a:tabLst>
                <a:tab pos="4565650" algn="l"/>
              </a:tabLst>
            </a:pPr>
            <a:r>
              <a:rPr sz="1600" spc="-5" dirty="0">
                <a:solidFill>
                  <a:srgbClr val="124F5C"/>
                </a:solidFill>
              </a:rPr>
              <a:t>Plotting </a:t>
            </a:r>
            <a:r>
              <a:rPr sz="1600" dirty="0">
                <a:solidFill>
                  <a:srgbClr val="124F5C"/>
                </a:solidFill>
              </a:rPr>
              <a:t>components of our</a:t>
            </a:r>
            <a:r>
              <a:rPr sz="1600" spc="-30" dirty="0">
                <a:solidFill>
                  <a:srgbClr val="124F5C"/>
                </a:solidFill>
              </a:rPr>
              <a:t> </a:t>
            </a:r>
            <a:r>
              <a:rPr sz="1600">
                <a:solidFill>
                  <a:srgbClr val="124F5C"/>
                </a:solidFill>
              </a:rPr>
              <a:t>model</a:t>
            </a:r>
            <a:r>
              <a:rPr sz="1600" spc="-5">
                <a:solidFill>
                  <a:srgbClr val="124F5C"/>
                </a:solidFill>
              </a:rPr>
              <a:t> </a:t>
            </a:r>
            <a:r>
              <a:rPr sz="1600" b="0" spc="-5" smtClean="0">
                <a:solidFill>
                  <a:srgbClr val="124F5C"/>
                </a:solidFill>
              </a:rPr>
              <a:t>to</a:t>
            </a:r>
            <a:r>
              <a:rPr lang="en-US" sz="1600" b="0" spc="-5" smtClean="0">
                <a:solidFill>
                  <a:srgbClr val="124F5C"/>
                </a:solidFill>
              </a:rPr>
              <a:t> </a:t>
            </a:r>
            <a:r>
              <a:rPr sz="1600" b="0" smtClean="0">
                <a:solidFill>
                  <a:srgbClr val="124F5C"/>
                </a:solidFill>
              </a:rPr>
              <a:t>see </a:t>
            </a:r>
            <a:r>
              <a:rPr sz="1600" b="0" dirty="0">
                <a:solidFill>
                  <a:srgbClr val="124F5C"/>
                </a:solidFill>
              </a:rPr>
              <a:t>the trend, </a:t>
            </a:r>
            <a:r>
              <a:rPr sz="1600" b="0">
                <a:solidFill>
                  <a:srgbClr val="124F5C"/>
                </a:solidFill>
              </a:rPr>
              <a:t>yearly</a:t>
            </a:r>
            <a:r>
              <a:rPr sz="1600" b="0" spc="-130">
                <a:solidFill>
                  <a:srgbClr val="124F5C"/>
                </a:solidFill>
              </a:rPr>
              <a:t> </a:t>
            </a:r>
            <a:r>
              <a:rPr sz="1600" b="0" smtClean="0">
                <a:solidFill>
                  <a:srgbClr val="124F5C"/>
                </a:solidFill>
              </a:rPr>
              <a:t>seasonality,and </a:t>
            </a:r>
            <a:r>
              <a:rPr sz="1600" b="0" dirty="0">
                <a:solidFill>
                  <a:srgbClr val="124F5C"/>
                </a:solidFill>
              </a:rPr>
              <a:t>weekly seasonality of the </a:t>
            </a:r>
            <a:r>
              <a:rPr sz="1600" b="0" spc="-5" dirty="0">
                <a:solidFill>
                  <a:srgbClr val="124F5C"/>
                </a:solidFill>
              </a:rPr>
              <a:t>time</a:t>
            </a:r>
            <a:r>
              <a:rPr sz="1600" b="0" spc="-135" dirty="0">
                <a:solidFill>
                  <a:srgbClr val="124F5C"/>
                </a:solidFill>
              </a:rPr>
              <a:t> </a:t>
            </a:r>
            <a:r>
              <a:rPr sz="1600" b="0" dirty="0">
                <a:solidFill>
                  <a:srgbClr val="124F5C"/>
                </a:solidFill>
              </a:rPr>
              <a:t>series.</a:t>
            </a:r>
            <a:endParaRPr sz="1600"/>
          </a:p>
        </p:txBody>
      </p:sp>
      <p:sp>
        <p:nvSpPr>
          <p:cNvPr id="3" name="object 3"/>
          <p:cNvSpPr/>
          <p:nvPr/>
        </p:nvSpPr>
        <p:spPr>
          <a:xfrm>
            <a:off x="1371600" y="1047750"/>
            <a:ext cx="6605642" cy="36657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214" y="335356"/>
            <a:ext cx="4695825" cy="391795"/>
          </a:xfrm>
          <a:prstGeom prst="rect">
            <a:avLst/>
          </a:prstGeom>
        </p:spPr>
        <p:txBody>
          <a:bodyPr vert="horz" wrap="square" lIns="0" tIns="12700" rIns="0" bIns="0" rtlCol="0">
            <a:spAutoFit/>
          </a:bodyPr>
          <a:lstStyle/>
          <a:p>
            <a:pPr marL="12700">
              <a:lnSpc>
                <a:spcPct val="100000"/>
              </a:lnSpc>
              <a:spcBef>
                <a:spcPts val="100"/>
              </a:spcBef>
            </a:pPr>
            <a:r>
              <a:rPr sz="2400" spc="-5" dirty="0"/>
              <a:t>Cross </a:t>
            </a:r>
            <a:r>
              <a:rPr sz="2400" dirty="0"/>
              <a:t>Validation for time</a:t>
            </a:r>
            <a:r>
              <a:rPr sz="2400" spc="-80" dirty="0"/>
              <a:t> </a:t>
            </a:r>
            <a:r>
              <a:rPr sz="2400" spc="-5" dirty="0"/>
              <a:t>series:</a:t>
            </a:r>
            <a:endParaRPr sz="2400"/>
          </a:p>
        </p:txBody>
      </p:sp>
      <p:sp>
        <p:nvSpPr>
          <p:cNvPr id="3" name="object 3"/>
          <p:cNvSpPr txBox="1"/>
          <p:nvPr/>
        </p:nvSpPr>
        <p:spPr>
          <a:xfrm>
            <a:off x="352450" y="921537"/>
            <a:ext cx="8268334" cy="1243930"/>
          </a:xfrm>
          <a:prstGeom prst="rect">
            <a:avLst/>
          </a:prstGeom>
        </p:spPr>
        <p:txBody>
          <a:bodyPr vert="horz" wrap="square" lIns="0" tIns="12700" rIns="0" bIns="0" rtlCol="0">
            <a:spAutoFit/>
          </a:bodyPr>
          <a:lstStyle/>
          <a:p>
            <a:pPr marL="12700" marR="288290">
              <a:spcBef>
                <a:spcPts val="100"/>
              </a:spcBef>
            </a:pPr>
            <a:r>
              <a:rPr sz="1600" spc="-5" dirty="0">
                <a:solidFill>
                  <a:schemeClr val="tx2"/>
                </a:solidFill>
                <a:latin typeface="+mj-lt"/>
                <a:cs typeface="Arial"/>
              </a:rPr>
              <a:t>Prophet includes functionality for time series cross validation to measure forecast error  using historical data. This is done by selecting cutoff points in the history, and for each of  them fitting the model using data only up to that cutoff point. We can then compare the  forecasted values to the actual</a:t>
            </a:r>
            <a:r>
              <a:rPr sz="1600" spc="30" dirty="0">
                <a:solidFill>
                  <a:schemeClr val="tx2"/>
                </a:solidFill>
                <a:latin typeface="+mj-lt"/>
                <a:cs typeface="Arial"/>
              </a:rPr>
              <a:t> </a:t>
            </a:r>
            <a:r>
              <a:rPr sz="1600" spc="-5" dirty="0">
                <a:solidFill>
                  <a:schemeClr val="tx2"/>
                </a:solidFill>
                <a:latin typeface="+mj-lt"/>
                <a:cs typeface="Arial"/>
              </a:rPr>
              <a:t>values.</a:t>
            </a:r>
            <a:endParaRPr sz="1600">
              <a:solidFill>
                <a:schemeClr val="tx2"/>
              </a:solidFill>
              <a:latin typeface="+mj-lt"/>
              <a:cs typeface="Arial"/>
            </a:endParaRPr>
          </a:p>
          <a:p>
            <a:pPr marL="12700" marR="588010"/>
            <a:r>
              <a:rPr sz="1600" b="1" spc="-5" dirty="0">
                <a:solidFill>
                  <a:schemeClr val="tx2"/>
                </a:solidFill>
                <a:latin typeface="+mj-lt"/>
                <a:cs typeface="Arial"/>
              </a:rPr>
              <a:t>Parameters used:</a:t>
            </a:r>
            <a:r>
              <a:rPr sz="1600" spc="-5" dirty="0">
                <a:solidFill>
                  <a:schemeClr val="tx2"/>
                </a:solidFill>
                <a:latin typeface="+mj-lt"/>
                <a:cs typeface="Arial"/>
              </a:rPr>
              <a:t>(model, horizon="365 </a:t>
            </a:r>
            <a:r>
              <a:rPr sz="1600" spc="-10" dirty="0">
                <a:solidFill>
                  <a:schemeClr val="tx2"/>
                </a:solidFill>
                <a:latin typeface="+mj-lt"/>
                <a:cs typeface="Arial"/>
              </a:rPr>
              <a:t>days", </a:t>
            </a:r>
            <a:r>
              <a:rPr sz="1600" spc="-5" dirty="0">
                <a:solidFill>
                  <a:schemeClr val="tx2"/>
                </a:solidFill>
                <a:latin typeface="+mj-lt"/>
                <a:cs typeface="Arial"/>
              </a:rPr>
              <a:t>period='180 </a:t>
            </a:r>
            <a:r>
              <a:rPr sz="1600" spc="-10" dirty="0">
                <a:solidFill>
                  <a:schemeClr val="tx2"/>
                </a:solidFill>
                <a:latin typeface="+mj-lt"/>
                <a:cs typeface="Arial"/>
              </a:rPr>
              <a:t>days', </a:t>
            </a:r>
            <a:r>
              <a:rPr sz="1600" spc="-5" dirty="0">
                <a:solidFill>
                  <a:schemeClr val="tx2"/>
                </a:solidFill>
                <a:latin typeface="+mj-lt"/>
                <a:cs typeface="Arial"/>
              </a:rPr>
              <a:t>initial='1095 </a:t>
            </a:r>
            <a:r>
              <a:rPr sz="1600" spc="-10" dirty="0">
                <a:solidFill>
                  <a:schemeClr val="tx2"/>
                </a:solidFill>
                <a:latin typeface="+mj-lt"/>
                <a:cs typeface="Arial"/>
              </a:rPr>
              <a:t>days</a:t>
            </a:r>
            <a:r>
              <a:rPr sz="1600" spc="-10">
                <a:solidFill>
                  <a:schemeClr val="tx2"/>
                </a:solidFill>
                <a:latin typeface="+mj-lt"/>
                <a:cs typeface="Arial"/>
              </a:rPr>
              <a:t>') </a:t>
            </a:r>
            <a:endParaRPr sz="1600">
              <a:solidFill>
                <a:schemeClr val="tx2"/>
              </a:solidFill>
              <a:latin typeface="+mj-lt"/>
              <a:cs typeface="Arial"/>
            </a:endParaRPr>
          </a:p>
        </p:txBody>
      </p:sp>
      <p:sp>
        <p:nvSpPr>
          <p:cNvPr id="4" name="object 4"/>
          <p:cNvSpPr/>
          <p:nvPr/>
        </p:nvSpPr>
        <p:spPr>
          <a:xfrm>
            <a:off x="1295400" y="2571750"/>
            <a:ext cx="5522341" cy="213291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886" y="323164"/>
            <a:ext cx="3286760" cy="452120"/>
          </a:xfrm>
          <a:prstGeom prst="rect">
            <a:avLst/>
          </a:prstGeom>
        </p:spPr>
        <p:txBody>
          <a:bodyPr vert="horz" wrap="square" lIns="0" tIns="12065" rIns="0" bIns="0" rtlCol="0">
            <a:spAutoFit/>
          </a:bodyPr>
          <a:lstStyle/>
          <a:p>
            <a:pPr marL="12700">
              <a:lnSpc>
                <a:spcPct val="100000"/>
              </a:lnSpc>
              <a:spcBef>
                <a:spcPts val="95"/>
              </a:spcBef>
            </a:pPr>
            <a:r>
              <a:rPr spc="-5" dirty="0"/>
              <a:t>Evaluation</a:t>
            </a:r>
            <a:r>
              <a:rPr spc="-50" dirty="0"/>
              <a:t> </a:t>
            </a:r>
            <a:r>
              <a:rPr dirty="0"/>
              <a:t>Metrics:</a:t>
            </a:r>
          </a:p>
        </p:txBody>
      </p:sp>
      <p:sp>
        <p:nvSpPr>
          <p:cNvPr id="3" name="object 3"/>
          <p:cNvSpPr txBox="1"/>
          <p:nvPr/>
        </p:nvSpPr>
        <p:spPr>
          <a:xfrm>
            <a:off x="472846" y="978514"/>
            <a:ext cx="7675880" cy="1147445"/>
          </a:xfrm>
          <a:prstGeom prst="rect">
            <a:avLst/>
          </a:prstGeom>
        </p:spPr>
        <p:txBody>
          <a:bodyPr vert="horz" wrap="square" lIns="0" tIns="12700" rIns="0" bIns="0" rtlCol="0">
            <a:spAutoFit/>
          </a:bodyPr>
          <a:lstStyle/>
          <a:p>
            <a:pPr marL="355600" marR="5080" indent="-342900">
              <a:lnSpc>
                <a:spcPct val="114999"/>
              </a:lnSpc>
              <a:spcBef>
                <a:spcPts val="100"/>
              </a:spcBef>
              <a:buSzPct val="112500"/>
              <a:buChar char="•"/>
              <a:tabLst>
                <a:tab pos="354965" algn="l"/>
                <a:tab pos="355600" algn="l"/>
              </a:tabLst>
            </a:pPr>
            <a:r>
              <a:rPr sz="1600" spc="-5" dirty="0">
                <a:solidFill>
                  <a:srgbClr val="124F5C"/>
                </a:solidFill>
                <a:latin typeface="Arial"/>
                <a:cs typeface="Arial"/>
              </a:rPr>
              <a:t>Here, </a:t>
            </a:r>
            <a:r>
              <a:rPr sz="1600" spc="-10" dirty="0">
                <a:solidFill>
                  <a:srgbClr val="124F5C"/>
                </a:solidFill>
                <a:latin typeface="Arial"/>
                <a:cs typeface="Arial"/>
              </a:rPr>
              <a:t>we </a:t>
            </a:r>
            <a:r>
              <a:rPr sz="1600" spc="-5" dirty="0">
                <a:solidFill>
                  <a:srgbClr val="124F5C"/>
                </a:solidFill>
                <a:latin typeface="Arial"/>
                <a:cs typeface="Arial"/>
              </a:rPr>
              <a:t>use the </a:t>
            </a:r>
            <a:r>
              <a:rPr sz="1600" b="1" spc="-5" dirty="0">
                <a:solidFill>
                  <a:srgbClr val="124F5C"/>
                </a:solidFill>
                <a:latin typeface="Arial"/>
                <a:cs typeface="Arial"/>
              </a:rPr>
              <a:t>performance_metrics </a:t>
            </a:r>
            <a:r>
              <a:rPr sz="1600" dirty="0">
                <a:solidFill>
                  <a:srgbClr val="124F5C"/>
                </a:solidFill>
                <a:latin typeface="Arial"/>
                <a:cs typeface="Arial"/>
              </a:rPr>
              <a:t>utility </a:t>
            </a:r>
            <a:r>
              <a:rPr sz="1600" spc="-5" dirty="0">
                <a:solidFill>
                  <a:srgbClr val="124F5C"/>
                </a:solidFill>
                <a:latin typeface="Arial"/>
                <a:cs typeface="Arial"/>
              </a:rPr>
              <a:t>to compute the Mean Squared  Error(MSE), Root Mean Squared Error(RMSE),Mean Absolute Error(MAE), Mean  Absolute Percentage Error(MAPE) and the coverage of the the </a:t>
            </a:r>
            <a:r>
              <a:rPr sz="1600" spc="-10" dirty="0">
                <a:solidFill>
                  <a:srgbClr val="124F5C"/>
                </a:solidFill>
                <a:latin typeface="Arial"/>
                <a:cs typeface="Arial"/>
              </a:rPr>
              <a:t>yhat_lower </a:t>
            </a:r>
            <a:r>
              <a:rPr sz="1600" spc="-5" dirty="0">
                <a:solidFill>
                  <a:srgbClr val="124F5C"/>
                </a:solidFill>
                <a:latin typeface="Arial"/>
                <a:cs typeface="Arial"/>
              </a:rPr>
              <a:t>and  yhat_upper</a:t>
            </a:r>
            <a:r>
              <a:rPr sz="1600" spc="20" dirty="0">
                <a:solidFill>
                  <a:srgbClr val="124F5C"/>
                </a:solidFill>
                <a:latin typeface="Arial"/>
                <a:cs typeface="Arial"/>
              </a:rPr>
              <a:t> </a:t>
            </a:r>
            <a:r>
              <a:rPr sz="1600" spc="-5" dirty="0">
                <a:solidFill>
                  <a:srgbClr val="124F5C"/>
                </a:solidFill>
                <a:latin typeface="Arial"/>
                <a:cs typeface="Arial"/>
              </a:rPr>
              <a:t>estimates.</a:t>
            </a:r>
            <a:endParaRPr sz="1600">
              <a:latin typeface="Arial"/>
              <a:cs typeface="Arial"/>
            </a:endParaRPr>
          </a:p>
        </p:txBody>
      </p:sp>
      <p:sp>
        <p:nvSpPr>
          <p:cNvPr id="4" name="object 4"/>
          <p:cNvSpPr/>
          <p:nvPr/>
        </p:nvSpPr>
        <p:spPr>
          <a:xfrm>
            <a:off x="1594823" y="2507145"/>
            <a:ext cx="5256176" cy="186782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8057" y="516382"/>
            <a:ext cx="4559300" cy="391160"/>
          </a:xfrm>
          <a:prstGeom prst="rect">
            <a:avLst/>
          </a:prstGeom>
        </p:spPr>
        <p:txBody>
          <a:bodyPr vert="horz" wrap="square" lIns="0" tIns="12700" rIns="0" bIns="0" rtlCol="0">
            <a:spAutoFit/>
          </a:bodyPr>
          <a:lstStyle/>
          <a:p>
            <a:pPr marL="12700">
              <a:lnSpc>
                <a:spcPct val="100000"/>
              </a:lnSpc>
              <a:spcBef>
                <a:spcPts val="100"/>
              </a:spcBef>
            </a:pPr>
            <a:r>
              <a:rPr sz="2400" dirty="0"/>
              <a:t>Plotting MAE, </a:t>
            </a:r>
            <a:r>
              <a:rPr sz="2400" spc="-5" dirty="0"/>
              <a:t>RMSE </a:t>
            </a:r>
            <a:r>
              <a:rPr sz="2400" dirty="0"/>
              <a:t>and</a:t>
            </a:r>
            <a:r>
              <a:rPr sz="2400" spc="-125" dirty="0"/>
              <a:t> </a:t>
            </a:r>
            <a:r>
              <a:rPr sz="2400" dirty="0"/>
              <a:t>MAPE</a:t>
            </a:r>
            <a:endParaRPr sz="2400"/>
          </a:p>
        </p:txBody>
      </p:sp>
      <p:grpSp>
        <p:nvGrpSpPr>
          <p:cNvPr id="3" name="object 3"/>
          <p:cNvGrpSpPr/>
          <p:nvPr/>
        </p:nvGrpSpPr>
        <p:grpSpPr>
          <a:xfrm>
            <a:off x="237393" y="1443227"/>
            <a:ext cx="4252595" cy="3028315"/>
            <a:chOff x="237393" y="1443227"/>
            <a:chExt cx="4252595" cy="3028315"/>
          </a:xfrm>
        </p:grpSpPr>
        <p:sp>
          <p:nvSpPr>
            <p:cNvPr id="4" name="object 4"/>
            <p:cNvSpPr/>
            <p:nvPr/>
          </p:nvSpPr>
          <p:spPr>
            <a:xfrm>
              <a:off x="237393" y="1781867"/>
              <a:ext cx="4252083" cy="268955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86509" y="1449577"/>
              <a:ext cx="2243455" cy="304800"/>
            </a:xfrm>
            <a:custGeom>
              <a:avLst/>
              <a:gdLst/>
              <a:ahLst/>
              <a:cxnLst/>
              <a:rect l="l" t="t" r="r" b="b"/>
              <a:pathLst>
                <a:path w="2243454" h="304800">
                  <a:moveTo>
                    <a:pt x="2243454" y="0"/>
                  </a:moveTo>
                  <a:lnTo>
                    <a:pt x="0" y="0"/>
                  </a:lnTo>
                  <a:lnTo>
                    <a:pt x="0" y="304800"/>
                  </a:lnTo>
                  <a:lnTo>
                    <a:pt x="2243454" y="304800"/>
                  </a:lnTo>
                  <a:lnTo>
                    <a:pt x="2243454" y="0"/>
                  </a:lnTo>
                  <a:close/>
                </a:path>
              </a:pathLst>
            </a:custGeom>
            <a:solidFill>
              <a:srgbClr val="78909C"/>
            </a:solidFill>
          </p:spPr>
          <p:txBody>
            <a:bodyPr wrap="square" lIns="0" tIns="0" rIns="0" bIns="0" rtlCol="0"/>
            <a:lstStyle/>
            <a:p>
              <a:endParaRPr/>
            </a:p>
          </p:txBody>
        </p:sp>
        <p:sp>
          <p:nvSpPr>
            <p:cNvPr id="6" name="object 6"/>
            <p:cNvSpPr/>
            <p:nvPr/>
          </p:nvSpPr>
          <p:spPr>
            <a:xfrm>
              <a:off x="1286509" y="1443227"/>
              <a:ext cx="2243455" cy="330200"/>
            </a:xfrm>
            <a:custGeom>
              <a:avLst/>
              <a:gdLst/>
              <a:ahLst/>
              <a:cxnLst/>
              <a:rect l="l" t="t" r="r" b="b"/>
              <a:pathLst>
                <a:path w="2243454" h="330200">
                  <a:moveTo>
                    <a:pt x="0" y="0"/>
                  </a:moveTo>
                  <a:lnTo>
                    <a:pt x="0" y="330200"/>
                  </a:lnTo>
                </a:path>
                <a:path w="2243454" h="330200">
                  <a:moveTo>
                    <a:pt x="2243454" y="0"/>
                  </a:moveTo>
                  <a:lnTo>
                    <a:pt x="2243454" y="330200"/>
                  </a:lnTo>
                </a:path>
              </a:pathLst>
            </a:custGeom>
            <a:ln w="12700">
              <a:solidFill>
                <a:srgbClr val="124F5C"/>
              </a:solidFill>
            </a:ln>
          </p:spPr>
          <p:txBody>
            <a:bodyPr wrap="square" lIns="0" tIns="0" rIns="0" bIns="0" rtlCol="0"/>
            <a:lstStyle/>
            <a:p>
              <a:endParaRPr/>
            </a:p>
          </p:txBody>
        </p:sp>
        <p:sp>
          <p:nvSpPr>
            <p:cNvPr id="7" name="object 7"/>
            <p:cNvSpPr/>
            <p:nvPr/>
          </p:nvSpPr>
          <p:spPr>
            <a:xfrm>
              <a:off x="1280159" y="1443227"/>
              <a:ext cx="2256155" cy="12700"/>
            </a:xfrm>
            <a:custGeom>
              <a:avLst/>
              <a:gdLst/>
              <a:ahLst/>
              <a:cxnLst/>
              <a:rect l="l" t="t" r="r" b="b"/>
              <a:pathLst>
                <a:path w="2256154" h="12700">
                  <a:moveTo>
                    <a:pt x="0" y="12700"/>
                  </a:moveTo>
                  <a:lnTo>
                    <a:pt x="2256154" y="12700"/>
                  </a:lnTo>
                  <a:lnTo>
                    <a:pt x="2256154" y="0"/>
                  </a:lnTo>
                  <a:lnTo>
                    <a:pt x="0" y="0"/>
                  </a:lnTo>
                  <a:lnTo>
                    <a:pt x="0" y="12700"/>
                  </a:lnTo>
                  <a:close/>
                </a:path>
              </a:pathLst>
            </a:custGeom>
            <a:solidFill>
              <a:srgbClr val="124F5C"/>
            </a:solidFill>
          </p:spPr>
          <p:txBody>
            <a:bodyPr wrap="square" lIns="0" tIns="0" rIns="0" bIns="0" rtlCol="0"/>
            <a:lstStyle/>
            <a:p>
              <a:endParaRPr/>
            </a:p>
          </p:txBody>
        </p:sp>
        <p:sp>
          <p:nvSpPr>
            <p:cNvPr id="8" name="object 8"/>
            <p:cNvSpPr/>
            <p:nvPr/>
          </p:nvSpPr>
          <p:spPr>
            <a:xfrm>
              <a:off x="1280159" y="1754377"/>
              <a:ext cx="2256155" cy="0"/>
            </a:xfrm>
            <a:custGeom>
              <a:avLst/>
              <a:gdLst/>
              <a:ahLst/>
              <a:cxnLst/>
              <a:rect l="l" t="t" r="r" b="b"/>
              <a:pathLst>
                <a:path w="2256154">
                  <a:moveTo>
                    <a:pt x="0" y="0"/>
                  </a:moveTo>
                  <a:lnTo>
                    <a:pt x="2256154" y="0"/>
                  </a:lnTo>
                </a:path>
              </a:pathLst>
            </a:custGeom>
            <a:ln w="38100">
              <a:solidFill>
                <a:srgbClr val="124F5C"/>
              </a:solidFill>
            </a:ln>
          </p:spPr>
          <p:txBody>
            <a:bodyPr wrap="square" lIns="0" tIns="0" rIns="0" bIns="0" rtlCol="0"/>
            <a:lstStyle/>
            <a:p>
              <a:endParaRPr/>
            </a:p>
          </p:txBody>
        </p:sp>
      </p:grpSp>
      <p:grpSp>
        <p:nvGrpSpPr>
          <p:cNvPr id="9" name="object 9"/>
          <p:cNvGrpSpPr/>
          <p:nvPr/>
        </p:nvGrpSpPr>
        <p:grpSpPr>
          <a:xfrm>
            <a:off x="4721790" y="1426591"/>
            <a:ext cx="4111625" cy="2981960"/>
            <a:chOff x="4721790" y="1426591"/>
            <a:chExt cx="4111625" cy="2981960"/>
          </a:xfrm>
        </p:grpSpPr>
        <p:sp>
          <p:nvSpPr>
            <p:cNvPr id="10" name="object 10"/>
            <p:cNvSpPr/>
            <p:nvPr/>
          </p:nvSpPr>
          <p:spPr>
            <a:xfrm>
              <a:off x="4721790" y="1802425"/>
              <a:ext cx="4111141" cy="260556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677788" y="1432852"/>
              <a:ext cx="2371090" cy="311150"/>
            </a:xfrm>
            <a:custGeom>
              <a:avLst/>
              <a:gdLst/>
              <a:ahLst/>
              <a:cxnLst/>
              <a:rect l="l" t="t" r="r" b="b"/>
              <a:pathLst>
                <a:path w="2371090" h="311150">
                  <a:moveTo>
                    <a:pt x="2371090" y="0"/>
                  </a:moveTo>
                  <a:lnTo>
                    <a:pt x="0" y="0"/>
                  </a:lnTo>
                  <a:lnTo>
                    <a:pt x="0" y="310857"/>
                  </a:lnTo>
                  <a:lnTo>
                    <a:pt x="2371090" y="310857"/>
                  </a:lnTo>
                  <a:lnTo>
                    <a:pt x="2371090" y="0"/>
                  </a:lnTo>
                  <a:close/>
                </a:path>
              </a:pathLst>
            </a:custGeom>
            <a:solidFill>
              <a:srgbClr val="78909C"/>
            </a:solidFill>
          </p:spPr>
          <p:txBody>
            <a:bodyPr wrap="square" lIns="0" tIns="0" rIns="0" bIns="0" rtlCol="0"/>
            <a:lstStyle/>
            <a:p>
              <a:endParaRPr/>
            </a:p>
          </p:txBody>
        </p:sp>
        <p:sp>
          <p:nvSpPr>
            <p:cNvPr id="12" name="object 12"/>
            <p:cNvSpPr/>
            <p:nvPr/>
          </p:nvSpPr>
          <p:spPr>
            <a:xfrm>
              <a:off x="5677788" y="1426591"/>
              <a:ext cx="2371090" cy="336550"/>
            </a:xfrm>
            <a:custGeom>
              <a:avLst/>
              <a:gdLst/>
              <a:ahLst/>
              <a:cxnLst/>
              <a:rect l="l" t="t" r="r" b="b"/>
              <a:pathLst>
                <a:path w="2371090" h="336550">
                  <a:moveTo>
                    <a:pt x="0" y="0"/>
                  </a:moveTo>
                  <a:lnTo>
                    <a:pt x="0" y="336169"/>
                  </a:lnTo>
                </a:path>
                <a:path w="2371090" h="336550">
                  <a:moveTo>
                    <a:pt x="2371090" y="0"/>
                  </a:moveTo>
                  <a:lnTo>
                    <a:pt x="2371090" y="336169"/>
                  </a:lnTo>
                </a:path>
              </a:pathLst>
            </a:custGeom>
            <a:ln w="12700">
              <a:solidFill>
                <a:srgbClr val="124F5C"/>
              </a:solidFill>
            </a:ln>
          </p:spPr>
          <p:txBody>
            <a:bodyPr wrap="square" lIns="0" tIns="0" rIns="0" bIns="0" rtlCol="0"/>
            <a:lstStyle/>
            <a:p>
              <a:endParaRPr/>
            </a:p>
          </p:txBody>
        </p:sp>
        <p:sp>
          <p:nvSpPr>
            <p:cNvPr id="13" name="object 13"/>
            <p:cNvSpPr/>
            <p:nvPr/>
          </p:nvSpPr>
          <p:spPr>
            <a:xfrm>
              <a:off x="5671438" y="1426591"/>
              <a:ext cx="2383790" cy="12700"/>
            </a:xfrm>
            <a:custGeom>
              <a:avLst/>
              <a:gdLst/>
              <a:ahLst/>
              <a:cxnLst/>
              <a:rect l="l" t="t" r="r" b="b"/>
              <a:pathLst>
                <a:path w="2383790" h="12700">
                  <a:moveTo>
                    <a:pt x="0" y="12700"/>
                  </a:moveTo>
                  <a:lnTo>
                    <a:pt x="2383790" y="12700"/>
                  </a:lnTo>
                  <a:lnTo>
                    <a:pt x="2383790" y="0"/>
                  </a:lnTo>
                  <a:lnTo>
                    <a:pt x="0" y="0"/>
                  </a:lnTo>
                  <a:lnTo>
                    <a:pt x="0" y="12700"/>
                  </a:lnTo>
                  <a:close/>
                </a:path>
              </a:pathLst>
            </a:custGeom>
            <a:solidFill>
              <a:srgbClr val="124F5C"/>
            </a:solidFill>
          </p:spPr>
          <p:txBody>
            <a:bodyPr wrap="square" lIns="0" tIns="0" rIns="0" bIns="0" rtlCol="0"/>
            <a:lstStyle/>
            <a:p>
              <a:endParaRPr/>
            </a:p>
          </p:txBody>
        </p:sp>
        <p:sp>
          <p:nvSpPr>
            <p:cNvPr id="14" name="object 14"/>
            <p:cNvSpPr/>
            <p:nvPr/>
          </p:nvSpPr>
          <p:spPr>
            <a:xfrm>
              <a:off x="5671438" y="1743710"/>
              <a:ext cx="2383790" cy="0"/>
            </a:xfrm>
            <a:custGeom>
              <a:avLst/>
              <a:gdLst/>
              <a:ahLst/>
              <a:cxnLst/>
              <a:rect l="l" t="t" r="r" b="b"/>
              <a:pathLst>
                <a:path w="2383790">
                  <a:moveTo>
                    <a:pt x="0" y="0"/>
                  </a:moveTo>
                  <a:lnTo>
                    <a:pt x="2383790" y="0"/>
                  </a:lnTo>
                </a:path>
              </a:pathLst>
            </a:custGeom>
            <a:ln w="38100">
              <a:solidFill>
                <a:srgbClr val="124F5C"/>
              </a:solidFill>
            </a:ln>
          </p:spPr>
          <p:txBody>
            <a:bodyPr wrap="square" lIns="0" tIns="0" rIns="0" bIns="0" rtlCol="0"/>
            <a:lstStyle/>
            <a:p>
              <a:endParaRPr/>
            </a:p>
          </p:txBody>
        </p:sp>
      </p:grpSp>
      <p:sp>
        <p:nvSpPr>
          <p:cNvPr id="15" name="object 15"/>
          <p:cNvSpPr txBox="1"/>
          <p:nvPr/>
        </p:nvSpPr>
        <p:spPr>
          <a:xfrm>
            <a:off x="1292860" y="1476882"/>
            <a:ext cx="2230755" cy="239395"/>
          </a:xfrm>
          <a:prstGeom prst="rect">
            <a:avLst/>
          </a:prstGeom>
        </p:spPr>
        <p:txBody>
          <a:bodyPr vert="horz" wrap="square" lIns="0" tIns="13335" rIns="0" bIns="0" rtlCol="0">
            <a:spAutoFit/>
          </a:bodyPr>
          <a:lstStyle/>
          <a:p>
            <a:pPr marL="85090">
              <a:lnSpc>
                <a:spcPct val="100000"/>
              </a:lnSpc>
              <a:spcBef>
                <a:spcPts val="105"/>
              </a:spcBef>
            </a:pPr>
            <a:r>
              <a:rPr sz="1400" b="1" spc="5" dirty="0">
                <a:solidFill>
                  <a:srgbClr val="124F5C"/>
                </a:solidFill>
                <a:latin typeface="Arial"/>
                <a:cs typeface="Arial"/>
              </a:rPr>
              <a:t>Mean </a:t>
            </a:r>
            <a:r>
              <a:rPr sz="1400" b="1" spc="-10" dirty="0">
                <a:solidFill>
                  <a:srgbClr val="124F5C"/>
                </a:solidFill>
                <a:latin typeface="Arial"/>
                <a:cs typeface="Arial"/>
              </a:rPr>
              <a:t>Absolute</a:t>
            </a:r>
            <a:r>
              <a:rPr sz="1400" b="1" spc="-70" dirty="0">
                <a:solidFill>
                  <a:srgbClr val="124F5C"/>
                </a:solidFill>
                <a:latin typeface="Arial"/>
                <a:cs typeface="Arial"/>
              </a:rPr>
              <a:t> </a:t>
            </a:r>
            <a:r>
              <a:rPr sz="1400" b="1" spc="-5" dirty="0">
                <a:solidFill>
                  <a:srgbClr val="124F5C"/>
                </a:solidFill>
                <a:latin typeface="Arial"/>
                <a:cs typeface="Arial"/>
              </a:rPr>
              <a:t>Error</a:t>
            </a:r>
            <a:endParaRPr sz="1400">
              <a:latin typeface="Arial"/>
              <a:cs typeface="Arial"/>
            </a:endParaRPr>
          </a:p>
        </p:txBody>
      </p:sp>
      <p:sp>
        <p:nvSpPr>
          <p:cNvPr id="16" name="object 16"/>
          <p:cNvSpPr txBox="1"/>
          <p:nvPr/>
        </p:nvSpPr>
        <p:spPr>
          <a:xfrm>
            <a:off x="5684139" y="1460068"/>
            <a:ext cx="2358390" cy="240029"/>
          </a:xfrm>
          <a:prstGeom prst="rect">
            <a:avLst/>
          </a:prstGeom>
        </p:spPr>
        <p:txBody>
          <a:bodyPr vert="horz" wrap="square" lIns="0" tIns="13335" rIns="0" bIns="0" rtlCol="0">
            <a:spAutoFit/>
          </a:bodyPr>
          <a:lstStyle/>
          <a:p>
            <a:pPr marL="85725">
              <a:lnSpc>
                <a:spcPct val="100000"/>
              </a:lnSpc>
              <a:spcBef>
                <a:spcPts val="105"/>
              </a:spcBef>
            </a:pPr>
            <a:r>
              <a:rPr sz="1400" b="1" spc="-5" dirty="0">
                <a:solidFill>
                  <a:srgbClr val="124F5C"/>
                </a:solidFill>
                <a:latin typeface="Arial"/>
                <a:cs typeface="Arial"/>
              </a:rPr>
              <a:t>Root </a:t>
            </a:r>
            <a:r>
              <a:rPr sz="1400" b="1" spc="5" dirty="0">
                <a:solidFill>
                  <a:srgbClr val="124F5C"/>
                </a:solidFill>
                <a:latin typeface="Arial"/>
                <a:cs typeface="Arial"/>
              </a:rPr>
              <a:t>Mean </a:t>
            </a:r>
            <a:r>
              <a:rPr sz="1400" b="1" dirty="0">
                <a:solidFill>
                  <a:srgbClr val="124F5C"/>
                </a:solidFill>
                <a:latin typeface="Arial"/>
                <a:cs typeface="Arial"/>
              </a:rPr>
              <a:t>Square</a:t>
            </a:r>
            <a:r>
              <a:rPr sz="1400" b="1" spc="-125" dirty="0">
                <a:solidFill>
                  <a:srgbClr val="124F5C"/>
                </a:solidFill>
                <a:latin typeface="Arial"/>
                <a:cs typeface="Arial"/>
              </a:rPr>
              <a:t> </a:t>
            </a:r>
            <a:r>
              <a:rPr sz="1400" b="1" dirty="0">
                <a:solidFill>
                  <a:srgbClr val="124F5C"/>
                </a:solidFill>
                <a:latin typeface="Arial"/>
                <a:cs typeface="Arial"/>
              </a:rPr>
              <a:t>Error</a:t>
            </a:r>
            <a:endParaRPr sz="14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6382"/>
            <a:ext cx="1074420" cy="391160"/>
          </a:xfrm>
          <a:prstGeom prst="rect">
            <a:avLst/>
          </a:prstGeom>
        </p:spPr>
        <p:txBody>
          <a:bodyPr vert="horz" wrap="square" lIns="0" tIns="12700" rIns="0" bIns="0" rtlCol="0">
            <a:spAutoFit/>
          </a:bodyPr>
          <a:lstStyle/>
          <a:p>
            <a:pPr marL="12700">
              <a:lnSpc>
                <a:spcPct val="100000"/>
              </a:lnSpc>
              <a:spcBef>
                <a:spcPts val="100"/>
              </a:spcBef>
            </a:pPr>
            <a:r>
              <a:rPr sz="2400" spc="-5" dirty="0"/>
              <a:t>Co</a:t>
            </a:r>
            <a:r>
              <a:rPr sz="2400" spc="-15" dirty="0"/>
              <a:t>n</a:t>
            </a:r>
            <a:r>
              <a:rPr sz="2400" spc="-5" dirty="0"/>
              <a:t>td..</a:t>
            </a:r>
            <a:endParaRPr sz="2400"/>
          </a:p>
        </p:txBody>
      </p:sp>
      <p:sp>
        <p:nvSpPr>
          <p:cNvPr id="3" name="object 3"/>
          <p:cNvSpPr txBox="1"/>
          <p:nvPr/>
        </p:nvSpPr>
        <p:spPr>
          <a:xfrm>
            <a:off x="579221" y="4128008"/>
            <a:ext cx="8044815" cy="829944"/>
          </a:xfrm>
          <a:prstGeom prst="rect">
            <a:avLst/>
          </a:prstGeom>
        </p:spPr>
        <p:txBody>
          <a:bodyPr vert="horz" wrap="square" lIns="0" tIns="12065" rIns="0" bIns="0" rtlCol="0">
            <a:spAutoFit/>
          </a:bodyPr>
          <a:lstStyle/>
          <a:p>
            <a:pPr marL="355600" indent="-342900">
              <a:lnSpc>
                <a:spcPct val="100000"/>
              </a:lnSpc>
              <a:spcBef>
                <a:spcPts val="95"/>
              </a:spcBef>
              <a:buSzPct val="112500"/>
              <a:buFont typeface="Arial"/>
              <a:buChar char="•"/>
              <a:tabLst>
                <a:tab pos="354965" algn="l"/>
                <a:tab pos="355600" algn="l"/>
              </a:tabLst>
            </a:pPr>
            <a:r>
              <a:rPr sz="1600" b="1" spc="-5" dirty="0">
                <a:solidFill>
                  <a:srgbClr val="124F5C"/>
                </a:solidFill>
                <a:latin typeface="Arial"/>
                <a:cs typeface="Arial"/>
              </a:rPr>
              <a:t>Dots show </a:t>
            </a:r>
            <a:r>
              <a:rPr sz="1600" spc="-5" dirty="0">
                <a:solidFill>
                  <a:srgbClr val="124F5C"/>
                </a:solidFill>
                <a:latin typeface="Arial"/>
                <a:cs typeface="Arial"/>
              </a:rPr>
              <a:t>the absolute percent error for each prediction in</a:t>
            </a:r>
            <a:r>
              <a:rPr sz="1600" spc="114" dirty="0">
                <a:solidFill>
                  <a:srgbClr val="124F5C"/>
                </a:solidFill>
                <a:latin typeface="Arial"/>
                <a:cs typeface="Arial"/>
              </a:rPr>
              <a:t> </a:t>
            </a:r>
            <a:r>
              <a:rPr sz="1600" spc="-5" dirty="0">
                <a:solidFill>
                  <a:srgbClr val="124F5C"/>
                </a:solidFill>
                <a:latin typeface="Arial"/>
                <a:cs typeface="Arial"/>
              </a:rPr>
              <a:t>data-frame.</a:t>
            </a:r>
            <a:endParaRPr sz="1600">
              <a:latin typeface="Arial"/>
              <a:cs typeface="Arial"/>
            </a:endParaRPr>
          </a:p>
          <a:p>
            <a:pPr marL="355600" marR="5080" indent="-342900">
              <a:lnSpc>
                <a:spcPct val="114999"/>
              </a:lnSpc>
              <a:buSzPct val="112500"/>
              <a:buChar char="•"/>
              <a:tabLst>
                <a:tab pos="354965" algn="l"/>
                <a:tab pos="355600" algn="l"/>
              </a:tabLst>
            </a:pPr>
            <a:r>
              <a:rPr sz="1600" spc="-5" dirty="0">
                <a:solidFill>
                  <a:srgbClr val="124F5C"/>
                </a:solidFill>
                <a:latin typeface="Arial"/>
                <a:cs typeface="Arial"/>
              </a:rPr>
              <a:t>The </a:t>
            </a:r>
            <a:r>
              <a:rPr sz="1600" b="1" spc="-5" dirty="0">
                <a:solidFill>
                  <a:srgbClr val="124F5C"/>
                </a:solidFill>
                <a:latin typeface="Arial"/>
                <a:cs typeface="Arial"/>
              </a:rPr>
              <a:t>blue line </a:t>
            </a:r>
            <a:r>
              <a:rPr sz="1600" spc="-10" dirty="0">
                <a:solidFill>
                  <a:srgbClr val="124F5C"/>
                </a:solidFill>
                <a:latin typeface="Arial"/>
                <a:cs typeface="Arial"/>
              </a:rPr>
              <a:t>shows </a:t>
            </a:r>
            <a:r>
              <a:rPr sz="1600" spc="-5" dirty="0">
                <a:solidFill>
                  <a:srgbClr val="124F5C"/>
                </a:solidFill>
                <a:latin typeface="Arial"/>
                <a:cs typeface="Arial"/>
              </a:rPr>
              <a:t>the MAPE, </a:t>
            </a:r>
            <a:r>
              <a:rPr sz="1600" spc="-10" dirty="0">
                <a:solidFill>
                  <a:srgbClr val="124F5C"/>
                </a:solidFill>
                <a:latin typeface="Arial"/>
                <a:cs typeface="Arial"/>
              </a:rPr>
              <a:t>where </a:t>
            </a:r>
            <a:r>
              <a:rPr sz="1600" spc="-5" dirty="0">
                <a:solidFill>
                  <a:srgbClr val="124F5C"/>
                </a:solidFill>
                <a:latin typeface="Arial"/>
                <a:cs typeface="Arial"/>
              </a:rPr>
              <a:t>the mean is taken over a rolling window of the  dots.</a:t>
            </a:r>
            <a:endParaRPr sz="1600">
              <a:latin typeface="Arial"/>
              <a:cs typeface="Arial"/>
            </a:endParaRPr>
          </a:p>
        </p:txBody>
      </p:sp>
      <p:grpSp>
        <p:nvGrpSpPr>
          <p:cNvPr id="4" name="object 4"/>
          <p:cNvGrpSpPr/>
          <p:nvPr/>
        </p:nvGrpSpPr>
        <p:grpSpPr>
          <a:xfrm>
            <a:off x="2270049" y="975360"/>
            <a:ext cx="4427220" cy="2887980"/>
            <a:chOff x="2270049" y="975360"/>
            <a:chExt cx="4427220" cy="2887980"/>
          </a:xfrm>
        </p:grpSpPr>
        <p:sp>
          <p:nvSpPr>
            <p:cNvPr id="5" name="object 5"/>
            <p:cNvSpPr/>
            <p:nvPr/>
          </p:nvSpPr>
          <p:spPr>
            <a:xfrm>
              <a:off x="2270049" y="1335036"/>
              <a:ext cx="4426978" cy="252778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076321" y="981710"/>
              <a:ext cx="2952750" cy="304800"/>
            </a:xfrm>
            <a:custGeom>
              <a:avLst/>
              <a:gdLst/>
              <a:ahLst/>
              <a:cxnLst/>
              <a:rect l="l" t="t" r="r" b="b"/>
              <a:pathLst>
                <a:path w="2952750" h="304800">
                  <a:moveTo>
                    <a:pt x="2952369" y="0"/>
                  </a:moveTo>
                  <a:lnTo>
                    <a:pt x="0" y="0"/>
                  </a:lnTo>
                  <a:lnTo>
                    <a:pt x="0" y="304800"/>
                  </a:lnTo>
                  <a:lnTo>
                    <a:pt x="2952369" y="304800"/>
                  </a:lnTo>
                  <a:lnTo>
                    <a:pt x="2952369" y="0"/>
                  </a:lnTo>
                  <a:close/>
                </a:path>
              </a:pathLst>
            </a:custGeom>
            <a:solidFill>
              <a:srgbClr val="78909C"/>
            </a:solidFill>
          </p:spPr>
          <p:txBody>
            <a:bodyPr wrap="square" lIns="0" tIns="0" rIns="0" bIns="0" rtlCol="0"/>
            <a:lstStyle/>
            <a:p>
              <a:endParaRPr/>
            </a:p>
          </p:txBody>
        </p:sp>
        <p:sp>
          <p:nvSpPr>
            <p:cNvPr id="7" name="object 7"/>
            <p:cNvSpPr/>
            <p:nvPr/>
          </p:nvSpPr>
          <p:spPr>
            <a:xfrm>
              <a:off x="3076321" y="975360"/>
              <a:ext cx="2952750" cy="330200"/>
            </a:xfrm>
            <a:custGeom>
              <a:avLst/>
              <a:gdLst/>
              <a:ahLst/>
              <a:cxnLst/>
              <a:rect l="l" t="t" r="r" b="b"/>
              <a:pathLst>
                <a:path w="2952750" h="330200">
                  <a:moveTo>
                    <a:pt x="0" y="0"/>
                  </a:moveTo>
                  <a:lnTo>
                    <a:pt x="0" y="330200"/>
                  </a:lnTo>
                </a:path>
                <a:path w="2952750" h="330200">
                  <a:moveTo>
                    <a:pt x="2952369" y="0"/>
                  </a:moveTo>
                  <a:lnTo>
                    <a:pt x="2952369" y="330200"/>
                  </a:lnTo>
                </a:path>
              </a:pathLst>
            </a:custGeom>
            <a:ln w="12700">
              <a:solidFill>
                <a:srgbClr val="124F5C"/>
              </a:solidFill>
            </a:ln>
          </p:spPr>
          <p:txBody>
            <a:bodyPr wrap="square" lIns="0" tIns="0" rIns="0" bIns="0" rtlCol="0"/>
            <a:lstStyle/>
            <a:p>
              <a:endParaRPr/>
            </a:p>
          </p:txBody>
        </p:sp>
        <p:sp>
          <p:nvSpPr>
            <p:cNvPr id="8" name="object 8"/>
            <p:cNvSpPr/>
            <p:nvPr/>
          </p:nvSpPr>
          <p:spPr>
            <a:xfrm>
              <a:off x="3069971" y="975360"/>
              <a:ext cx="2965450" cy="12700"/>
            </a:xfrm>
            <a:custGeom>
              <a:avLst/>
              <a:gdLst/>
              <a:ahLst/>
              <a:cxnLst/>
              <a:rect l="l" t="t" r="r" b="b"/>
              <a:pathLst>
                <a:path w="2965450" h="12700">
                  <a:moveTo>
                    <a:pt x="0" y="12700"/>
                  </a:moveTo>
                  <a:lnTo>
                    <a:pt x="2965069" y="12700"/>
                  </a:lnTo>
                  <a:lnTo>
                    <a:pt x="2965069" y="0"/>
                  </a:lnTo>
                  <a:lnTo>
                    <a:pt x="0" y="0"/>
                  </a:lnTo>
                  <a:lnTo>
                    <a:pt x="0" y="12700"/>
                  </a:lnTo>
                  <a:close/>
                </a:path>
              </a:pathLst>
            </a:custGeom>
            <a:solidFill>
              <a:srgbClr val="124F5C"/>
            </a:solidFill>
          </p:spPr>
          <p:txBody>
            <a:bodyPr wrap="square" lIns="0" tIns="0" rIns="0" bIns="0" rtlCol="0"/>
            <a:lstStyle/>
            <a:p>
              <a:endParaRPr/>
            </a:p>
          </p:txBody>
        </p:sp>
        <p:sp>
          <p:nvSpPr>
            <p:cNvPr id="9" name="object 9"/>
            <p:cNvSpPr/>
            <p:nvPr/>
          </p:nvSpPr>
          <p:spPr>
            <a:xfrm>
              <a:off x="3069971" y="1286510"/>
              <a:ext cx="2965450" cy="0"/>
            </a:xfrm>
            <a:custGeom>
              <a:avLst/>
              <a:gdLst/>
              <a:ahLst/>
              <a:cxnLst/>
              <a:rect l="l" t="t" r="r" b="b"/>
              <a:pathLst>
                <a:path w="2965450">
                  <a:moveTo>
                    <a:pt x="0" y="0"/>
                  </a:moveTo>
                  <a:lnTo>
                    <a:pt x="2965069" y="0"/>
                  </a:lnTo>
                </a:path>
              </a:pathLst>
            </a:custGeom>
            <a:ln w="38100">
              <a:solidFill>
                <a:srgbClr val="124F5C"/>
              </a:solidFill>
            </a:ln>
          </p:spPr>
          <p:txBody>
            <a:bodyPr wrap="square" lIns="0" tIns="0" rIns="0" bIns="0" rtlCol="0"/>
            <a:lstStyle/>
            <a:p>
              <a:endParaRPr/>
            </a:p>
          </p:txBody>
        </p:sp>
      </p:grpSp>
      <p:sp>
        <p:nvSpPr>
          <p:cNvPr id="10" name="object 10"/>
          <p:cNvSpPr txBox="1"/>
          <p:nvPr/>
        </p:nvSpPr>
        <p:spPr>
          <a:xfrm>
            <a:off x="3082670" y="1009014"/>
            <a:ext cx="2940050" cy="239395"/>
          </a:xfrm>
          <a:prstGeom prst="rect">
            <a:avLst/>
          </a:prstGeom>
        </p:spPr>
        <p:txBody>
          <a:bodyPr vert="horz" wrap="square" lIns="0" tIns="13335" rIns="0" bIns="0" rtlCol="0">
            <a:spAutoFit/>
          </a:bodyPr>
          <a:lstStyle/>
          <a:p>
            <a:pPr marL="85725">
              <a:lnSpc>
                <a:spcPct val="100000"/>
              </a:lnSpc>
              <a:spcBef>
                <a:spcPts val="105"/>
              </a:spcBef>
            </a:pPr>
            <a:r>
              <a:rPr sz="1400" b="1" spc="5" dirty="0">
                <a:solidFill>
                  <a:srgbClr val="124F5C"/>
                </a:solidFill>
                <a:latin typeface="Arial"/>
                <a:cs typeface="Arial"/>
              </a:rPr>
              <a:t>Mean </a:t>
            </a:r>
            <a:r>
              <a:rPr sz="1400" b="1" spc="-10" dirty="0">
                <a:solidFill>
                  <a:srgbClr val="124F5C"/>
                </a:solidFill>
                <a:latin typeface="Arial"/>
                <a:cs typeface="Arial"/>
              </a:rPr>
              <a:t>Absolute </a:t>
            </a:r>
            <a:r>
              <a:rPr sz="1400" b="1" dirty="0">
                <a:solidFill>
                  <a:srgbClr val="124F5C"/>
                </a:solidFill>
                <a:latin typeface="Arial"/>
                <a:cs typeface="Arial"/>
              </a:rPr>
              <a:t>Percentage</a:t>
            </a:r>
            <a:r>
              <a:rPr sz="1400" b="1" spc="-114" dirty="0">
                <a:solidFill>
                  <a:srgbClr val="124F5C"/>
                </a:solidFill>
                <a:latin typeface="Arial"/>
                <a:cs typeface="Arial"/>
              </a:rPr>
              <a:t> </a:t>
            </a:r>
            <a:r>
              <a:rPr sz="1400" b="1" spc="-5" dirty="0">
                <a:solidFill>
                  <a:srgbClr val="124F5C"/>
                </a:solidFill>
                <a:latin typeface="Arial"/>
                <a:cs typeface="Arial"/>
              </a:rPr>
              <a:t>Error</a:t>
            </a:r>
            <a:endParaRPr sz="14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0429" y="514858"/>
            <a:ext cx="1919605" cy="452120"/>
          </a:xfrm>
          <a:prstGeom prst="rect">
            <a:avLst/>
          </a:prstGeom>
        </p:spPr>
        <p:txBody>
          <a:bodyPr vert="horz" wrap="square" lIns="0" tIns="12065" rIns="0" bIns="0" rtlCol="0">
            <a:spAutoFit/>
          </a:bodyPr>
          <a:lstStyle/>
          <a:p>
            <a:pPr marL="12700">
              <a:lnSpc>
                <a:spcPct val="100000"/>
              </a:lnSpc>
              <a:spcBef>
                <a:spcPts val="95"/>
              </a:spcBef>
            </a:pPr>
            <a:r>
              <a:rPr spc="-5" dirty="0"/>
              <a:t>Chall</a:t>
            </a:r>
            <a:r>
              <a:rPr dirty="0"/>
              <a:t>e</a:t>
            </a:r>
            <a:r>
              <a:rPr spc="-5" dirty="0"/>
              <a:t>n</a:t>
            </a:r>
            <a:r>
              <a:rPr spc="-15" dirty="0"/>
              <a:t>g</a:t>
            </a:r>
            <a:r>
              <a:rPr spc="-5" dirty="0"/>
              <a:t>es</a:t>
            </a:r>
          </a:p>
        </p:txBody>
      </p:sp>
      <p:sp>
        <p:nvSpPr>
          <p:cNvPr id="3" name="object 3"/>
          <p:cNvSpPr txBox="1"/>
          <p:nvPr/>
        </p:nvSpPr>
        <p:spPr>
          <a:xfrm>
            <a:off x="504850" y="1197737"/>
            <a:ext cx="6965950" cy="1277914"/>
          </a:xfrm>
          <a:prstGeom prst="rect">
            <a:avLst/>
          </a:prstGeom>
        </p:spPr>
        <p:txBody>
          <a:bodyPr vert="horz" wrap="square" lIns="0" tIns="53975" rIns="0" bIns="0" rtlCol="0">
            <a:spAutoFit/>
          </a:bodyPr>
          <a:lstStyle/>
          <a:p>
            <a:pPr marL="355600" indent="-342900">
              <a:lnSpc>
                <a:spcPct val="100000"/>
              </a:lnSpc>
              <a:spcBef>
                <a:spcPts val="425"/>
              </a:spcBef>
              <a:buChar char="•"/>
              <a:tabLst>
                <a:tab pos="354965" algn="l"/>
                <a:tab pos="355600" algn="l"/>
              </a:tabLst>
            </a:pPr>
            <a:r>
              <a:rPr lang="en-US" spc="-5">
                <a:solidFill>
                  <a:schemeClr val="tx2"/>
                </a:solidFill>
                <a:latin typeface="Arial"/>
                <a:cs typeface="Arial"/>
              </a:rPr>
              <a:t>S</a:t>
            </a:r>
            <a:r>
              <a:rPr sz="1800" spc="-5" smtClean="0">
                <a:solidFill>
                  <a:schemeClr val="tx2"/>
                </a:solidFill>
                <a:latin typeface="Arial"/>
                <a:cs typeface="Arial"/>
              </a:rPr>
              <a:t>mall dataset</a:t>
            </a:r>
            <a:r>
              <a:rPr lang="en-US" sz="1800" spc="-5" smtClean="0">
                <a:solidFill>
                  <a:schemeClr val="tx2"/>
                </a:solidFill>
                <a:latin typeface="Arial"/>
                <a:cs typeface="Arial"/>
              </a:rPr>
              <a:t> so</a:t>
            </a:r>
            <a:r>
              <a:rPr sz="1800" spc="-5" smtClean="0">
                <a:solidFill>
                  <a:schemeClr val="tx2"/>
                </a:solidFill>
                <a:latin typeface="Arial"/>
                <a:cs typeface="Arial"/>
              </a:rPr>
              <a:t> </a:t>
            </a:r>
            <a:r>
              <a:rPr sz="1800" spc="-5" dirty="0">
                <a:solidFill>
                  <a:schemeClr val="tx2"/>
                </a:solidFill>
                <a:latin typeface="Arial"/>
                <a:cs typeface="Arial"/>
              </a:rPr>
              <a:t>it’s difficult </a:t>
            </a:r>
            <a:r>
              <a:rPr sz="1800" dirty="0">
                <a:solidFill>
                  <a:schemeClr val="tx2"/>
                </a:solidFill>
                <a:latin typeface="Arial"/>
                <a:cs typeface="Arial"/>
              </a:rPr>
              <a:t>to </a:t>
            </a:r>
            <a:r>
              <a:rPr sz="1800" spc="-5" dirty="0">
                <a:solidFill>
                  <a:schemeClr val="tx2"/>
                </a:solidFill>
                <a:latin typeface="Arial"/>
                <a:cs typeface="Arial"/>
              </a:rPr>
              <a:t>get good model</a:t>
            </a:r>
            <a:r>
              <a:rPr sz="1800" spc="45" dirty="0">
                <a:solidFill>
                  <a:schemeClr val="tx2"/>
                </a:solidFill>
                <a:latin typeface="Arial"/>
                <a:cs typeface="Arial"/>
              </a:rPr>
              <a:t> </a:t>
            </a:r>
            <a:r>
              <a:rPr sz="1800" spc="-10" dirty="0">
                <a:solidFill>
                  <a:schemeClr val="tx2"/>
                </a:solidFill>
                <a:latin typeface="Arial"/>
                <a:cs typeface="Arial"/>
              </a:rPr>
              <a:t>accuracy.</a:t>
            </a:r>
            <a:endParaRPr sz="1800">
              <a:solidFill>
                <a:schemeClr val="tx2"/>
              </a:solidFill>
              <a:latin typeface="Arial"/>
              <a:cs typeface="Arial"/>
            </a:endParaRPr>
          </a:p>
          <a:p>
            <a:pPr marL="355600" indent="-342900">
              <a:lnSpc>
                <a:spcPct val="100000"/>
              </a:lnSpc>
              <a:spcBef>
                <a:spcPts val="325"/>
              </a:spcBef>
              <a:buChar char="•"/>
              <a:tabLst>
                <a:tab pos="354965" algn="l"/>
                <a:tab pos="355600" algn="l"/>
              </a:tabLst>
            </a:pPr>
            <a:r>
              <a:rPr sz="1800" spc="-5" dirty="0">
                <a:solidFill>
                  <a:schemeClr val="tx2"/>
                </a:solidFill>
                <a:latin typeface="Arial"/>
                <a:cs typeface="Arial"/>
              </a:rPr>
              <a:t>Making </a:t>
            </a:r>
            <a:r>
              <a:rPr sz="1800" dirty="0">
                <a:solidFill>
                  <a:schemeClr val="tx2"/>
                </a:solidFill>
                <a:latin typeface="Arial"/>
                <a:cs typeface="Arial"/>
              </a:rPr>
              <a:t>the </a:t>
            </a:r>
            <a:r>
              <a:rPr sz="1800" spc="-5" dirty="0">
                <a:solidFill>
                  <a:schemeClr val="tx2"/>
                </a:solidFill>
                <a:latin typeface="Arial"/>
                <a:cs typeface="Arial"/>
              </a:rPr>
              <a:t>data stationary </a:t>
            </a:r>
            <a:r>
              <a:rPr sz="1800" dirty="0">
                <a:solidFill>
                  <a:schemeClr val="tx2"/>
                </a:solidFill>
                <a:latin typeface="Arial"/>
                <a:cs typeface="Arial"/>
              </a:rPr>
              <a:t>for time </a:t>
            </a:r>
            <a:r>
              <a:rPr sz="1800" spc="-5" dirty="0">
                <a:solidFill>
                  <a:schemeClr val="tx2"/>
                </a:solidFill>
                <a:latin typeface="Arial"/>
                <a:cs typeface="Arial"/>
              </a:rPr>
              <a:t>series</a:t>
            </a:r>
            <a:r>
              <a:rPr sz="1800" spc="-10" dirty="0">
                <a:solidFill>
                  <a:schemeClr val="tx2"/>
                </a:solidFill>
                <a:latin typeface="Arial"/>
                <a:cs typeface="Arial"/>
              </a:rPr>
              <a:t> </a:t>
            </a:r>
            <a:r>
              <a:rPr sz="1800" spc="-5">
                <a:solidFill>
                  <a:schemeClr val="tx2"/>
                </a:solidFill>
                <a:latin typeface="Arial"/>
                <a:cs typeface="Arial"/>
              </a:rPr>
              <a:t>model</a:t>
            </a:r>
            <a:r>
              <a:rPr sz="1800" spc="-5" smtClean="0">
                <a:solidFill>
                  <a:schemeClr val="tx2"/>
                </a:solidFill>
                <a:latin typeface="Arial"/>
                <a:cs typeface="Arial"/>
              </a:rPr>
              <a:t>.</a:t>
            </a:r>
            <a:endParaRPr lang="en-US" sz="1800" spc="-5" smtClean="0">
              <a:solidFill>
                <a:schemeClr val="tx2"/>
              </a:solidFill>
              <a:latin typeface="Arial"/>
              <a:cs typeface="Arial"/>
            </a:endParaRPr>
          </a:p>
          <a:p>
            <a:pPr marL="355600" indent="-342900">
              <a:lnSpc>
                <a:spcPct val="100000"/>
              </a:lnSpc>
              <a:spcBef>
                <a:spcPts val="325"/>
              </a:spcBef>
              <a:buChar char="•"/>
              <a:tabLst>
                <a:tab pos="354965" algn="l"/>
                <a:tab pos="355600" algn="l"/>
              </a:tabLst>
            </a:pPr>
            <a:r>
              <a:rPr lang="en-US" spc="-5" smtClean="0">
                <a:solidFill>
                  <a:schemeClr val="tx2"/>
                </a:solidFill>
                <a:latin typeface="Arial"/>
                <a:cs typeface="Arial"/>
              </a:rPr>
              <a:t>Selecting the values of p,d,q for ARIMA.</a:t>
            </a:r>
            <a:endParaRPr sz="1800">
              <a:solidFill>
                <a:schemeClr val="tx2"/>
              </a:solidFill>
              <a:latin typeface="Arial"/>
              <a:cs typeface="Arial"/>
            </a:endParaRPr>
          </a:p>
          <a:p>
            <a:pPr marL="355600" indent="-342900">
              <a:lnSpc>
                <a:spcPct val="100000"/>
              </a:lnSpc>
              <a:spcBef>
                <a:spcPts val="325"/>
              </a:spcBef>
              <a:buChar char="•"/>
              <a:tabLst>
                <a:tab pos="354965" algn="l"/>
                <a:tab pos="355600" algn="l"/>
              </a:tabLst>
            </a:pPr>
            <a:r>
              <a:rPr sz="1800" spc="-5" dirty="0">
                <a:solidFill>
                  <a:schemeClr val="tx2"/>
                </a:solidFill>
                <a:latin typeface="Arial"/>
                <a:cs typeface="Arial"/>
              </a:rPr>
              <a:t>Adding monthly trend </a:t>
            </a:r>
            <a:r>
              <a:rPr sz="1800" dirty="0">
                <a:solidFill>
                  <a:schemeClr val="tx2"/>
                </a:solidFill>
                <a:latin typeface="Arial"/>
                <a:cs typeface="Arial"/>
              </a:rPr>
              <a:t>to</a:t>
            </a:r>
            <a:r>
              <a:rPr sz="1800" spc="10" dirty="0">
                <a:solidFill>
                  <a:schemeClr val="tx2"/>
                </a:solidFill>
                <a:latin typeface="Arial"/>
                <a:cs typeface="Arial"/>
              </a:rPr>
              <a:t> </a:t>
            </a:r>
            <a:r>
              <a:rPr sz="1800" spc="-5" dirty="0">
                <a:solidFill>
                  <a:schemeClr val="tx2"/>
                </a:solidFill>
                <a:latin typeface="Arial"/>
                <a:cs typeface="Arial"/>
              </a:rPr>
              <a:t>fbprophet.</a:t>
            </a:r>
            <a:endParaRPr sz="1800">
              <a:solidFill>
                <a:schemeClr val="tx2"/>
              </a:solidFill>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85750"/>
            <a:ext cx="1958339" cy="452120"/>
          </a:xfrm>
          <a:prstGeom prst="rect">
            <a:avLst/>
          </a:prstGeom>
        </p:spPr>
        <p:txBody>
          <a:bodyPr vert="horz" wrap="square" lIns="0" tIns="12065" rIns="0" bIns="0" rtlCol="0">
            <a:spAutoFit/>
          </a:bodyPr>
          <a:lstStyle/>
          <a:p>
            <a:pPr marL="12700">
              <a:lnSpc>
                <a:spcPct val="100000"/>
              </a:lnSpc>
              <a:spcBef>
                <a:spcPts val="95"/>
              </a:spcBef>
            </a:pPr>
            <a:r>
              <a:rPr spc="-5" dirty="0"/>
              <a:t>Co</a:t>
            </a:r>
            <a:r>
              <a:rPr spc="-20" dirty="0"/>
              <a:t>n</a:t>
            </a:r>
            <a:r>
              <a:rPr spc="-5" dirty="0"/>
              <a:t>clu</a:t>
            </a:r>
            <a:r>
              <a:rPr dirty="0"/>
              <a:t>s</a:t>
            </a:r>
            <a:r>
              <a:rPr spc="-5" dirty="0"/>
              <a:t>ion</a:t>
            </a:r>
          </a:p>
        </p:txBody>
      </p:sp>
      <p:sp>
        <p:nvSpPr>
          <p:cNvPr id="3" name="object 3"/>
          <p:cNvSpPr txBox="1"/>
          <p:nvPr/>
        </p:nvSpPr>
        <p:spPr>
          <a:xfrm>
            <a:off x="561833" y="895350"/>
            <a:ext cx="8064500" cy="3982500"/>
          </a:xfrm>
          <a:prstGeom prst="rect">
            <a:avLst/>
          </a:prstGeom>
        </p:spPr>
        <p:txBody>
          <a:bodyPr vert="horz" wrap="square" lIns="0" tIns="12065" rIns="0" bIns="0" rtlCol="0">
            <a:spAutoFit/>
          </a:bodyPr>
          <a:lstStyle/>
          <a:p>
            <a:pPr marL="285750" indent="-285750">
              <a:buFont typeface="Arial" panose="020B0604020202020204" pitchFamily="34" charset="0"/>
              <a:buChar char="•"/>
            </a:pPr>
            <a:r>
              <a:rPr lang="en-US" sz="1600">
                <a:solidFill>
                  <a:schemeClr val="tx2"/>
                </a:solidFill>
              </a:rPr>
              <a:t>In EDA part we observed that</a:t>
            </a:r>
          </a:p>
          <a:p>
            <a:pPr lvl="1"/>
            <a:r>
              <a:rPr lang="en-US" sz="1600">
                <a:solidFill>
                  <a:schemeClr val="tx2"/>
                </a:solidFill>
              </a:rPr>
              <a:t>1) There is increase in trend of Yes Bank's stock's Close price till 2018 an then sudden decrease.</a:t>
            </a:r>
          </a:p>
          <a:p>
            <a:pPr lvl="1"/>
            <a:r>
              <a:rPr lang="en-US" sz="1600">
                <a:solidFill>
                  <a:schemeClr val="tx2"/>
                </a:solidFill>
              </a:rPr>
              <a:t>2)There is increase in trend of Yes Bank's stock's Open price till 2018 an then sudden decrease.</a:t>
            </a:r>
          </a:p>
          <a:p>
            <a:pPr lvl="1"/>
            <a:r>
              <a:rPr lang="en-US" sz="1600">
                <a:solidFill>
                  <a:schemeClr val="tx2"/>
                </a:solidFill>
              </a:rPr>
              <a:t>3)We observed that open vs close price graph concluded that after 2018 yes bank's stock hitted drastically.</a:t>
            </a:r>
          </a:p>
          <a:p>
            <a:pPr marL="342900" indent="-342900">
              <a:buFont typeface="Arial" panose="020B0604020202020204" pitchFamily="34" charset="0"/>
              <a:buChar char="•"/>
            </a:pPr>
            <a:r>
              <a:rPr lang="en-US" sz="1600">
                <a:solidFill>
                  <a:schemeClr val="tx2"/>
                </a:solidFill>
              </a:rPr>
              <a:t>We implemented three regressor</a:t>
            </a:r>
          </a:p>
          <a:p>
            <a:pPr lvl="1"/>
            <a:r>
              <a:rPr lang="en-US" sz="1600">
                <a:solidFill>
                  <a:schemeClr val="tx2"/>
                </a:solidFill>
              </a:rPr>
              <a:t>1)KNN regressor with highest accuracy - 92.00%</a:t>
            </a:r>
          </a:p>
          <a:p>
            <a:pPr lvl="1"/>
            <a:r>
              <a:rPr lang="en-US" sz="1600">
                <a:solidFill>
                  <a:schemeClr val="tx2"/>
                </a:solidFill>
              </a:rPr>
              <a:t>2)linear regression accuracy - 82.00%</a:t>
            </a:r>
          </a:p>
          <a:p>
            <a:pPr lvl="1"/>
            <a:r>
              <a:rPr lang="en-US" sz="1600">
                <a:solidFill>
                  <a:schemeClr val="tx2"/>
                </a:solidFill>
              </a:rPr>
              <a:t>3)SVM regressor acccuracy - 79.00%</a:t>
            </a:r>
          </a:p>
          <a:p>
            <a:pPr marL="285750" indent="-285750">
              <a:buFont typeface="Arial" panose="020B0604020202020204" pitchFamily="34" charset="0"/>
              <a:buChar char="•"/>
            </a:pPr>
            <a:r>
              <a:rPr lang="en-US" sz="1600">
                <a:solidFill>
                  <a:schemeClr val="tx2"/>
                </a:solidFill>
              </a:rPr>
              <a:t>We implemnted the ARIMA model and we got accuracy about 81.00%.</a:t>
            </a:r>
          </a:p>
          <a:p>
            <a:pPr marL="285750" indent="-285750">
              <a:buFont typeface="Arial" panose="020B0604020202020204" pitchFamily="34" charset="0"/>
              <a:buChar char="•"/>
            </a:pPr>
            <a:r>
              <a:rPr lang="en-US" sz="1600">
                <a:solidFill>
                  <a:schemeClr val="tx2"/>
                </a:solidFill>
              </a:rPr>
              <a:t>We used timeseries approach for the FBprophet forcast the error of 2.5% are typical for predictions one month into the future, and that errors increase up to around 18-19% for predictions that are a year out.</a:t>
            </a:r>
          </a:p>
          <a:p>
            <a:pPr marL="285750" indent="-285750">
              <a:buFont typeface="Arial" panose="020B0604020202020204" pitchFamily="34" charset="0"/>
              <a:buChar char="•"/>
            </a:pPr>
            <a:r>
              <a:rPr lang="en-US" sz="1600">
                <a:solidFill>
                  <a:schemeClr val="tx2"/>
                </a:solidFill>
              </a:rPr>
              <a:t>Fbprophet is the best performing time series model in terms of accuracy.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1885950"/>
            <a:ext cx="5486400" cy="923330"/>
          </a:xfrm>
        </p:spPr>
        <p:txBody>
          <a:bodyPr/>
          <a:lstStyle/>
          <a:p>
            <a:r>
              <a:rPr lang="en-US" sz="6000" smtClean="0"/>
              <a:t>Thank You!</a:t>
            </a:r>
            <a:endParaRPr lang="en-IN" sz="6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0" y="128929"/>
            <a:ext cx="1607439" cy="1447800"/>
          </a:xfrm>
          <a:prstGeom prst="rect">
            <a:avLst/>
          </a:prstGeom>
        </p:spPr>
      </p:pic>
      <p:pic>
        <p:nvPicPr>
          <p:cNvPr id="5" name="Picture 4"/>
          <p:cNvPicPr>
            <a:picLocks noChangeAspect="1"/>
          </p:cNvPicPr>
          <p:nvPr/>
        </p:nvPicPr>
        <p:blipFill>
          <a:blip r:embed="rId3"/>
          <a:stretch>
            <a:fillRect/>
          </a:stretch>
        </p:blipFill>
        <p:spPr>
          <a:xfrm>
            <a:off x="5181600" y="261292"/>
            <a:ext cx="1447800" cy="1315437"/>
          </a:xfrm>
          <a:prstGeom prst="rect">
            <a:avLst/>
          </a:prstGeom>
        </p:spPr>
      </p:pic>
      <p:pic>
        <p:nvPicPr>
          <p:cNvPr id="6" name="Picture 5"/>
          <p:cNvPicPr>
            <a:picLocks noChangeAspect="1"/>
          </p:cNvPicPr>
          <p:nvPr/>
        </p:nvPicPr>
        <p:blipFill>
          <a:blip r:embed="rId4"/>
          <a:stretch>
            <a:fillRect/>
          </a:stretch>
        </p:blipFill>
        <p:spPr>
          <a:xfrm>
            <a:off x="3928075" y="3920468"/>
            <a:ext cx="1924050" cy="1137400"/>
          </a:xfrm>
          <a:prstGeom prst="rect">
            <a:avLst/>
          </a:prstGeom>
        </p:spPr>
      </p:pic>
      <p:pic>
        <p:nvPicPr>
          <p:cNvPr id="7" name="Picture 6"/>
          <p:cNvPicPr>
            <a:picLocks noChangeAspect="1"/>
          </p:cNvPicPr>
          <p:nvPr/>
        </p:nvPicPr>
        <p:blipFill>
          <a:blip r:embed="rId5"/>
          <a:stretch>
            <a:fillRect/>
          </a:stretch>
        </p:blipFill>
        <p:spPr>
          <a:xfrm>
            <a:off x="6263397" y="3891027"/>
            <a:ext cx="1828800" cy="1206919"/>
          </a:xfrm>
          <a:prstGeom prst="rect">
            <a:avLst/>
          </a:prstGeom>
        </p:spPr>
      </p:pic>
      <p:pic>
        <p:nvPicPr>
          <p:cNvPr id="8" name="Picture 7"/>
          <p:cNvPicPr>
            <a:picLocks noChangeAspect="1"/>
          </p:cNvPicPr>
          <p:nvPr/>
        </p:nvPicPr>
        <p:blipFill>
          <a:blip r:embed="rId6"/>
          <a:stretch>
            <a:fillRect/>
          </a:stretch>
        </p:blipFill>
        <p:spPr>
          <a:xfrm>
            <a:off x="7280564" y="327191"/>
            <a:ext cx="1447800" cy="1210616"/>
          </a:xfrm>
          <a:prstGeom prst="rect">
            <a:avLst/>
          </a:prstGeom>
        </p:spPr>
      </p:pic>
      <p:pic>
        <p:nvPicPr>
          <p:cNvPr id="9" name="Picture 8"/>
          <p:cNvPicPr>
            <a:picLocks noChangeAspect="1"/>
          </p:cNvPicPr>
          <p:nvPr/>
        </p:nvPicPr>
        <p:blipFill>
          <a:blip r:embed="rId7"/>
          <a:stretch>
            <a:fillRect/>
          </a:stretch>
        </p:blipFill>
        <p:spPr>
          <a:xfrm>
            <a:off x="2209800" y="1576729"/>
            <a:ext cx="6518564" cy="2316607"/>
          </a:xfrm>
          <a:prstGeom prst="rect">
            <a:avLst/>
          </a:prstGeom>
        </p:spPr>
      </p:pic>
      <p:sp>
        <p:nvSpPr>
          <p:cNvPr id="10" name="object 2"/>
          <p:cNvSpPr txBox="1">
            <a:spLocks noGrp="1"/>
          </p:cNvSpPr>
          <p:nvPr>
            <p:ph type="title"/>
          </p:nvPr>
        </p:nvSpPr>
        <p:spPr>
          <a:xfrm>
            <a:off x="156654" y="506144"/>
            <a:ext cx="2628265" cy="452120"/>
          </a:xfrm>
          <a:prstGeom prst="rect">
            <a:avLst/>
          </a:prstGeom>
        </p:spPr>
        <p:txBody>
          <a:bodyPr vert="horz" wrap="square" lIns="0" tIns="12065" rIns="0" bIns="0" rtlCol="0">
            <a:spAutoFit/>
          </a:bodyPr>
          <a:lstStyle/>
          <a:p>
            <a:pPr marL="12700">
              <a:lnSpc>
                <a:spcPct val="100000"/>
              </a:lnSpc>
              <a:spcBef>
                <a:spcPts val="95"/>
              </a:spcBef>
            </a:pPr>
            <a:r>
              <a:rPr spc="-5" dirty="0"/>
              <a:t>Data</a:t>
            </a:r>
            <a:r>
              <a:rPr spc="-45" dirty="0"/>
              <a:t> </a:t>
            </a:r>
            <a:r>
              <a:rPr spc="-10" dirty="0"/>
              <a:t>Summary:</a:t>
            </a:r>
          </a:p>
        </p:txBody>
      </p:sp>
      <p:sp>
        <p:nvSpPr>
          <p:cNvPr id="11" name="object 3"/>
          <p:cNvSpPr txBox="1"/>
          <p:nvPr/>
        </p:nvSpPr>
        <p:spPr>
          <a:xfrm>
            <a:off x="228600" y="1276350"/>
            <a:ext cx="2057400" cy="2844368"/>
          </a:xfrm>
          <a:prstGeom prst="rect">
            <a:avLst/>
          </a:prstGeom>
        </p:spPr>
        <p:txBody>
          <a:bodyPr vert="horz" wrap="square" lIns="0" tIns="12700" rIns="0" bIns="0" rtlCol="0">
            <a:spAutoFit/>
          </a:bodyPr>
          <a:lstStyle/>
          <a:p>
            <a:pPr marL="12700" marR="234950">
              <a:lnSpc>
                <a:spcPct val="114999"/>
              </a:lnSpc>
              <a:spcBef>
                <a:spcPts val="100"/>
              </a:spcBef>
            </a:pPr>
            <a:r>
              <a:rPr sz="1600" spc="-5" dirty="0">
                <a:solidFill>
                  <a:srgbClr val="124F5C"/>
                </a:solidFill>
                <a:latin typeface="Arial"/>
                <a:cs typeface="Arial"/>
              </a:rPr>
              <a:t>We’ve </a:t>
            </a:r>
            <a:r>
              <a:rPr sz="1600" spc="-15" dirty="0">
                <a:solidFill>
                  <a:srgbClr val="124F5C"/>
                </a:solidFill>
                <a:latin typeface="Arial"/>
                <a:cs typeface="Arial"/>
              </a:rPr>
              <a:t>YES </a:t>
            </a:r>
            <a:r>
              <a:rPr sz="1600" spc="-5" dirty="0">
                <a:solidFill>
                  <a:srgbClr val="124F5C"/>
                </a:solidFill>
                <a:latin typeface="Arial"/>
                <a:cs typeface="Arial"/>
              </a:rPr>
              <a:t>BANK stock price dataset </a:t>
            </a:r>
            <a:r>
              <a:rPr sz="1600" spc="-10" dirty="0">
                <a:solidFill>
                  <a:srgbClr val="124F5C"/>
                </a:solidFill>
                <a:latin typeface="Arial"/>
                <a:cs typeface="Arial"/>
              </a:rPr>
              <a:t>which </a:t>
            </a:r>
            <a:r>
              <a:rPr sz="1600" spc="-5" dirty="0">
                <a:solidFill>
                  <a:srgbClr val="124F5C"/>
                </a:solidFill>
                <a:latin typeface="Arial"/>
                <a:cs typeface="Arial"/>
              </a:rPr>
              <a:t>has the monthly stock prices of the bank  </a:t>
            </a:r>
            <a:r>
              <a:rPr sz="1600" spc="-5">
                <a:solidFill>
                  <a:srgbClr val="124F5C"/>
                </a:solidFill>
                <a:latin typeface="Arial"/>
                <a:cs typeface="Arial"/>
              </a:rPr>
              <a:t>since </a:t>
            </a:r>
            <a:r>
              <a:rPr sz="1600" smtClean="0">
                <a:solidFill>
                  <a:srgbClr val="124F5C"/>
                </a:solidFill>
                <a:latin typeface="Arial"/>
                <a:cs typeface="Arial"/>
              </a:rPr>
              <a:t>it’s</a:t>
            </a:r>
            <a:r>
              <a:rPr lang="en-US" sz="1600" spc="-25">
                <a:solidFill>
                  <a:srgbClr val="124F5C"/>
                </a:solidFill>
                <a:latin typeface="Arial"/>
                <a:cs typeface="Arial"/>
              </a:rPr>
              <a:t> </a:t>
            </a:r>
            <a:r>
              <a:rPr sz="1600" spc="-5" smtClean="0">
                <a:solidFill>
                  <a:srgbClr val="124F5C"/>
                </a:solidFill>
                <a:latin typeface="Arial"/>
                <a:cs typeface="Arial"/>
              </a:rPr>
              <a:t>inception.</a:t>
            </a:r>
            <a:endParaRPr lang="en-US" sz="1600" spc="-5" smtClean="0">
              <a:solidFill>
                <a:srgbClr val="124F5C"/>
              </a:solidFill>
              <a:latin typeface="Arial"/>
              <a:cs typeface="Arial"/>
            </a:endParaRPr>
          </a:p>
          <a:p>
            <a:pPr marL="12700" marR="234950">
              <a:lnSpc>
                <a:spcPct val="114999"/>
              </a:lnSpc>
              <a:spcBef>
                <a:spcPts val="100"/>
              </a:spcBef>
            </a:pPr>
            <a:r>
              <a:rPr sz="1600" spc="-5" smtClean="0">
                <a:solidFill>
                  <a:srgbClr val="124F5C"/>
                </a:solidFill>
                <a:latin typeface="Arial"/>
                <a:cs typeface="Arial"/>
              </a:rPr>
              <a:t>It </a:t>
            </a:r>
            <a:r>
              <a:rPr sz="1600" spc="-5" dirty="0">
                <a:solidFill>
                  <a:srgbClr val="124F5C"/>
                </a:solidFill>
                <a:latin typeface="Arial"/>
                <a:cs typeface="Arial"/>
              </a:rPr>
              <a:t>includes over </a:t>
            </a:r>
            <a:r>
              <a:rPr sz="1600" b="1" spc="-5" dirty="0">
                <a:solidFill>
                  <a:srgbClr val="124F5C"/>
                </a:solidFill>
                <a:latin typeface="Arial"/>
                <a:cs typeface="Arial"/>
              </a:rPr>
              <a:t>185 </a:t>
            </a:r>
            <a:r>
              <a:rPr sz="1600" spc="-5" dirty="0">
                <a:solidFill>
                  <a:srgbClr val="124F5C"/>
                </a:solidFill>
                <a:latin typeface="Arial"/>
                <a:cs typeface="Arial"/>
              </a:rPr>
              <a:t>records and </a:t>
            </a:r>
            <a:r>
              <a:rPr sz="1600" b="1" spc="-5" dirty="0">
                <a:solidFill>
                  <a:srgbClr val="124F5C"/>
                </a:solidFill>
                <a:latin typeface="Arial"/>
                <a:cs typeface="Arial"/>
              </a:rPr>
              <a:t>5 </a:t>
            </a:r>
            <a:r>
              <a:rPr sz="1600" spc="-5" dirty="0">
                <a:solidFill>
                  <a:srgbClr val="124F5C"/>
                </a:solidFill>
                <a:latin typeface="Arial"/>
                <a:cs typeface="Arial"/>
              </a:rPr>
              <a:t>attributes</a:t>
            </a:r>
            <a:r>
              <a:rPr sz="1600" spc="-5">
                <a:solidFill>
                  <a:srgbClr val="124F5C"/>
                </a:solidFill>
                <a:latin typeface="Arial"/>
                <a:cs typeface="Arial"/>
              </a:rPr>
              <a:t>.  </a:t>
            </a:r>
            <a:endParaRPr lang="en-US" sz="1600" spc="-5" smtClean="0">
              <a:solidFill>
                <a:srgbClr val="124F5C"/>
              </a:solidFill>
              <a:latin typeface="Arial"/>
              <a:cs typeface="Arial"/>
            </a:endParaRPr>
          </a:p>
          <a:p>
            <a:pPr marL="12700" marR="3870960">
              <a:lnSpc>
                <a:spcPct val="114999"/>
              </a:lnSpc>
            </a:pPr>
            <a:endParaRPr lang="en-US" sz="1600" u="heavy" spc="-5">
              <a:solidFill>
                <a:srgbClr val="124F5C"/>
              </a:solidFill>
              <a:uFill>
                <a:solidFill>
                  <a:srgbClr val="CC0000"/>
                </a:solidFill>
              </a:uFill>
              <a:latin typeface="Arial"/>
              <a:cs typeface="Arial"/>
            </a:endParaRPr>
          </a:p>
        </p:txBody>
      </p:sp>
    </p:spTree>
    <p:extLst>
      <p:ext uri="{BB962C8B-B14F-4D97-AF65-F5344CB8AC3E}">
        <p14:creationId xmlns:p14="http://schemas.microsoft.com/office/powerpoint/2010/main" val="243284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90550"/>
            <a:ext cx="7010400" cy="443070"/>
          </a:xfrm>
          <a:prstGeom prst="rect">
            <a:avLst/>
          </a:prstGeom>
        </p:spPr>
        <p:txBody>
          <a:bodyPr vert="horz" wrap="square" lIns="0" tIns="12065" rIns="0" bIns="0" rtlCol="0">
            <a:spAutoFit/>
          </a:bodyPr>
          <a:lstStyle/>
          <a:p>
            <a:pPr marL="12700">
              <a:lnSpc>
                <a:spcPct val="100000"/>
              </a:lnSpc>
              <a:spcBef>
                <a:spcPts val="20"/>
              </a:spcBef>
            </a:pPr>
            <a:r>
              <a:rPr lang="en-US" smtClean="0"/>
              <a:t>Univariate Analysis</a:t>
            </a:r>
            <a:endParaRPr/>
          </a:p>
        </p:txBody>
      </p:sp>
      <p:pic>
        <p:nvPicPr>
          <p:cNvPr id="5" name="Picture 4"/>
          <p:cNvPicPr>
            <a:picLocks noChangeAspect="1"/>
          </p:cNvPicPr>
          <p:nvPr/>
        </p:nvPicPr>
        <p:blipFill>
          <a:blip r:embed="rId2"/>
          <a:stretch>
            <a:fillRect/>
          </a:stretch>
        </p:blipFill>
        <p:spPr>
          <a:xfrm>
            <a:off x="76200" y="1581150"/>
            <a:ext cx="2209800" cy="2321379"/>
          </a:xfrm>
          <a:prstGeom prst="rect">
            <a:avLst/>
          </a:prstGeom>
        </p:spPr>
      </p:pic>
      <p:pic>
        <p:nvPicPr>
          <p:cNvPr id="6" name="Picture 5"/>
          <p:cNvPicPr>
            <a:picLocks noChangeAspect="1"/>
          </p:cNvPicPr>
          <p:nvPr/>
        </p:nvPicPr>
        <p:blipFill>
          <a:blip r:embed="rId3"/>
          <a:stretch>
            <a:fillRect/>
          </a:stretch>
        </p:blipFill>
        <p:spPr>
          <a:xfrm>
            <a:off x="2249732" y="1504950"/>
            <a:ext cx="2240475" cy="2397579"/>
          </a:xfrm>
          <a:prstGeom prst="rect">
            <a:avLst/>
          </a:prstGeom>
        </p:spPr>
      </p:pic>
      <p:pic>
        <p:nvPicPr>
          <p:cNvPr id="7" name="Picture 6"/>
          <p:cNvPicPr>
            <a:picLocks noChangeAspect="1"/>
          </p:cNvPicPr>
          <p:nvPr/>
        </p:nvPicPr>
        <p:blipFill>
          <a:blip r:embed="rId4"/>
          <a:stretch>
            <a:fillRect/>
          </a:stretch>
        </p:blipFill>
        <p:spPr>
          <a:xfrm>
            <a:off x="4490207" y="1504950"/>
            <a:ext cx="2367793" cy="2397579"/>
          </a:xfrm>
          <a:prstGeom prst="rect">
            <a:avLst/>
          </a:prstGeom>
        </p:spPr>
      </p:pic>
      <p:pic>
        <p:nvPicPr>
          <p:cNvPr id="8" name="Picture 7"/>
          <p:cNvPicPr>
            <a:picLocks noChangeAspect="1"/>
          </p:cNvPicPr>
          <p:nvPr/>
        </p:nvPicPr>
        <p:blipFill>
          <a:blip r:embed="rId5"/>
          <a:stretch>
            <a:fillRect/>
          </a:stretch>
        </p:blipFill>
        <p:spPr>
          <a:xfrm>
            <a:off x="6852406" y="1581150"/>
            <a:ext cx="2209801" cy="23213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418" y="133350"/>
            <a:ext cx="3838955" cy="430887"/>
          </a:xfrm>
        </p:spPr>
        <p:txBody>
          <a:bodyPr/>
          <a:lstStyle/>
          <a:p>
            <a:r>
              <a:rPr lang="en-US" smtClean="0"/>
              <a:t>Bivariate Analysis</a:t>
            </a:r>
            <a:endParaRPr lang="en-IN"/>
          </a:p>
        </p:txBody>
      </p:sp>
      <p:pic>
        <p:nvPicPr>
          <p:cNvPr id="3" name="Picture 2"/>
          <p:cNvPicPr>
            <a:picLocks noChangeAspect="1"/>
          </p:cNvPicPr>
          <p:nvPr/>
        </p:nvPicPr>
        <p:blipFill>
          <a:blip r:embed="rId2"/>
          <a:stretch>
            <a:fillRect/>
          </a:stretch>
        </p:blipFill>
        <p:spPr>
          <a:xfrm>
            <a:off x="457200" y="666750"/>
            <a:ext cx="3881438" cy="2057400"/>
          </a:xfrm>
          <a:prstGeom prst="rect">
            <a:avLst/>
          </a:prstGeom>
        </p:spPr>
      </p:pic>
      <p:pic>
        <p:nvPicPr>
          <p:cNvPr id="4" name="Picture 3"/>
          <p:cNvPicPr>
            <a:picLocks noChangeAspect="1"/>
          </p:cNvPicPr>
          <p:nvPr/>
        </p:nvPicPr>
        <p:blipFill>
          <a:blip r:embed="rId3"/>
          <a:stretch>
            <a:fillRect/>
          </a:stretch>
        </p:blipFill>
        <p:spPr>
          <a:xfrm>
            <a:off x="4495800" y="704850"/>
            <a:ext cx="4400550" cy="1981200"/>
          </a:xfrm>
          <a:prstGeom prst="rect">
            <a:avLst/>
          </a:prstGeom>
        </p:spPr>
      </p:pic>
      <p:pic>
        <p:nvPicPr>
          <p:cNvPr id="5" name="Picture 4"/>
          <p:cNvPicPr>
            <a:picLocks noChangeAspect="1"/>
          </p:cNvPicPr>
          <p:nvPr/>
        </p:nvPicPr>
        <p:blipFill>
          <a:blip r:embed="rId4"/>
          <a:stretch>
            <a:fillRect/>
          </a:stretch>
        </p:blipFill>
        <p:spPr>
          <a:xfrm>
            <a:off x="457200" y="2686050"/>
            <a:ext cx="3881438" cy="2185987"/>
          </a:xfrm>
          <a:prstGeom prst="rect">
            <a:avLst/>
          </a:prstGeom>
        </p:spPr>
      </p:pic>
      <p:pic>
        <p:nvPicPr>
          <p:cNvPr id="7" name="Picture 6"/>
          <p:cNvPicPr>
            <a:picLocks noChangeAspect="1"/>
          </p:cNvPicPr>
          <p:nvPr/>
        </p:nvPicPr>
        <p:blipFill>
          <a:blip r:embed="rId5"/>
          <a:stretch>
            <a:fillRect/>
          </a:stretch>
        </p:blipFill>
        <p:spPr>
          <a:xfrm>
            <a:off x="4495800" y="2800351"/>
            <a:ext cx="4400550" cy="2071686"/>
          </a:xfrm>
          <a:prstGeom prst="rect">
            <a:avLst/>
          </a:prstGeom>
        </p:spPr>
      </p:pic>
    </p:spTree>
    <p:extLst>
      <p:ext uri="{BB962C8B-B14F-4D97-AF65-F5344CB8AC3E}">
        <p14:creationId xmlns:p14="http://schemas.microsoft.com/office/powerpoint/2010/main" val="204219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220" y="247853"/>
            <a:ext cx="4572635" cy="452120"/>
          </a:xfrm>
          <a:prstGeom prst="rect">
            <a:avLst/>
          </a:prstGeom>
        </p:spPr>
        <p:txBody>
          <a:bodyPr vert="horz" wrap="square" lIns="0" tIns="12065" rIns="0" bIns="0" rtlCol="0">
            <a:spAutoFit/>
          </a:bodyPr>
          <a:lstStyle/>
          <a:p>
            <a:pPr marL="12700">
              <a:lnSpc>
                <a:spcPct val="100000"/>
              </a:lnSpc>
              <a:spcBef>
                <a:spcPts val="95"/>
              </a:spcBef>
            </a:pPr>
            <a:r>
              <a:rPr spc="-10"/>
              <a:t>Analysis </a:t>
            </a:r>
            <a:r>
              <a:rPr smtClean="0"/>
              <a:t>variable</a:t>
            </a:r>
            <a:r>
              <a:rPr lang="en-US" smtClean="0"/>
              <a:t>s</a:t>
            </a:r>
            <a:r>
              <a:rPr smtClean="0"/>
              <a:t>:</a:t>
            </a:r>
            <a:endParaRPr dirty="0"/>
          </a:p>
        </p:txBody>
      </p:sp>
      <p:sp>
        <p:nvSpPr>
          <p:cNvPr id="3" name="object 3"/>
          <p:cNvSpPr/>
          <p:nvPr/>
        </p:nvSpPr>
        <p:spPr>
          <a:xfrm>
            <a:off x="434120" y="1007663"/>
            <a:ext cx="3877284" cy="3128286"/>
          </a:xfrm>
          <a:prstGeom prst="rect">
            <a:avLst/>
          </a:prstGeom>
          <a:blipFill>
            <a:blip r:embed="rId2" cstate="print"/>
            <a:stretch>
              <a:fillRect/>
            </a:stretch>
          </a:blipFill>
        </p:spPr>
        <p:txBody>
          <a:bodyPr wrap="square" lIns="0" tIns="0" rIns="0" bIns="0" rtlCol="0"/>
          <a:lstStyle/>
          <a:p>
            <a:endParaRPr/>
          </a:p>
        </p:txBody>
      </p:sp>
      <p:pic>
        <p:nvPicPr>
          <p:cNvPr id="5" name="Picture 4"/>
          <p:cNvPicPr>
            <a:picLocks noChangeAspect="1"/>
          </p:cNvPicPr>
          <p:nvPr/>
        </p:nvPicPr>
        <p:blipFill>
          <a:blip r:embed="rId3"/>
          <a:stretch>
            <a:fillRect/>
          </a:stretch>
        </p:blipFill>
        <p:spPr>
          <a:xfrm>
            <a:off x="4571999" y="1007663"/>
            <a:ext cx="4267201" cy="31282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802"/>
            <a:ext cx="6781800" cy="633174"/>
          </a:xfrm>
        </p:spPr>
        <p:txBody>
          <a:bodyPr/>
          <a:lstStyle/>
          <a:p>
            <a:r>
              <a:rPr lang="en-US" smtClean="0"/>
              <a:t>Analysis of Open vs Close Price</a:t>
            </a:r>
            <a:endParaRPr lang="en-IN"/>
          </a:p>
        </p:txBody>
      </p:sp>
      <p:pic>
        <p:nvPicPr>
          <p:cNvPr id="3" name="Picture 2"/>
          <p:cNvPicPr>
            <a:picLocks noChangeAspect="1"/>
          </p:cNvPicPr>
          <p:nvPr/>
        </p:nvPicPr>
        <p:blipFill>
          <a:blip r:embed="rId2"/>
          <a:stretch>
            <a:fillRect/>
          </a:stretch>
        </p:blipFill>
        <p:spPr>
          <a:xfrm>
            <a:off x="304800" y="966976"/>
            <a:ext cx="8534400" cy="4043173"/>
          </a:xfrm>
          <a:prstGeom prst="rect">
            <a:avLst/>
          </a:prstGeom>
        </p:spPr>
      </p:pic>
    </p:spTree>
    <p:extLst>
      <p:ext uri="{BB962C8B-B14F-4D97-AF65-F5344CB8AC3E}">
        <p14:creationId xmlns:p14="http://schemas.microsoft.com/office/powerpoint/2010/main" val="301050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608" y="379603"/>
            <a:ext cx="4999990" cy="391160"/>
          </a:xfrm>
          <a:prstGeom prst="rect">
            <a:avLst/>
          </a:prstGeom>
        </p:spPr>
        <p:txBody>
          <a:bodyPr vert="horz" wrap="square" lIns="0" tIns="12700" rIns="0" bIns="0" rtlCol="0">
            <a:spAutoFit/>
          </a:bodyPr>
          <a:lstStyle/>
          <a:p>
            <a:pPr marL="12700">
              <a:lnSpc>
                <a:spcPct val="100000"/>
              </a:lnSpc>
              <a:spcBef>
                <a:spcPts val="100"/>
              </a:spcBef>
            </a:pPr>
            <a:r>
              <a:rPr sz="2400" spc="-5" dirty="0"/>
              <a:t>Correlation </a:t>
            </a:r>
            <a:r>
              <a:rPr sz="2400" dirty="0"/>
              <a:t>between </a:t>
            </a:r>
            <a:r>
              <a:rPr sz="2400" spc="-5" dirty="0"/>
              <a:t>the</a:t>
            </a:r>
            <a:r>
              <a:rPr sz="2400" spc="-35" dirty="0"/>
              <a:t> </a:t>
            </a:r>
            <a:r>
              <a:rPr sz="2400" spc="-5" dirty="0"/>
              <a:t>variables:</a:t>
            </a:r>
            <a:endParaRPr sz="2400"/>
          </a:p>
        </p:txBody>
      </p:sp>
      <p:pic>
        <p:nvPicPr>
          <p:cNvPr id="4" name="Picture 3"/>
          <p:cNvPicPr>
            <a:picLocks noChangeAspect="1"/>
          </p:cNvPicPr>
          <p:nvPr/>
        </p:nvPicPr>
        <p:blipFill>
          <a:blip r:embed="rId2"/>
          <a:stretch>
            <a:fillRect/>
          </a:stretch>
        </p:blipFill>
        <p:spPr>
          <a:xfrm>
            <a:off x="685800" y="971550"/>
            <a:ext cx="7772400" cy="38459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TotalTime>
  <Words>1478</Words>
  <Application>Microsoft Office PowerPoint</Application>
  <PresentationFormat>On-screen Show (16:9)</PresentationFormat>
  <Paragraphs>132</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Roboto</vt:lpstr>
      <vt:lpstr>Verdana</vt:lpstr>
      <vt:lpstr>Office Theme</vt:lpstr>
      <vt:lpstr>Capstone Project</vt:lpstr>
      <vt:lpstr>Content</vt:lpstr>
      <vt:lpstr>Introduction:</vt:lpstr>
      <vt:lpstr>Data Summary:</vt:lpstr>
      <vt:lpstr>Univariate Analysis</vt:lpstr>
      <vt:lpstr>Bivariate Analysis</vt:lpstr>
      <vt:lpstr>Analysis variables:</vt:lpstr>
      <vt:lpstr>Analysis of Open vs Close Price</vt:lpstr>
      <vt:lpstr>Correlation between the variables:</vt:lpstr>
      <vt:lpstr>Where are the missing values in our data?</vt:lpstr>
      <vt:lpstr>Data Cleaning</vt:lpstr>
      <vt:lpstr>Linear Regression</vt:lpstr>
      <vt:lpstr>Lasso regression</vt:lpstr>
      <vt:lpstr>Ridge Regression</vt:lpstr>
      <vt:lpstr>Knn (Nearest neighbours) Regressor:-</vt:lpstr>
      <vt:lpstr>K-Fold Cross Validation </vt:lpstr>
      <vt:lpstr>SVM Regressor</vt:lpstr>
      <vt:lpstr>Evaluating all regressor models</vt:lpstr>
      <vt:lpstr>Time-Series Forecasting</vt:lpstr>
      <vt:lpstr>Contd..</vt:lpstr>
      <vt:lpstr>Contd..</vt:lpstr>
      <vt:lpstr>ARIMA</vt:lpstr>
      <vt:lpstr>Selecting p,d,q values  1)Determing value of d</vt:lpstr>
      <vt:lpstr>PowerPoint Presentation</vt:lpstr>
      <vt:lpstr>ARIMA model </vt:lpstr>
      <vt:lpstr>Plot residuals error</vt:lpstr>
      <vt:lpstr>ARIMA Model Forecast</vt:lpstr>
      <vt:lpstr>Contd..</vt:lpstr>
      <vt:lpstr>Evaluating ARIMA Model</vt:lpstr>
      <vt:lpstr>Building Fbprophet Model:</vt:lpstr>
      <vt:lpstr>Forecasting model predictions</vt:lpstr>
      <vt:lpstr>Plotting components of our model to see the trend, yearly seasonality,and weekly seasonality of the time series.</vt:lpstr>
      <vt:lpstr>Cross Validation for time series:</vt:lpstr>
      <vt:lpstr>Evaluation Metrics:</vt:lpstr>
      <vt:lpstr>Plotting MAE, RMSE and MAPE</vt:lpstr>
      <vt:lpstr>Contd..</vt:lpstr>
      <vt:lpstr>Challenges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 Team Members: i) Saurabh Yadav ii) Ajay Gujja</dc:title>
  <dc:creator>ajay gujja</dc:creator>
  <cp:lastModifiedBy>SHUBHAM</cp:lastModifiedBy>
  <cp:revision>22</cp:revision>
  <dcterms:created xsi:type="dcterms:W3CDTF">2021-08-05T10:15:59Z</dcterms:created>
  <dcterms:modified xsi:type="dcterms:W3CDTF">2021-08-05T15:16:34Z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2021-07-10T00:00:00Z</vt:filetime>
  </property>
  <property fmtid="{D5CDD505-2E9C-101B-9397-08002B2CF9AE}" pid="3" name="Creator">
    <vt:lpwstr>Microsoft® Office PowerPoint® 2007</vt:lpwstr>
  </property>
  <property fmtid="{D5CDD505-2E9C-101B-9397-08002B2CF9AE}" pid="4" name="LastSaved">
    <vt:filetime>2021-08-05T00:00:00Z</vt:filetime>
  </property>
</Properties>
</file>