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5F7C-DABE-42F9-92EF-A7D6E74EBA5D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5056-80B2-41BE-AA11-6FE8221D4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kumimoji="0"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Analysis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K. Roy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Siliguri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Improve Performance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724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it another way: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Where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cycles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No. of cycles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cycle time or clock time (seconds per cycle)</a:t>
            </a:r>
            <a:endParaRPr lang="en-US" sz="2400" b="1" i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cycle rate (cycles per second)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708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 time = N</a:t>
            </a:r>
            <a:r>
              <a:rPr kumimoji="0"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kumimoji="0"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N</a:t>
            </a:r>
            <a:r>
              <a:rPr kumimoji="0"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kumimoji="0"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endParaRPr kumimoji="0"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many cycles are required for a program?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Could assume that no. of cycles = no. of instructions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48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5105400"/>
            <a:ext cx="8001000" cy="150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4875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assumption is incorrect,</a:t>
            </a:r>
            <a:b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different instructions take different amounts of time on different machines.</a:t>
            </a:r>
            <a:b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r>
              <a:rPr lang="en-US" sz="4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4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numbers of cycles for different instructions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514600"/>
            <a:ext cx="8763000" cy="45720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Multiplication takes more time than addition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Floating point operations take longer than integer 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Accessing memory takes more time than accessing registers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single machine instruction may take one or more CPU cycles to complete termed as the Cycles Per Instruction (CPI).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0"/>
              </a:spcBef>
              <a:buClr>
                <a:srgbClr val="000000"/>
              </a:buClr>
              <a:buFont typeface="Arial" charset="0"/>
              <a:buChar char=""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Instructions Per Cycle = IPC = 1/CPI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endParaRPr lang="en-US" sz="20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"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Important point: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changing the cycle time often changes the number of cycles required for various instructions.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Understanding Cycles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 given program will require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some number of instructions (machine instructions)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some number of cycles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some number of seconds</a:t>
            </a:r>
          </a:p>
          <a:p>
            <a:pPr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We have a vocabulary that relates these quantities: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cycle time (seconds per cycle)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clock rate (cycles per second)</a:t>
            </a: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CPI (cycles per instruction)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a floating point intensive application might have a higher CPI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MIPS (millions of instructions per second)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this would be higher for a program using simple instructions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is determined by execution time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any of the other variables equal performance?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cycles to execute program?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instructions in program?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cycles per second?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no. of cycles per instruction?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no. of instructions per second?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Common pitfall: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thinking one of the variables is indicative of performance when it really isn’t.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9906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specific program compiled to run on a specific machine (CPU) “A”, has the following parameters: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The total executed instruction count of the program.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The average number of cycles per instruction (average CPI or effective CPI).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Clock cycle of machine “A”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1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733800"/>
            <a:ext cx="6467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Execution Time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905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199"/>
            <a:ext cx="8610600" cy="47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Execution Time: Example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45975"/>
            <a:ext cx="8229600" cy="49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343400"/>
            <a:ext cx="590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Comparison: Example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77875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Performance Measures :</a:t>
            </a:r>
            <a:b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MIPS (Million Instructions Per Second) Rating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For a specific program running on a specific CPU the MIPS rating is a measure of how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many millions of instructions are executed per second: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US" sz="1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Major problem with MIPS rating: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- MIPS rating does not account for the count of instructions executed.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- A higher MIPS rating in many cases may not mean higher performance or better execution time. i.e. due to compiler design variations.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In addition the MIPS rating: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- Does not account for the instruction set architecture (ISA) used.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- Thus it cannot be used to compare computers/CPUs with different instruction sets.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6582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it ?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 or process of performing a task or function.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752600"/>
            <a:ext cx="8329612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Airplane	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Passengers</a:t>
            </a: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Range </a:t>
            </a: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(mi)	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Speed  </a:t>
            </a: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(mph)	</a:t>
            </a: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endParaRPr lang="en-US" sz="2000" b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Boeing 737-100	101	630	598	</a:t>
            </a: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Boeing 747	470	4150	610</a:t>
            </a: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BAC/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Concorde	132	4000	1350</a:t>
            </a: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Douglas DC-8-50	146	8720	544</a:t>
            </a:r>
            <a:r>
              <a:rPr lang="en-US" sz="1800" dirty="0">
                <a:solidFill>
                  <a:srgbClr val="000000"/>
                </a:solidFill>
              </a:rPr>
              <a:t>	</a:t>
            </a:r>
            <a:endParaRPr lang="en-US" sz="1800" b="1" u="sng" dirty="0">
              <a:solidFill>
                <a:srgbClr val="000000"/>
              </a:solidFill>
              <a:latin typeface="Arial" charset="0"/>
            </a:endParaRPr>
          </a:p>
          <a:p>
            <a:pPr algn="l" defTabSz="904875">
              <a:lnSpc>
                <a:spcPts val="2100"/>
              </a:lnSpc>
              <a:tabLst>
                <a:tab pos="904875" algn="dec"/>
                <a:tab pos="2879725" algn="dec"/>
                <a:tab pos="4638675" algn="dec"/>
                <a:tab pos="6223000" algn="dec"/>
                <a:tab pos="7694613" algn="dec"/>
              </a:tabLst>
            </a:pPr>
            <a:endParaRPr lang="en-US" sz="1800" b="1" u="sng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962400"/>
            <a:ext cx="8382000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charset="0"/>
              <a:buChar char=""/>
              <a:tabLst>
                <a:tab pos="457200" algn="l"/>
                <a:tab pos="914400" algn="l"/>
                <a:tab pos="1371600" algn="l"/>
              </a:tabLst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plane is the best?</a:t>
            </a:r>
          </a:p>
          <a:p>
            <a:pPr marL="685800" lvl="1" inden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which metric do we use?</a:t>
            </a:r>
          </a:p>
          <a:p>
            <a:pPr marL="114300" inden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charset="0"/>
              <a:buChar char=""/>
              <a:tabLst>
                <a:tab pos="457200" algn="l"/>
                <a:tab pos="914400" algn="l"/>
                <a:tab pos="1371600" algn="l"/>
              </a:tabLst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How much faster is the Concorde compared to the 747? </a:t>
            </a:r>
          </a:p>
          <a:p>
            <a:pPr marL="114300" inden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Which plane has the longest route?</a:t>
            </a:r>
          </a:p>
          <a:p>
            <a:pPr marL="114300" inden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charset="0"/>
              <a:buChar char=""/>
              <a:tabLst>
                <a:tab pos="457200" algn="l"/>
                <a:tab pos="914400" algn="l"/>
                <a:tab pos="1371600" algn="l"/>
              </a:tabLst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Which plane has the best transporting capacity?</a:t>
            </a:r>
            <a:endParaRPr lang="en-US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 what conditions can the MIPS rating be used to compare performance of different CPUs?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MIPS rating is only valid to compare the performance of different CPUs provided that the following conditions are satisfied: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same program is used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(actually this applies to all performance metrics)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same ISA is used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same compiler is used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⇒ (Thus the resulting programs used to run on the CPUs and obtain the MIPS rating are identical at the machine code level including the same instruction count)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MFLOPS (Million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FLOating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-Point Operations Per Second)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multi-cycle MIPS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Load 5 cycles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Store 4 cycles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R-type 4 cycles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Branch 3 cycles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Jump 3 cycles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 program has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50% R-type instructions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10% load instructions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20% store instructions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8% branch instructions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2% jump instructions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What is the CPI?</a:t>
            </a:r>
          </a:p>
          <a:p>
            <a:pPr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3.6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447800"/>
            <a:ext cx="77724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Aspects of CPU Performance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Enhancement Calculations:</a:t>
            </a:r>
            <a:b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Amdahl's Law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7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Pictorial Depiction of Amdahl’s Law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Amdahl’s Law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38892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96319"/>
            <a:ext cx="7715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Observations of the 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number of sequential operations can significantly limit speedup achievable by a parallel computer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This is one of the stronger arguments against parallel computers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Amdahl’s arguments serves as a way of determining whether an algorithm is a good candidate for parallelization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This argument doesn’t take into account the problem size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In most applications as data size increases, the sequential part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diminishes.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Analysis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Measure,  Report, and Summarize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intelligent choices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 through the marketing hype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to understanding underlying organizational motivation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 smtClean="0">
                <a:latin typeface="Times New Roman" charset="0"/>
              </a:rPr>
              <a:t>     </a:t>
            </a:r>
          </a:p>
          <a:p>
            <a:pPr>
              <a:buNone/>
            </a:pPr>
            <a:endParaRPr lang="en-US" sz="2000" i="1" dirty="0">
              <a:solidFill>
                <a:srgbClr val="FF0000"/>
              </a:solidFill>
              <a:latin typeface="Times New Roman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>     Why is some hardware better than others for different programs?</a:t>
            </a:r>
            <a:b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/>
            </a:r>
            <a:b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>What factors of system performance are hardware related?</a:t>
            </a:r>
            <a:b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>(e.g., Do we need a new machine, or a new operating system?)</a:t>
            </a:r>
            <a:b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/>
            </a:r>
            <a:b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</a:rPr>
              <a:t>How does the Instruction Set Architecture (ISA) affect performance?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Computer Architecture – Kai Hwang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Computer Architectures –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Dezso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Karsuk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Architecture &amp; Organization – John P. Hayes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System Architecture – M. Morris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Mano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Organization &amp; Architecture – T.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Organization &amp; Architecture – Xpress Learning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Performance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Response Time or Latency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How long does it take for my job to run?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How long does it take to execute a job?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How long must I wait for the database query?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How many jobs can the machine run at once?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What is the average execution rate?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— How much work is getting done?</a:t>
            </a:r>
          </a:p>
          <a:p>
            <a:pPr>
              <a:lnSpc>
                <a:spcPct val="12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Q1: If we upgrade a machine with a new processor what do we increase?</a:t>
            </a:r>
          </a:p>
          <a:p>
            <a:pPr>
              <a:lnSpc>
                <a:spcPct val="90000"/>
              </a:lnSpc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90000"/>
              </a:lnSpc>
              <a:buNone/>
            </a:pP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Q2: If we add a new machine to the lab what do we increase?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Execution Time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Response (or Elapsed) Time: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time to complete a task including time spent executing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on the CPU, accessing disk &amp; memory, waiting for I/O &amp;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other processes, and OS overhead.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 Execution Time (simply CPU time):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Total time CPU spends computing on a given task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(excluding the time for I/O or running other programs).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CPU time =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CPU time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+ System CPU execution time  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=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total time CPU spends only in the program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execution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+ total time OS spends executing tasks 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   for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 program have a system CPU time of 20 seconds, a user CPU time of 90 seconds, and a response time of 150 seconds. Calculate the followings –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    CPU execution time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ii)      time for I/O and other processes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some program running on machine A,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 / Execution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“A is n times faster than B“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/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A runs a program in 20 seconds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B runs the same program in 25 seconds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much faster is A compared to B?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70866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Clock Cycles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Instead of reporting execution time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 seconds, we often use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CPU clock rate depends on the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specific CPU organization (design) and hardware implementation technology (VLSI) used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Clock “ticks” indicate when to start activities (one abstraction):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cycle time = time between ticks =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seconds per cycle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clock rate (frequency) =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cycles per second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 Hz. = 1 cycle/sec)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200 Mhz. clock has a cycle time </a:t>
            </a:r>
          </a:p>
          <a:p>
            <a:endParaRPr lang="en-IN" sz="2000" dirty="0"/>
          </a:p>
        </p:txBody>
      </p:sp>
      <p:graphicFrame>
        <p:nvGraphicFramePr>
          <p:cNvPr id="1027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5334000"/>
          <a:ext cx="6934200" cy="863600"/>
        </p:xfrm>
        <a:graphic>
          <a:graphicData uri="http://schemas.openxmlformats.org/presentationml/2006/ole">
            <p:oleObj spid="_x0000_s1027" name="Equation" r:id="rId3" imgW="5422680" imgH="863280" progId="Equation.3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685800"/>
            <a:ext cx="327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2766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352800"/>
            <a:ext cx="4400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6019800"/>
            <a:ext cx="3019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19600" y="60198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Improve Performance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So, to improve performance (everything else being equal)            you can either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________ the no. of required cycles for a program, or</a:t>
            </a:r>
          </a:p>
          <a:p>
            <a:pPr>
              <a:buFont typeface="Monotype Sorts" pitchFamily="2" charset="2"/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________ the clock cycle time or,  said another way,</a:t>
            </a:r>
          </a:p>
          <a:p>
            <a:pPr>
              <a:buFont typeface="Monotype Sorts" pitchFamily="2" charset="2"/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________ the clock rate.</a:t>
            </a:r>
          </a:p>
          <a:p>
            <a:pPr>
              <a:buFont typeface="Monotype Sorts" pitchFamily="2" charset="2"/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Fill the blanks with either increase or decrease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842</Words>
  <Application>Microsoft Office PowerPoint</Application>
  <PresentationFormat>On-screen Show (4:3)</PresentationFormat>
  <Paragraphs>197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Performance Analysis</vt:lpstr>
      <vt:lpstr>What is it ?</vt:lpstr>
      <vt:lpstr>Performance Analysis</vt:lpstr>
      <vt:lpstr>Computer Performance</vt:lpstr>
      <vt:lpstr>Execution Time</vt:lpstr>
      <vt:lpstr>Slide 6</vt:lpstr>
      <vt:lpstr>Computer Performance</vt:lpstr>
      <vt:lpstr>Clock Cycles</vt:lpstr>
      <vt:lpstr>How to Improve Performance</vt:lpstr>
      <vt:lpstr>How to Improve Performance</vt:lpstr>
      <vt:lpstr>How many cycles are required for a program?</vt:lpstr>
      <vt:lpstr>Different numbers of cycles for different instructions</vt:lpstr>
      <vt:lpstr>Understanding Cycles</vt:lpstr>
      <vt:lpstr>Performance</vt:lpstr>
      <vt:lpstr>Performance</vt:lpstr>
      <vt:lpstr>CPU Execution Time</vt:lpstr>
      <vt:lpstr>CPU Execution Time: Example</vt:lpstr>
      <vt:lpstr>Performance Comparison: Example</vt:lpstr>
      <vt:lpstr>Computer Performance Measures : MIPS (Million Instructions Per Second) Rating</vt:lpstr>
      <vt:lpstr>Under what conditions can the MIPS rating be used to compare performance of different CPUs?</vt:lpstr>
      <vt:lpstr>MFLOPS (Million FLOating-Point Operations Per Second)</vt:lpstr>
      <vt:lpstr>Exercise</vt:lpstr>
      <vt:lpstr>Exercise</vt:lpstr>
      <vt:lpstr>Aspects of CPU Performance</vt:lpstr>
      <vt:lpstr>Performance Enhancement Calculations: Amdahl's Law</vt:lpstr>
      <vt:lpstr>Pictorial Depiction of Amdahl’s Law</vt:lpstr>
      <vt:lpstr>Amdahl’s Law</vt:lpstr>
      <vt:lpstr>Example</vt:lpstr>
      <vt:lpstr>Observations of the Amdahl’s law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</dc:title>
  <dc:creator>PRASANTA</dc:creator>
  <cp:lastModifiedBy>PRASANTA</cp:lastModifiedBy>
  <cp:revision>69</cp:revision>
  <dcterms:created xsi:type="dcterms:W3CDTF">2016-02-17T16:22:09Z</dcterms:created>
  <dcterms:modified xsi:type="dcterms:W3CDTF">2016-02-23T20:11:20Z</dcterms:modified>
</cp:coreProperties>
</file>