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4" r:id="rId27"/>
    <p:sldId id="285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15" r:id="rId52"/>
    <p:sldId id="316" r:id="rId53"/>
    <p:sldId id="308" r:id="rId54"/>
    <p:sldId id="309" r:id="rId55"/>
    <p:sldId id="343" r:id="rId56"/>
    <p:sldId id="342" r:id="rId57"/>
    <p:sldId id="310" r:id="rId58"/>
    <p:sldId id="311" r:id="rId59"/>
    <p:sldId id="312" r:id="rId60"/>
    <p:sldId id="313" r:id="rId61"/>
    <p:sldId id="324" r:id="rId62"/>
    <p:sldId id="314" r:id="rId63"/>
    <p:sldId id="322" r:id="rId64"/>
    <p:sldId id="323" r:id="rId65"/>
    <p:sldId id="318" r:id="rId66"/>
    <p:sldId id="319" r:id="rId67"/>
    <p:sldId id="320" r:id="rId68"/>
    <p:sldId id="321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0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8F04-C840-4342-9EEC-5A48447EC08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F3BC-7BCF-4A8B-8246-66127A8F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Pipelined Processor Design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286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 K. Roy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Asst. Professor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Siliguri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Institute of 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Reservation Table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2D chart to show how successive parallel stages are utilized for a specific function (o/p) evaluation in successive cycles.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Represents the flow of data through the pipeline for one complete evaluation of a given function.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total no. of clock units in the reservation table is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given function.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(Linear/Static Pipeline)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010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(X)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19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Clock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886200"/>
            <a:ext cx="464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05200" y="3581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4953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Stage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Non-linear (or Dynamic) Pipeline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31242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Stages might have different latencies</a:t>
            </a:r>
          </a:p>
          <a:p>
            <a:r>
              <a:rPr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Multiple paths out of one stage to other stages</a:t>
            </a:r>
          </a:p>
          <a:p>
            <a:r>
              <a:rPr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Multi-functional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Multiple processors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k-stages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as linear pipeline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functions of individual processors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 may be dynamically assigned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Feed-forward and feedback connections</a:t>
            </a:r>
          </a:p>
          <a:p>
            <a:endParaRPr lang="en-US" altLang="zh-TW" sz="2400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648200"/>
            <a:ext cx="670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62800" y="53340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39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Pipelining is one way of improving the overall processing performance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basic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performance - always applied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performance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operation of the processor are divided into a number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sequential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action is performed by a separate logic unit which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linked together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“pipeline.”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Exercise 1:</a:t>
            </a:r>
            <a:endParaRPr lang="en-US" sz="40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2.  </a:t>
            </a:r>
            <a:endParaRPr lang="en-US" dirty="0"/>
          </a:p>
        </p:txBody>
      </p:sp>
      <p:graphicFrame>
        <p:nvGraphicFramePr>
          <p:cNvPr id="5" name="Group 66"/>
          <p:cNvGraphicFramePr>
            <a:graphicFrameLocks noGrp="1"/>
          </p:cNvGraphicFramePr>
          <p:nvPr/>
        </p:nvGraphicFramePr>
        <p:xfrm>
          <a:off x="1219200" y="3886200"/>
          <a:ext cx="6096000" cy="2667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219200" y="1371600"/>
          <a:ext cx="6499225" cy="1754188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1213"/>
                <a:gridCol w="812800"/>
                <a:gridCol w="812800"/>
                <a:gridCol w="812800"/>
                <a:gridCol w="811212"/>
                <a:gridCol w="8128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1800" y="381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the pipeline for both cases.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Non-linear Pipeline With More Than One Functions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467600" y="1905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76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9530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Streamline Connections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Feedback Connections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Feedforward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Connection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Reservation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4958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29718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Columns represent the evaluation time for a given function</a:t>
            </a:r>
          </a:p>
          <a:p>
            <a:pPr marL="457200" indent="-457200"/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 Multiple checkmarks in a row, means repeated usage of the same stage in different cycles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Latency Analysis              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Latency: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number of time units (clock cycles) between two initiations of a pipeline is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latency between them.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latency value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 means that two initiations are separated by k clock cycles.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attempt by two or more initiations to use the same pipeline stage at the same time will cause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collision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collision implies resource conflicts between two initiations in a pipeline.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Latencies that cause collision are called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forbidden latencies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 latencies cause collision, some not.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Latency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Maximum forbidden latency can be m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If n = no. of columns in the reservation table then m ≤ n-1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latencies greater than m+ do not cause collisions.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Permissible Latency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p, lies in the range: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– 1 ≤ p ≤ m-1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– Value of p should be as small as possible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– Permissible latency p=1 corresponds to an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ideal case, can be achieved by a static pipeline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Latency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Latency Sequence: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 sequence of permissible latencies between successive initiations.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Latency Sequence Length: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number of time intervals within the cycle.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Latency Cycle: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 latency sequence that repeats the same subsequence (cycle) indefinitely and without collision.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e.g.       Latency Sequence: 1, 8 </a:t>
            </a: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Latency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Cycle  (1,8)  1, 8, 1, 8, 1, 8 …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 Average Latency (MAL of a latency cycle)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sum of all latencies / number of latencies along the cycle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Cycle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One latency value.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Design Goal: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Obtain the shortest average latency between initiations without causing collisions.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Collision with latency 2 in evaluating X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534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Collision with latency 5 in evaluating 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924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Processors with multiple functional units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Collision Vectors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213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Combined set of permissible and forbidden latencies.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m-bit binary vector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= (Cm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-1….C2 C1 )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value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 if the latency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causes a collision; </a:t>
            </a: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0 if the latency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is permissible.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Cm = 1, always; it corresponds to the maximum forbidden latency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≤ n-1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5181600"/>
            <a:ext cx="7543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Forbidden latencies for function X are 2,4,5,7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Latencies 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1,3,6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 not cause collision.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096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Therefore, the collision vector is =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Diagram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specifies the permissible state transitions among successive initiations.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Collision vector corresponds to the initial state at time t = 1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 collision vector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state comes at time t + p, where p is a permissible latency in the range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≤ p &lt; 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Right Shift Register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2667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next state of the pipeline at time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t+p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obtained by using a bit-right shift register.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 CV is loaded into the register.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register is then shifted to the right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– When a 0 emerges from the right end after p  shifts, p is a permissible latency.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– When a 1 emerges, the corresponding latency should be forbidden.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0 enters from the left end of the shift register.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7338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Next State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964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state after p shifts is obtained by bitwise-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initial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CV with the shifted register contents.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bitwise-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shifted contents is meant to prevent collisions from the future initiations starting at time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onward.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29000"/>
            <a:ext cx="708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Diagram for X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848601" cy="47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617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HW: Find the state diagram for Y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cycles: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each state appears only once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(3), (6), (8), (1, 8), (3, 8), and (6,8)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Greedy Cycles: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simple cycles whose edges are all made with minimum latencies from their respective starting states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(1,8), (3):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one of them is MAL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Bounds on MAL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MAL is lower-bounded by the maximum number of checkmarks in any row of the reservation table.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MAL is lower than or equal to the average latency of any greedy cycle in the state diagram.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latency of any greedy cycle is upper-bounded by the number of 1’s in the initial CV plus 1.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Collision-free scheduling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8458200" cy="4449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Greedy cycles from the set of Simple cycles.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Greedy cycle yielding the MAL is the final choice.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Optimization technique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of Delay stages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Modification of reservation table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New CV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Improved state diagram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yield an optimal latency cycle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Optimal latency cycle is selected from one of the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lowest greedy cycles.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0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352800"/>
            <a:ext cx="441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of Pipelined processors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overlap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Serial, Overlapped, Pipelined, Super-pipelined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Shallow, Deep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Linear, Non – linear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Scheduling of operations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Static, Dynamic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Example(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..): State Diagram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632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Example(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..): Delay Insertion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0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1" y="3657600"/>
            <a:ext cx="411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105400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HW:  Find the State Diagram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Exercise 2: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3962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 out   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  Forbidden latency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(ii)   Initial collision vector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(iii)  Draw the state diagram for scheduling the pipeline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(iv)  Greedy cycle and MAL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(v)   Bounds on MAL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Exercise 3: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53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3962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 out   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  Forbidden latency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(ii)   Initial collision vector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(iii)  Draw the state diagram for scheduling the pipeline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(iv)  Greedy cycle and MAL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(v)   Bounds on MAL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Classification of Pipelined Processors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Arithmetic Pipeline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Divides an arithmetic operation into several steps each of which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executed one-by-one.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e.g. 4-stage pipeline used in Star-100,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8-stage pipeline used in TI-ASC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Instruction Pipeline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Basic stages are Fetch-Decode-Execute but can be expanded.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e.g. all high performance computers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Processor Pipeline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processing of same data stream by cascade of processors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no practical example found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Arithmetic Pipeline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combined multiply and add operations with a stream of numbers: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* B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=1,2,3,…,7</a:t>
            </a:r>
          </a:p>
          <a:p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suboperations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performed in each segment of the pipeline are as follows: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R1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   R2 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R3  R1 * R2      R4 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R5  R3 + R4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Arithmetic Pipeline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848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Arithmetic Pipeline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Fixed Point Addition Pipeline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2964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Floating Point Addition/Subtraction Pipeline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8683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Degree of overlap                Depth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5-Stage Instruction Pipeline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86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61722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Self-review: Pipelining from CS303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Five stages in the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datapath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MIPS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91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Five stage “RISC” load‐store architecture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Instruction fetch (IF)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– get instruction from memory, increment PC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Instruction Decode (ID)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– translate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into control signals and read registers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Execute (EX)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– perform ALU operation, compute jump/branch targets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Memory (MEM)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– access memory if needed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5.Writeback (WB)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– update register file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5105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cycles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5486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Instruction/cycle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5943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5257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CPI : 1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Pipeline Conflicts/Hazards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Dependency =&gt; Data hazard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Branch Difficulties =&gt; Control hazard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 Conflicts =&gt; Structural hazard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Hazard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Consider the instruction sequence: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pt-B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    R1, R2, R3;      results in R1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SUB      R4, R5, R1;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AND     R6, R1, R7;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OR       R8, R1, R9;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XOR     R10, R1, R11;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All instructions use R1 after the first instruction.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Dependency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1534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6248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Ref: “Advanced Computer Architecture”, Peter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Karsuk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Dependency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1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6248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Ref: “Advanced Computer Architecture”, Peter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Karsuk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Hazard Classification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According to various data update patterns in instruction pipeline, there are 3 classes of data hazards exist: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RAW(Read After Write)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WAR(Write After Read)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WAW(Write After Write) 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RAW(Read After Write)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9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WAR(Write After Read)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05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Pipeline Structure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848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WAW(Write After Write)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Hazard – Stalling (S/W Solution)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419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72200" y="16764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Causes Data Dependency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10200" y="1828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895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Bubbling: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Compiler can introduce the two-cycle delay needed between instructions I1 and I2 by inserting NOP (No-operation) instructions.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3434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I1:   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R4,R2,R3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NOP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NOP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I2:     Add   R6,R4,R5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Hazard – Stalling (S/W Solution)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763000" cy="5029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Hazards – Forwarding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5486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Requires additional H/W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Registers SRC1, SRC2, and RSLT constitute the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interstage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buffers needed for pipelined operation.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Hazards – Forwarding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Hazards - Forwarding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Key idea: 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connect new value directly to next stage</a:t>
            </a:r>
          </a:p>
          <a:p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Still read s0, but ignore in favor of new result</a:t>
            </a:r>
            <a:r>
              <a:rPr lang="en-US" altLang="zh-CN" dirty="0" smtClean="0">
                <a:ea typeface="SimSun" pitchFamily="2" charset="-122"/>
              </a:rPr>
              <a:t/>
            </a:r>
            <a:br>
              <a:rPr lang="en-US" altLang="zh-CN" dirty="0" smtClean="0">
                <a:ea typeface="SimSun" pitchFamily="2" charset="-122"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86800" cy="3352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943600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Problem: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what about load instructions?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Hazards - Forwarding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1371600"/>
          </a:xfrm>
        </p:spPr>
        <p:txBody>
          <a:bodyPr/>
          <a:lstStyle/>
          <a:p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STALL </a:t>
            </a:r>
            <a:r>
              <a:rPr lang="en-US" altLang="zh-CN" sz="2400" u="sng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still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required for load - data available after MEM</a:t>
            </a:r>
          </a:p>
          <a:p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MIPS architecture calls this </a:t>
            </a:r>
            <a:r>
              <a:rPr lang="en-US" altLang="zh-CN" sz="2400" u="sng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delayed load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initial implementations required compiler to deal with this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763000" cy="3441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Another Example: Stalling + Forwarding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763000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Hazards - Reordering Instructions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Assuming we have data forwarding, what are the hazards in this code?</a:t>
            </a:r>
            <a:b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  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$t0, 0($t1)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               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$t0, 4($t1)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  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$t2, 4($t1)</a:t>
            </a:r>
            <a:b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             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$t2, 0($t1)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</a:p>
          <a:p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Reorder instructions to remove hazard: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  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$t0, 0($t1)</a:t>
            </a:r>
            <a:b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  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$t2, 4($t1)</a:t>
            </a:r>
            <a:b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             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$t0, 4($t1)</a:t>
            </a:r>
            <a:b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             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$t2, 0($t1)</a:t>
            </a:r>
            <a:r>
              <a:rPr lang="en-US" altLang="zh-CN" sz="1800" dirty="0" smtClean="0">
                <a:latin typeface="Courier New" pitchFamily="49" charset="0"/>
                <a:ea typeface="SimSun" pitchFamily="2" charset="-122"/>
              </a:rPr>
              <a:t/>
            </a:r>
            <a:br>
              <a:rPr lang="en-US" altLang="zh-CN" sz="1800" dirty="0" smtClean="0">
                <a:latin typeface="Courier New" pitchFamily="49" charset="0"/>
                <a:ea typeface="SimSun" pitchFamily="2" charset="-122"/>
              </a:rPr>
            </a:br>
            <a:endParaRPr lang="en-US" altLang="zh-CN" sz="1800" dirty="0" smtClean="0">
              <a:latin typeface="Courier New" pitchFamily="49" charset="0"/>
              <a:ea typeface="SimSun" pitchFamily="2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2743200"/>
            <a:ext cx="91440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43400" y="3124200"/>
            <a:ext cx="91440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819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Hazard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495800" y="51816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5181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Reordering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Hazard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Delay in fetching instruction.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Cache miss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Branch Instructions.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Solutions: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Prefetching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Delayed Branching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Branch Prediction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334000" y="1752600"/>
            <a:ext cx="304800" cy="12954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19812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Instruction/Control Hazard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Scheduling/timing alternatives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sequence of stages for all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actions in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one instruction stalls, all subsequent instructions are delayed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above conditions are relaxed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higher throughput is achieved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Prefetching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is assumed to be a collection of multiple modules.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pre-fetch buffers (caches)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Prefetch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Buffer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- holds instructions fetched during the sequential part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of a program.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Prefetch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Buffer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- holds instructions fetched from the target of a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conditional branch.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Pre-fetching</a:t>
            </a:r>
            <a:endParaRPr lang="en-US" dirty="0"/>
          </a:p>
        </p:txBody>
      </p:sp>
      <p:pic>
        <p:nvPicPr>
          <p:cNvPr id="1026" name="Picture 2" descr="https://encrypted-tbn1.gstatic.com/images?q=tbn:ANd9GcSLhLNqQQKqzf0I4v-J3oovwU9ZI1vemzt_hhJw94vXkB0AEYpKk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477000" cy="17526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00400"/>
            <a:ext cx="8534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Delayed Branching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branch instruction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sequential successor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sequential successor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........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sequential successor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branch target if taken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-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to improve pipeline performance by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rearranging instructions.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of delay slots to execute independent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instructions.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495800" y="1828800"/>
            <a:ext cx="381000" cy="1219200"/>
          </a:xfrm>
          <a:prstGeom prst="rightBrac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205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Branch delay of length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 (Delay Slot)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Delayed Branching</a:t>
            </a:r>
            <a:endParaRPr lang="en-US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582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Delayed Branching</a:t>
            </a:r>
            <a:endParaRPr lang="en-US" dirty="0"/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Delayed Branching</a:t>
            </a:r>
            <a:endParaRPr lang="en-US" dirty="0"/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Delayed Branching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I1:     LD         R1, 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I2:     DCR      R3, 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I3:     BZ         R3, I5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I4:     ADD      R2, R4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I5:     SUB       R5, R6  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If  Branch Taken =&gt; Delay Slots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If Branch not Taken =&gt; Normal execution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038600" y="2133600"/>
            <a:ext cx="533400" cy="21336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25146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possibilities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– Branch Taken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– Branch not Taken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0" y="1524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914400" y="3124200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9100" y="3619500"/>
            <a:ext cx="9906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4114800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Delayed Branching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209800"/>
          <a:ext cx="8229595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D1 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W1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W2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M3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W3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F4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D4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E4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M4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W4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W5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3200" y="1752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15200" y="1981200"/>
            <a:ext cx="990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I1: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I2: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I3: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I5: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Stall (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I4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4572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Stal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Delayed Branching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I2:     DCR      R3, 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I3:     BZ         R3, I5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I1:     LD         R1, 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I4:     ADD      R2, R4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I5:     SUB       R5, R6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If  Branch Taken =&gt; Use of Delay Slots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If Branch not Taken =&gt; Normal execution</a:t>
            </a:r>
          </a:p>
          <a:p>
            <a:pPr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762000" y="2286000"/>
            <a:ext cx="3810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14300" y="2933700"/>
            <a:ext cx="1295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0" y="3581400"/>
            <a:ext cx="3048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267200" y="1676400"/>
            <a:ext cx="685800" cy="20574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1600" y="22860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Reordering of Instructions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Delayed Branching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2286000"/>
          <a:ext cx="673330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W2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M3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W3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F1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D1 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E1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M1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W1</a:t>
                      </a:r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F4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D4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E4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M4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W4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W5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77000" y="1905000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62800" y="2133600"/>
            <a:ext cx="990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44958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I4: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8194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I2: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3528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I3: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8862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I1: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50292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I5: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Space-Time Diagram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represent the overlapped operations of a pipelined processor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Branch Prediction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Assume an outcome and continue fetching (undo if prediction is wrong) 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  <a:sym typeface="Wingdings" pitchFamily="2" charset="2"/>
              </a:rPr>
              <a:t>Loss of cycles only on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Wingdings" pitchFamily="2" charset="2"/>
              </a:rPr>
              <a:t>mis-prediction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Performance penalty only when guess wrong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Hardware required to "squash" instructions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Static Prediction: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marL="342900" lvl="1" indent="-342900">
              <a:buNone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- Prediction is made based on the type of branch codes. </a:t>
            </a:r>
          </a:p>
          <a:p>
            <a:pPr marL="342900" lvl="1" indent="-342900">
              <a:buNone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- cannot be changed once committed to the H/W.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Dynamic Prediction: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marL="342900" lvl="1" indent="-342900">
              <a:buNone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- Prediction is made based on the recent branch history. </a:t>
            </a:r>
          </a:p>
          <a:p>
            <a:pPr marL="342900" lvl="1" indent="-342900">
              <a:buNone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- Requires additional H/W to keep track of the past behavior of the branch instruction (e.g.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Branch Target Buffer 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 hold recent branch information including the address of the branch target used).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i="1" dirty="0" smtClean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457200" indent="-457200">
              <a:buFontTx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Predicting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branch not taken: 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Speculatively fetch and execute in-line instructions following the branch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If prediction incorrect flush pipeline of speculated instructions  </a:t>
            </a:r>
          </a:p>
          <a:p>
            <a:pPr marL="1257300" lvl="2" indent="-342900">
              <a:buFontTx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Convert these instructions to NOPs by clearing pipeline registers	</a:t>
            </a:r>
          </a:p>
          <a:p>
            <a:pPr marL="1257300" lvl="2" indent="-342900">
              <a:buFontTx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These have not updated memory or registers at time of flush</a:t>
            </a:r>
          </a:p>
          <a:p>
            <a:pPr marL="457200" indent="-457200">
              <a:buFontTx/>
              <a:buNone/>
              <a:defRPr/>
            </a:pPr>
            <a:endParaRPr lang="en-US" altLang="zh-CN" sz="20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buFontTx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Predicting branch taken: 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Speculatively fetch and execute instructions at the branch target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Useful only if target address known earlier than branch outcome</a:t>
            </a:r>
          </a:p>
          <a:p>
            <a:pPr marL="1257300" lvl="2" indent="-342900">
              <a:buFontTx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May require stall cycles till target address known</a:t>
            </a:r>
          </a:p>
          <a:p>
            <a:pPr marL="1257300" lvl="2" indent="-342900">
              <a:buFontTx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Flush pipeline if  prediction is incorrect</a:t>
            </a:r>
          </a:p>
          <a:p>
            <a:pPr marL="1257300" lvl="2" indent="-342900">
              <a:buFontTx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Must ensure that flushed instructions do not update memory/registers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Correct Prediction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5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Incorrect Prediction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1-Bit Branch Prediction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alt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2-Bit Branch Prediction</a:t>
            </a:r>
            <a:br>
              <a:rPr lang="en-US" alt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(Jim Smith, 1981)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8305800" cy="533400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 2-bit scheme where prediction is changed only if mispredicted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twice</a:t>
            </a:r>
            <a:r>
              <a:rPr lang="en-US" altLang="en-US" sz="2400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800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PPT on Pipelining from CS303 (3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Semester)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Advanced Computer Architecture – Kai Hwang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Organization – Carl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Hamacher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Advanced Computer Architectures –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Dezso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Peter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Karsuk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Architecture &amp; Organization – John P. Hayes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System Architecture – M. Morris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Organization &amp; Architecture – T. K.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Ghosh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Organization &amp; Architecture – Xpress Learning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5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p-stage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867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pipeline with p processors is a p-stage pipeline.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every process takes one time unit to complete.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 till a p-stage pipeline completes n inputs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p-stage pipeline on n inputs: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After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time units the first input is done.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for the remaining n − 1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items,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pipeline completes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rate of one item per time unit.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=&gt;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n − 1 time units for the p-stage pipeline to complete n inputs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time unit is called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pipeline cycle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time taken by the first p − 1 cycles is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pipeline latency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2482</Words>
  <Application>Microsoft Office PowerPoint</Application>
  <PresentationFormat>On-screen Show (4:3)</PresentationFormat>
  <Paragraphs>531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Pipelined Processor Design</vt:lpstr>
      <vt:lpstr>Introduction</vt:lpstr>
      <vt:lpstr>Processors with multiple functional units</vt:lpstr>
      <vt:lpstr>Types of Pipelined processors</vt:lpstr>
      <vt:lpstr>Degree of overlap                Depth</vt:lpstr>
      <vt:lpstr>Pipeline Structure</vt:lpstr>
      <vt:lpstr>Scheduling/timing alternatives</vt:lpstr>
      <vt:lpstr>Space-Time Diagram</vt:lpstr>
      <vt:lpstr>p-stage pipelines</vt:lpstr>
      <vt:lpstr>Reservation Table</vt:lpstr>
      <vt:lpstr>Example (Linear/Static Pipeline)</vt:lpstr>
      <vt:lpstr>Non-linear (or Dynamic) Pipeline</vt:lpstr>
      <vt:lpstr>Reservation Table</vt:lpstr>
      <vt:lpstr>Reservation Table</vt:lpstr>
      <vt:lpstr>Reservation Table</vt:lpstr>
      <vt:lpstr>Reservation Table</vt:lpstr>
      <vt:lpstr>Reservation Table</vt:lpstr>
      <vt:lpstr>Reservation Table</vt:lpstr>
      <vt:lpstr>Reservation Table</vt:lpstr>
      <vt:lpstr>Reservation Table</vt:lpstr>
      <vt:lpstr>Reservation Table</vt:lpstr>
      <vt:lpstr>Exercise 1:</vt:lpstr>
      <vt:lpstr>Non-linear Pipeline With More Than One Functions</vt:lpstr>
      <vt:lpstr>Reservation Table</vt:lpstr>
      <vt:lpstr>Latency Analysis              </vt:lpstr>
      <vt:lpstr>Latency Analysis</vt:lpstr>
      <vt:lpstr>Latency Analysis</vt:lpstr>
      <vt:lpstr>Collision with latency 2 in evaluating X</vt:lpstr>
      <vt:lpstr>Collision with latency 5 in evaluating X</vt:lpstr>
      <vt:lpstr>Collision Vectors</vt:lpstr>
      <vt:lpstr>State Diagram</vt:lpstr>
      <vt:lpstr>Right Shift Register</vt:lpstr>
      <vt:lpstr>The Next State</vt:lpstr>
      <vt:lpstr>State Diagram for X</vt:lpstr>
      <vt:lpstr>Cycles</vt:lpstr>
      <vt:lpstr>Bounds on MAL</vt:lpstr>
      <vt:lpstr>Collision-free scheduling</vt:lpstr>
      <vt:lpstr>Optimization technique</vt:lpstr>
      <vt:lpstr>Example</vt:lpstr>
      <vt:lpstr>Example(cntd..): State Diagram</vt:lpstr>
      <vt:lpstr>Example(cntd..): Delay Insertion</vt:lpstr>
      <vt:lpstr>Exercise 2:</vt:lpstr>
      <vt:lpstr>Exercise 3:</vt:lpstr>
      <vt:lpstr>Classification of Pipelined Processors</vt:lpstr>
      <vt:lpstr>Arithmetic Pipeline</vt:lpstr>
      <vt:lpstr>Arithmetic Pipeline</vt:lpstr>
      <vt:lpstr>Arithmetic Pipeline</vt:lpstr>
      <vt:lpstr>Fixed Point Addition Pipeline</vt:lpstr>
      <vt:lpstr>Floating Point Addition/Subtraction Pipeline</vt:lpstr>
      <vt:lpstr>5-Stage Instruction Pipeline</vt:lpstr>
      <vt:lpstr>Five stages in the datapath of MIPS</vt:lpstr>
      <vt:lpstr>Slide 52</vt:lpstr>
      <vt:lpstr>Pipeline Conflicts/Hazards</vt:lpstr>
      <vt:lpstr>Data Hazard</vt:lpstr>
      <vt:lpstr>Data Dependency</vt:lpstr>
      <vt:lpstr>Data Dependency</vt:lpstr>
      <vt:lpstr>Data Hazard Classification</vt:lpstr>
      <vt:lpstr>RAW(Read After Write)</vt:lpstr>
      <vt:lpstr>WAR(Write After Read)</vt:lpstr>
      <vt:lpstr>WAW(Write After Write)</vt:lpstr>
      <vt:lpstr>Data Hazard – Stalling (S/W Solution)</vt:lpstr>
      <vt:lpstr>Data Hazard – Stalling (S/W Solution)</vt:lpstr>
      <vt:lpstr>Data Hazards – Forwarding</vt:lpstr>
      <vt:lpstr>Data Hazards – Forwarding</vt:lpstr>
      <vt:lpstr>Data Hazards - Forwarding</vt:lpstr>
      <vt:lpstr>Data Hazards - Forwarding</vt:lpstr>
      <vt:lpstr>Another Example: Stalling + Forwarding</vt:lpstr>
      <vt:lpstr>Data Hazards - Reordering Instructions</vt:lpstr>
      <vt:lpstr>Control Hazard </vt:lpstr>
      <vt:lpstr>Prefetching</vt:lpstr>
      <vt:lpstr>Pre-fetching</vt:lpstr>
      <vt:lpstr>Delayed Branching</vt:lpstr>
      <vt:lpstr>Delayed Branching</vt:lpstr>
      <vt:lpstr>Delayed Branching</vt:lpstr>
      <vt:lpstr>Delayed Branching</vt:lpstr>
      <vt:lpstr>Example: Delayed Branching </vt:lpstr>
      <vt:lpstr>Example: Delayed Branching </vt:lpstr>
      <vt:lpstr>Example: Delayed Branching </vt:lpstr>
      <vt:lpstr>Example: Delayed Branching </vt:lpstr>
      <vt:lpstr>Branch Prediction</vt:lpstr>
      <vt:lpstr>Branch Prediction</vt:lpstr>
      <vt:lpstr>Correct Prediction</vt:lpstr>
      <vt:lpstr>Incorrect Prediction</vt:lpstr>
      <vt:lpstr>1-Bit Branch Prediction</vt:lpstr>
      <vt:lpstr>2-Bit Branch Prediction (Jim Smith, 1981)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Processor Design</dc:title>
  <dc:creator>PRASANTA</dc:creator>
  <cp:lastModifiedBy>PRASANTA</cp:lastModifiedBy>
  <cp:revision>263</cp:revision>
  <dcterms:created xsi:type="dcterms:W3CDTF">2015-07-25T14:47:22Z</dcterms:created>
  <dcterms:modified xsi:type="dcterms:W3CDTF">2016-04-10T10:58:55Z</dcterms:modified>
</cp:coreProperties>
</file>