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76" r:id="rId4"/>
    <p:sldId id="277" r:id="rId5"/>
    <p:sldId id="275" r:id="rId6"/>
    <p:sldId id="258" r:id="rId7"/>
    <p:sldId id="259" r:id="rId8"/>
    <p:sldId id="260" r:id="rId9"/>
    <p:sldId id="261" r:id="rId10"/>
    <p:sldId id="274" r:id="rId11"/>
    <p:sldId id="262" r:id="rId12"/>
    <p:sldId id="263" r:id="rId13"/>
    <p:sldId id="265" r:id="rId14"/>
    <p:sldId id="266" r:id="rId15"/>
    <p:sldId id="267" r:id="rId16"/>
    <p:sldId id="268" r:id="rId17"/>
    <p:sldId id="269" r:id="rId18"/>
    <p:sldId id="270" r:id="rId19"/>
    <p:sldId id="271" r:id="rId20"/>
    <p:sldId id="272" r:id="rId21"/>
    <p:sldId id="273" r:id="rId22"/>
    <p:sldId id="278" r:id="rId23"/>
    <p:sldId id="279" r:id="rId24"/>
    <p:sldId id="281" r:id="rId25"/>
    <p:sldId id="282" r:id="rId26"/>
    <p:sldId id="285" r:id="rId27"/>
    <p:sldId id="283" r:id="rId28"/>
    <p:sldId id="284" r:id="rId29"/>
    <p:sldId id="286" r:id="rId30"/>
    <p:sldId id="287" r:id="rId31"/>
    <p:sldId id="288" r:id="rId32"/>
    <p:sldId id="289" r:id="rId33"/>
    <p:sldId id="296" r:id="rId34"/>
    <p:sldId id="292" r:id="rId35"/>
    <p:sldId id="293"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AA170-EA41-47B6-BE92-29E84F841FC9}" type="datetimeFigureOut">
              <a:rPr lang="en-US" smtClean="0"/>
              <a:pPr/>
              <a:t>10/5/2015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CB43BC-635B-4066-B14A-8F7FABD5FD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CB43BC-635B-4066-B14A-8F7FABD5FD3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9B32DE-CF99-4FC9-BC75-3C13F3FC8DFA}" type="datetimeFigureOut">
              <a:rPr lang="en-US" smtClean="0"/>
              <a:pPr/>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B32DE-CF99-4FC9-BC75-3C13F3FC8DFA}" type="datetimeFigureOut">
              <a:rPr lang="en-US" smtClean="0"/>
              <a:pPr/>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B32DE-CF99-4FC9-BC75-3C13F3FC8DFA}" type="datetimeFigureOut">
              <a:rPr lang="en-US" smtClean="0"/>
              <a:pPr/>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B32DE-CF99-4FC9-BC75-3C13F3FC8DFA}" type="datetimeFigureOut">
              <a:rPr lang="en-US" smtClean="0"/>
              <a:pPr/>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B32DE-CF99-4FC9-BC75-3C13F3FC8DFA}" type="datetimeFigureOut">
              <a:rPr lang="en-US" smtClean="0"/>
              <a:pPr/>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B32DE-CF99-4FC9-BC75-3C13F3FC8DFA}" type="datetimeFigureOut">
              <a:rPr lang="en-US" smtClean="0"/>
              <a:pPr/>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9B32DE-CF99-4FC9-BC75-3C13F3FC8DFA}" type="datetimeFigureOut">
              <a:rPr lang="en-US" smtClean="0"/>
              <a:pPr/>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B32DE-CF99-4FC9-BC75-3C13F3FC8DFA}" type="datetimeFigureOut">
              <a:rPr lang="en-US" smtClean="0"/>
              <a:pPr/>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B32DE-CF99-4FC9-BC75-3C13F3FC8DFA}" type="datetimeFigureOut">
              <a:rPr lang="en-US" smtClean="0"/>
              <a:pPr/>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B32DE-CF99-4FC9-BC75-3C13F3FC8DFA}" type="datetimeFigureOut">
              <a:rPr lang="en-US" smtClean="0"/>
              <a:pPr/>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B32DE-CF99-4FC9-BC75-3C13F3FC8DFA}" type="datetimeFigureOut">
              <a:rPr lang="en-US" smtClean="0"/>
              <a:pPr/>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C66EA-5232-4662-B5A2-0C696F1839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B32DE-CF99-4FC9-BC75-3C13F3FC8DFA}" type="datetimeFigureOut">
              <a:rPr lang="en-US" smtClean="0"/>
              <a:pPr/>
              <a:t>10/5/2015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C66EA-5232-4662-B5A2-0C696F1839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772400" cy="1470025"/>
          </a:xfrm>
        </p:spPr>
        <p:txBody>
          <a:bodyPr/>
          <a:lstStyle/>
          <a:p>
            <a:r>
              <a:rPr lang="en-US" b="1" dirty="0" smtClean="0">
                <a:solidFill>
                  <a:srgbClr val="0070C0"/>
                </a:solidFill>
                <a:latin typeface="Times New Roman" pitchFamily="18" charset="0"/>
                <a:cs typeface="Times New Roman" pitchFamily="18" charset="0"/>
              </a:rPr>
              <a:t>SIMD Processors</a:t>
            </a:r>
            <a:br>
              <a:rPr lang="en-US" b="1" dirty="0" smtClean="0">
                <a:solidFill>
                  <a:srgbClr val="0070C0"/>
                </a:solidFill>
                <a:latin typeface="Times New Roman" pitchFamily="18" charset="0"/>
                <a:cs typeface="Times New Roman" pitchFamily="18" charset="0"/>
              </a:rPr>
            </a:br>
            <a:r>
              <a:rPr lang="en-US" sz="3200" b="1" dirty="0" smtClean="0">
                <a:solidFill>
                  <a:srgbClr val="0070C0"/>
                </a:solidFill>
                <a:latin typeface="Times New Roman" pitchFamily="18" charset="0"/>
                <a:cs typeface="Times New Roman" pitchFamily="18" charset="0"/>
              </a:rPr>
              <a:t>(Vector Processing)</a:t>
            </a:r>
            <a:endParaRPr lang="en-US" sz="3200"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657600"/>
            <a:ext cx="6400800" cy="1981200"/>
          </a:xfrm>
        </p:spPr>
        <p:txBody>
          <a:bodyPr/>
          <a:lstStyle/>
          <a:p>
            <a:pPr>
              <a:spcBef>
                <a:spcPts val="0"/>
              </a:spcBef>
            </a:pPr>
            <a:r>
              <a:rPr lang="en-US" dirty="0" smtClean="0">
                <a:solidFill>
                  <a:srgbClr val="FF0000"/>
                </a:solidFill>
                <a:latin typeface="Times New Roman" pitchFamily="18" charset="0"/>
                <a:cs typeface="Times New Roman" pitchFamily="18" charset="0"/>
              </a:rPr>
              <a:t>P. K. Roy</a:t>
            </a:r>
          </a:p>
          <a:p>
            <a:pPr>
              <a:spcBef>
                <a:spcPts val="0"/>
              </a:spcBef>
            </a:pPr>
            <a:r>
              <a:rPr lang="en-US" dirty="0" smtClean="0">
                <a:solidFill>
                  <a:srgbClr val="FF0000"/>
                </a:solidFill>
                <a:latin typeface="Times New Roman" pitchFamily="18" charset="0"/>
                <a:cs typeface="Times New Roman" pitchFamily="18" charset="0"/>
              </a:rPr>
              <a:t>Asst. Professor</a:t>
            </a:r>
          </a:p>
          <a:p>
            <a:pPr>
              <a:spcBef>
                <a:spcPts val="0"/>
              </a:spcBef>
            </a:pPr>
            <a:r>
              <a:rPr lang="en-US" dirty="0" err="1" smtClean="0">
                <a:solidFill>
                  <a:srgbClr val="FF0000"/>
                </a:solidFill>
                <a:latin typeface="Times New Roman" pitchFamily="18" charset="0"/>
                <a:cs typeface="Times New Roman" pitchFamily="18" charset="0"/>
              </a:rPr>
              <a:t>Siliguri</a:t>
            </a:r>
            <a:r>
              <a:rPr lang="en-US" dirty="0" smtClean="0">
                <a:solidFill>
                  <a:srgbClr val="FF0000"/>
                </a:solidFill>
                <a:latin typeface="Times New Roman" pitchFamily="18" charset="0"/>
                <a:cs typeface="Times New Roman" pitchFamily="18" charset="0"/>
              </a:rPr>
              <a:t> Institute of Technology</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rgbClr val="0070C0"/>
                </a:solidFill>
                <a:latin typeface="Times New Roman" pitchFamily="18" charset="0"/>
                <a:cs typeface="Times New Roman" pitchFamily="18" charset="0"/>
              </a:rPr>
              <a:t>Vector Processor(4)</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81000" y="1447800"/>
            <a:ext cx="8458199"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0070C0"/>
                </a:solidFill>
                <a:latin typeface="Times New Roman" pitchFamily="18" charset="0"/>
                <a:cs typeface="Times New Roman" pitchFamily="18" charset="0"/>
              </a:rPr>
              <a:t>Vector Architecture(1)</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382000" cy="5181600"/>
          </a:xfrm>
        </p:spPr>
        <p:txBody>
          <a:bodyPr>
            <a:noAutofit/>
          </a:bodyPr>
          <a:lstStyle/>
          <a:p>
            <a:pPr>
              <a:buClr>
                <a:srgbClr val="CC0000"/>
              </a:buClr>
              <a:buFontTx/>
              <a:buChar char="•"/>
            </a:pPr>
            <a:r>
              <a:rPr lang="en-US" sz="2400" dirty="0" smtClean="0">
                <a:solidFill>
                  <a:srgbClr val="FF0000"/>
                </a:solidFill>
                <a:latin typeface="Times New Roman" pitchFamily="18" charset="0"/>
                <a:cs typeface="Times New Roman" pitchFamily="18" charset="0"/>
              </a:rPr>
              <a:t>Basic idea:</a:t>
            </a:r>
          </a:p>
          <a:p>
            <a:pPr lvl="1">
              <a:buClr>
                <a:srgbClr val="CC0000"/>
              </a:buClr>
              <a:buFontTx/>
              <a:buChar char="•"/>
            </a:pPr>
            <a:r>
              <a:rPr lang="en-US" sz="2400" dirty="0">
                <a:latin typeface="Times New Roman" pitchFamily="18" charset="0"/>
                <a:cs typeface="Times New Roman" pitchFamily="18" charset="0"/>
              </a:rPr>
              <a:t>Read sets of data elements into “vector registers”</a:t>
            </a:r>
          </a:p>
          <a:p>
            <a:pPr lvl="1">
              <a:buClr>
                <a:srgbClr val="CC0000"/>
              </a:buClr>
              <a:buFontTx/>
              <a:buChar char="•"/>
            </a:pPr>
            <a:r>
              <a:rPr lang="en-US" sz="2400" dirty="0">
                <a:latin typeface="Times New Roman" pitchFamily="18" charset="0"/>
                <a:cs typeface="Times New Roman" pitchFamily="18" charset="0"/>
              </a:rPr>
              <a:t>Operate on those registers</a:t>
            </a:r>
          </a:p>
          <a:p>
            <a:pPr lvl="1">
              <a:buClr>
                <a:srgbClr val="CC0000"/>
              </a:buClr>
              <a:buFontTx/>
              <a:buChar char="•"/>
            </a:pPr>
            <a:r>
              <a:rPr lang="en-US" sz="2400" dirty="0">
                <a:latin typeface="Times New Roman" pitchFamily="18" charset="0"/>
                <a:cs typeface="Times New Roman" pitchFamily="18" charset="0"/>
              </a:rPr>
              <a:t>Disperse the results back into memory</a:t>
            </a:r>
          </a:p>
          <a:p>
            <a:pPr>
              <a:buClr>
                <a:srgbClr val="CC0000"/>
              </a:buClr>
              <a:buFontTx/>
              <a:buChar char="•"/>
            </a:pPr>
            <a:r>
              <a:rPr lang="en-US" sz="2400" dirty="0" smtClean="0">
                <a:solidFill>
                  <a:srgbClr val="FF0000"/>
                </a:solidFill>
                <a:latin typeface="Times New Roman" pitchFamily="18" charset="0"/>
                <a:cs typeface="Times New Roman" pitchFamily="18" charset="0"/>
              </a:rPr>
              <a:t>Registers are controlled by compiler</a:t>
            </a:r>
          </a:p>
          <a:p>
            <a:pPr lvl="1">
              <a:buClr>
                <a:srgbClr val="CC0000"/>
              </a:buClr>
              <a:buFontTx/>
              <a:buChar char="•"/>
            </a:pPr>
            <a:r>
              <a:rPr lang="en-US" sz="2400" dirty="0">
                <a:latin typeface="Times New Roman" pitchFamily="18" charset="0"/>
                <a:cs typeface="Times New Roman" pitchFamily="18" charset="0"/>
              </a:rPr>
              <a:t>Register files act as compiler controlled buffers</a:t>
            </a:r>
          </a:p>
          <a:p>
            <a:pPr lvl="1">
              <a:buClr>
                <a:srgbClr val="CC0000"/>
              </a:buClr>
              <a:buFontTx/>
              <a:buChar char="•"/>
            </a:pPr>
            <a:r>
              <a:rPr lang="en-US" sz="2400" dirty="0">
                <a:latin typeface="Times New Roman" pitchFamily="18" charset="0"/>
                <a:cs typeface="Times New Roman" pitchFamily="18" charset="0"/>
              </a:rPr>
              <a:t>Used to hide memory latency</a:t>
            </a:r>
          </a:p>
          <a:p>
            <a:pPr lvl="1">
              <a:buClr>
                <a:srgbClr val="CC0000"/>
              </a:buClr>
              <a:buFontTx/>
              <a:buChar char="•"/>
            </a:pPr>
            <a:r>
              <a:rPr lang="en-US" sz="2400" dirty="0">
                <a:latin typeface="Times New Roman" pitchFamily="18" charset="0"/>
                <a:cs typeface="Times New Roman" pitchFamily="18" charset="0"/>
              </a:rPr>
              <a:t>Leverage memory bandwidth</a:t>
            </a:r>
          </a:p>
          <a:p>
            <a:pPr>
              <a:buClr>
                <a:srgbClr val="CC0000"/>
              </a:buClr>
              <a:buFontTx/>
              <a:buChar char="•"/>
            </a:pPr>
            <a:r>
              <a:rPr lang="en-US" sz="2400" dirty="0" smtClean="0">
                <a:solidFill>
                  <a:srgbClr val="FF0000"/>
                </a:solidFill>
                <a:latin typeface="Times New Roman" pitchFamily="18" charset="0"/>
                <a:cs typeface="Times New Roman" pitchFamily="18" charset="0"/>
              </a:rPr>
              <a:t>Vector loads/stores deeply pipelined</a:t>
            </a:r>
          </a:p>
          <a:p>
            <a:pPr lvl="1">
              <a:buClr>
                <a:srgbClr val="CC0000"/>
              </a:buClr>
              <a:buFontTx/>
              <a:buChar char="•"/>
            </a:pPr>
            <a:r>
              <a:rPr lang="en-US" sz="2400" dirty="0">
                <a:latin typeface="Times New Roman" pitchFamily="18" charset="0"/>
                <a:cs typeface="Times New Roman" pitchFamily="18" charset="0"/>
              </a:rPr>
              <a:t>pay for memory latency once per vector ld/</a:t>
            </a:r>
            <a:r>
              <a:rPr lang="en-US" sz="2400" dirty="0" err="1">
                <a:latin typeface="Times New Roman" pitchFamily="18" charset="0"/>
                <a:cs typeface="Times New Roman" pitchFamily="18" charset="0"/>
              </a:rPr>
              <a:t>st</a:t>
            </a:r>
            <a:r>
              <a:rPr lang="en-US" sz="2400" dirty="0">
                <a:latin typeface="Times New Roman" pitchFamily="18" charset="0"/>
                <a:cs typeface="Times New Roman" pitchFamily="18" charset="0"/>
              </a:rPr>
              <a:t>!</a:t>
            </a:r>
          </a:p>
          <a:p>
            <a:pPr>
              <a:buClr>
                <a:srgbClr val="CC0000"/>
              </a:buClr>
              <a:buFontTx/>
              <a:buChar char="•"/>
            </a:pPr>
            <a:r>
              <a:rPr lang="en-US" sz="2400" dirty="0" smtClean="0">
                <a:solidFill>
                  <a:srgbClr val="FF0000"/>
                </a:solidFill>
                <a:latin typeface="Times New Roman" pitchFamily="18" charset="0"/>
                <a:cs typeface="Times New Roman" pitchFamily="18" charset="0"/>
              </a:rPr>
              <a:t>Regular loads/stores</a:t>
            </a:r>
          </a:p>
          <a:p>
            <a:pPr lvl="1">
              <a:buClr>
                <a:srgbClr val="CC0000"/>
              </a:buClr>
              <a:buFontTx/>
              <a:buChar char="•"/>
            </a:pPr>
            <a:r>
              <a:rPr lang="en-US" sz="2400" dirty="0">
                <a:latin typeface="Times New Roman" pitchFamily="18" charset="0"/>
                <a:cs typeface="Times New Roman" pitchFamily="18" charset="0"/>
              </a:rPr>
              <a:t>pay for memory latency for each vector element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0070C0"/>
                </a:solidFill>
                <a:latin typeface="Times New Roman" pitchFamily="18" charset="0"/>
                <a:cs typeface="Times New Roman" pitchFamily="18" charset="0"/>
              </a:rPr>
              <a:t>Vector Architecture(2)</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381000" y="1143000"/>
            <a:ext cx="84582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solidFill>
                  <a:srgbClr val="0070C0"/>
                </a:solidFill>
                <a:latin typeface="Times New Roman" pitchFamily="18" charset="0"/>
                <a:cs typeface="Times New Roman" pitchFamily="18" charset="0"/>
              </a:rPr>
              <a:t>Vector Unit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381000" y="1219200"/>
            <a:ext cx="8381999" cy="5257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solidFill>
                  <a:srgbClr val="0070C0"/>
                </a:solidFill>
                <a:latin typeface="Times New Roman" pitchFamily="18" charset="0"/>
                <a:cs typeface="Times New Roman" pitchFamily="18" charset="0"/>
              </a:rPr>
              <a:t>Vector Unit Operation Model</a:t>
            </a:r>
            <a:endParaRPr lang="en-US" b="1" dirty="0">
              <a:solidFill>
                <a:srgbClr val="0070C0"/>
              </a:solidFill>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304800" y="1219200"/>
            <a:ext cx="85344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smtClean="0">
                <a:solidFill>
                  <a:srgbClr val="0070C0"/>
                </a:solidFill>
                <a:latin typeface="Times New Roman" pitchFamily="18" charset="0"/>
                <a:cs typeface="Times New Roman" pitchFamily="18" charset="0"/>
              </a:rPr>
              <a:t>Vector Program</a:t>
            </a:r>
            <a:endParaRPr lang="en-US" b="1" dirty="0">
              <a:solidFill>
                <a:srgbClr val="0070C0"/>
              </a:solidFill>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381000" y="1066800"/>
            <a:ext cx="84582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65150"/>
          </a:xfrm>
        </p:spPr>
        <p:txBody>
          <a:bodyPr>
            <a:normAutofit/>
          </a:bodyPr>
          <a:lstStyle/>
          <a:p>
            <a:r>
              <a:rPr lang="en-US" sz="2800" b="1" dirty="0" smtClean="0">
                <a:solidFill>
                  <a:srgbClr val="0070C0"/>
                </a:solidFill>
                <a:latin typeface="Times New Roman" pitchFamily="18" charset="0"/>
                <a:cs typeface="Times New Roman" pitchFamily="18" charset="0"/>
              </a:rPr>
              <a:t>Example: VMIPS</a:t>
            </a:r>
            <a:endParaRPr lang="en-US" sz="2800" dirty="0"/>
          </a:p>
        </p:txBody>
      </p:sp>
      <p:sp>
        <p:nvSpPr>
          <p:cNvPr id="5" name="Text Placeholder 4"/>
          <p:cNvSpPr>
            <a:spLocks noGrp="1"/>
          </p:cNvSpPr>
          <p:nvPr>
            <p:ph type="body" sz="half" idx="2"/>
          </p:nvPr>
        </p:nvSpPr>
        <p:spPr>
          <a:xfrm>
            <a:off x="228600" y="914400"/>
            <a:ext cx="3962400" cy="5791200"/>
          </a:xfrm>
        </p:spPr>
        <p:txBody>
          <a:bodyPr>
            <a:noAutofit/>
          </a:bodyPr>
          <a:lstStyle/>
          <a:p>
            <a:pPr>
              <a:buClr>
                <a:srgbClr val="CC0000"/>
              </a:buClr>
              <a:buFontTx/>
              <a:buChar char="•"/>
            </a:pPr>
            <a:r>
              <a:rPr lang="en-US" sz="1800" dirty="0" smtClean="0">
                <a:solidFill>
                  <a:srgbClr val="FF0000"/>
                </a:solidFill>
                <a:latin typeface="Times New Roman" pitchFamily="18" charset="0"/>
                <a:cs typeface="Times New Roman" pitchFamily="18" charset="0"/>
              </a:rPr>
              <a:t>Vector registers</a:t>
            </a:r>
          </a:p>
          <a:p>
            <a:pPr marL="742950" lvl="1" indent="-285750">
              <a:buClr>
                <a:srgbClr val="CC0000"/>
              </a:buClr>
              <a:buFontTx/>
              <a:buChar char="•"/>
            </a:pPr>
            <a:r>
              <a:rPr lang="en-US" sz="1800" dirty="0" smtClean="0">
                <a:latin typeface="Times New Roman" pitchFamily="18" charset="0"/>
                <a:cs typeface="Times New Roman" pitchFamily="18" charset="0"/>
              </a:rPr>
              <a:t>Each register holds a 64-element, 64 bits/element vector</a:t>
            </a:r>
          </a:p>
          <a:p>
            <a:pPr marL="742950" lvl="1" indent="-285750">
              <a:buClr>
                <a:srgbClr val="CC0000"/>
              </a:buClr>
              <a:buFontTx/>
              <a:buChar char="•"/>
            </a:pPr>
            <a:r>
              <a:rPr lang="en-US" sz="1800" dirty="0" smtClean="0">
                <a:latin typeface="Times New Roman" pitchFamily="18" charset="0"/>
                <a:cs typeface="Times New Roman" pitchFamily="18" charset="0"/>
              </a:rPr>
              <a:t>Register file has 16 read ports and 8 write ports</a:t>
            </a:r>
          </a:p>
          <a:p>
            <a:pPr>
              <a:buClr>
                <a:srgbClr val="CC0000"/>
              </a:buClr>
              <a:buFontTx/>
              <a:buChar char="•"/>
            </a:pPr>
            <a:r>
              <a:rPr lang="en-US" sz="1800" dirty="0" smtClean="0">
                <a:solidFill>
                  <a:srgbClr val="FF0000"/>
                </a:solidFill>
                <a:latin typeface="Times New Roman" pitchFamily="18" charset="0"/>
                <a:cs typeface="Times New Roman" pitchFamily="18" charset="0"/>
              </a:rPr>
              <a:t>Vector functional units</a:t>
            </a:r>
          </a:p>
          <a:p>
            <a:pPr marL="742950" lvl="1" indent="-285750">
              <a:buClr>
                <a:srgbClr val="CC0000"/>
              </a:buClr>
              <a:buFontTx/>
              <a:buChar char="•"/>
            </a:pPr>
            <a:r>
              <a:rPr lang="en-US" sz="1800" dirty="0" smtClean="0">
                <a:latin typeface="Times New Roman" pitchFamily="18" charset="0"/>
                <a:cs typeface="Times New Roman" pitchFamily="18" charset="0"/>
              </a:rPr>
              <a:t>Fully pipelined</a:t>
            </a:r>
          </a:p>
          <a:p>
            <a:pPr marL="742950" lvl="1" indent="-285750">
              <a:buClr>
                <a:srgbClr val="CC0000"/>
              </a:buClr>
              <a:buFontTx/>
              <a:buChar char="•"/>
            </a:pPr>
            <a:r>
              <a:rPr lang="en-US" sz="1800" dirty="0" smtClean="0">
                <a:latin typeface="Times New Roman" pitchFamily="18" charset="0"/>
                <a:cs typeface="Times New Roman" pitchFamily="18" charset="0"/>
              </a:rPr>
              <a:t>Data and control hazards are detected</a:t>
            </a:r>
          </a:p>
          <a:p>
            <a:pPr>
              <a:buClr>
                <a:srgbClr val="CC0000"/>
              </a:buClr>
              <a:buFontTx/>
              <a:buChar char="•"/>
            </a:pPr>
            <a:r>
              <a:rPr lang="en-US" sz="1800" dirty="0" smtClean="0">
                <a:solidFill>
                  <a:srgbClr val="FF0000"/>
                </a:solidFill>
                <a:latin typeface="Times New Roman" pitchFamily="18" charset="0"/>
                <a:cs typeface="Times New Roman" pitchFamily="18" charset="0"/>
              </a:rPr>
              <a:t>Vector load-store unit</a:t>
            </a:r>
          </a:p>
          <a:p>
            <a:pPr marL="742950" lvl="1" indent="-285750">
              <a:buClr>
                <a:srgbClr val="CC0000"/>
              </a:buClr>
              <a:buFontTx/>
              <a:buChar char="•"/>
            </a:pPr>
            <a:r>
              <a:rPr lang="en-US" sz="1800" dirty="0" smtClean="0">
                <a:latin typeface="Times New Roman" pitchFamily="18" charset="0"/>
                <a:cs typeface="Times New Roman" pitchFamily="18" charset="0"/>
              </a:rPr>
              <a:t>Fully pipelined</a:t>
            </a:r>
          </a:p>
          <a:p>
            <a:pPr marL="742950" lvl="1" indent="-285750">
              <a:buClr>
                <a:srgbClr val="CC0000"/>
              </a:buClr>
              <a:buFontTx/>
              <a:buChar char="•"/>
            </a:pPr>
            <a:r>
              <a:rPr lang="en-US" sz="1800" dirty="0" smtClean="0">
                <a:latin typeface="Times New Roman" pitchFamily="18" charset="0"/>
                <a:cs typeface="Times New Roman" pitchFamily="18" charset="0"/>
              </a:rPr>
              <a:t>Words move between registers</a:t>
            </a:r>
          </a:p>
          <a:p>
            <a:pPr marL="742950" lvl="1" indent="-285750">
              <a:buClr>
                <a:srgbClr val="CC0000"/>
              </a:buClr>
              <a:buFontTx/>
              <a:buChar char="•"/>
            </a:pPr>
            <a:r>
              <a:rPr lang="en-US" sz="1800" dirty="0" smtClean="0">
                <a:latin typeface="Times New Roman" pitchFamily="18" charset="0"/>
                <a:cs typeface="Times New Roman" pitchFamily="18" charset="0"/>
              </a:rPr>
              <a:t>One word per clock cycle after initial latency</a:t>
            </a:r>
          </a:p>
          <a:p>
            <a:pPr>
              <a:buClr>
                <a:srgbClr val="CC0000"/>
              </a:buClr>
              <a:buFontTx/>
              <a:buChar char="•"/>
            </a:pPr>
            <a:r>
              <a:rPr lang="en-US" sz="1800" dirty="0" smtClean="0">
                <a:solidFill>
                  <a:srgbClr val="FF0000"/>
                </a:solidFill>
                <a:latin typeface="Times New Roman" pitchFamily="18" charset="0"/>
                <a:cs typeface="Times New Roman" pitchFamily="18" charset="0"/>
              </a:rPr>
              <a:t>Scalar registers</a:t>
            </a:r>
          </a:p>
          <a:p>
            <a:pPr marL="742950" lvl="1" indent="-285750">
              <a:buClr>
                <a:srgbClr val="CC0000"/>
              </a:buClr>
              <a:buFontTx/>
              <a:buChar char="•"/>
            </a:pPr>
            <a:r>
              <a:rPr lang="en-US" sz="1800" dirty="0" smtClean="0">
                <a:latin typeface="Times New Roman" pitchFamily="18" charset="0"/>
                <a:cs typeface="Times New Roman" pitchFamily="18" charset="0"/>
              </a:rPr>
              <a:t>32 general-purpose registers</a:t>
            </a:r>
          </a:p>
          <a:p>
            <a:pPr marL="742950" lvl="1" indent="-285750">
              <a:buClr>
                <a:srgbClr val="CC0000"/>
              </a:buClr>
              <a:buFontTx/>
              <a:buChar char="•"/>
            </a:pPr>
            <a:r>
              <a:rPr lang="en-US" sz="1800" dirty="0" smtClean="0">
                <a:latin typeface="Times New Roman" pitchFamily="18" charset="0"/>
                <a:cs typeface="Times New Roman" pitchFamily="18" charset="0"/>
              </a:rPr>
              <a:t>32 floating-point registers</a:t>
            </a:r>
            <a:endParaRPr lang="en-US" sz="1800" dirty="0">
              <a:latin typeface="Times New Roman" pitchFamily="18" charset="0"/>
              <a:cs typeface="Times New Roman" pitchFamily="18" charset="0"/>
            </a:endParaRPr>
          </a:p>
        </p:txBody>
      </p:sp>
      <p:pic>
        <p:nvPicPr>
          <p:cNvPr id="6" name="Picture 12" descr="f04-02-9780123838728"/>
          <p:cNvPicPr>
            <a:picLocks noGrp="1" noChangeAspect="1" noChangeArrowheads="1"/>
          </p:cNvPicPr>
          <p:nvPr>
            <p:ph idx="1"/>
          </p:nvPr>
        </p:nvPicPr>
        <p:blipFill>
          <a:blip r:embed="rId3"/>
          <a:srcRect/>
          <a:stretch>
            <a:fillRect/>
          </a:stretch>
        </p:blipFill>
        <p:spPr bwMode="auto">
          <a:xfrm>
            <a:off x="4114800" y="533400"/>
            <a:ext cx="48006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Vector Chaining(1)</a:t>
            </a:r>
            <a:endParaRPr lang="en-US" b="1" dirty="0">
              <a:solidFill>
                <a:srgbClr val="0070C0"/>
              </a:solidFill>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r>
              <a:rPr lang="en-US" sz="2400" dirty="0" smtClean="0">
                <a:latin typeface="Times New Roman" pitchFamily="18" charset="0"/>
                <a:cs typeface="Times New Roman" pitchFamily="18" charset="0"/>
              </a:rPr>
              <a:t>Vector version of register bypassing</a:t>
            </a:r>
          </a:p>
          <a:p>
            <a:pPr>
              <a:buNone/>
            </a:pPr>
            <a:endParaRPr lang="en-US" sz="2400" dirty="0" smtClean="0">
              <a:latin typeface="Times New Roman" pitchFamily="18" charset="0"/>
              <a:cs typeface="Times New Roman" pitchFamily="18" charset="0"/>
            </a:endParaRPr>
          </a:p>
          <a:p>
            <a:pPr>
              <a:buClr>
                <a:srgbClr val="CC0000"/>
              </a:buClr>
            </a:pPr>
            <a:r>
              <a:rPr lang="en-US" sz="2400" dirty="0" smtClean="0">
                <a:solidFill>
                  <a:srgbClr val="FF0000"/>
                </a:solidFill>
                <a:latin typeface="Times New Roman" pitchFamily="18" charset="0"/>
                <a:cs typeface="Times New Roman" pitchFamily="18" charset="0"/>
              </a:rPr>
              <a:t>Chaining</a:t>
            </a:r>
          </a:p>
          <a:p>
            <a:pPr lvl="1">
              <a:buClr>
                <a:srgbClr val="CC0000"/>
              </a:buClr>
              <a:buFontTx/>
              <a:buChar char="•"/>
            </a:pPr>
            <a:r>
              <a:rPr lang="en-US" sz="2400" dirty="0" smtClean="0">
                <a:latin typeface="Times New Roman" pitchFamily="18" charset="0"/>
                <a:cs typeface="Times New Roman" pitchFamily="18" charset="0"/>
              </a:rPr>
              <a:t>Allows a vector operation to start as soon as the individual elements of its vector source operand become available</a:t>
            </a:r>
          </a:p>
          <a:p>
            <a:pPr lvl="2">
              <a:buClr>
                <a:srgbClr val="CC0000"/>
              </a:buClr>
            </a:pPr>
            <a:r>
              <a:rPr lang="en-US" dirty="0" smtClean="0">
                <a:latin typeface="Times New Roman" pitchFamily="18" charset="0"/>
                <a:cs typeface="Times New Roman" pitchFamily="18" charset="0"/>
              </a:rPr>
              <a:t>Results from the first functional unit are forwarded to the second unit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0070C0"/>
                </a:solidFill>
                <a:latin typeface="Times New Roman" pitchFamily="18" charset="0"/>
                <a:cs typeface="Times New Roman" pitchFamily="18" charset="0"/>
              </a:rPr>
              <a:t>Vector Chaining(2)</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57200" y="1447800"/>
            <a:ext cx="8229599"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0070C0"/>
                </a:solidFill>
                <a:latin typeface="Times New Roman" pitchFamily="18" charset="0"/>
                <a:cs typeface="Times New Roman" pitchFamily="18" charset="0"/>
              </a:rPr>
              <a:t>Vector Chaining(3)</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457200" y="1371601"/>
            <a:ext cx="82296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da-DK" b="1" dirty="0"/>
              <a:t/>
            </a:r>
            <a:br>
              <a:rPr lang="da-DK" b="1" dirty="0"/>
            </a:br>
            <a:r>
              <a:rPr lang="en-US" b="1" dirty="0">
                <a:solidFill>
                  <a:srgbClr val="0070C0"/>
                </a:solidFill>
                <a:latin typeface="Times New Roman" pitchFamily="18" charset="0"/>
                <a:cs typeface="Times New Roman" pitchFamily="18" charset="0"/>
              </a:rPr>
              <a:t>Problems with conventional approach</a:t>
            </a:r>
            <a:br>
              <a:rPr lang="en-US" b="1" dirty="0">
                <a:solidFill>
                  <a:srgbClr val="0070C0"/>
                </a:solidFill>
                <a:latin typeface="Times New Roman" pitchFamily="18" charset="0"/>
                <a:cs typeface="Times New Roman" pitchFamily="18" charset="0"/>
              </a:rPr>
            </a:b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Limits to conventional exploitation of ILP:</a:t>
            </a:r>
            <a:br>
              <a:rPr lang="en-US" sz="2400" dirty="0" smtClean="0">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1) </a:t>
            </a:r>
            <a:r>
              <a:rPr lang="en-US" sz="2400" i="1" dirty="0" smtClean="0">
                <a:solidFill>
                  <a:srgbClr val="FF0000"/>
                </a:solidFill>
                <a:latin typeface="Times New Roman" pitchFamily="18" charset="0"/>
                <a:cs typeface="Times New Roman" pitchFamily="18" charset="0"/>
              </a:rPr>
              <a:t>pipelined clock rate: </a:t>
            </a:r>
            <a:r>
              <a:rPr lang="en-US" sz="2400" i="1" dirty="0" smtClean="0">
                <a:latin typeface="Times New Roman" pitchFamily="18" charset="0"/>
                <a:cs typeface="Times New Roman" pitchFamily="18" charset="0"/>
              </a:rPr>
              <a:t>at some point, each </a:t>
            </a:r>
            <a:r>
              <a:rPr lang="en-US" sz="2400" dirty="0" smtClean="0">
                <a:latin typeface="Times New Roman" pitchFamily="18" charset="0"/>
                <a:cs typeface="Times New Roman" pitchFamily="18" charset="0"/>
              </a:rPr>
              <a:t>increase in clock rate has corresponding CPI increase (branches, other hazards)</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2) </a:t>
            </a:r>
            <a:r>
              <a:rPr lang="en-US" sz="2400" i="1" dirty="0" smtClean="0">
                <a:solidFill>
                  <a:srgbClr val="FF0000"/>
                </a:solidFill>
                <a:latin typeface="Times New Roman" pitchFamily="18" charset="0"/>
                <a:cs typeface="Times New Roman" pitchFamily="18" charset="0"/>
              </a:rPr>
              <a:t>instruction fetch and decode: </a:t>
            </a:r>
            <a:r>
              <a:rPr lang="en-US" sz="2400" i="1" dirty="0" smtClean="0">
                <a:latin typeface="Times New Roman" pitchFamily="18" charset="0"/>
                <a:cs typeface="Times New Roman" pitchFamily="18" charset="0"/>
              </a:rPr>
              <a:t>at some </a:t>
            </a:r>
            <a:r>
              <a:rPr lang="en-US" sz="2400" dirty="0" smtClean="0">
                <a:latin typeface="Times New Roman" pitchFamily="18" charset="0"/>
                <a:cs typeface="Times New Roman" pitchFamily="18" charset="0"/>
              </a:rPr>
              <a:t>point, its hard to fetch and decode more instructions per clock cycle</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3) </a:t>
            </a:r>
            <a:r>
              <a:rPr lang="en-US" sz="2400" i="1" dirty="0" smtClean="0">
                <a:solidFill>
                  <a:srgbClr val="FF0000"/>
                </a:solidFill>
                <a:latin typeface="Times New Roman" pitchFamily="18" charset="0"/>
                <a:cs typeface="Times New Roman" pitchFamily="18" charset="0"/>
              </a:rPr>
              <a:t>cache hit rate: </a:t>
            </a:r>
            <a:r>
              <a:rPr lang="en-US" sz="2400" i="1" dirty="0" smtClean="0">
                <a:latin typeface="Times New Roman" pitchFamily="18" charset="0"/>
                <a:cs typeface="Times New Roman" pitchFamily="18" charset="0"/>
              </a:rPr>
              <a:t>some long-running </a:t>
            </a:r>
            <a:r>
              <a:rPr lang="en-US" sz="2400" dirty="0" smtClean="0">
                <a:latin typeface="Times New Roman" pitchFamily="18" charset="0"/>
                <a:cs typeface="Times New Roman" pitchFamily="18" charset="0"/>
              </a:rPr>
              <a:t>(scientific) programs have very large data sets accessed with poor locality; others have continuous data streams (multimedia) and hence poor locality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Advantages of Vector Processing</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sz="3100" dirty="0" smtClean="0">
                <a:latin typeface="Times New Roman" pitchFamily="18" charset="0"/>
                <a:cs typeface="Times New Roman" pitchFamily="18" charset="0"/>
              </a:rPr>
              <a:t>Each result is independent of previous results - allowing deep pipelines and high clock rates.</a:t>
            </a:r>
          </a:p>
          <a:p>
            <a:r>
              <a:rPr lang="en-US" sz="3100" dirty="0" smtClean="0">
                <a:latin typeface="Times New Roman" pitchFamily="18" charset="0"/>
                <a:cs typeface="Times New Roman" pitchFamily="18" charset="0"/>
              </a:rPr>
              <a:t>A single vector instruction performs a great deal of work - meaning less fetches and ewer branches (and in turn fewer </a:t>
            </a:r>
            <a:r>
              <a:rPr lang="en-US" sz="3100" dirty="0" err="1" smtClean="0">
                <a:latin typeface="Times New Roman" pitchFamily="18" charset="0"/>
                <a:cs typeface="Times New Roman" pitchFamily="18" charset="0"/>
              </a:rPr>
              <a:t>mispredictions</a:t>
            </a:r>
            <a:r>
              <a:rPr lang="en-US" sz="3100" dirty="0" smtClean="0">
                <a:latin typeface="Times New Roman" pitchFamily="18" charset="0"/>
                <a:cs typeface="Times New Roman" pitchFamily="18" charset="0"/>
              </a:rPr>
              <a:t>). </a:t>
            </a:r>
          </a:p>
          <a:p>
            <a:r>
              <a:rPr lang="en-US" sz="3100" dirty="0" smtClean="0">
                <a:latin typeface="Times New Roman" pitchFamily="18" charset="0"/>
                <a:cs typeface="Times New Roman" pitchFamily="18" charset="0"/>
              </a:rPr>
              <a:t>Vector instructions access memory a block at a time which allows memory latency to be amortized over many elements. </a:t>
            </a:r>
          </a:p>
          <a:p>
            <a:r>
              <a:rPr lang="en-US" sz="3100" dirty="0" smtClean="0">
                <a:latin typeface="Times New Roman" pitchFamily="18" charset="0"/>
                <a:cs typeface="Times New Roman" pitchFamily="18" charset="0"/>
              </a:rPr>
              <a:t>Vector instructions access memory with known patterns, which allows multiple memory banks to simultaneously supply operands.</a:t>
            </a:r>
          </a:p>
          <a:p>
            <a:endParaRPr lang="en-US" sz="31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Less memory access = faster processing time.</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70C0"/>
                </a:solidFill>
                <a:latin typeface="Times New Roman" pitchFamily="18" charset="0"/>
                <a:cs typeface="Times New Roman" pitchFamily="18" charset="0"/>
              </a:rPr>
              <a:t>Disvantages</a:t>
            </a:r>
            <a:r>
              <a:rPr lang="en-US" b="1" dirty="0" smtClean="0">
                <a:solidFill>
                  <a:srgbClr val="0070C0"/>
                </a:solidFill>
                <a:latin typeface="Times New Roman" pitchFamily="18" charset="0"/>
                <a:cs typeface="Times New Roman" pitchFamily="18" charset="0"/>
              </a:rPr>
              <a:t> of Vector Processing</a:t>
            </a:r>
            <a:endParaRPr lang="en-US" dirty="0"/>
          </a:p>
        </p:txBody>
      </p:sp>
      <p:sp>
        <p:nvSpPr>
          <p:cNvPr id="3" name="Content Placeholder 2"/>
          <p:cNvSpPr>
            <a:spLocks noGrp="1"/>
          </p:cNvSpPr>
          <p:nvPr>
            <p:ph idx="1"/>
          </p:nvPr>
        </p:nvSpPr>
        <p:spPr>
          <a:xfrm>
            <a:off x="914400" y="1828800"/>
            <a:ext cx="8229600" cy="4525963"/>
          </a:xfrm>
        </p:spPr>
        <p:txBody>
          <a:bodyPr/>
          <a:lstStyle/>
          <a:p>
            <a:r>
              <a:rPr lang="en-US" sz="2400" dirty="0" smtClean="0">
                <a:latin typeface="Times New Roman" pitchFamily="18" charset="0"/>
                <a:cs typeface="Times New Roman" pitchFamily="18" charset="0"/>
              </a:rPr>
              <a:t>Not as fast with scalar instructions</a:t>
            </a:r>
          </a:p>
          <a:p>
            <a:r>
              <a:rPr lang="en-US" sz="2400" dirty="0" smtClean="0">
                <a:latin typeface="Times New Roman" pitchFamily="18" charset="0"/>
                <a:cs typeface="Times New Roman" pitchFamily="18" charset="0"/>
              </a:rPr>
              <a:t>Complexity of the multi-ported VRF</a:t>
            </a:r>
          </a:p>
          <a:p>
            <a:r>
              <a:rPr lang="en-US" sz="2400" dirty="0" smtClean="0">
                <a:latin typeface="Times New Roman" pitchFamily="18" charset="0"/>
                <a:cs typeface="Times New Roman" pitchFamily="18" charset="0"/>
              </a:rPr>
              <a:t>Difficulties implementing precise exceptions</a:t>
            </a:r>
          </a:p>
          <a:p>
            <a:r>
              <a:rPr lang="en-US" sz="2400" dirty="0" smtClean="0">
                <a:latin typeface="Times New Roman" pitchFamily="18" charset="0"/>
                <a:cs typeface="Times New Roman" pitchFamily="18" charset="0"/>
              </a:rPr>
              <a:t>High price of on-chip vector memory systems</a:t>
            </a:r>
          </a:p>
          <a:p>
            <a:r>
              <a:rPr lang="en-US" sz="2400" dirty="0" smtClean="0">
                <a:latin typeface="Times New Roman" pitchFamily="18" charset="0"/>
                <a:cs typeface="Times New Roman" pitchFamily="18" charset="0"/>
              </a:rPr>
              <a:t>Increased code complexity</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447800"/>
            <a:ext cx="7772400" cy="2362200"/>
          </a:xfrm>
        </p:spPr>
        <p:txBody>
          <a:bodyPr/>
          <a:lstStyle/>
          <a:p>
            <a:r>
              <a:rPr lang="en-US" b="1" dirty="0" smtClean="0">
                <a:solidFill>
                  <a:srgbClr val="0070C0"/>
                </a:solidFill>
                <a:latin typeface="Times New Roman" pitchFamily="18" charset="0"/>
                <a:cs typeface="Times New Roman" pitchFamily="18" charset="0"/>
              </a:rPr>
              <a:t/>
            </a:r>
            <a:br>
              <a:rPr lang="en-US" b="1" dirty="0" smtClean="0">
                <a:solidFill>
                  <a:srgbClr val="0070C0"/>
                </a:solidFill>
                <a:latin typeface="Times New Roman" pitchFamily="18" charset="0"/>
                <a:cs typeface="Times New Roman" pitchFamily="18" charset="0"/>
              </a:rPr>
            </a:br>
            <a:r>
              <a:rPr lang="en-US" sz="5400" b="1" dirty="0" smtClean="0">
                <a:solidFill>
                  <a:srgbClr val="0070C0"/>
                </a:solidFill>
                <a:latin typeface="Times New Roman" pitchFamily="18" charset="0"/>
                <a:cs typeface="Times New Roman" pitchFamily="18" charset="0"/>
              </a:rPr>
              <a:t>Array Processors</a:t>
            </a:r>
            <a:endParaRPr lang="en-US" sz="5400" b="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0070C0"/>
                </a:solidFill>
                <a:latin typeface="Times New Roman" pitchFamily="18" charset="0"/>
                <a:cs typeface="Times New Roman" pitchFamily="18" charset="0"/>
              </a:rPr>
              <a:t>Array </a:t>
            </a:r>
            <a:r>
              <a:rPr lang="en-US" b="1" dirty="0" smtClean="0">
                <a:solidFill>
                  <a:srgbClr val="0070C0"/>
                </a:solidFill>
                <a:latin typeface="Times New Roman" pitchFamily="18" charset="0"/>
                <a:cs typeface="Times New Roman" pitchFamily="18" charset="0"/>
              </a:rPr>
              <a:t>processor(1)</a:t>
            </a:r>
            <a:r>
              <a:rPr lang="en-US" b="1" dirty="0" smtClean="0">
                <a:solidFill>
                  <a:srgbClr val="0070C0"/>
                </a:solidFill>
                <a:latin typeface="Times New Roman" pitchFamily="18" charset="0"/>
                <a:cs typeface="Times New Roman" pitchFamily="18" charset="0"/>
              </a:rPr>
              <a:t/>
            </a:r>
            <a:br>
              <a:rPr lang="en-US" b="1" dirty="0" smtClean="0">
                <a:solidFill>
                  <a:srgbClr val="0070C0"/>
                </a:solidFill>
                <a:latin typeface="Times New Roman" pitchFamily="18" charset="0"/>
                <a:cs typeface="Times New Roman" pitchFamily="18" charset="0"/>
              </a:rPr>
            </a:br>
            <a:r>
              <a:rPr lang="en-US" b="1" dirty="0" smtClean="0">
                <a:solidFill>
                  <a:srgbClr val="0070C0"/>
                </a:solidFill>
                <a:latin typeface="Times New Roman" pitchFamily="18" charset="0"/>
                <a:cs typeface="Times New Roman" pitchFamily="18" charset="0"/>
              </a:rPr>
              <a:t/>
            </a:r>
            <a:br>
              <a:rPr lang="en-US" b="1" dirty="0" smtClean="0">
                <a:solidFill>
                  <a:srgbClr val="0070C0"/>
                </a:solidFill>
                <a:latin typeface="Times New Roman" pitchFamily="18" charset="0"/>
                <a:cs typeface="Times New Roman" pitchFamily="18" charset="0"/>
              </a:rPr>
            </a:b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610600" cy="5029200"/>
          </a:xfrm>
        </p:spPr>
        <p:txBody>
          <a:bodyPr>
            <a:normAutofit/>
          </a:bodyPr>
          <a:lstStyle/>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vector (one dimensional </a:t>
            </a:r>
            <a:r>
              <a:rPr lang="en-US" sz="2400" dirty="0" smtClean="0">
                <a:latin typeface="Times New Roman" pitchFamily="18" charset="0"/>
                <a:cs typeface="Times New Roman" pitchFamily="18" charset="0"/>
              </a:rPr>
              <a:t>array)</a:t>
            </a:r>
          </a:p>
          <a:p>
            <a:r>
              <a:rPr lang="en-US" sz="2400"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set of vectors (multi-dimensional </a:t>
            </a:r>
            <a:r>
              <a:rPr lang="en-US" sz="2400" dirty="0" smtClean="0">
                <a:latin typeface="Times New Roman" pitchFamily="18" charset="0"/>
                <a:cs typeface="Times New Roman" pitchFamily="18" charset="0"/>
              </a:rPr>
              <a:t>array)</a:t>
            </a:r>
          </a:p>
          <a:p>
            <a:r>
              <a:rPr lang="en-US" sz="2400" dirty="0" smtClean="0">
                <a:latin typeface="Times New Roman" pitchFamily="18" charset="0"/>
                <a:cs typeface="Times New Roman" pitchFamily="18" charset="0"/>
              </a:rPr>
              <a:t>Array </a:t>
            </a:r>
            <a:r>
              <a:rPr lang="en-US" sz="2400" dirty="0" smtClean="0">
                <a:latin typeface="Times New Roman" pitchFamily="18" charset="0"/>
                <a:cs typeface="Times New Roman" pitchFamily="18" charset="0"/>
              </a:rPr>
              <a:t>processor ─ a processor capable </a:t>
            </a:r>
            <a:r>
              <a:rPr lang="en-US" sz="2400" dirty="0" smtClean="0">
                <a:latin typeface="Times New Roman" pitchFamily="18" charset="0"/>
                <a:cs typeface="Times New Roman" pitchFamily="18" charset="0"/>
              </a:rPr>
              <a:t>of processing </a:t>
            </a:r>
            <a:r>
              <a:rPr lang="en-US" sz="2400" dirty="0" smtClean="0">
                <a:latin typeface="Times New Roman" pitchFamily="18" charset="0"/>
                <a:cs typeface="Times New Roman" pitchFamily="18" charset="0"/>
              </a:rPr>
              <a:t>array </a:t>
            </a:r>
            <a:r>
              <a:rPr lang="en-US" sz="2400" dirty="0" smtClean="0">
                <a:latin typeface="Times New Roman" pitchFamily="18" charset="0"/>
                <a:cs typeface="Times New Roman" pitchFamily="18" charset="0"/>
              </a:rPr>
              <a:t>elements</a:t>
            </a:r>
          </a:p>
          <a:p>
            <a:r>
              <a:rPr lang="en-US" sz="2400" dirty="0" smtClean="0">
                <a:latin typeface="Times New Roman" pitchFamily="18" charset="0"/>
                <a:cs typeface="Times New Roman" pitchFamily="18" charset="0"/>
              </a:rPr>
              <a:t>Suitable </a:t>
            </a:r>
            <a:r>
              <a:rPr lang="en-US" sz="2400" dirty="0" smtClean="0">
                <a:latin typeface="Times New Roman" pitchFamily="18" charset="0"/>
                <a:cs typeface="Times New Roman" pitchFamily="18" charset="0"/>
              </a:rPr>
              <a:t>for scientific computations </a:t>
            </a:r>
            <a:r>
              <a:rPr lang="en-US" sz="2400" dirty="0" smtClean="0">
                <a:latin typeface="Times New Roman" pitchFamily="18" charset="0"/>
                <a:cs typeface="Times New Roman" pitchFamily="18" charset="0"/>
              </a:rPr>
              <a:t>involving two </a:t>
            </a:r>
            <a:r>
              <a:rPr lang="en-US" sz="2400" dirty="0" smtClean="0">
                <a:latin typeface="Times New Roman" pitchFamily="18" charset="0"/>
                <a:cs typeface="Times New Roman" pitchFamily="18" charset="0"/>
              </a:rPr>
              <a:t>dimensional </a:t>
            </a:r>
            <a:r>
              <a:rPr lang="en-US" sz="2400" dirty="0" smtClean="0">
                <a:latin typeface="Times New Roman" pitchFamily="18" charset="0"/>
                <a:cs typeface="Times New Roman" pitchFamily="18" charset="0"/>
              </a:rPr>
              <a:t>matrices</a:t>
            </a:r>
          </a:p>
          <a:p>
            <a:r>
              <a:rPr lang="en-US" sz="2400" dirty="0" smtClean="0">
                <a:latin typeface="Times New Roman" pitchFamily="18" charset="0"/>
                <a:cs typeface="Times New Roman" pitchFamily="18" charset="0"/>
              </a:rPr>
              <a:t>Array </a:t>
            </a:r>
            <a:r>
              <a:rPr lang="en-US" sz="2400" dirty="0" smtClean="0">
                <a:latin typeface="Times New Roman" pitchFamily="18" charset="0"/>
                <a:cs typeface="Times New Roman" pitchFamily="18" charset="0"/>
              </a:rPr>
              <a:t>processor performs a single instruction </a:t>
            </a:r>
            <a:r>
              <a:rPr lang="en-US" sz="2400" dirty="0" smtClean="0">
                <a:latin typeface="Times New Roman" pitchFamily="18" charset="0"/>
                <a:cs typeface="Times New Roman" pitchFamily="18" charset="0"/>
              </a:rPr>
              <a:t>in multiple execution </a:t>
            </a:r>
            <a:r>
              <a:rPr lang="en-US" sz="2400" dirty="0" smtClean="0">
                <a:latin typeface="Times New Roman" pitchFamily="18" charset="0"/>
                <a:cs typeface="Times New Roman" pitchFamily="18" charset="0"/>
              </a:rPr>
              <a:t>units in the same clock cycle</a:t>
            </a: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different execution units have </a:t>
            </a:r>
            <a:r>
              <a:rPr lang="en-US" sz="2400" dirty="0" smtClean="0">
                <a:latin typeface="Times New Roman" pitchFamily="18" charset="0"/>
                <a:cs typeface="Times New Roman" pitchFamily="18" charset="0"/>
              </a:rPr>
              <a:t>same instruction </a:t>
            </a:r>
            <a:r>
              <a:rPr lang="en-US" sz="2400" dirty="0" smtClean="0">
                <a:latin typeface="Times New Roman" pitchFamily="18" charset="0"/>
                <a:cs typeface="Times New Roman" pitchFamily="18" charset="0"/>
              </a:rPr>
              <a:t>using same set of vectors in the array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0070C0"/>
                </a:solidFill>
                <a:latin typeface="Times New Roman" pitchFamily="18" charset="0"/>
                <a:cs typeface="Times New Roman" pitchFamily="18" charset="0"/>
              </a:rPr>
              <a:t>Array </a:t>
            </a:r>
            <a:r>
              <a:rPr lang="en-US" b="1" dirty="0" smtClean="0">
                <a:solidFill>
                  <a:srgbClr val="0070C0"/>
                </a:solidFill>
                <a:latin typeface="Times New Roman" pitchFamily="18" charset="0"/>
                <a:cs typeface="Times New Roman" pitchFamily="18" charset="0"/>
              </a:rPr>
              <a:t>processor(2)</a:t>
            </a:r>
            <a:endParaRPr lang="en-US" dirty="0"/>
          </a:p>
        </p:txBody>
      </p:sp>
      <p:pic>
        <p:nvPicPr>
          <p:cNvPr id="1027" name="Picture 3"/>
          <p:cNvPicPr>
            <a:picLocks noChangeAspect="1" noChangeArrowheads="1"/>
          </p:cNvPicPr>
          <p:nvPr/>
        </p:nvPicPr>
        <p:blipFill>
          <a:blip r:embed="rId2"/>
          <a:srcRect/>
          <a:stretch>
            <a:fillRect/>
          </a:stretch>
        </p:blipFill>
        <p:spPr bwMode="auto">
          <a:xfrm>
            <a:off x="533400" y="5410200"/>
            <a:ext cx="8001000" cy="1095375"/>
          </a:xfrm>
          <a:prstGeom prst="rect">
            <a:avLst/>
          </a:prstGeom>
          <a:noFill/>
          <a:ln w="9525">
            <a:noFill/>
            <a:miter lim="800000"/>
            <a:headEnd/>
            <a:tailEnd/>
          </a:ln>
          <a:effectLst/>
        </p:spPr>
      </p:pic>
      <p:pic>
        <p:nvPicPr>
          <p:cNvPr id="1028" name="Picture 4"/>
          <p:cNvPicPr>
            <a:picLocks noGrp="1" noChangeAspect="1" noChangeArrowheads="1"/>
          </p:cNvPicPr>
          <p:nvPr>
            <p:ph idx="1"/>
          </p:nvPr>
        </p:nvPicPr>
        <p:blipFill>
          <a:blip r:embed="rId3"/>
          <a:srcRect/>
          <a:stretch>
            <a:fillRect/>
          </a:stretch>
        </p:blipFill>
        <p:spPr bwMode="auto">
          <a:xfrm>
            <a:off x="457200" y="1143000"/>
            <a:ext cx="82296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0070C0"/>
                </a:solidFill>
                <a:latin typeface="Times New Roman" pitchFamily="18" charset="0"/>
                <a:cs typeface="Times New Roman" pitchFamily="18" charset="0"/>
              </a:rPr>
              <a:t>Array </a:t>
            </a:r>
            <a:r>
              <a:rPr lang="en-US" b="1" dirty="0" smtClean="0">
                <a:solidFill>
                  <a:srgbClr val="0070C0"/>
                </a:solidFill>
                <a:latin typeface="Times New Roman" pitchFamily="18" charset="0"/>
                <a:cs typeface="Times New Roman" pitchFamily="18" charset="0"/>
              </a:rPr>
              <a:t>processor(3)</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04800" y="1981200"/>
            <a:ext cx="88392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0070C0"/>
                </a:solidFill>
                <a:latin typeface="Times New Roman" pitchFamily="18" charset="0"/>
                <a:cs typeface="Times New Roman" pitchFamily="18" charset="0"/>
              </a:rPr>
              <a:t>Array </a:t>
            </a:r>
            <a:r>
              <a:rPr lang="en-US" b="1" dirty="0" smtClean="0">
                <a:solidFill>
                  <a:srgbClr val="0070C0"/>
                </a:solidFill>
                <a:latin typeface="Times New Roman" pitchFamily="18" charset="0"/>
                <a:cs typeface="Times New Roman" pitchFamily="18" charset="0"/>
              </a:rPr>
              <a:t>processor(4)</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304800" y="1981200"/>
            <a:ext cx="4038600" cy="3657600"/>
          </a:xfrm>
          <a:prstGeom prst="rect">
            <a:avLst/>
          </a:prstGeom>
          <a:noFill/>
          <a:ln w="9525">
            <a:noFill/>
            <a:miter lim="800000"/>
            <a:headEnd/>
            <a:tailEnd/>
          </a:ln>
          <a:effectLst/>
        </p:spPr>
      </p:pic>
      <p:pic>
        <p:nvPicPr>
          <p:cNvPr id="5122" name="Picture 2" descr="https://upload.wikimedia.org/wikipedia/en/e/e2/Systolic_array.jpg"/>
          <p:cNvPicPr>
            <a:picLocks noChangeAspect="1" noChangeArrowheads="1"/>
          </p:cNvPicPr>
          <p:nvPr/>
        </p:nvPicPr>
        <p:blipFill>
          <a:blip r:embed="rId3"/>
          <a:srcRect/>
          <a:stretch>
            <a:fillRect/>
          </a:stretch>
        </p:blipFill>
        <p:spPr bwMode="auto">
          <a:xfrm>
            <a:off x="4419600" y="1523999"/>
            <a:ext cx="4572000" cy="449580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0070C0"/>
                </a:solidFill>
                <a:latin typeface="Times New Roman" pitchFamily="18" charset="0"/>
                <a:cs typeface="Times New Roman" pitchFamily="18" charset="0"/>
              </a:rPr>
              <a:t>How Array Processor Can Help?</a:t>
            </a:r>
            <a:endParaRPr lang="en-US" b="1" dirty="0">
              <a:solidFill>
                <a:srgbClr val="0070C0"/>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304800" y="1371600"/>
            <a:ext cx="86106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0070C0"/>
                </a:solidFill>
                <a:latin typeface="Times New Roman" pitchFamily="18" charset="0"/>
                <a:cs typeface="Times New Roman" pitchFamily="18" charset="0"/>
              </a:rPr>
              <a:t>How Array Processor Can Help?</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838200" y="1676401"/>
            <a:ext cx="7543800" cy="4114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0070C0"/>
                </a:solidFill>
                <a:latin typeface="Times New Roman" pitchFamily="18" charset="0"/>
                <a:cs typeface="Times New Roman" pitchFamily="18" charset="0"/>
              </a:rPr>
              <a:t>Classification</a:t>
            </a:r>
            <a:endParaRPr lang="en-US" b="1" dirty="0">
              <a:solidFill>
                <a:srgbClr val="0070C0"/>
              </a:solidFill>
              <a:latin typeface="Times New Roman" pitchFamily="18" charset="0"/>
              <a:cs typeface="Times New Roman" pitchFamily="18" charset="0"/>
            </a:endParaRPr>
          </a:p>
        </p:txBody>
      </p:sp>
      <p:pic>
        <p:nvPicPr>
          <p:cNvPr id="44034" name="Picture 2"/>
          <p:cNvPicPr>
            <a:picLocks noGrp="1" noChangeAspect="1" noChangeArrowheads="1"/>
          </p:cNvPicPr>
          <p:nvPr>
            <p:ph idx="1"/>
          </p:nvPr>
        </p:nvPicPr>
        <p:blipFill>
          <a:blip r:embed="rId2"/>
          <a:srcRect/>
          <a:stretch>
            <a:fillRect/>
          </a:stretch>
        </p:blipFill>
        <p:spPr bwMode="auto">
          <a:xfrm>
            <a:off x="533400" y="1371600"/>
            <a:ext cx="8153399"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Times New Roman" pitchFamily="18" charset="0"/>
                <a:ea typeface="宋体" pitchFamily="2" charset="-122"/>
                <a:cs typeface="Times New Roman" pitchFamily="18" charset="0"/>
              </a:rPr>
              <a:t>Supercomputers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altLang="zh-CN" sz="2400" dirty="0" smtClean="0">
                <a:latin typeface="Times New Roman" pitchFamily="18" charset="0"/>
                <a:ea typeface="宋体" pitchFamily="2" charset="-122"/>
                <a:cs typeface="Times New Roman" pitchFamily="18" charset="0"/>
              </a:rPr>
              <a:t>Fastest machine in world at given task</a:t>
            </a:r>
          </a:p>
          <a:p>
            <a:r>
              <a:rPr lang="en-US" altLang="zh-CN" sz="2400" dirty="0" smtClean="0">
                <a:latin typeface="Times New Roman" pitchFamily="18" charset="0"/>
                <a:ea typeface="宋体" pitchFamily="2" charset="-122"/>
                <a:cs typeface="Times New Roman" pitchFamily="18" charset="0"/>
              </a:rPr>
              <a:t>A device to turn a compute-bound problem into an I/O bound problem </a:t>
            </a:r>
          </a:p>
          <a:p>
            <a:r>
              <a:rPr lang="en-US" altLang="zh-CN" sz="2400" dirty="0" smtClean="0">
                <a:latin typeface="Times New Roman" pitchFamily="18" charset="0"/>
                <a:ea typeface="宋体" pitchFamily="2" charset="-122"/>
                <a:cs typeface="Times New Roman" pitchFamily="18" charset="0"/>
              </a:rPr>
              <a:t>Any machine costing $30M+</a:t>
            </a:r>
          </a:p>
          <a:p>
            <a:r>
              <a:rPr lang="en-US" altLang="zh-CN" sz="2400" dirty="0" smtClean="0">
                <a:latin typeface="Times New Roman" pitchFamily="18" charset="0"/>
                <a:ea typeface="宋体" pitchFamily="2" charset="-122"/>
                <a:cs typeface="Times New Roman" pitchFamily="18" charset="0"/>
              </a:rPr>
              <a:t>Any machine designed by Seymour Cray</a:t>
            </a:r>
          </a:p>
          <a:p>
            <a:endParaRPr lang="en-US" altLang="zh-CN" sz="2400" dirty="0" smtClean="0">
              <a:latin typeface="Times New Roman" pitchFamily="18" charset="0"/>
              <a:ea typeface="宋体" pitchFamily="2" charset="-122"/>
              <a:cs typeface="Times New Roman" pitchFamily="18" charset="0"/>
            </a:endParaRPr>
          </a:p>
          <a:p>
            <a:pPr>
              <a:buFontTx/>
              <a:buNone/>
            </a:pPr>
            <a:r>
              <a:rPr lang="en-US" altLang="zh-CN" sz="2400" dirty="0" smtClean="0">
                <a:latin typeface="Times New Roman" pitchFamily="18" charset="0"/>
                <a:ea typeface="宋体" pitchFamily="2" charset="-122"/>
                <a:cs typeface="Times New Roman" pitchFamily="18" charset="0"/>
              </a:rPr>
              <a:t>CDC6600 (Cray, 1964) regarded as first supercomputer</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b="1" dirty="0" smtClean="0">
                <a:solidFill>
                  <a:srgbClr val="0070C0"/>
                </a:solidFill>
                <a:latin typeface="Times New Roman" pitchFamily="18" charset="0"/>
                <a:cs typeface="Times New Roman" pitchFamily="18" charset="0"/>
              </a:rPr>
              <a:t>Dedicated Memory Organization</a:t>
            </a:r>
            <a:endParaRPr lang="en-US" b="1" dirty="0">
              <a:solidFill>
                <a:srgbClr val="0070C0"/>
              </a:solidFill>
              <a:latin typeface="Times New Roman" pitchFamily="18" charset="0"/>
              <a:cs typeface="Times New Roman" pitchFamily="18" charset="0"/>
            </a:endParaRPr>
          </a:p>
        </p:txBody>
      </p:sp>
      <p:pic>
        <p:nvPicPr>
          <p:cNvPr id="45058" name="Picture 2"/>
          <p:cNvPicPr>
            <a:picLocks noGrp="1" noChangeAspect="1" noChangeArrowheads="1"/>
          </p:cNvPicPr>
          <p:nvPr>
            <p:ph idx="1"/>
          </p:nvPr>
        </p:nvPicPr>
        <p:blipFill>
          <a:blip r:embed="rId2"/>
          <a:srcRect/>
          <a:stretch>
            <a:fillRect/>
          </a:stretch>
        </p:blipFill>
        <p:spPr bwMode="auto">
          <a:xfrm>
            <a:off x="152400" y="1219200"/>
            <a:ext cx="5486400" cy="5105400"/>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5867400" y="1219200"/>
            <a:ext cx="3048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b="1" dirty="0" smtClean="0">
                <a:solidFill>
                  <a:srgbClr val="0070C0"/>
                </a:solidFill>
                <a:latin typeface="Times New Roman" pitchFamily="18" charset="0"/>
                <a:cs typeface="Times New Roman" pitchFamily="18" charset="0"/>
              </a:rPr>
              <a:t>Global Memory Organization(1)</a:t>
            </a:r>
            <a:endParaRPr lang="en-US" dirty="0"/>
          </a:p>
        </p:txBody>
      </p:sp>
      <p:pic>
        <p:nvPicPr>
          <p:cNvPr id="46084" name="Picture 4"/>
          <p:cNvPicPr>
            <a:picLocks noGrp="1" noChangeAspect="1" noChangeArrowheads="1"/>
          </p:cNvPicPr>
          <p:nvPr>
            <p:ph idx="1"/>
          </p:nvPr>
        </p:nvPicPr>
        <p:blipFill>
          <a:blip r:embed="rId2"/>
          <a:srcRect/>
          <a:stretch>
            <a:fillRect/>
          </a:stretch>
        </p:blipFill>
        <p:spPr bwMode="auto">
          <a:xfrm>
            <a:off x="685800" y="1066800"/>
            <a:ext cx="4953000" cy="3733800"/>
          </a:xfrm>
          <a:prstGeom prst="rect">
            <a:avLst/>
          </a:prstGeom>
          <a:noFill/>
          <a:ln w="9525">
            <a:noFill/>
            <a:miter lim="800000"/>
            <a:headEnd/>
            <a:tailEnd/>
          </a:ln>
          <a:effectLst/>
        </p:spPr>
      </p:pic>
      <p:pic>
        <p:nvPicPr>
          <p:cNvPr id="46085" name="Picture 5"/>
          <p:cNvPicPr>
            <a:picLocks noChangeAspect="1" noChangeArrowheads="1"/>
          </p:cNvPicPr>
          <p:nvPr/>
        </p:nvPicPr>
        <p:blipFill>
          <a:blip r:embed="rId3"/>
          <a:srcRect/>
          <a:stretch>
            <a:fillRect/>
          </a:stretch>
        </p:blipFill>
        <p:spPr bwMode="auto">
          <a:xfrm>
            <a:off x="495300" y="990600"/>
            <a:ext cx="8648700" cy="5505450"/>
          </a:xfrm>
          <a:prstGeom prst="rect">
            <a:avLst/>
          </a:prstGeom>
          <a:noFill/>
          <a:ln w="9525">
            <a:noFill/>
            <a:miter lim="800000"/>
            <a:headEnd/>
            <a:tailEnd/>
          </a:ln>
          <a:effectLst/>
        </p:spPr>
      </p:pic>
      <p:pic>
        <p:nvPicPr>
          <p:cNvPr id="46086" name="Picture 6"/>
          <p:cNvPicPr>
            <a:picLocks noChangeAspect="1" noChangeArrowheads="1"/>
          </p:cNvPicPr>
          <p:nvPr/>
        </p:nvPicPr>
        <p:blipFill>
          <a:blip r:embed="rId4"/>
          <a:srcRect/>
          <a:stretch>
            <a:fillRect/>
          </a:stretch>
        </p:blipFill>
        <p:spPr bwMode="auto">
          <a:xfrm>
            <a:off x="228600" y="1066800"/>
            <a:ext cx="5334000" cy="3657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Global Memory </a:t>
            </a:r>
            <a:r>
              <a:rPr lang="en-US" b="1" dirty="0" smtClean="0">
                <a:solidFill>
                  <a:srgbClr val="0070C0"/>
                </a:solidFill>
                <a:latin typeface="Times New Roman" pitchFamily="18" charset="0"/>
                <a:cs typeface="Times New Roman" pitchFamily="18" charset="0"/>
              </a:rPr>
              <a:t>Organization(2)</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381000" y="1524000"/>
            <a:ext cx="8458200" cy="4648200"/>
          </a:xfrm>
          <a:prstGeom prst="rect">
            <a:avLst/>
          </a:prstGeom>
          <a:noFill/>
          <a:ln w="9525">
            <a:noFill/>
            <a:miter lim="800000"/>
            <a:headEnd/>
            <a:tailEnd/>
          </a:ln>
          <a:effectLst/>
        </p:spPr>
      </p:pic>
      <p:sp>
        <p:nvSpPr>
          <p:cNvPr id="5" name="TextBox 4"/>
          <p:cNvSpPr txBox="1"/>
          <p:nvPr/>
        </p:nvSpPr>
        <p:spPr>
          <a:xfrm>
            <a:off x="3581400" y="3352800"/>
            <a:ext cx="2895600" cy="369332"/>
          </a:xfrm>
          <a:prstGeom prst="rect">
            <a:avLst/>
          </a:prstGeom>
          <a:noFill/>
          <a:scene3d>
            <a:camera prst="orthographicFront">
              <a:rot lat="0" lon="0" rev="5400000"/>
            </a:camera>
            <a:lightRig rig="threePt" dir="t"/>
          </a:scene3d>
        </p:spPr>
        <p:txBody>
          <a:bodyPr wrap="square" rtlCol="0">
            <a:spAutoFit/>
          </a:bodyPr>
          <a:lstStyle/>
          <a:p>
            <a:r>
              <a:rPr lang="en-US" b="1" dirty="0" smtClean="0"/>
              <a:t>Alignment/Interconnection</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en-US" b="1" dirty="0" smtClean="0">
                <a:solidFill>
                  <a:srgbClr val="0070C0"/>
                </a:solidFill>
                <a:latin typeface="Times New Roman" pitchFamily="18" charset="0"/>
                <a:cs typeface="Times New Roman" pitchFamily="18" charset="0"/>
              </a:rPr>
              <a:t>Attached Array Processor</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52226" name="Picture 2"/>
          <p:cNvPicPr>
            <a:picLocks noChangeAspect="1" noChangeArrowheads="1"/>
          </p:cNvPicPr>
          <p:nvPr/>
        </p:nvPicPr>
        <p:blipFill>
          <a:blip r:embed="rId2"/>
          <a:srcRect/>
          <a:stretch>
            <a:fillRect/>
          </a:stretch>
        </p:blipFill>
        <p:spPr bwMode="auto">
          <a:xfrm>
            <a:off x="381000" y="1295400"/>
            <a:ext cx="8458200" cy="5224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rgbClr val="0070C0"/>
                </a:solidFill>
                <a:latin typeface="Times New Roman" pitchFamily="18" charset="0"/>
                <a:cs typeface="Times New Roman" pitchFamily="18" charset="0"/>
              </a:rPr>
              <a:t>ILLIAC IV</a:t>
            </a:r>
            <a:endParaRPr lang="en-US" b="1" dirty="0">
              <a:solidFill>
                <a:srgbClr val="0070C0"/>
              </a:solidFill>
              <a:latin typeface="Times New Roman" pitchFamily="18" charset="0"/>
              <a:cs typeface="Times New Roman" pitchFamily="18" charset="0"/>
            </a:endParaRPr>
          </a:p>
        </p:txBody>
      </p:sp>
      <p:pic>
        <p:nvPicPr>
          <p:cNvPr id="50178" name="Picture 2"/>
          <p:cNvPicPr>
            <a:picLocks noGrp="1" noChangeAspect="1" noChangeArrowheads="1"/>
          </p:cNvPicPr>
          <p:nvPr>
            <p:ph idx="1"/>
          </p:nvPr>
        </p:nvPicPr>
        <p:blipFill>
          <a:blip r:embed="rId2"/>
          <a:srcRect/>
          <a:stretch>
            <a:fillRect/>
          </a:stretch>
        </p:blipFill>
        <p:spPr bwMode="auto">
          <a:xfrm>
            <a:off x="533400" y="1447800"/>
            <a:ext cx="81534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ILLIAC </a:t>
            </a:r>
            <a:r>
              <a:rPr lang="en-US" b="1" dirty="0" smtClean="0">
                <a:solidFill>
                  <a:srgbClr val="0070C0"/>
                </a:solidFill>
                <a:latin typeface="Times New Roman" pitchFamily="18" charset="0"/>
                <a:cs typeface="Times New Roman" pitchFamily="18" charset="0"/>
              </a:rPr>
              <a:t>IV Architecture</a:t>
            </a:r>
            <a:endParaRPr lang="en-US" dirty="0"/>
          </a:p>
        </p:txBody>
      </p:sp>
      <p:pic>
        <p:nvPicPr>
          <p:cNvPr id="51202" name="Picture 2"/>
          <p:cNvPicPr>
            <a:picLocks noGrp="1" noChangeAspect="1" noChangeArrowheads="1"/>
          </p:cNvPicPr>
          <p:nvPr>
            <p:ph idx="1"/>
          </p:nvPr>
        </p:nvPicPr>
        <p:blipFill>
          <a:blip r:embed="rId2"/>
          <a:srcRect/>
          <a:stretch>
            <a:fillRect/>
          </a:stretch>
        </p:blipFill>
        <p:spPr bwMode="auto">
          <a:xfrm>
            <a:off x="457200" y="1371600"/>
            <a:ext cx="8229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0070C0"/>
                </a:solidFill>
                <a:latin typeface="Times New Roman" pitchFamily="18" charset="0"/>
                <a:cs typeface="Times New Roman" pitchFamily="18" charset="0"/>
              </a:rPr>
              <a:t>References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3048000"/>
          </a:xfrm>
        </p:spPr>
        <p:txBody>
          <a:bodyPr>
            <a:normAutofit fontScale="92500" lnSpcReduction="10000"/>
          </a:bodyPr>
          <a:lstStyle/>
          <a:p>
            <a:pPr marL="514350" indent="-514350">
              <a:buAutoNum type="arabicPeriod"/>
            </a:pPr>
            <a:r>
              <a:rPr lang="en-US" sz="2400" dirty="0" smtClean="0">
                <a:latin typeface="Times New Roman" pitchFamily="18" charset="0"/>
                <a:cs typeface="Times New Roman" pitchFamily="18" charset="0"/>
              </a:rPr>
              <a:t>PPT on Pipelining from CS303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Semester</a:t>
            </a:r>
            <a:r>
              <a:rPr lang="en-US" sz="2400" dirty="0" smtClean="0">
                <a:solidFill>
                  <a:srgbClr val="FF0000"/>
                </a:solidFill>
                <a:latin typeface="Times New Roman" pitchFamily="18" charset="0"/>
                <a:cs typeface="Times New Roman" pitchFamily="18" charset="0"/>
              </a:rPr>
              <a:t>)</a:t>
            </a:r>
          </a:p>
          <a:p>
            <a:pPr marL="514350" indent="-514350">
              <a:buAutoNum type="arabicPeriod"/>
            </a:pPr>
            <a:r>
              <a:rPr lang="en-US" sz="2400" dirty="0" smtClean="0">
                <a:solidFill>
                  <a:srgbClr val="FF0000"/>
                </a:solidFill>
                <a:latin typeface="Times New Roman" pitchFamily="18" charset="0"/>
                <a:cs typeface="Times New Roman" pitchFamily="18" charset="0"/>
              </a:rPr>
              <a:t>Advanced Computer Architecture – Kai Hwang</a:t>
            </a:r>
          </a:p>
          <a:p>
            <a:pPr marL="514350" indent="-514350">
              <a:buAutoNum type="arabicPeriod"/>
            </a:pPr>
            <a:r>
              <a:rPr lang="en-US" sz="2400" dirty="0" smtClean="0">
                <a:solidFill>
                  <a:srgbClr val="FF0000"/>
                </a:solidFill>
                <a:latin typeface="Times New Roman" pitchFamily="18" charset="0"/>
                <a:cs typeface="Times New Roman" pitchFamily="18" charset="0"/>
              </a:rPr>
              <a:t>Advanced Computer Architectures – </a:t>
            </a:r>
            <a:r>
              <a:rPr lang="en-US" sz="2400" dirty="0" err="1" smtClean="0">
                <a:solidFill>
                  <a:srgbClr val="FF0000"/>
                </a:solidFill>
                <a:latin typeface="Times New Roman" pitchFamily="18" charset="0"/>
                <a:cs typeface="Times New Roman" pitchFamily="18" charset="0"/>
              </a:rPr>
              <a:t>Dezso</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Sima</a:t>
            </a:r>
            <a:r>
              <a:rPr lang="en-US" sz="2400" dirty="0" smtClean="0">
                <a:solidFill>
                  <a:srgbClr val="FF0000"/>
                </a:solidFill>
                <a:latin typeface="Times New Roman" pitchFamily="18" charset="0"/>
                <a:cs typeface="Times New Roman" pitchFamily="18" charset="0"/>
              </a:rPr>
              <a:t>, Peter </a:t>
            </a:r>
            <a:r>
              <a:rPr lang="en-US" sz="2400" dirty="0" err="1" smtClean="0">
                <a:solidFill>
                  <a:srgbClr val="FF0000"/>
                </a:solidFill>
                <a:latin typeface="Times New Roman" pitchFamily="18" charset="0"/>
                <a:cs typeface="Times New Roman" pitchFamily="18" charset="0"/>
              </a:rPr>
              <a:t>Karsuk</a:t>
            </a:r>
            <a:endParaRPr lang="en-US" sz="2400" dirty="0" smtClean="0">
              <a:solidFill>
                <a:srgbClr val="FF0000"/>
              </a:solidFill>
              <a:latin typeface="Times New Roman" pitchFamily="18" charset="0"/>
              <a:cs typeface="Times New Roman" pitchFamily="18" charset="0"/>
            </a:endParaRPr>
          </a:p>
          <a:p>
            <a:pPr marL="514350" indent="-514350">
              <a:buAutoNum type="arabicPeriod"/>
            </a:pPr>
            <a:r>
              <a:rPr lang="en-US" sz="2400" dirty="0" smtClean="0">
                <a:latin typeface="Times New Roman" pitchFamily="18" charset="0"/>
                <a:cs typeface="Times New Roman" pitchFamily="18" charset="0"/>
              </a:rPr>
              <a:t>Computer Organization – Carl Hamacher</a:t>
            </a:r>
          </a:p>
          <a:p>
            <a:pPr marL="514350" indent="-514350">
              <a:buAutoNum type="arabicPeriod"/>
            </a:pPr>
            <a:r>
              <a:rPr lang="en-US" sz="2400" dirty="0" smtClean="0">
                <a:latin typeface="Times New Roman" pitchFamily="18" charset="0"/>
                <a:cs typeface="Times New Roman" pitchFamily="18" charset="0"/>
              </a:rPr>
              <a:t>Computer Architecture &amp; Organization – John P. Hayes</a:t>
            </a:r>
          </a:p>
          <a:p>
            <a:pPr marL="514350" indent="-514350">
              <a:buAutoNum type="arabicPeriod"/>
            </a:pPr>
            <a:r>
              <a:rPr lang="en-US" sz="2400" dirty="0" smtClean="0">
                <a:solidFill>
                  <a:srgbClr val="FF0000"/>
                </a:solidFill>
                <a:latin typeface="Times New Roman" pitchFamily="18" charset="0"/>
                <a:cs typeface="Times New Roman" pitchFamily="18" charset="0"/>
              </a:rPr>
              <a:t>Computer System Architecture – M. Morris </a:t>
            </a:r>
            <a:r>
              <a:rPr lang="en-US" sz="2400" dirty="0" err="1" smtClean="0">
                <a:solidFill>
                  <a:srgbClr val="FF0000"/>
                </a:solidFill>
                <a:latin typeface="Times New Roman" pitchFamily="18" charset="0"/>
                <a:cs typeface="Times New Roman" pitchFamily="18" charset="0"/>
              </a:rPr>
              <a:t>Mano</a:t>
            </a:r>
            <a:endParaRPr lang="en-US" sz="2400" dirty="0" smtClean="0">
              <a:solidFill>
                <a:srgbClr val="FF0000"/>
              </a:solidFill>
              <a:latin typeface="Times New Roman" pitchFamily="18" charset="0"/>
              <a:cs typeface="Times New Roman" pitchFamily="18" charset="0"/>
            </a:endParaRPr>
          </a:p>
          <a:p>
            <a:pPr marL="514350" indent="-514350">
              <a:buAutoNum type="arabicPeriod"/>
            </a:pPr>
            <a:r>
              <a:rPr lang="en-US" sz="2400" dirty="0" smtClean="0">
                <a:latin typeface="Times New Roman" pitchFamily="18" charset="0"/>
                <a:cs typeface="Times New Roman" pitchFamily="18" charset="0"/>
              </a:rPr>
              <a:t>Computer Organization &amp; Architecture – T. K. </a:t>
            </a:r>
            <a:r>
              <a:rPr lang="en-US" sz="2400" dirty="0" err="1" smtClean="0">
                <a:latin typeface="Times New Roman" pitchFamily="18" charset="0"/>
                <a:cs typeface="Times New Roman" pitchFamily="18" charset="0"/>
              </a:rPr>
              <a:t>Ghosh</a:t>
            </a:r>
            <a:endParaRPr lang="en-US" sz="2400" dirty="0" smtClean="0">
              <a:latin typeface="Times New Roman" pitchFamily="18" charset="0"/>
              <a:cs typeface="Times New Roman" pitchFamily="18" charset="0"/>
            </a:endParaRPr>
          </a:p>
          <a:p>
            <a:pPr marL="514350" indent="-514350">
              <a:buAutoNum type="arabicPeriod"/>
            </a:pPr>
            <a:r>
              <a:rPr lang="en-US" sz="2400" dirty="0" smtClean="0">
                <a:latin typeface="Times New Roman" pitchFamily="18" charset="0"/>
                <a:cs typeface="Times New Roman" pitchFamily="18" charset="0"/>
              </a:rPr>
              <a:t>Computer Organization &amp; Architecture – Xpress Learning</a:t>
            </a:r>
          </a:p>
          <a:p>
            <a:pPr marL="514350" indent="-514350">
              <a:buAutoNum type="arabicPeriod"/>
            </a:pPr>
            <a:endParaRPr lang="en-US" dirty="0"/>
          </a:p>
        </p:txBody>
      </p:sp>
      <p:pic>
        <p:nvPicPr>
          <p:cNvPr id="24578" name="Picture 2"/>
          <p:cNvPicPr>
            <a:picLocks noChangeAspect="1" noChangeArrowheads="1"/>
          </p:cNvPicPr>
          <p:nvPr/>
        </p:nvPicPr>
        <p:blipFill>
          <a:blip r:embed="rId2"/>
          <a:srcRect/>
          <a:stretch>
            <a:fillRect/>
          </a:stretch>
        </p:blipFill>
        <p:spPr bwMode="auto">
          <a:xfrm>
            <a:off x="0" y="4495800"/>
            <a:ext cx="9144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Times New Roman" pitchFamily="18" charset="0"/>
                <a:ea typeface="宋体" pitchFamily="2" charset="-122"/>
                <a:cs typeface="Times New Roman" pitchFamily="18" charset="0"/>
              </a:rPr>
              <a:t>Supercomputer Applications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600200"/>
            <a:ext cx="8229600" cy="4525963"/>
          </a:xfrm>
        </p:spPr>
        <p:txBody>
          <a:bodyPr/>
          <a:lstStyle/>
          <a:p>
            <a:pPr>
              <a:spcBef>
                <a:spcPct val="0"/>
              </a:spcBef>
            </a:pPr>
            <a:r>
              <a:rPr lang="zh-CN" altLang="en-US" sz="2400" dirty="0" smtClean="0">
                <a:latin typeface="Times New Roman" pitchFamily="18" charset="0"/>
                <a:ea typeface="宋体" pitchFamily="2" charset="-122"/>
                <a:cs typeface="Times New Roman" pitchFamily="18" charset="0"/>
              </a:rPr>
              <a:t> </a:t>
            </a:r>
            <a:r>
              <a:rPr lang="en-US" altLang="zh-CN" sz="2400" dirty="0" smtClean="0">
                <a:latin typeface="Times New Roman" pitchFamily="18" charset="0"/>
                <a:ea typeface="宋体" pitchFamily="2" charset="-122"/>
                <a:cs typeface="Times New Roman" pitchFamily="18" charset="0"/>
              </a:rPr>
              <a:t>Typical application areas</a:t>
            </a:r>
          </a:p>
          <a:p>
            <a:pPr lvl="1">
              <a:spcBef>
                <a:spcPct val="0"/>
              </a:spcBef>
              <a:buFontTx/>
              <a:buChar char="•"/>
            </a:pPr>
            <a:r>
              <a:rPr lang="en-US" altLang="zh-CN" sz="2400" dirty="0" smtClean="0">
                <a:latin typeface="Times New Roman" pitchFamily="18" charset="0"/>
                <a:ea typeface="宋体" pitchFamily="2" charset="-122"/>
                <a:cs typeface="Times New Roman" pitchFamily="18" charset="0"/>
              </a:rPr>
              <a:t> Military research (nuclear weapons, cryptography)</a:t>
            </a:r>
          </a:p>
          <a:p>
            <a:pPr lvl="1">
              <a:spcBef>
                <a:spcPct val="0"/>
              </a:spcBef>
              <a:buFontTx/>
              <a:buChar char="•"/>
            </a:pPr>
            <a:r>
              <a:rPr lang="en-US" altLang="zh-CN" sz="2400" dirty="0" smtClean="0">
                <a:latin typeface="Times New Roman" pitchFamily="18" charset="0"/>
                <a:ea typeface="宋体" pitchFamily="2" charset="-122"/>
                <a:cs typeface="Times New Roman" pitchFamily="18" charset="0"/>
              </a:rPr>
              <a:t> Scientific research</a:t>
            </a:r>
          </a:p>
          <a:p>
            <a:pPr lvl="1">
              <a:spcBef>
                <a:spcPct val="0"/>
              </a:spcBef>
              <a:buFontTx/>
              <a:buChar char="•"/>
            </a:pPr>
            <a:r>
              <a:rPr lang="en-US" altLang="zh-CN" sz="2400" dirty="0" smtClean="0">
                <a:latin typeface="Times New Roman" pitchFamily="18" charset="0"/>
                <a:ea typeface="宋体" pitchFamily="2" charset="-122"/>
                <a:cs typeface="Times New Roman" pitchFamily="18" charset="0"/>
              </a:rPr>
              <a:t> Weather forecasting</a:t>
            </a:r>
          </a:p>
          <a:p>
            <a:pPr lvl="1">
              <a:spcBef>
                <a:spcPct val="0"/>
              </a:spcBef>
              <a:buFontTx/>
              <a:buChar char="•"/>
            </a:pPr>
            <a:r>
              <a:rPr lang="en-US" altLang="zh-CN" sz="2400" dirty="0" smtClean="0">
                <a:latin typeface="Times New Roman" pitchFamily="18" charset="0"/>
                <a:ea typeface="宋体" pitchFamily="2" charset="-122"/>
                <a:cs typeface="Times New Roman" pitchFamily="18" charset="0"/>
              </a:rPr>
              <a:t> Oil exploration</a:t>
            </a:r>
          </a:p>
          <a:p>
            <a:pPr lvl="1">
              <a:spcBef>
                <a:spcPct val="0"/>
              </a:spcBef>
              <a:buFontTx/>
              <a:buChar char="•"/>
            </a:pPr>
            <a:r>
              <a:rPr lang="en-US" altLang="zh-CN" sz="2400" dirty="0" smtClean="0">
                <a:latin typeface="Times New Roman" pitchFamily="18" charset="0"/>
                <a:ea typeface="宋体" pitchFamily="2" charset="-122"/>
                <a:cs typeface="Times New Roman" pitchFamily="18" charset="0"/>
              </a:rPr>
              <a:t> Industrial design (car crash simulation)</a:t>
            </a:r>
          </a:p>
          <a:p>
            <a:pPr>
              <a:spcBef>
                <a:spcPct val="0"/>
              </a:spcBef>
            </a:pPr>
            <a:endParaRPr lang="en-US" altLang="zh-CN" sz="2400" dirty="0" smtClean="0">
              <a:latin typeface="Times New Roman" pitchFamily="18" charset="0"/>
              <a:ea typeface="宋体" pitchFamily="2" charset="-122"/>
              <a:cs typeface="Times New Roman" pitchFamily="18" charset="0"/>
            </a:endParaRPr>
          </a:p>
          <a:p>
            <a:pPr>
              <a:spcBef>
                <a:spcPct val="0"/>
              </a:spcBef>
            </a:pPr>
            <a:r>
              <a:rPr lang="en-US" altLang="zh-CN" sz="2400" dirty="0" smtClean="0">
                <a:latin typeface="Times New Roman" pitchFamily="18" charset="0"/>
                <a:ea typeface="宋体" pitchFamily="2" charset="-122"/>
                <a:cs typeface="Times New Roman" pitchFamily="18" charset="0"/>
              </a:rPr>
              <a:t>All involve huge computations on large data sets</a:t>
            </a:r>
          </a:p>
          <a:p>
            <a:pPr>
              <a:spcBef>
                <a:spcPct val="0"/>
              </a:spcBef>
            </a:pPr>
            <a:endParaRPr lang="en-US" altLang="zh-CN" sz="2400" dirty="0" smtClean="0">
              <a:latin typeface="Times New Roman" pitchFamily="18" charset="0"/>
              <a:ea typeface="宋体" pitchFamily="2" charset="-122"/>
              <a:cs typeface="Times New Roman" pitchFamily="18" charset="0"/>
            </a:endParaRPr>
          </a:p>
          <a:p>
            <a:pPr>
              <a:spcBef>
                <a:spcPct val="0"/>
              </a:spcBef>
            </a:pPr>
            <a:r>
              <a:rPr lang="en-US" altLang="zh-CN" sz="2400" i="1" dirty="0" smtClean="0">
                <a:latin typeface="Times New Roman" pitchFamily="18" charset="0"/>
                <a:ea typeface="宋体" pitchFamily="2" charset="-122"/>
                <a:cs typeface="Times New Roman" pitchFamily="18" charset="0"/>
              </a:rPr>
              <a:t>In 70s-80s, Supercomputer </a:t>
            </a:r>
            <a:r>
              <a:rPr lang="en-US" altLang="zh-CN" sz="2400" i="1" dirty="0" smtClean="0">
                <a:latin typeface="Times New Roman" pitchFamily="18" charset="0"/>
                <a:ea typeface="宋体" pitchFamily="2" charset="-122"/>
                <a:cs typeface="Times New Roman" pitchFamily="18" charset="0"/>
                <a:sym typeface="Symbol" pitchFamily="18" charset="2"/>
              </a:rPr>
              <a:t></a:t>
            </a:r>
            <a:r>
              <a:rPr lang="en-US" altLang="zh-CN" sz="2400" i="1" dirty="0" smtClean="0">
                <a:latin typeface="Times New Roman" pitchFamily="18" charset="0"/>
                <a:ea typeface="宋体" pitchFamily="2" charset="-122"/>
                <a:cs typeface="Times New Roman" pitchFamily="18" charset="0"/>
              </a:rPr>
              <a:t> Vector Machine</a:t>
            </a:r>
            <a:endParaRPr lang="en-US" altLang="zh-CN" sz="2400" dirty="0" smtClean="0">
              <a:latin typeface="Times New Roman" pitchFamily="18" charset="0"/>
              <a:ea typeface="宋体" pitchFamily="2" charset="-122"/>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Times New Roman" pitchFamily="18" charset="0"/>
                <a:ea typeface="宋体" pitchFamily="2" charset="-122"/>
                <a:cs typeface="Times New Roman" pitchFamily="18" charset="0"/>
              </a:rPr>
              <a:t>Why Vector Processors?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81600"/>
          </a:xfrm>
        </p:spPr>
        <p:txBody>
          <a:bodyPr>
            <a:normAutofit/>
          </a:bodyPr>
          <a:lstStyle/>
          <a:p>
            <a:pPr>
              <a:lnSpc>
                <a:spcPct val="80000"/>
              </a:lnSpc>
            </a:pPr>
            <a:r>
              <a:rPr lang="en-US" altLang="zh-CN" sz="2600" dirty="0" smtClean="0">
                <a:latin typeface="Times New Roman" pitchFamily="18" charset="0"/>
                <a:ea typeface="宋体" pitchFamily="2" charset="-122"/>
                <a:cs typeface="Times New Roman" pitchFamily="18" charset="0"/>
              </a:rPr>
              <a:t>A single vector instruction specifies a great deal of work—it is equivalent to executing an entire loop.</a:t>
            </a:r>
          </a:p>
          <a:p>
            <a:pPr>
              <a:lnSpc>
                <a:spcPct val="80000"/>
              </a:lnSpc>
            </a:pPr>
            <a:r>
              <a:rPr lang="en-US" altLang="zh-CN" sz="2600" dirty="0" smtClean="0">
                <a:latin typeface="Times New Roman" pitchFamily="18" charset="0"/>
                <a:ea typeface="宋体" pitchFamily="2" charset="-122"/>
                <a:cs typeface="Times New Roman" pitchFamily="18" charset="0"/>
              </a:rPr>
              <a:t>The computation of each result in the vector is independent of the computation of other results in the same vector and so hardware does not have to check for data hazards within a vector instruction.</a:t>
            </a:r>
          </a:p>
          <a:p>
            <a:pPr>
              <a:lnSpc>
                <a:spcPct val="80000"/>
              </a:lnSpc>
            </a:pPr>
            <a:r>
              <a:rPr lang="en-US" altLang="zh-CN" sz="2600" dirty="0" smtClean="0">
                <a:latin typeface="Times New Roman" pitchFamily="18" charset="0"/>
                <a:ea typeface="宋体" pitchFamily="2" charset="-122"/>
                <a:cs typeface="Times New Roman" pitchFamily="18" charset="0"/>
              </a:rPr>
              <a:t>Hardware need only check for data hazards between two vector instructions once per vector operand, not once for every element within the vectors.</a:t>
            </a:r>
          </a:p>
          <a:p>
            <a:pPr>
              <a:lnSpc>
                <a:spcPct val="80000"/>
              </a:lnSpc>
            </a:pPr>
            <a:r>
              <a:rPr lang="en-US" altLang="zh-CN" sz="2600" dirty="0" smtClean="0">
                <a:latin typeface="Times New Roman" pitchFamily="18" charset="0"/>
                <a:ea typeface="宋体" pitchFamily="2" charset="-122"/>
                <a:cs typeface="Times New Roman" pitchFamily="18" charset="0"/>
              </a:rPr>
              <a:t>Vector instructions that access memory have a known access pattern.</a:t>
            </a:r>
          </a:p>
          <a:p>
            <a:pPr>
              <a:lnSpc>
                <a:spcPct val="80000"/>
              </a:lnSpc>
            </a:pPr>
            <a:r>
              <a:rPr lang="en-US" altLang="zh-CN" sz="2600" dirty="0" smtClean="0">
                <a:latin typeface="Times New Roman" pitchFamily="18" charset="0"/>
                <a:ea typeface="宋体" pitchFamily="2" charset="-122"/>
                <a:cs typeface="Times New Roman" pitchFamily="18" charset="0"/>
              </a:rPr>
              <a:t>Because an entire loop is replaced by a vector instruction whose behavior is predetermined, control hazards that would normally arise from the loop branch are nonexistent.</a:t>
            </a:r>
            <a:endParaRPr lang="zh-CN" altLang="en-US" sz="2600" dirty="0" smtClean="0">
              <a:latin typeface="Times New Roman" pitchFamily="18" charset="0"/>
              <a:ea typeface="宋体" pitchFamily="2" charset="-122"/>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solidFill>
                  <a:srgbClr val="0070C0"/>
                </a:solidFill>
                <a:latin typeface="Times New Roman" pitchFamily="18" charset="0"/>
                <a:cs typeface="Times New Roman" pitchFamily="18" charset="0"/>
              </a:rPr>
              <a:t>Vector Processing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81000" y="1143000"/>
            <a:ext cx="8382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0070C0"/>
                </a:solidFill>
                <a:latin typeface="Times New Roman" pitchFamily="18" charset="0"/>
                <a:cs typeface="Times New Roman" pitchFamily="18" charset="0"/>
              </a:rPr>
              <a:t>Vector Processor(1)</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1" y="1143000"/>
            <a:ext cx="8305800" cy="5257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smtClean="0">
                <a:solidFill>
                  <a:srgbClr val="0070C0"/>
                </a:solidFill>
                <a:latin typeface="Times New Roman" pitchFamily="18" charset="0"/>
                <a:cs typeface="Times New Roman" pitchFamily="18" charset="0"/>
              </a:rPr>
              <a:t>Vector Processor(2)</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295400"/>
            <a:ext cx="8382001"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smtClean="0">
                <a:solidFill>
                  <a:srgbClr val="0070C0"/>
                </a:solidFill>
                <a:latin typeface="Times New Roman" pitchFamily="18" charset="0"/>
                <a:cs typeface="Times New Roman" pitchFamily="18" charset="0"/>
              </a:rPr>
              <a:t>Vector Processor(3)</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219200"/>
            <a:ext cx="8305800" cy="5257800"/>
          </a:xfrm>
          <a:prstGeom prst="rect">
            <a:avLst/>
          </a:prstGeom>
          <a:noFill/>
          <a:ln w="9525">
            <a:noFill/>
            <a:miter lim="800000"/>
            <a:headEnd/>
            <a:tailEnd/>
          </a:ln>
          <a:effectLst/>
        </p:spPr>
      </p:pic>
      <p:sp>
        <p:nvSpPr>
          <p:cNvPr id="5" name="Right Brace 4"/>
          <p:cNvSpPr/>
          <p:nvPr/>
        </p:nvSpPr>
        <p:spPr>
          <a:xfrm>
            <a:off x="6324600" y="3733800"/>
            <a:ext cx="304800" cy="18288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705600" y="4191000"/>
            <a:ext cx="2133600" cy="923330"/>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Self-Review : Vector instructions from </a:t>
            </a:r>
            <a:r>
              <a:rPr lang="en-US" b="1" i="1" dirty="0" smtClean="0">
                <a:solidFill>
                  <a:srgbClr val="FF0000"/>
                </a:solidFill>
                <a:latin typeface="Times New Roman" pitchFamily="18" charset="0"/>
                <a:cs typeface="Times New Roman" pitchFamily="18" charset="0"/>
              </a:rPr>
              <a:t>Kai Hwang</a:t>
            </a:r>
            <a:endParaRPr lang="en-US"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729</Words>
  <Application>Microsoft Office PowerPoint</Application>
  <PresentationFormat>On-screen Show (4:3)</PresentationFormat>
  <Paragraphs>121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SIMD Processors (Vector Processing)</vt:lpstr>
      <vt:lpstr> Problems with conventional approach </vt:lpstr>
      <vt:lpstr>Supercomputers</vt:lpstr>
      <vt:lpstr>Supercomputer Applications</vt:lpstr>
      <vt:lpstr>Why Vector Processors?</vt:lpstr>
      <vt:lpstr>Vector Processing</vt:lpstr>
      <vt:lpstr>Vector Processor(1)</vt:lpstr>
      <vt:lpstr>Vector Processor(2)</vt:lpstr>
      <vt:lpstr>Vector Processor(3)</vt:lpstr>
      <vt:lpstr>Vector Processor(4)</vt:lpstr>
      <vt:lpstr>Vector Architecture(1)</vt:lpstr>
      <vt:lpstr>Vector Architecture(2)</vt:lpstr>
      <vt:lpstr>Vector Unit</vt:lpstr>
      <vt:lpstr>Vector Unit Operation Model</vt:lpstr>
      <vt:lpstr>Vector Program</vt:lpstr>
      <vt:lpstr>Example: VMIPS</vt:lpstr>
      <vt:lpstr>Vector Chaining(1)</vt:lpstr>
      <vt:lpstr>Vector Chaining(2)</vt:lpstr>
      <vt:lpstr>Vector Chaining(3)</vt:lpstr>
      <vt:lpstr>Advantages of Vector Processing</vt:lpstr>
      <vt:lpstr>Disvantages of Vector Processing</vt:lpstr>
      <vt:lpstr> Array Processors</vt:lpstr>
      <vt:lpstr> Array processor(1)  </vt:lpstr>
      <vt:lpstr>Array processor(2)</vt:lpstr>
      <vt:lpstr>Array processor(3)</vt:lpstr>
      <vt:lpstr>Array processor(4)</vt:lpstr>
      <vt:lpstr>How Array Processor Can Help?</vt:lpstr>
      <vt:lpstr>How Array Processor Can Help?</vt:lpstr>
      <vt:lpstr>Classification</vt:lpstr>
      <vt:lpstr>Dedicated Memory Organization</vt:lpstr>
      <vt:lpstr>Global Memory Organization(1)</vt:lpstr>
      <vt:lpstr>Global Memory Organization(2)</vt:lpstr>
      <vt:lpstr>Attached Array Processor</vt:lpstr>
      <vt:lpstr>ILLIAC IV</vt:lpstr>
      <vt:lpstr>ILLIAC IV Architecture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SIMD Processors (Array/Vector Processor)</dc:title>
  <dc:creator>PRASANTA</dc:creator>
  <cp:lastModifiedBy>PRASANTA</cp:lastModifiedBy>
  <cp:revision>46</cp:revision>
  <dcterms:created xsi:type="dcterms:W3CDTF">2015-09-26T05:40:00Z</dcterms:created>
  <dcterms:modified xsi:type="dcterms:W3CDTF">2015-10-05T17:38:26Z</dcterms:modified>
</cp:coreProperties>
</file>