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1" r:id="rId6"/>
    <p:sldId id="260" r:id="rId7"/>
    <p:sldId id="262" r:id="rId8"/>
    <p:sldId id="263" r:id="rId9"/>
    <p:sldId id="272" r:id="rId10"/>
    <p:sldId id="264" r:id="rId11"/>
    <p:sldId id="265" r:id="rId12"/>
    <p:sldId id="266" r:id="rId13"/>
    <p:sldId id="267" r:id="rId14"/>
    <p:sldId id="268" r:id="rId15"/>
    <p:sldId id="270" r:id="rId16"/>
    <p:sldId id="271" r:id="rId17"/>
    <p:sldId id="276" r:id="rId18"/>
    <p:sldId id="277" r:id="rId19"/>
    <p:sldId id="278" r:id="rId20"/>
    <p:sldId id="279" r:id="rId21"/>
    <p:sldId id="280" r:id="rId22"/>
    <p:sldId id="281" r:id="rId23"/>
    <p:sldId id="282" r:id="rId24"/>
    <p:sldId id="283" r:id="rId25"/>
    <p:sldId id="286"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7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C5066D-2403-4467-8640-848EC306C9FF}" type="datetimeFigureOut">
              <a:rPr lang="en-US" smtClean="0"/>
              <a:pPr/>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5066D-2403-4467-8640-848EC306C9FF}" type="datetimeFigureOut">
              <a:rPr lang="en-US" smtClean="0"/>
              <a:pPr/>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5066D-2403-4467-8640-848EC306C9FF}" type="datetimeFigureOut">
              <a:rPr lang="en-US" smtClean="0"/>
              <a:pPr/>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5066D-2403-4467-8640-848EC306C9FF}" type="datetimeFigureOut">
              <a:rPr lang="en-US" smtClean="0"/>
              <a:pPr/>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C5066D-2403-4467-8640-848EC306C9FF}" type="datetimeFigureOut">
              <a:rPr lang="en-US" smtClean="0"/>
              <a:pPr/>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C5066D-2403-4467-8640-848EC306C9FF}" type="datetimeFigureOut">
              <a:rPr lang="en-US" smtClean="0"/>
              <a:pPr/>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C5066D-2403-4467-8640-848EC306C9FF}" type="datetimeFigureOut">
              <a:rPr lang="en-US" smtClean="0"/>
              <a:pPr/>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C5066D-2403-4467-8640-848EC306C9FF}" type="datetimeFigureOut">
              <a:rPr lang="en-US" smtClean="0"/>
              <a:pPr/>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5066D-2403-4467-8640-848EC306C9FF}" type="datetimeFigureOut">
              <a:rPr lang="en-US" smtClean="0"/>
              <a:pPr/>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5066D-2403-4467-8640-848EC306C9FF}" type="datetimeFigureOut">
              <a:rPr lang="en-US" smtClean="0"/>
              <a:pPr/>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5066D-2403-4467-8640-848EC306C9FF}" type="datetimeFigureOut">
              <a:rPr lang="en-US" smtClean="0"/>
              <a:pPr/>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3F746-053D-474C-8537-8934881E46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5066D-2403-4467-8640-848EC306C9FF}" type="datetimeFigureOut">
              <a:rPr lang="en-US" smtClean="0"/>
              <a:pPr/>
              <a:t>8/24/2015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3F746-053D-474C-8537-8934881E46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b="1" dirty="0" smtClean="0">
                <a:solidFill>
                  <a:srgbClr val="0070C0"/>
                </a:solidFill>
                <a:latin typeface="Times New Roman" pitchFamily="18" charset="0"/>
                <a:cs typeface="Times New Roman" pitchFamily="18" charset="0"/>
              </a:rPr>
              <a:t>Superscalar &amp; Superpipelined Processor</a:t>
            </a:r>
            <a:endParaRPr lang="en-US" b="1"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pPr>
              <a:spcBef>
                <a:spcPts val="0"/>
              </a:spcBef>
            </a:pPr>
            <a:r>
              <a:rPr lang="en-US" dirty="0" smtClean="0">
                <a:solidFill>
                  <a:srgbClr val="FF0000"/>
                </a:solidFill>
                <a:latin typeface="Times New Roman" pitchFamily="18" charset="0"/>
                <a:cs typeface="Times New Roman" pitchFamily="18" charset="0"/>
              </a:rPr>
              <a:t>P. K. Roy</a:t>
            </a:r>
          </a:p>
          <a:p>
            <a:pPr>
              <a:spcBef>
                <a:spcPts val="0"/>
              </a:spcBef>
            </a:pPr>
            <a:r>
              <a:rPr lang="en-US" dirty="0" smtClean="0">
                <a:solidFill>
                  <a:srgbClr val="FF0000"/>
                </a:solidFill>
                <a:latin typeface="Times New Roman" pitchFamily="18" charset="0"/>
                <a:cs typeface="Times New Roman" pitchFamily="18" charset="0"/>
              </a:rPr>
              <a:t>Asst. Professor</a:t>
            </a:r>
          </a:p>
          <a:p>
            <a:pPr>
              <a:spcBef>
                <a:spcPts val="0"/>
              </a:spcBef>
            </a:pPr>
            <a:r>
              <a:rPr lang="en-US" dirty="0" err="1" smtClean="0">
                <a:solidFill>
                  <a:srgbClr val="FF0000"/>
                </a:solidFill>
                <a:latin typeface="Times New Roman" pitchFamily="18" charset="0"/>
                <a:cs typeface="Times New Roman" pitchFamily="18" charset="0"/>
              </a:rPr>
              <a:t>Siliguri</a:t>
            </a:r>
            <a:r>
              <a:rPr lang="en-US" dirty="0" smtClean="0">
                <a:solidFill>
                  <a:srgbClr val="FF0000"/>
                </a:solidFill>
                <a:latin typeface="Times New Roman" pitchFamily="18" charset="0"/>
                <a:cs typeface="Times New Roman" pitchFamily="18" charset="0"/>
              </a:rPr>
              <a:t> Institute of Technology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GB" b="1" dirty="0" smtClean="0">
                <a:solidFill>
                  <a:srgbClr val="0070C0"/>
                </a:solidFill>
                <a:latin typeface="Times New Roman" pitchFamily="18" charset="0"/>
                <a:cs typeface="Times New Roman" pitchFamily="18" charset="0"/>
              </a:rPr>
              <a:t>Superscalar v </a:t>
            </a:r>
            <a:r>
              <a:rPr lang="en-GB" b="1" dirty="0" err="1" smtClean="0">
                <a:solidFill>
                  <a:srgbClr val="0070C0"/>
                </a:solidFill>
                <a:latin typeface="Times New Roman" pitchFamily="18" charset="0"/>
                <a:cs typeface="Times New Roman" pitchFamily="18" charset="0"/>
              </a:rPr>
              <a:t>Superpipeline</a:t>
            </a:r>
            <a:endParaRPr lang="en-US" b="1" dirty="0">
              <a:solidFill>
                <a:srgbClr val="0070C0"/>
              </a:solidFill>
              <a:latin typeface="Times New Roman" pitchFamily="18" charset="0"/>
              <a:cs typeface="Times New Roman" pitchFamily="18" charset="0"/>
            </a:endParaRPr>
          </a:p>
        </p:txBody>
      </p:sp>
      <p:pic>
        <p:nvPicPr>
          <p:cNvPr id="4" name="Picture 54"/>
          <p:cNvPicPr>
            <a:picLocks noGrp="1" noChangeAspect="1" noChangeArrowheads="1"/>
          </p:cNvPicPr>
          <p:nvPr>
            <p:ph idx="1"/>
          </p:nvPr>
        </p:nvPicPr>
        <p:blipFill>
          <a:blip r:embed="rId2"/>
          <a:srcRect l="5107" t="1021" r="10544" b="5374"/>
          <a:stretch>
            <a:fillRect/>
          </a:stretch>
        </p:blipFill>
        <p:spPr bwMode="auto">
          <a:xfrm>
            <a:off x="1295401" y="914400"/>
            <a:ext cx="6477000" cy="5791200"/>
          </a:xfrm>
          <a:prstGeom prst="rect">
            <a:avLst/>
          </a:prstGeom>
          <a:noFill/>
          <a:ln w="9525">
            <a:noFill/>
            <a:miter lim="800000"/>
            <a:headEnd/>
            <a:tailEnd/>
          </a:ln>
          <a:effectLst/>
        </p:spPr>
      </p:pic>
      <p:sp>
        <p:nvSpPr>
          <p:cNvPr id="5" name="TextBox 4"/>
          <p:cNvSpPr txBox="1"/>
          <p:nvPr/>
        </p:nvSpPr>
        <p:spPr>
          <a:xfrm>
            <a:off x="6019800" y="3352800"/>
            <a:ext cx="1524000" cy="369332"/>
          </a:xfrm>
          <a:prstGeom prst="rect">
            <a:avLst/>
          </a:prstGeom>
          <a:noFill/>
        </p:spPr>
        <p:txBody>
          <a:bodyPr wrap="square" rtlCol="0">
            <a:spAutoFit/>
          </a:bodyPr>
          <a:lstStyle/>
          <a:p>
            <a:r>
              <a:rPr lang="en-US" b="1" i="1" dirty="0" smtClean="0">
                <a:solidFill>
                  <a:srgbClr val="FF0000"/>
                </a:solidFill>
                <a:latin typeface="Times New Roman" pitchFamily="18" charset="0"/>
                <a:cs typeface="Times New Roman" pitchFamily="18" charset="0"/>
              </a:rPr>
              <a:t>Degree 2</a:t>
            </a:r>
            <a:endParaRPr lang="en-US" b="1" i="1" dirty="0">
              <a:solidFill>
                <a:srgbClr val="FF0000"/>
              </a:solidFill>
              <a:latin typeface="Times New Roman" pitchFamily="18" charset="0"/>
              <a:cs typeface="Times New Roman" pitchFamily="18" charset="0"/>
            </a:endParaRPr>
          </a:p>
        </p:txBody>
      </p:sp>
      <p:sp>
        <p:nvSpPr>
          <p:cNvPr id="6" name="TextBox 5"/>
          <p:cNvSpPr txBox="1"/>
          <p:nvPr/>
        </p:nvSpPr>
        <p:spPr>
          <a:xfrm>
            <a:off x="6096000" y="5562600"/>
            <a:ext cx="1143000" cy="369332"/>
          </a:xfrm>
          <a:prstGeom prst="rect">
            <a:avLst/>
          </a:prstGeom>
          <a:noFill/>
        </p:spPr>
        <p:txBody>
          <a:bodyPr wrap="square" rtlCol="0">
            <a:spAutoFit/>
          </a:bodyPr>
          <a:lstStyle/>
          <a:p>
            <a:r>
              <a:rPr lang="en-US" dirty="0" smtClean="0"/>
              <a:t>  </a:t>
            </a:r>
            <a:r>
              <a:rPr lang="en-US" b="1" i="1" dirty="0" smtClean="0">
                <a:solidFill>
                  <a:srgbClr val="FF0000"/>
                </a:solidFill>
                <a:latin typeface="Times New Roman" pitchFamily="18" charset="0"/>
                <a:cs typeface="Times New Roman" pitchFamily="18" charset="0"/>
              </a:rPr>
              <a:t>Issue 2</a:t>
            </a:r>
            <a:endParaRPr lang="en-US" b="1"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latin typeface="Times New Roman" pitchFamily="18" charset="0"/>
                <a:cs typeface="Times New Roman" pitchFamily="18" charset="0"/>
              </a:rPr>
              <a:t>Super pipeline benefit &amp; drawback</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4525963"/>
          </a:xfrm>
        </p:spPr>
        <p:txBody>
          <a:bodyPr>
            <a:normAutofit/>
          </a:bodyPr>
          <a:lstStyle/>
          <a:p>
            <a:r>
              <a:rPr lang="en-US" sz="2400" b="1" dirty="0" smtClean="0">
                <a:solidFill>
                  <a:srgbClr val="FF0000"/>
                </a:solidFill>
                <a:latin typeface="Times New Roman" pitchFamily="18" charset="0"/>
                <a:cs typeface="Times New Roman" pitchFamily="18" charset="0"/>
              </a:rPr>
              <a:t>Benefits: </a:t>
            </a:r>
            <a:r>
              <a:rPr lang="en-US" sz="2400" dirty="0" smtClean="0">
                <a:latin typeface="Times New Roman" pitchFamily="18" charset="0"/>
                <a:cs typeface="Times New Roman" pitchFamily="18" charset="0"/>
              </a:rPr>
              <a:t>The major benefit of super-pipelining is the increase in the number of instructions which can be in the pipeline at one time and hence the level of parallelism.</a:t>
            </a:r>
          </a:p>
          <a:p>
            <a:pPr>
              <a:buNone/>
            </a:pPr>
            <a:endParaRPr lang="en-US" sz="2400" dirty="0" smtClean="0">
              <a:latin typeface="Times New Roman" pitchFamily="18" charset="0"/>
              <a:cs typeface="Times New Roman" pitchFamily="18" charset="0"/>
            </a:endParaRPr>
          </a:p>
          <a:p>
            <a:r>
              <a:rPr lang="en-US" sz="2400" b="1" dirty="0" smtClean="0">
                <a:solidFill>
                  <a:srgbClr val="FF0000"/>
                </a:solidFill>
                <a:latin typeface="Times New Roman" pitchFamily="18" charset="0"/>
                <a:cs typeface="Times New Roman" pitchFamily="18" charset="0"/>
              </a:rPr>
              <a:t>Drawbacks: </a:t>
            </a:r>
            <a:r>
              <a:rPr lang="en-US" sz="2400" dirty="0" smtClean="0">
                <a:latin typeface="Times New Roman" pitchFamily="18" charset="0"/>
                <a:cs typeface="Times New Roman" pitchFamily="18" charset="0"/>
              </a:rPr>
              <a:t>The larger number of instructions "in flight" (i.e., in some part of the pipeline) at any time, increases the potential for data dependencies to introduce stalls.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dirty="0" smtClean="0">
                <a:solidFill>
                  <a:srgbClr val="0070C0"/>
                </a:solidFill>
                <a:latin typeface="Times New Roman" pitchFamily="18" charset="0"/>
                <a:cs typeface="Times New Roman" pitchFamily="18" charset="0"/>
              </a:rPr>
              <a:t>Superscalar Performance</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839200" cy="5715000"/>
          </a:xfrm>
        </p:spPr>
        <p:txBody>
          <a:bodyPr>
            <a:normAutofit/>
          </a:bodyPr>
          <a:lstStyle/>
          <a:p>
            <a:pPr>
              <a:buNone/>
            </a:pPr>
            <a:r>
              <a:rPr lang="en-US" sz="2000" dirty="0" smtClean="0">
                <a:latin typeface="Times New Roman" pitchFamily="18" charset="0"/>
                <a:cs typeface="Times New Roman" pitchFamily="18" charset="0"/>
              </a:rPr>
              <a:t>Let , </a:t>
            </a:r>
          </a:p>
          <a:p>
            <a:pPr>
              <a:buNone/>
            </a:pPr>
            <a:r>
              <a:rPr lang="en-US" sz="2000" dirty="0" smtClean="0">
                <a:latin typeface="Times New Roman" pitchFamily="18" charset="0"/>
                <a:cs typeface="Times New Roman" pitchFamily="18" charset="0"/>
              </a:rPr>
              <a:t>    No. of independent instructions through the pipeline = N </a:t>
            </a:r>
          </a:p>
          <a:p>
            <a:pPr>
              <a:buNone/>
            </a:pPr>
            <a:r>
              <a:rPr lang="en-US" sz="2000" dirty="0" smtClean="0">
                <a:latin typeface="Times New Roman" pitchFamily="18" charset="0"/>
                <a:cs typeface="Times New Roman" pitchFamily="18" charset="0"/>
              </a:rPr>
              <a:t>    No. of stages in a pipeline = K</a:t>
            </a:r>
          </a:p>
          <a:p>
            <a:pPr>
              <a:buNone/>
            </a:pPr>
            <a:r>
              <a:rPr lang="en-US" sz="2000" dirty="0" smtClean="0">
                <a:latin typeface="Times New Roman" pitchFamily="18" charset="0"/>
                <a:cs typeface="Times New Roman" pitchFamily="18" charset="0"/>
              </a:rPr>
              <a:t>Therefore, </a:t>
            </a:r>
          </a:p>
          <a:p>
            <a:pPr>
              <a:buNone/>
            </a:pPr>
            <a:r>
              <a:rPr lang="en-US" sz="2000" dirty="0" smtClean="0">
                <a:latin typeface="Times New Roman" pitchFamily="18" charset="0"/>
                <a:cs typeface="Times New Roman" pitchFamily="18" charset="0"/>
              </a:rPr>
              <a:t>    Time required by the scalar base m/c = K + N -1</a:t>
            </a:r>
          </a:p>
          <a:p>
            <a:pPr>
              <a:buNone/>
            </a:pPr>
            <a:r>
              <a:rPr lang="en-US" sz="2000" dirty="0" smtClean="0">
                <a:latin typeface="Times New Roman" pitchFamily="18" charset="0"/>
                <a:cs typeface="Times New Roman" pitchFamily="18" charset="0"/>
              </a:rPr>
              <a:t>    The ideal time required by an </a:t>
            </a:r>
            <a:r>
              <a:rPr lang="en-US" sz="2000" i="1" dirty="0" smtClean="0">
                <a:solidFill>
                  <a:srgbClr val="FF0000"/>
                </a:solidFill>
                <a:latin typeface="Times New Roman" pitchFamily="18" charset="0"/>
                <a:cs typeface="Times New Roman" pitchFamily="18" charset="0"/>
              </a:rPr>
              <a:t>m-issue</a:t>
            </a:r>
            <a:r>
              <a:rPr lang="en-US" sz="2000" dirty="0" smtClean="0">
                <a:latin typeface="Times New Roman" pitchFamily="18" charset="0"/>
                <a:cs typeface="Times New Roman" pitchFamily="18" charset="0"/>
              </a:rPr>
              <a:t> superscalar m/c = K + </a:t>
            </a:r>
          </a:p>
          <a:p>
            <a:pPr>
              <a:buNone/>
            </a:pPr>
            <a:r>
              <a:rPr lang="en-US" sz="2000" dirty="0" smtClean="0">
                <a:latin typeface="Times New Roman" pitchFamily="18" charset="0"/>
                <a:cs typeface="Times New Roman" pitchFamily="18" charset="0"/>
              </a:rPr>
              <a:t> Where, </a:t>
            </a:r>
          </a:p>
          <a:p>
            <a:pPr>
              <a:buNone/>
            </a:pPr>
            <a:r>
              <a:rPr lang="en-US" sz="2000" dirty="0" smtClean="0">
                <a:latin typeface="Times New Roman" pitchFamily="18" charset="0"/>
                <a:cs typeface="Times New Roman" pitchFamily="18" charset="0"/>
              </a:rPr>
              <a:t>          K  = Time to execute 1</a:t>
            </a:r>
            <a:r>
              <a:rPr lang="en-US" sz="2000" baseline="30000" dirty="0" smtClean="0">
                <a:latin typeface="Times New Roman" pitchFamily="18" charset="0"/>
                <a:cs typeface="Times New Roman" pitchFamily="18" charset="0"/>
              </a:rPr>
              <a:t>st</a:t>
            </a:r>
            <a:r>
              <a:rPr lang="en-US" sz="2000" dirty="0" smtClean="0">
                <a:latin typeface="Times New Roman" pitchFamily="18" charset="0"/>
                <a:cs typeface="Times New Roman" pitchFamily="18" charset="0"/>
              </a:rPr>
              <a:t> m instruction through the m pipelines </a:t>
            </a:r>
          </a:p>
          <a:p>
            <a:pPr>
              <a:buNone/>
            </a:pPr>
            <a:r>
              <a:rPr lang="en-US" sz="2000" dirty="0" smtClean="0">
                <a:latin typeface="Times New Roman" pitchFamily="18" charset="0"/>
                <a:cs typeface="Times New Roman" pitchFamily="18" charset="0"/>
              </a:rPr>
              <a:t>                  simultaneously</a:t>
            </a:r>
          </a:p>
          <a:p>
            <a:pPr>
              <a:buNone/>
            </a:pPr>
            <a:r>
              <a:rPr lang="en-US" sz="2000" dirty="0" smtClean="0">
                <a:latin typeface="Times New Roman" pitchFamily="18" charset="0"/>
                <a:cs typeface="Times New Roman" pitchFamily="18" charset="0"/>
              </a:rPr>
              <a:t>               = Time to execute remaining (N – m) instructions, m per cycle,</a:t>
            </a:r>
          </a:p>
          <a:p>
            <a:pPr>
              <a:buNone/>
            </a:pPr>
            <a:r>
              <a:rPr lang="en-US" sz="2000" dirty="0" smtClean="0">
                <a:latin typeface="Times New Roman" pitchFamily="18" charset="0"/>
                <a:cs typeface="Times New Roman" pitchFamily="18" charset="0"/>
              </a:rPr>
              <a:t>                  through m pipelines. </a:t>
            </a:r>
          </a:p>
          <a:p>
            <a:pPr>
              <a:buNone/>
            </a:pPr>
            <a:endParaRPr lang="en-US" sz="20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Speedup</a:t>
            </a:r>
            <a:r>
              <a:rPr lang="en-US" sz="2400" dirty="0" smtClean="0">
                <a:latin typeface="Times New Roman" pitchFamily="18" charset="0"/>
                <a:cs typeface="Times New Roman" pitchFamily="18" charset="0"/>
              </a:rPr>
              <a:t> = </a:t>
            </a: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934201" y="2819400"/>
            <a:ext cx="838200" cy="685801"/>
          </a:xfrm>
          <a:prstGeom prst="rect">
            <a:avLst/>
          </a:prstGeom>
          <a:noFill/>
        </p:spPr>
      </p:pic>
      <p:sp>
        <p:nvSpPr>
          <p:cNvPr id="1027" name="Rectangle 3"/>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4267201"/>
            <a:ext cx="752475" cy="685800"/>
          </a:xfrm>
          <a:prstGeom prst="rect">
            <a:avLst/>
          </a:prstGeom>
          <a:noFill/>
        </p:spPr>
      </p:pic>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0" y="5410200"/>
            <a:ext cx="1800225" cy="819150"/>
          </a:xfrm>
          <a:prstGeom prst="rect">
            <a:avLst/>
          </a:prstGeom>
          <a:noFill/>
        </p:spPr>
      </p:pic>
      <p:sp>
        <p:nvSpPr>
          <p:cNvPr id="1030" name="Rectangle 6"/>
          <p:cNvSpPr>
            <a:spLocks noChangeArrowheads="1"/>
          </p:cNvSpPr>
          <p:nvPr/>
        </p:nvSpPr>
        <p:spPr bwMode="auto">
          <a:xfrm>
            <a:off x="0" y="1276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Box 10"/>
          <p:cNvSpPr txBox="1"/>
          <p:nvPr/>
        </p:nvSpPr>
        <p:spPr>
          <a:xfrm>
            <a:off x="4800600" y="5410200"/>
            <a:ext cx="4038600" cy="646331"/>
          </a:xfrm>
          <a:prstGeom prst="rect">
            <a:avLst/>
          </a:prstGeom>
          <a:noFill/>
        </p:spPr>
        <p:txBody>
          <a:bodyPr wrap="square" rtlCol="0">
            <a:spAutoFit/>
          </a:bodyPr>
          <a:lstStyle/>
          <a:p>
            <a:r>
              <a:rPr lang="en-US" sz="2400" i="1" dirty="0" smtClean="0">
                <a:solidFill>
                  <a:srgbClr val="FF0000"/>
                </a:solidFill>
                <a:latin typeface="Times New Roman" pitchFamily="18" charset="0"/>
                <a:cs typeface="Times New Roman" pitchFamily="18" charset="0"/>
              </a:rPr>
              <a:t>As N→</a:t>
            </a:r>
            <a:r>
              <a:rPr lang="en-US" i="1" dirty="0" smtClean="0">
                <a:solidFill>
                  <a:srgbClr val="FF0000"/>
                </a:solidFill>
                <a:latin typeface="Times New Roman" pitchFamily="18" charset="0"/>
                <a:cs typeface="Times New Roman" pitchFamily="18" charset="0"/>
              </a:rPr>
              <a:t> </a:t>
            </a:r>
            <a:r>
              <a:rPr lang="en-US" sz="3600" i="1" dirty="0" smtClean="0">
                <a:solidFill>
                  <a:srgbClr val="FF0000"/>
                </a:solidFill>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 speedup → m</a:t>
            </a:r>
            <a:endParaRPr lang="en-US" sz="3600"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lstStyle/>
          <a:p>
            <a:r>
              <a:rPr lang="en-US" b="1" dirty="0" smtClean="0">
                <a:solidFill>
                  <a:srgbClr val="0070C0"/>
                </a:solidFill>
                <a:latin typeface="Times New Roman" pitchFamily="18" charset="0"/>
                <a:cs typeface="Times New Roman" pitchFamily="18" charset="0"/>
              </a:rPr>
              <a:t>Superpipeline Performance</a:t>
            </a:r>
            <a:endParaRPr lang="en-US" dirty="0"/>
          </a:p>
        </p:txBody>
      </p:sp>
      <p:sp>
        <p:nvSpPr>
          <p:cNvPr id="3" name="Content Placeholder 2"/>
          <p:cNvSpPr>
            <a:spLocks noGrp="1"/>
          </p:cNvSpPr>
          <p:nvPr>
            <p:ph idx="1"/>
          </p:nvPr>
        </p:nvSpPr>
        <p:spPr>
          <a:xfrm>
            <a:off x="457200" y="1219200"/>
            <a:ext cx="8229600" cy="4495800"/>
          </a:xfrm>
        </p:spPr>
        <p:txBody>
          <a:bodyPr>
            <a:normAutofit/>
          </a:bodyPr>
          <a:lstStyle/>
          <a:p>
            <a:pPr algn="just">
              <a:buNone/>
            </a:pPr>
            <a:r>
              <a:rPr lang="en-US" sz="2400" dirty="0" smtClean="0">
                <a:latin typeface="Times New Roman" pitchFamily="18" charset="0"/>
                <a:cs typeface="Times New Roman" pitchFamily="18" charset="0"/>
              </a:rPr>
              <a:t>In a </a:t>
            </a:r>
            <a:r>
              <a:rPr lang="en-US" sz="2400" i="1" dirty="0" err="1" smtClean="0">
                <a:solidFill>
                  <a:srgbClr val="FF0000"/>
                </a:solidFill>
                <a:latin typeface="Times New Roman" pitchFamily="18" charset="0"/>
                <a:cs typeface="Times New Roman" pitchFamily="18" charset="0"/>
              </a:rPr>
              <a:t>superpipelined</a:t>
            </a:r>
            <a:r>
              <a:rPr lang="en-US" sz="2400" i="1" dirty="0" smtClean="0">
                <a:solidFill>
                  <a:srgbClr val="FF0000"/>
                </a:solidFill>
                <a:latin typeface="Times New Roman" pitchFamily="18" charset="0"/>
                <a:cs typeface="Times New Roman" pitchFamily="18" charset="0"/>
              </a:rPr>
              <a:t> processor of degree n</a:t>
            </a:r>
            <a:r>
              <a:rPr lang="en-US" sz="2400" dirty="0" smtClean="0">
                <a:latin typeface="Times New Roman" pitchFamily="18" charset="0"/>
                <a:cs typeface="Times New Roman" pitchFamily="18" charset="0"/>
              </a:rPr>
              <a:t>, the pipeline cycle</a:t>
            </a:r>
          </a:p>
          <a:p>
            <a:pPr algn="just">
              <a:buNone/>
            </a:pPr>
            <a:r>
              <a:rPr lang="en-US" sz="2400" dirty="0" smtClean="0">
                <a:latin typeface="Times New Roman" pitchFamily="18" charset="0"/>
                <a:cs typeface="Times New Roman" pitchFamily="18" charset="0"/>
              </a:rPr>
              <a:t>time is </a:t>
            </a:r>
            <a:r>
              <a:rPr lang="en-US" sz="2400" i="1" dirty="0" smtClean="0">
                <a:solidFill>
                  <a:srgbClr val="FF0000"/>
                </a:solidFill>
                <a:latin typeface="Times New Roman" pitchFamily="18" charset="0"/>
                <a:cs typeface="Times New Roman" pitchFamily="18" charset="0"/>
              </a:rPr>
              <a:t>1/n</a:t>
            </a:r>
            <a:r>
              <a:rPr lang="en-US" sz="2400" dirty="0" smtClean="0">
                <a:latin typeface="Times New Roman" pitchFamily="18" charset="0"/>
                <a:cs typeface="Times New Roman" pitchFamily="18" charset="0"/>
              </a:rPr>
              <a:t> of the base cycle. As a comparison, while a fixed </a:t>
            </a:r>
          </a:p>
          <a:p>
            <a:pPr algn="just">
              <a:buNone/>
            </a:pPr>
            <a:r>
              <a:rPr lang="en-US" sz="2400" dirty="0" smtClean="0">
                <a:latin typeface="Times New Roman" pitchFamily="18" charset="0"/>
                <a:cs typeface="Times New Roman" pitchFamily="18" charset="0"/>
              </a:rPr>
              <a:t>point add takes </a:t>
            </a:r>
            <a:r>
              <a:rPr lang="en-US" sz="2400" i="1" dirty="0" smtClean="0">
                <a:solidFill>
                  <a:srgbClr val="FF0000"/>
                </a:solidFill>
                <a:latin typeface="Times New Roman" pitchFamily="18" charset="0"/>
                <a:cs typeface="Times New Roman" pitchFamily="18" charset="0"/>
              </a:rPr>
              <a:t>1 cycle in the base scalar processor</a:t>
            </a:r>
            <a:r>
              <a:rPr lang="en-US" sz="2400" dirty="0" smtClean="0">
                <a:latin typeface="Times New Roman" pitchFamily="18" charset="0"/>
                <a:cs typeface="Times New Roman" pitchFamily="18" charset="0"/>
              </a:rPr>
              <a:t>, the same</a:t>
            </a:r>
          </a:p>
          <a:p>
            <a:pPr algn="just">
              <a:buNone/>
            </a:pPr>
            <a:r>
              <a:rPr lang="en-US" sz="2400" dirty="0" smtClean="0">
                <a:latin typeface="Times New Roman" pitchFamily="18" charset="0"/>
                <a:cs typeface="Times New Roman" pitchFamily="18" charset="0"/>
              </a:rPr>
              <a:t>operation takes </a:t>
            </a:r>
            <a:r>
              <a:rPr lang="en-US" sz="2400" i="1" dirty="0" smtClean="0">
                <a:solidFill>
                  <a:srgbClr val="FF0000"/>
                </a:solidFill>
                <a:latin typeface="Times New Roman" pitchFamily="18" charset="0"/>
                <a:cs typeface="Times New Roman" pitchFamily="18" charset="0"/>
              </a:rPr>
              <a:t>n short cycles in a </a:t>
            </a:r>
            <a:r>
              <a:rPr lang="en-US" sz="2400" i="1" dirty="0" err="1" smtClean="0">
                <a:solidFill>
                  <a:srgbClr val="FF0000"/>
                </a:solidFill>
                <a:latin typeface="Times New Roman" pitchFamily="18" charset="0"/>
                <a:cs typeface="Times New Roman" pitchFamily="18" charset="0"/>
              </a:rPr>
              <a:t>superpipelined</a:t>
            </a:r>
            <a:r>
              <a:rPr lang="en-US" sz="2400" i="1" dirty="0" smtClean="0">
                <a:solidFill>
                  <a:srgbClr val="FF0000"/>
                </a:solidFill>
                <a:latin typeface="Times New Roman" pitchFamily="18" charset="0"/>
                <a:cs typeface="Times New Roman" pitchFamily="18" charset="0"/>
              </a:rPr>
              <a:t> processor </a:t>
            </a:r>
          </a:p>
          <a:p>
            <a:pPr algn="just">
              <a:buNone/>
            </a:pPr>
            <a:r>
              <a:rPr lang="en-US" sz="2400" dirty="0" smtClean="0">
                <a:latin typeface="Times New Roman" pitchFamily="18" charset="0"/>
                <a:cs typeface="Times New Roman" pitchFamily="18" charset="0"/>
              </a:rPr>
              <a:t>implemented with the same technology.</a:t>
            </a:r>
          </a:p>
          <a:p>
            <a:pPr algn="just">
              <a:buNone/>
            </a:pPr>
            <a:r>
              <a:rPr lang="en-US" sz="2400" dirty="0" smtClean="0">
                <a:latin typeface="Times New Roman" pitchFamily="18" charset="0"/>
                <a:cs typeface="Times New Roman" pitchFamily="18" charset="0"/>
              </a:rPr>
              <a:t>Therefore,</a:t>
            </a:r>
          </a:p>
          <a:p>
            <a:pPr algn="just">
              <a:buNone/>
            </a:pPr>
            <a:r>
              <a:rPr lang="en-US" sz="2400" dirty="0" smtClean="0">
                <a:latin typeface="Times New Roman" pitchFamily="18" charset="0"/>
                <a:cs typeface="Times New Roman" pitchFamily="18" charset="0"/>
              </a:rPr>
              <a:t>     The min. time required to execute N instructions for a </a:t>
            </a:r>
          </a:p>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superpipelined</a:t>
            </a:r>
            <a:r>
              <a:rPr lang="en-US" sz="2400" dirty="0" smtClean="0">
                <a:latin typeface="Times New Roman" pitchFamily="18" charset="0"/>
                <a:cs typeface="Times New Roman" pitchFamily="18" charset="0"/>
              </a:rPr>
              <a:t> m/c of degree n with K stages in the pipeline is</a:t>
            </a:r>
          </a:p>
          <a:p>
            <a:pPr algn="just">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a:t>
            </a:r>
          </a:p>
          <a:p>
            <a:pPr algn="just">
              <a:buNone/>
            </a:pPr>
            <a:endParaRPr lang="en-US" sz="2400" dirty="0">
              <a:latin typeface="Times New Roman" pitchFamily="18" charset="0"/>
              <a:cs typeface="Times New Roman" pitchFamily="18" charset="0"/>
            </a:endParaRPr>
          </a:p>
        </p:txBody>
      </p:sp>
      <p:pic>
        <p:nvPicPr>
          <p:cNvPr id="23556" name="Picture 4"/>
          <p:cNvPicPr>
            <a:picLocks noChangeAspect="1" noChangeArrowheads="1"/>
          </p:cNvPicPr>
          <p:nvPr/>
        </p:nvPicPr>
        <p:blipFill>
          <a:blip r:embed="rId2"/>
          <a:srcRect/>
          <a:stretch>
            <a:fillRect/>
          </a:stretch>
        </p:blipFill>
        <p:spPr bwMode="auto">
          <a:xfrm>
            <a:off x="3962400" y="4724400"/>
            <a:ext cx="1676400" cy="838200"/>
          </a:xfrm>
          <a:prstGeom prst="rect">
            <a:avLst/>
          </a:prstGeom>
          <a:noFill/>
          <a:ln w="9525">
            <a:noFill/>
            <a:miter lim="800000"/>
            <a:headEnd/>
            <a:tailEnd/>
          </a:ln>
          <a:effectLst/>
        </p:spPr>
      </p:pic>
      <p:pic>
        <p:nvPicPr>
          <p:cNvPr id="23557" name="Picture 5"/>
          <p:cNvPicPr>
            <a:picLocks noChangeAspect="1" noChangeArrowheads="1"/>
          </p:cNvPicPr>
          <p:nvPr/>
        </p:nvPicPr>
        <p:blipFill>
          <a:blip r:embed="rId3"/>
          <a:srcRect/>
          <a:stretch>
            <a:fillRect/>
          </a:stretch>
        </p:blipFill>
        <p:spPr bwMode="auto">
          <a:xfrm>
            <a:off x="1981200" y="5562600"/>
            <a:ext cx="1762125" cy="819150"/>
          </a:xfrm>
          <a:prstGeom prst="rect">
            <a:avLst/>
          </a:prstGeom>
          <a:noFill/>
          <a:ln w="9525">
            <a:noFill/>
            <a:miter lim="800000"/>
            <a:headEnd/>
            <a:tailEnd/>
          </a:ln>
          <a:effectLst/>
        </p:spPr>
      </p:pic>
      <p:sp>
        <p:nvSpPr>
          <p:cNvPr id="10" name="TextBox 9"/>
          <p:cNvSpPr txBox="1"/>
          <p:nvPr/>
        </p:nvSpPr>
        <p:spPr>
          <a:xfrm>
            <a:off x="381000" y="5791200"/>
            <a:ext cx="1600200" cy="461665"/>
          </a:xfrm>
          <a:prstGeom prst="rect">
            <a:avLst/>
          </a:prstGeom>
          <a:noFill/>
        </p:spPr>
        <p:txBody>
          <a:bodyPr wrap="square" rtlCol="0">
            <a:spAutoFit/>
          </a:bodyPr>
          <a:lstStyle/>
          <a:p>
            <a:r>
              <a:rPr lang="en-US" sz="2400" i="1" dirty="0" smtClean="0">
                <a:solidFill>
                  <a:srgbClr val="FF0000"/>
                </a:solidFill>
                <a:latin typeface="Times New Roman" pitchFamily="18" charset="0"/>
                <a:cs typeface="Times New Roman" pitchFamily="18" charset="0"/>
              </a:rPr>
              <a:t>Speedup</a:t>
            </a:r>
            <a:r>
              <a:rPr lang="en-US" sz="2400" i="1" dirty="0" smtClean="0">
                <a:latin typeface="Times New Roman" pitchFamily="18" charset="0"/>
                <a:cs typeface="Times New Roman" pitchFamily="18" charset="0"/>
              </a:rPr>
              <a:t> =</a:t>
            </a:r>
            <a:endParaRPr lang="en-US" sz="2400" i="1" dirty="0">
              <a:latin typeface="Times New Roman" pitchFamily="18" charset="0"/>
              <a:cs typeface="Times New Roman" pitchFamily="18" charset="0"/>
            </a:endParaRPr>
          </a:p>
        </p:txBody>
      </p:sp>
      <p:sp>
        <p:nvSpPr>
          <p:cNvPr id="11" name="TextBox 10"/>
          <p:cNvSpPr txBox="1"/>
          <p:nvPr/>
        </p:nvSpPr>
        <p:spPr>
          <a:xfrm>
            <a:off x="4267200" y="5638800"/>
            <a:ext cx="4038600" cy="646331"/>
          </a:xfrm>
          <a:prstGeom prst="rect">
            <a:avLst/>
          </a:prstGeom>
          <a:noFill/>
        </p:spPr>
        <p:txBody>
          <a:bodyPr wrap="square" rtlCol="0">
            <a:spAutoFit/>
          </a:bodyPr>
          <a:lstStyle/>
          <a:p>
            <a:r>
              <a:rPr lang="en-US" sz="2400" i="1" dirty="0" smtClean="0">
                <a:solidFill>
                  <a:srgbClr val="FF0000"/>
                </a:solidFill>
                <a:latin typeface="Times New Roman" pitchFamily="18" charset="0"/>
                <a:cs typeface="Times New Roman" pitchFamily="18" charset="0"/>
              </a:rPr>
              <a:t>As N→</a:t>
            </a:r>
            <a:r>
              <a:rPr lang="en-US" i="1" dirty="0" smtClean="0">
                <a:solidFill>
                  <a:srgbClr val="FF0000"/>
                </a:solidFill>
                <a:latin typeface="Times New Roman" pitchFamily="18" charset="0"/>
                <a:cs typeface="Times New Roman" pitchFamily="18" charset="0"/>
              </a:rPr>
              <a:t> </a:t>
            </a:r>
            <a:r>
              <a:rPr lang="en-US" sz="3600" i="1" dirty="0" smtClean="0">
                <a:solidFill>
                  <a:srgbClr val="FF0000"/>
                </a:solidFill>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 speedup → n</a:t>
            </a:r>
            <a:endParaRPr lang="en-US" sz="3600"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r>
              <a:rPr lang="en-US" b="1" dirty="0" smtClean="0">
                <a:solidFill>
                  <a:srgbClr val="0070C0"/>
                </a:solidFill>
                <a:latin typeface="Times New Roman" pitchFamily="18" charset="0"/>
                <a:cs typeface="Times New Roman" pitchFamily="18" charset="0"/>
              </a:rPr>
              <a:t>Superscalar-</a:t>
            </a:r>
            <a:r>
              <a:rPr lang="en-US" b="1" dirty="0" err="1" smtClean="0">
                <a:solidFill>
                  <a:srgbClr val="0070C0"/>
                </a:solidFill>
                <a:latin typeface="Times New Roman" pitchFamily="18" charset="0"/>
                <a:cs typeface="Times New Roman" pitchFamily="18" charset="0"/>
              </a:rPr>
              <a:t>Superpipelined</a:t>
            </a:r>
            <a:r>
              <a:rPr lang="en-US" b="1" dirty="0" smtClean="0">
                <a:solidFill>
                  <a:srgbClr val="0070C0"/>
                </a:solidFill>
                <a:latin typeface="Times New Roman" pitchFamily="18" charset="0"/>
                <a:cs typeface="Times New Roman" pitchFamily="18" charset="0"/>
              </a:rPr>
              <a:t> Processor</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524000"/>
            <a:ext cx="8915400" cy="5105400"/>
          </a:xfrm>
        </p:spPr>
        <p:txBody>
          <a:bodyPr>
            <a:normAutofit/>
          </a:bodyPr>
          <a:lstStyle/>
          <a:p>
            <a:r>
              <a:rPr lang="en-US" sz="2400" dirty="0" smtClean="0">
                <a:latin typeface="Times New Roman" pitchFamily="18" charset="0"/>
                <a:cs typeface="Times New Roman" pitchFamily="18" charset="0"/>
              </a:rPr>
              <a:t>Combination of both approaches.</a:t>
            </a:r>
          </a:p>
          <a:p>
            <a:pPr>
              <a:buNone/>
            </a:pPr>
            <a:r>
              <a:rPr lang="en-US" sz="2400" dirty="0" smtClean="0">
                <a:latin typeface="Times New Roman" pitchFamily="18" charset="0"/>
                <a:cs typeface="Times New Roman" pitchFamily="18" charset="0"/>
              </a:rPr>
              <a:t>     e.g. Digital Equipments Alpha Processor &amp; MIPS R4000 Processor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m/c executes </a:t>
            </a:r>
            <a:r>
              <a:rPr lang="en-US" sz="2400" i="1" dirty="0" smtClean="0">
                <a:solidFill>
                  <a:srgbClr val="FF0000"/>
                </a:solidFill>
                <a:latin typeface="Times New Roman" pitchFamily="18" charset="0"/>
                <a:cs typeface="Times New Roman" pitchFamily="18" charset="0"/>
              </a:rPr>
              <a:t>m instructions every cycle with a pipeline cycle 1/n of the base cycle</a:t>
            </a:r>
            <a:r>
              <a:rPr lang="en-US" sz="2400" dirty="0" smtClean="0">
                <a:latin typeface="Times New Roman" pitchFamily="18" charset="0"/>
                <a:cs typeface="Times New Roman" pitchFamily="18" charset="0"/>
              </a:rPr>
              <a:t>. Thus the </a:t>
            </a:r>
            <a:r>
              <a:rPr lang="en-US" sz="2400" i="1" dirty="0" smtClean="0">
                <a:solidFill>
                  <a:srgbClr val="FF0000"/>
                </a:solidFill>
                <a:latin typeface="Times New Roman" pitchFamily="18" charset="0"/>
                <a:cs typeface="Times New Roman" pitchFamily="18" charset="0"/>
              </a:rPr>
              <a:t>degree of (</a:t>
            </a:r>
            <a:r>
              <a:rPr lang="en-US" sz="2400" i="1" dirty="0" err="1" smtClean="0">
                <a:solidFill>
                  <a:srgbClr val="FF0000"/>
                </a:solidFill>
                <a:latin typeface="Times New Roman" pitchFamily="18" charset="0"/>
                <a:cs typeface="Times New Roman" pitchFamily="18" charset="0"/>
              </a:rPr>
              <a:t>m,n</a:t>
            </a:r>
            <a:r>
              <a:rPr lang="en-US" sz="2400" i="1"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Simple operation </a:t>
            </a:r>
            <a:r>
              <a:rPr lang="en-US" sz="2400" i="1" dirty="0" smtClean="0">
                <a:solidFill>
                  <a:srgbClr val="FF0000"/>
                </a:solidFill>
                <a:latin typeface="Times New Roman" pitchFamily="18" charset="0"/>
                <a:cs typeface="Times New Roman" pitchFamily="18" charset="0"/>
              </a:rPr>
              <a:t>Latency is n </a:t>
            </a:r>
            <a:r>
              <a:rPr lang="en-US" sz="2400" dirty="0" smtClean="0">
                <a:latin typeface="Times New Roman" pitchFamily="18" charset="0"/>
                <a:cs typeface="Times New Roman" pitchFamily="18" charset="0"/>
              </a:rPr>
              <a:t>pipeline cycles.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level of parallelism to fully utilize this m/c is </a:t>
            </a:r>
            <a:r>
              <a:rPr lang="en-US" sz="2400" i="1" dirty="0" err="1" smtClean="0">
                <a:solidFill>
                  <a:srgbClr val="FF0000"/>
                </a:solidFill>
                <a:latin typeface="Times New Roman" pitchFamily="18" charset="0"/>
                <a:cs typeface="Times New Roman" pitchFamily="18" charset="0"/>
              </a:rPr>
              <a:t>mn</a:t>
            </a:r>
            <a:r>
              <a:rPr lang="en-US" sz="2400" i="1" dirty="0" smtClean="0">
                <a:solidFill>
                  <a:srgbClr val="FF0000"/>
                </a:solidFill>
                <a:latin typeface="Times New Roman" pitchFamily="18" charset="0"/>
                <a:cs typeface="Times New Roman" pitchFamily="18" charset="0"/>
              </a:rPr>
              <a:t> instructions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TextBox 4"/>
          <p:cNvSpPr txBox="1"/>
          <p:nvPr/>
        </p:nvSpPr>
        <p:spPr>
          <a:xfrm>
            <a:off x="533400" y="6172200"/>
            <a:ext cx="8001000" cy="400110"/>
          </a:xfrm>
          <a:prstGeom prst="rect">
            <a:avLst/>
          </a:prstGeom>
          <a:noFill/>
        </p:spPr>
        <p:txBody>
          <a:bodyPr wrap="square" rtlCol="0">
            <a:spAutoFit/>
          </a:bodyPr>
          <a:lstStyle/>
          <a:p>
            <a:r>
              <a:rPr lang="en-US" sz="2000" b="1" i="1" dirty="0" smtClean="0">
                <a:solidFill>
                  <a:srgbClr val="FF0000"/>
                </a:solidFill>
                <a:latin typeface="Times New Roman" pitchFamily="18" charset="0"/>
                <a:cs typeface="Times New Roman" pitchFamily="18" charset="0"/>
              </a:rPr>
              <a:t>***Self Review: DEC Alpha Processor &amp; MIPS R4000 From Kai Hwang </a:t>
            </a:r>
            <a:endParaRPr lang="en-US" sz="2000" b="1" i="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solidFill>
                  <a:srgbClr val="0070C0"/>
                </a:solidFill>
                <a:latin typeface="Times New Roman" pitchFamily="18" charset="0"/>
                <a:cs typeface="Times New Roman" pitchFamily="18" charset="0"/>
              </a:rPr>
              <a:t>Superscalar-</a:t>
            </a:r>
            <a:r>
              <a:rPr lang="en-US" b="1" dirty="0" err="1" smtClean="0">
                <a:solidFill>
                  <a:srgbClr val="0070C0"/>
                </a:solidFill>
                <a:latin typeface="Times New Roman" pitchFamily="18" charset="0"/>
                <a:cs typeface="Times New Roman" pitchFamily="18" charset="0"/>
              </a:rPr>
              <a:t>Superpipelined</a:t>
            </a:r>
            <a:r>
              <a:rPr lang="en-US" b="1" dirty="0" smtClean="0">
                <a:solidFill>
                  <a:srgbClr val="0070C0"/>
                </a:solidFill>
                <a:latin typeface="Times New Roman" pitchFamily="18" charset="0"/>
                <a:cs typeface="Times New Roman" pitchFamily="18" charset="0"/>
              </a:rPr>
              <a:t> Processor</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304800" y="1752600"/>
            <a:ext cx="8534400" cy="4495800"/>
          </a:xfrm>
          <a:prstGeom prst="rect">
            <a:avLst/>
          </a:prstGeom>
          <a:noFill/>
          <a:ln w="9525">
            <a:noFill/>
            <a:miter lim="800000"/>
            <a:headEnd/>
            <a:tailEnd/>
          </a:ln>
          <a:effectLst/>
        </p:spPr>
      </p:pic>
      <p:sp>
        <p:nvSpPr>
          <p:cNvPr id="5" name="TextBox 4"/>
          <p:cNvSpPr txBox="1"/>
          <p:nvPr/>
        </p:nvSpPr>
        <p:spPr>
          <a:xfrm>
            <a:off x="5029200" y="4114800"/>
            <a:ext cx="2133600" cy="461665"/>
          </a:xfrm>
          <a:prstGeom prst="rect">
            <a:avLst/>
          </a:prstGeom>
          <a:noFill/>
        </p:spPr>
        <p:txBody>
          <a:bodyPr wrap="square" rtlCol="0">
            <a:spAutoFit/>
          </a:bodyPr>
          <a:lstStyle/>
          <a:p>
            <a:r>
              <a:rPr lang="en-US" sz="2400" b="1" i="1" dirty="0" smtClean="0">
                <a:solidFill>
                  <a:srgbClr val="FF0000"/>
                </a:solidFill>
                <a:latin typeface="Times New Roman" pitchFamily="18" charset="0"/>
                <a:cs typeface="Times New Roman" pitchFamily="18" charset="0"/>
              </a:rPr>
              <a:t>Degree (3,3)</a:t>
            </a:r>
            <a:endParaRPr lang="en-US" sz="2400" b="1"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44562"/>
          </a:xfrm>
        </p:spPr>
        <p:txBody>
          <a:bodyPr>
            <a:normAutofit/>
          </a:bodyPr>
          <a:lstStyle/>
          <a:p>
            <a:r>
              <a:rPr lang="en-US" sz="3600" b="1" dirty="0" smtClean="0">
                <a:solidFill>
                  <a:srgbClr val="0070C0"/>
                </a:solidFill>
                <a:latin typeface="Times New Roman" pitchFamily="18" charset="0"/>
                <a:cs typeface="Times New Roman" pitchFamily="18" charset="0"/>
              </a:rPr>
              <a:t>Superscalar-</a:t>
            </a:r>
            <a:r>
              <a:rPr lang="en-US" sz="3600" b="1" dirty="0" err="1" smtClean="0">
                <a:solidFill>
                  <a:srgbClr val="0070C0"/>
                </a:solidFill>
                <a:latin typeface="Times New Roman" pitchFamily="18" charset="0"/>
                <a:cs typeface="Times New Roman" pitchFamily="18" charset="0"/>
              </a:rPr>
              <a:t>Superpipeline</a:t>
            </a:r>
            <a:r>
              <a:rPr lang="en-US" sz="3600" b="1" dirty="0" smtClean="0">
                <a:solidFill>
                  <a:srgbClr val="0070C0"/>
                </a:solidFill>
                <a:latin typeface="Times New Roman" pitchFamily="18" charset="0"/>
                <a:cs typeface="Times New Roman" pitchFamily="18" charset="0"/>
              </a:rPr>
              <a:t> Performance</a:t>
            </a:r>
            <a:endParaRPr lang="en-US" sz="3600" dirty="0"/>
          </a:p>
        </p:txBody>
      </p:sp>
      <p:sp>
        <p:nvSpPr>
          <p:cNvPr id="3" name="Content Placeholder 2"/>
          <p:cNvSpPr>
            <a:spLocks noGrp="1"/>
          </p:cNvSpPr>
          <p:nvPr>
            <p:ph idx="1"/>
          </p:nvPr>
        </p:nvSpPr>
        <p:spPr>
          <a:xfrm>
            <a:off x="457200" y="1066800"/>
            <a:ext cx="8229600" cy="5334000"/>
          </a:xfrm>
        </p:spPr>
        <p:txBody>
          <a:bodyPr/>
          <a:lstStyle/>
          <a:p>
            <a:pPr>
              <a:buNone/>
            </a:pPr>
            <a:endParaRPr lang="en-US" dirty="0" smtClean="0"/>
          </a:p>
          <a:p>
            <a:pPr>
              <a:buNone/>
            </a:pPr>
            <a:r>
              <a:rPr lang="en-US" sz="2400" dirty="0" smtClean="0">
                <a:latin typeface="Times New Roman" pitchFamily="18" charset="0"/>
                <a:cs typeface="Times New Roman" pitchFamily="18" charset="0"/>
              </a:rPr>
              <a:t>Min. time required to execute N independent instructions n on a</a:t>
            </a:r>
          </a:p>
          <a:p>
            <a:pPr>
              <a:buNone/>
            </a:pPr>
            <a:r>
              <a:rPr lang="en-US" sz="2400" dirty="0" smtClean="0">
                <a:latin typeface="Times New Roman" pitchFamily="18" charset="0"/>
                <a:cs typeface="Times New Roman" pitchFamily="18" charset="0"/>
              </a:rPr>
              <a:t>superscalar-</a:t>
            </a:r>
            <a:r>
              <a:rPr lang="en-US" sz="2400" dirty="0" err="1" smtClean="0">
                <a:latin typeface="Times New Roman" pitchFamily="18" charset="0"/>
                <a:cs typeface="Times New Roman" pitchFamily="18" charset="0"/>
              </a:rPr>
              <a:t>superpipelined</a:t>
            </a:r>
            <a:r>
              <a:rPr lang="en-US" sz="2400" dirty="0" smtClean="0">
                <a:latin typeface="Times New Roman" pitchFamily="18" charset="0"/>
                <a:cs typeface="Times New Roman" pitchFamily="18" charset="0"/>
              </a:rPr>
              <a:t> m/c of </a:t>
            </a:r>
            <a:r>
              <a:rPr lang="en-US" sz="2400" i="1" dirty="0" err="1" smtClean="0">
                <a:solidFill>
                  <a:srgbClr val="FF0000"/>
                </a:solidFill>
                <a:latin typeface="Times New Roman" pitchFamily="18" charset="0"/>
                <a:cs typeface="Times New Roman" pitchFamily="18" charset="0"/>
              </a:rPr>
              <a:t>degtree</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m,n</a:t>
            </a:r>
            <a:r>
              <a:rPr lang="en-US" sz="2400" i="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Therefore,</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Speedup = </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28675" name="Picture 3"/>
          <p:cNvPicPr>
            <a:picLocks noChangeAspect="1" noChangeArrowheads="1"/>
          </p:cNvPicPr>
          <p:nvPr/>
        </p:nvPicPr>
        <p:blipFill>
          <a:blip r:embed="rId2"/>
          <a:srcRect/>
          <a:stretch>
            <a:fillRect/>
          </a:stretch>
        </p:blipFill>
        <p:spPr bwMode="auto">
          <a:xfrm>
            <a:off x="3733800" y="2667000"/>
            <a:ext cx="1514475" cy="676275"/>
          </a:xfrm>
          <a:prstGeom prst="rect">
            <a:avLst/>
          </a:prstGeom>
          <a:noFill/>
          <a:ln w="9525">
            <a:noFill/>
            <a:miter lim="800000"/>
            <a:headEnd/>
            <a:tailEnd/>
          </a:ln>
          <a:effectLst/>
        </p:spPr>
      </p:pic>
      <p:pic>
        <p:nvPicPr>
          <p:cNvPr id="28676" name="Picture 4"/>
          <p:cNvPicPr>
            <a:picLocks noChangeAspect="1" noChangeArrowheads="1"/>
          </p:cNvPicPr>
          <p:nvPr/>
        </p:nvPicPr>
        <p:blipFill>
          <a:blip r:embed="rId3"/>
          <a:srcRect/>
          <a:stretch>
            <a:fillRect/>
          </a:stretch>
        </p:blipFill>
        <p:spPr bwMode="auto">
          <a:xfrm>
            <a:off x="2895600" y="4495800"/>
            <a:ext cx="2000250" cy="914400"/>
          </a:xfrm>
          <a:prstGeom prst="rect">
            <a:avLst/>
          </a:prstGeom>
          <a:noFill/>
          <a:ln w="9525">
            <a:noFill/>
            <a:miter lim="800000"/>
            <a:headEnd/>
            <a:tailEnd/>
          </a:ln>
          <a:effectLst/>
        </p:spPr>
      </p:pic>
      <p:sp>
        <p:nvSpPr>
          <p:cNvPr id="7" name="TextBox 6"/>
          <p:cNvSpPr txBox="1"/>
          <p:nvPr/>
        </p:nvSpPr>
        <p:spPr>
          <a:xfrm>
            <a:off x="2057400" y="5562600"/>
            <a:ext cx="4038600" cy="646331"/>
          </a:xfrm>
          <a:prstGeom prst="rect">
            <a:avLst/>
          </a:prstGeom>
          <a:noFill/>
        </p:spPr>
        <p:txBody>
          <a:bodyPr wrap="square" rtlCol="0">
            <a:spAutoFit/>
          </a:bodyPr>
          <a:lstStyle/>
          <a:p>
            <a:r>
              <a:rPr lang="en-US" sz="2400" i="1" dirty="0" smtClean="0">
                <a:solidFill>
                  <a:srgbClr val="FF0000"/>
                </a:solidFill>
                <a:latin typeface="Times New Roman" pitchFamily="18" charset="0"/>
                <a:cs typeface="Times New Roman" pitchFamily="18" charset="0"/>
              </a:rPr>
              <a:t>As N→</a:t>
            </a:r>
            <a:r>
              <a:rPr lang="en-US" i="1" dirty="0" smtClean="0">
                <a:solidFill>
                  <a:srgbClr val="FF0000"/>
                </a:solidFill>
                <a:latin typeface="Times New Roman" pitchFamily="18" charset="0"/>
                <a:cs typeface="Times New Roman" pitchFamily="18" charset="0"/>
              </a:rPr>
              <a:t> </a:t>
            </a:r>
            <a:r>
              <a:rPr lang="en-US" sz="3600" i="1" dirty="0" smtClean="0">
                <a:solidFill>
                  <a:srgbClr val="FF0000"/>
                </a:solidFill>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 speedup → </a:t>
            </a:r>
            <a:r>
              <a:rPr lang="en-US" sz="2400" i="1" dirty="0" err="1" smtClean="0">
                <a:solidFill>
                  <a:srgbClr val="FF0000"/>
                </a:solidFill>
                <a:latin typeface="Times New Roman" pitchFamily="18" charset="0"/>
                <a:cs typeface="Times New Roman" pitchFamily="18" charset="0"/>
              </a:rPr>
              <a:t>mn</a:t>
            </a:r>
            <a:endParaRPr lang="en-US" sz="3600"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0070C0"/>
                </a:solidFill>
                <a:latin typeface="Times New Roman" pitchFamily="18" charset="0"/>
                <a:cs typeface="Times New Roman" pitchFamily="18" charset="0"/>
              </a:rPr>
              <a:t>Hurdles in Superscalar</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2057400" y="2133600"/>
            <a:ext cx="8229600" cy="4525963"/>
          </a:xfrm>
        </p:spPr>
        <p:txBody>
          <a:bodyPr/>
          <a:lstStyle/>
          <a:p>
            <a:r>
              <a:rPr lang="en-GB" sz="2400" dirty="0" smtClean="0">
                <a:latin typeface="Times New Roman" pitchFamily="18" charset="0"/>
                <a:cs typeface="Times New Roman" pitchFamily="18" charset="0"/>
              </a:rPr>
              <a:t>Limited by</a:t>
            </a:r>
          </a:p>
          <a:p>
            <a:pPr lvl="1"/>
            <a:r>
              <a:rPr lang="en-GB" sz="2400" dirty="0" smtClean="0">
                <a:latin typeface="Times New Roman" pitchFamily="18" charset="0"/>
                <a:cs typeface="Times New Roman" pitchFamily="18" charset="0"/>
              </a:rPr>
              <a:t>True data dependency</a:t>
            </a:r>
          </a:p>
          <a:p>
            <a:pPr lvl="1"/>
            <a:r>
              <a:rPr lang="en-GB" sz="2400" dirty="0" smtClean="0">
                <a:latin typeface="Times New Roman" pitchFamily="18" charset="0"/>
                <a:cs typeface="Times New Roman" pitchFamily="18" charset="0"/>
              </a:rPr>
              <a:t>Procedural dependency</a:t>
            </a:r>
          </a:p>
          <a:p>
            <a:pPr lvl="1"/>
            <a:r>
              <a:rPr lang="en-GB" sz="2400" dirty="0" smtClean="0">
                <a:latin typeface="Times New Roman" pitchFamily="18" charset="0"/>
                <a:cs typeface="Times New Roman" pitchFamily="18" charset="0"/>
              </a:rPr>
              <a:t>Resource conflicts</a:t>
            </a:r>
          </a:p>
          <a:p>
            <a:pPr lvl="1"/>
            <a:r>
              <a:rPr lang="en-GB" sz="2400" dirty="0" smtClean="0">
                <a:latin typeface="Times New Roman" pitchFamily="18" charset="0"/>
                <a:cs typeface="Times New Roman" pitchFamily="18" charset="0"/>
              </a:rPr>
              <a:t>Output dependency</a:t>
            </a:r>
          </a:p>
          <a:p>
            <a:pPr lvl="1"/>
            <a:r>
              <a:rPr lang="en-GB" sz="2400" dirty="0" err="1" smtClean="0">
                <a:latin typeface="Times New Roman" pitchFamily="18" charset="0"/>
                <a:cs typeface="Times New Roman" pitchFamily="18" charset="0"/>
              </a:rPr>
              <a:t>Antidependency</a:t>
            </a:r>
            <a:endParaRPr lang="en-GB"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Data Dependency</a:t>
            </a:r>
            <a:endParaRPr lang="en-US" b="1" dirty="0">
              <a:solidFill>
                <a:srgbClr val="0070C0"/>
              </a:solidFill>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a:blip r:embed="rId2"/>
          <a:srcRect/>
          <a:stretch>
            <a:fillRect/>
          </a:stretch>
        </p:blipFill>
        <p:spPr bwMode="auto">
          <a:xfrm>
            <a:off x="457200" y="1752600"/>
            <a:ext cx="81534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itchFamily="18" charset="0"/>
                <a:cs typeface="Times New Roman" pitchFamily="18" charset="0"/>
              </a:rPr>
              <a:t>Procedural Dependency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525963"/>
          </a:xfrm>
        </p:spPr>
        <p:txBody>
          <a:bodyPr/>
          <a:lstStyle/>
          <a:p>
            <a:r>
              <a:rPr lang="en-GB" sz="2400" dirty="0" smtClean="0">
                <a:latin typeface="Times New Roman" pitchFamily="18" charset="0"/>
                <a:cs typeface="Times New Roman" pitchFamily="18" charset="0"/>
              </a:rPr>
              <a:t>Can not execute instructions after a branch in parallel with instructions before a branch</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Also, if instruction length is not fixed, instructions have to be decoded to find out how many fetches are needed</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This prevents simultaneous fetches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b="1" dirty="0" smtClean="0">
                <a:solidFill>
                  <a:srgbClr val="0070C0"/>
                </a:solidFill>
                <a:latin typeface="Times New Roman" pitchFamily="18" charset="0"/>
                <a:cs typeface="Times New Roman" pitchFamily="18" charset="0"/>
              </a:rPr>
              <a:t>Modern Processor Families</a:t>
            </a:r>
            <a:endParaRPr lang="en-US" b="1" dirty="0">
              <a:solidFill>
                <a:srgbClr val="0070C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609600" y="1447800"/>
            <a:ext cx="80772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itchFamily="18" charset="0"/>
                <a:cs typeface="Times New Roman" pitchFamily="18" charset="0"/>
              </a:rPr>
              <a:t>Resource Conflict</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229600" cy="4525963"/>
          </a:xfrm>
        </p:spPr>
        <p:txBody>
          <a:bodyPr/>
          <a:lstStyle/>
          <a:p>
            <a:r>
              <a:rPr lang="en-GB" sz="2400" dirty="0" smtClean="0">
                <a:latin typeface="Times New Roman" pitchFamily="18" charset="0"/>
                <a:cs typeface="Times New Roman" pitchFamily="18" charset="0"/>
              </a:rPr>
              <a:t>Two or more instructions requiring access to the same resource at the same time</a:t>
            </a:r>
          </a:p>
          <a:p>
            <a:pPr lvl="1"/>
            <a:r>
              <a:rPr lang="en-GB" sz="2400" dirty="0" smtClean="0">
                <a:latin typeface="Times New Roman" pitchFamily="18" charset="0"/>
                <a:cs typeface="Times New Roman" pitchFamily="18" charset="0"/>
              </a:rPr>
              <a:t>e.g. two arithmetic instructions</a:t>
            </a:r>
          </a:p>
          <a:p>
            <a:pPr lvl="1"/>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Can duplicate resources</a:t>
            </a:r>
          </a:p>
          <a:p>
            <a:pPr lvl="1"/>
            <a:r>
              <a:rPr lang="en-GB" sz="2400" dirty="0" smtClean="0">
                <a:latin typeface="Times New Roman" pitchFamily="18" charset="0"/>
                <a:cs typeface="Times New Roman" pitchFamily="18" charset="0"/>
              </a:rPr>
              <a:t>e.g. have two arithmetic units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GB" b="1" dirty="0" smtClean="0">
                <a:solidFill>
                  <a:srgbClr val="0070C0"/>
                </a:solidFill>
                <a:latin typeface="Times New Roman" pitchFamily="18" charset="0"/>
                <a:cs typeface="Times New Roman" pitchFamily="18" charset="0"/>
              </a:rPr>
              <a:t>Effect of Dependencies</a:t>
            </a:r>
            <a:endParaRPr lang="en-US" b="1" dirty="0">
              <a:solidFill>
                <a:srgbClr val="0070C0"/>
              </a:solidFill>
              <a:latin typeface="Times New Roman" pitchFamily="18" charset="0"/>
              <a:cs typeface="Times New Roman" pitchFamily="18" charset="0"/>
            </a:endParaRPr>
          </a:p>
        </p:txBody>
      </p:sp>
      <p:pic>
        <p:nvPicPr>
          <p:cNvPr id="4" name="Picture 5"/>
          <p:cNvPicPr>
            <a:picLocks noGrp="1" noChangeAspect="1" noChangeArrowheads="1"/>
          </p:cNvPicPr>
          <p:nvPr>
            <p:ph idx="1"/>
          </p:nvPr>
        </p:nvPicPr>
        <p:blipFill>
          <a:blip r:embed="rId2"/>
          <a:srcRect l="685" t="5109" r="7535" b="9712"/>
          <a:stretch>
            <a:fillRect/>
          </a:stretch>
        </p:blipFill>
        <p:spPr bwMode="auto">
          <a:xfrm>
            <a:off x="685800" y="1066800"/>
            <a:ext cx="76200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rmAutofit fontScale="90000"/>
          </a:bodyPr>
          <a:lstStyle/>
          <a:p>
            <a:r>
              <a:rPr lang="en-US" b="1" dirty="0" smtClean="0">
                <a:solidFill>
                  <a:srgbClr val="0070C0"/>
                </a:solidFill>
                <a:latin typeface="Times New Roman" pitchFamily="18" charset="0"/>
                <a:cs typeface="Times New Roman" pitchFamily="18" charset="0"/>
              </a:rPr>
              <a:t>Design Issues</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rmAutofit/>
          </a:bodyPr>
          <a:lstStyle/>
          <a:p>
            <a:r>
              <a:rPr lang="en-US" sz="2000" dirty="0" smtClean="0">
                <a:solidFill>
                  <a:srgbClr val="FF0000"/>
                </a:solidFill>
                <a:latin typeface="Times New Roman" pitchFamily="18" charset="0"/>
                <a:cs typeface="Times New Roman" pitchFamily="18" charset="0"/>
              </a:rPr>
              <a:t>A typical superscalar will have</a:t>
            </a:r>
          </a:p>
          <a:p>
            <a:pPr lvl="1"/>
            <a:r>
              <a:rPr lang="en-US" sz="2000" dirty="0" smtClean="0">
                <a:latin typeface="Times New Roman" pitchFamily="18" charset="0"/>
                <a:cs typeface="Times New Roman" pitchFamily="18" charset="0"/>
              </a:rPr>
              <a:t>multiple instruction pipelines</a:t>
            </a:r>
          </a:p>
          <a:p>
            <a:pPr lvl="1"/>
            <a:r>
              <a:rPr lang="en-US" sz="2000" dirty="0" smtClean="0">
                <a:latin typeface="Times New Roman" pitchFamily="18" charset="0"/>
                <a:cs typeface="Times New Roman" pitchFamily="18" charset="0"/>
              </a:rPr>
              <a:t>an instruction cache that can provide multiple instructions per fetch</a:t>
            </a:r>
          </a:p>
          <a:p>
            <a:pPr lvl="1"/>
            <a:r>
              <a:rPr lang="en-US" sz="2000" dirty="0" smtClean="0">
                <a:latin typeface="Times New Roman" pitchFamily="18" charset="0"/>
                <a:cs typeface="Times New Roman" pitchFamily="18" charset="0"/>
              </a:rPr>
              <a:t>multiple buses among the functional units</a:t>
            </a:r>
          </a:p>
          <a:p>
            <a:pPr lvl="1"/>
            <a:endParaRPr lang="en-US" sz="2000" dirty="0" smtClean="0">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Instruction level parallelism</a:t>
            </a:r>
          </a:p>
          <a:p>
            <a:pPr>
              <a:buNone/>
            </a:pPr>
            <a:r>
              <a:rPr lang="en-US" sz="2000" dirty="0" smtClean="0">
                <a:latin typeface="Times New Roman" pitchFamily="18" charset="0"/>
                <a:cs typeface="Times New Roman" pitchFamily="18" charset="0"/>
              </a:rPr>
              <a:t>      – Instructions in a sequence are independent</a:t>
            </a:r>
          </a:p>
          <a:p>
            <a:pPr>
              <a:buNone/>
            </a:pPr>
            <a:r>
              <a:rPr lang="en-US" sz="2000" dirty="0" smtClean="0">
                <a:latin typeface="Times New Roman" pitchFamily="18" charset="0"/>
                <a:cs typeface="Times New Roman" pitchFamily="18" charset="0"/>
              </a:rPr>
              <a:t>      – Execution can be overlapped</a:t>
            </a:r>
          </a:p>
          <a:p>
            <a:pPr>
              <a:buNone/>
            </a:pPr>
            <a:r>
              <a:rPr lang="en-US" sz="2000" dirty="0" smtClean="0">
                <a:latin typeface="Times New Roman" pitchFamily="18" charset="0"/>
                <a:cs typeface="Times New Roman" pitchFamily="18" charset="0"/>
              </a:rPr>
              <a:t>      – Governed by data and procedural dependency</a:t>
            </a:r>
          </a:p>
          <a:p>
            <a:pPr>
              <a:buNone/>
            </a:pPr>
            <a:endParaRPr lang="en-US" sz="2000" dirty="0" smtClean="0">
              <a:latin typeface="Times New Roman" pitchFamily="18" charset="0"/>
              <a:cs typeface="Times New Roman" pitchFamily="18" charset="0"/>
            </a:endParaRPr>
          </a:p>
          <a:p>
            <a:pPr>
              <a:buNone/>
            </a:pPr>
            <a:r>
              <a:rPr lang="en-US" sz="2000" dirty="0" smtClean="0">
                <a:solidFill>
                  <a:srgbClr val="FF0000"/>
                </a:solidFill>
                <a:latin typeface="Times New Roman" pitchFamily="18" charset="0"/>
                <a:cs typeface="Times New Roman" pitchFamily="18" charset="0"/>
              </a:rPr>
              <a:t>•     Machine Parallelism</a:t>
            </a:r>
          </a:p>
          <a:p>
            <a:pPr>
              <a:buNone/>
            </a:pPr>
            <a:r>
              <a:rPr lang="en-US" sz="2000" dirty="0" smtClean="0">
                <a:latin typeface="Times New Roman" pitchFamily="18" charset="0"/>
                <a:cs typeface="Times New Roman" pitchFamily="18" charset="0"/>
              </a:rPr>
              <a:t>      – Ability to take advantage of instruction level parallelism</a:t>
            </a:r>
          </a:p>
          <a:p>
            <a:pPr>
              <a:buNone/>
            </a:pPr>
            <a:r>
              <a:rPr lang="en-US" sz="2000" dirty="0" smtClean="0">
                <a:latin typeface="Times New Roman" pitchFamily="18" charset="0"/>
                <a:cs typeface="Times New Roman" pitchFamily="18" charset="0"/>
              </a:rPr>
              <a:t>      – Governed by number of parallel pipelines &amp;</a:t>
            </a:r>
            <a:r>
              <a:rPr lang="en-US" sz="2000" b="1"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by ability to find</a:t>
            </a:r>
          </a:p>
          <a:p>
            <a:pPr>
              <a:buNone/>
            </a:pPr>
            <a:r>
              <a:rPr lang="en-US" sz="2000" dirty="0" smtClean="0">
                <a:latin typeface="Times New Roman" pitchFamily="18" charset="0"/>
                <a:cs typeface="Times New Roman" pitchFamily="18" charset="0"/>
              </a:rPr>
              <a:t>         independent instructions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b="1" dirty="0" smtClean="0">
                <a:solidFill>
                  <a:srgbClr val="0070C0"/>
                </a:solidFill>
                <a:latin typeface="Times New Roman" pitchFamily="18" charset="0"/>
                <a:cs typeface="Times New Roman" pitchFamily="18" charset="0"/>
              </a:rPr>
              <a:t>Superscalar Hardware Support</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229600" cy="5257800"/>
          </a:xfrm>
        </p:spPr>
        <p:txBody>
          <a:bodyPr>
            <a:normAutofit/>
          </a:bodyPr>
          <a:lstStyle/>
          <a:p>
            <a:pPr>
              <a:lnSpc>
                <a:spcPct val="90000"/>
              </a:lnSpc>
            </a:pPr>
            <a:r>
              <a:rPr lang="en-GB" sz="2600" dirty="0" smtClean="0">
                <a:latin typeface="Times New Roman" pitchFamily="18" charset="0"/>
                <a:cs typeface="Times New Roman" pitchFamily="18" charset="0"/>
              </a:rPr>
              <a:t>Facilities to simultaneously fetch multiple instructions</a:t>
            </a:r>
          </a:p>
          <a:p>
            <a:pPr>
              <a:lnSpc>
                <a:spcPct val="90000"/>
              </a:lnSpc>
            </a:pPr>
            <a:endParaRPr lang="en-GB" sz="2600" dirty="0" smtClean="0">
              <a:latin typeface="Times New Roman" pitchFamily="18" charset="0"/>
              <a:cs typeface="Times New Roman" pitchFamily="18" charset="0"/>
            </a:endParaRPr>
          </a:p>
          <a:p>
            <a:pPr>
              <a:lnSpc>
                <a:spcPct val="90000"/>
              </a:lnSpc>
            </a:pPr>
            <a:r>
              <a:rPr lang="en-GB" sz="2600" dirty="0" smtClean="0">
                <a:latin typeface="Times New Roman" pitchFamily="18" charset="0"/>
                <a:cs typeface="Times New Roman" pitchFamily="18" charset="0"/>
              </a:rPr>
              <a:t>Logic to determine true dependencies involving register values and Mechanisms to communicate these values</a:t>
            </a:r>
          </a:p>
          <a:p>
            <a:pPr>
              <a:lnSpc>
                <a:spcPct val="90000"/>
              </a:lnSpc>
            </a:pPr>
            <a:endParaRPr lang="en-GB" sz="2600" dirty="0" smtClean="0">
              <a:latin typeface="Times New Roman" pitchFamily="18" charset="0"/>
              <a:cs typeface="Times New Roman" pitchFamily="18" charset="0"/>
            </a:endParaRPr>
          </a:p>
          <a:p>
            <a:pPr>
              <a:lnSpc>
                <a:spcPct val="90000"/>
              </a:lnSpc>
            </a:pPr>
            <a:r>
              <a:rPr lang="en-GB" sz="2600" dirty="0" smtClean="0">
                <a:latin typeface="Times New Roman" pitchFamily="18" charset="0"/>
                <a:cs typeface="Times New Roman" pitchFamily="18" charset="0"/>
              </a:rPr>
              <a:t>Mechanisms to initiate multiple instructions in parallel</a:t>
            </a:r>
          </a:p>
          <a:p>
            <a:pPr>
              <a:lnSpc>
                <a:spcPct val="90000"/>
              </a:lnSpc>
            </a:pPr>
            <a:endParaRPr lang="en-GB" sz="2600" dirty="0" smtClean="0">
              <a:latin typeface="Times New Roman" pitchFamily="18" charset="0"/>
              <a:cs typeface="Times New Roman" pitchFamily="18" charset="0"/>
            </a:endParaRPr>
          </a:p>
          <a:p>
            <a:pPr>
              <a:lnSpc>
                <a:spcPct val="90000"/>
              </a:lnSpc>
            </a:pPr>
            <a:r>
              <a:rPr lang="en-GB" sz="2600" dirty="0" smtClean="0">
                <a:latin typeface="Times New Roman" pitchFamily="18" charset="0"/>
                <a:cs typeface="Times New Roman" pitchFamily="18" charset="0"/>
              </a:rPr>
              <a:t>Resources for parallel execution of multiple instructions</a:t>
            </a:r>
          </a:p>
          <a:p>
            <a:pPr>
              <a:lnSpc>
                <a:spcPct val="90000"/>
              </a:lnSpc>
              <a:buFontTx/>
              <a:buNone/>
            </a:pPr>
            <a:endParaRPr lang="en-GB" sz="2600" dirty="0" smtClean="0">
              <a:latin typeface="Times New Roman" pitchFamily="18" charset="0"/>
              <a:cs typeface="Times New Roman" pitchFamily="18" charset="0"/>
            </a:endParaRPr>
          </a:p>
          <a:p>
            <a:pPr>
              <a:lnSpc>
                <a:spcPct val="90000"/>
              </a:lnSpc>
            </a:pPr>
            <a:r>
              <a:rPr lang="en-GB" sz="2600" dirty="0" smtClean="0">
                <a:latin typeface="Times New Roman" pitchFamily="18" charset="0"/>
                <a:cs typeface="Times New Roman" pitchFamily="18" charset="0"/>
              </a:rPr>
              <a:t>Mechanisms for committing process state in correct order</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Superscalar Architecture (1)</a:t>
            </a:r>
            <a:endParaRPr lang="en-US" b="1" dirty="0">
              <a:solidFill>
                <a:srgbClr val="0070C0"/>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533400" y="1676400"/>
            <a:ext cx="80772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solidFill>
                  <a:srgbClr val="0070C0"/>
                </a:solidFill>
                <a:latin typeface="Times New Roman" pitchFamily="18" charset="0"/>
                <a:cs typeface="Times New Roman" pitchFamily="18" charset="0"/>
              </a:rPr>
              <a:t>Superscalar Architecture (2)</a:t>
            </a:r>
            <a:endParaRPr lang="en-US" dirty="0"/>
          </a:p>
        </p:txBody>
      </p:sp>
      <p:pic>
        <p:nvPicPr>
          <p:cNvPr id="3074" name="Picture 2" descr="C:\Users\PRASANTA\Desktop\Computer Architecture\materials\superscalar11.jpg"/>
          <p:cNvPicPr>
            <a:picLocks noGrp="1" noChangeAspect="1" noChangeArrowheads="1"/>
          </p:cNvPicPr>
          <p:nvPr>
            <p:ph idx="1"/>
          </p:nvPr>
        </p:nvPicPr>
        <p:blipFill>
          <a:blip r:embed="rId2" cstate="print"/>
          <a:srcRect/>
          <a:stretch>
            <a:fillRect/>
          </a:stretch>
        </p:blipFill>
        <p:spPr bwMode="auto">
          <a:xfrm>
            <a:off x="304800" y="914400"/>
            <a:ext cx="8610600" cy="4876800"/>
          </a:xfrm>
          <a:prstGeom prst="rect">
            <a:avLst/>
          </a:prstGeom>
          <a:noFill/>
        </p:spPr>
      </p:pic>
      <p:sp>
        <p:nvSpPr>
          <p:cNvPr id="5" name="TextBox 4"/>
          <p:cNvSpPr txBox="1"/>
          <p:nvPr/>
        </p:nvSpPr>
        <p:spPr>
          <a:xfrm>
            <a:off x="457200" y="5943600"/>
            <a:ext cx="8229600" cy="707886"/>
          </a:xfrm>
          <a:prstGeom prst="rect">
            <a:avLst/>
          </a:prstGeom>
          <a:noFill/>
        </p:spPr>
        <p:txBody>
          <a:bodyPr wrap="square" rtlCol="0">
            <a:spAutoFit/>
          </a:bodyPr>
          <a:lstStyle/>
          <a:p>
            <a:pPr algn="just"/>
            <a:r>
              <a:rPr lang="en-US" sz="2000" dirty="0" smtClean="0">
                <a:solidFill>
                  <a:srgbClr val="FF0000"/>
                </a:solidFill>
                <a:latin typeface="Times New Roman" pitchFamily="18" charset="0"/>
                <a:cs typeface="Times New Roman" pitchFamily="18" charset="0"/>
              </a:rPr>
              <a:t>A dual-pipeline superscalar processor with 4 functional units in the execution</a:t>
            </a:r>
          </a:p>
          <a:p>
            <a:pPr algn="just"/>
            <a:r>
              <a:rPr lang="en-US" sz="2000" dirty="0" smtClean="0">
                <a:solidFill>
                  <a:srgbClr val="FF0000"/>
                </a:solidFill>
                <a:latin typeface="Times New Roman" pitchFamily="18" charset="0"/>
                <a:cs typeface="Times New Roman" pitchFamily="18" charset="0"/>
              </a:rPr>
              <a:t>             stage &amp; a </a:t>
            </a:r>
            <a:r>
              <a:rPr lang="en-US" sz="2000" dirty="0" err="1" smtClean="0">
                <a:solidFill>
                  <a:srgbClr val="FF0000"/>
                </a:solidFill>
                <a:latin typeface="Times New Roman" pitchFamily="18" charset="0"/>
                <a:cs typeface="Times New Roman" pitchFamily="18" charset="0"/>
              </a:rPr>
              <a:t>lookahead</a:t>
            </a:r>
            <a:r>
              <a:rPr lang="en-US" sz="2000" dirty="0" smtClean="0">
                <a:solidFill>
                  <a:srgbClr val="FF0000"/>
                </a:solidFill>
                <a:latin typeface="Times New Roman" pitchFamily="18" charset="0"/>
                <a:cs typeface="Times New Roman" pitchFamily="18" charset="0"/>
              </a:rPr>
              <a:t> window producing out-of-order issues</a:t>
            </a:r>
            <a:endParaRPr lang="en-US" sz="20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68362"/>
          </a:xfrm>
        </p:spPr>
        <p:txBody>
          <a:bodyPr/>
          <a:lstStyle/>
          <a:p>
            <a:r>
              <a:rPr lang="en-US" b="1" dirty="0" smtClean="0">
                <a:solidFill>
                  <a:srgbClr val="0070C0"/>
                </a:solidFill>
                <a:latin typeface="Times New Roman" pitchFamily="18" charset="0"/>
                <a:cs typeface="Times New Roman" pitchFamily="18" charset="0"/>
              </a:rPr>
              <a:t>Instruction Issue Policy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229600" cy="5181600"/>
          </a:xfrm>
        </p:spPr>
        <p:txBody>
          <a:bodyPr>
            <a:normAutofit/>
          </a:bodyPr>
          <a:lstStyle/>
          <a:p>
            <a:r>
              <a:rPr lang="en-US" sz="2400" b="1" dirty="0" smtClean="0">
                <a:solidFill>
                  <a:srgbClr val="FF0000"/>
                </a:solidFill>
                <a:latin typeface="Times New Roman" pitchFamily="18" charset="0"/>
                <a:cs typeface="Times New Roman" pitchFamily="18" charset="0"/>
              </a:rPr>
              <a:t>Instruction fetch: </a:t>
            </a:r>
            <a:r>
              <a:rPr lang="en-US" sz="2400" dirty="0" smtClean="0">
                <a:latin typeface="Times New Roman" pitchFamily="18" charset="0"/>
                <a:cs typeface="Times New Roman" pitchFamily="18" charset="0"/>
              </a:rPr>
              <a:t>order in which instructions are fetched</a:t>
            </a:r>
          </a:p>
          <a:p>
            <a:r>
              <a:rPr lang="en-US" sz="2400" b="1" dirty="0" smtClean="0">
                <a:solidFill>
                  <a:srgbClr val="FF0000"/>
                </a:solidFill>
                <a:latin typeface="Times New Roman" pitchFamily="18" charset="0"/>
                <a:cs typeface="Times New Roman" pitchFamily="18" charset="0"/>
              </a:rPr>
              <a:t>Instruction execution: </a:t>
            </a:r>
            <a:r>
              <a:rPr lang="en-US" sz="2400" dirty="0" smtClean="0">
                <a:latin typeface="Times New Roman" pitchFamily="18" charset="0"/>
                <a:cs typeface="Times New Roman" pitchFamily="18" charset="0"/>
              </a:rPr>
              <a:t>order in which instructions are delivered to a functional unit to execute the operation</a:t>
            </a:r>
          </a:p>
          <a:p>
            <a:r>
              <a:rPr lang="en-US" sz="2400" b="1" dirty="0" smtClean="0">
                <a:solidFill>
                  <a:srgbClr val="FF0000"/>
                </a:solidFill>
                <a:latin typeface="Times New Roman" pitchFamily="18" charset="0"/>
                <a:cs typeface="Times New Roman" pitchFamily="18" charset="0"/>
              </a:rPr>
              <a:t>Instruction commit: </a:t>
            </a:r>
            <a:r>
              <a:rPr lang="en-US" sz="2400" dirty="0" smtClean="0">
                <a:latin typeface="Times New Roman" pitchFamily="18" charset="0"/>
                <a:cs typeface="Times New Roman" pitchFamily="18" charset="0"/>
              </a:rPr>
              <a:t>order in which instruction results are stored in registers and memory</a:t>
            </a:r>
          </a:p>
          <a:p>
            <a:endParaRPr lang="en-US" sz="2400" dirty="0" smtClean="0">
              <a:latin typeface="Times New Roman" pitchFamily="18" charset="0"/>
              <a:cs typeface="Times New Roman" pitchFamily="18" charset="0"/>
            </a:endParaRPr>
          </a:p>
          <a:p>
            <a:r>
              <a:rPr lang="en-US" sz="2400" b="1" dirty="0" smtClean="0">
                <a:solidFill>
                  <a:srgbClr val="FF0000"/>
                </a:solidFill>
                <a:latin typeface="Times New Roman" pitchFamily="18" charset="0"/>
                <a:cs typeface="Times New Roman" pitchFamily="18" charset="0"/>
              </a:rPr>
              <a:t>Three categories of issue policies</a:t>
            </a:r>
            <a:r>
              <a:rPr lang="en-US" sz="2400" dirty="0" smtClean="0">
                <a:solidFill>
                  <a:srgbClr val="FF0000"/>
                </a:solidFill>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 In-order issue with in-order completion</a:t>
            </a:r>
          </a:p>
          <a:p>
            <a:pPr>
              <a:buNone/>
            </a:pPr>
            <a:r>
              <a:rPr lang="en-US" sz="2400" dirty="0" smtClean="0">
                <a:latin typeface="Times New Roman" pitchFamily="18" charset="0"/>
                <a:cs typeface="Times New Roman" pitchFamily="18" charset="0"/>
              </a:rPr>
              <a:t>              - In-order issue with out-of-order completion</a:t>
            </a:r>
          </a:p>
          <a:p>
            <a:pPr>
              <a:buNone/>
            </a:pPr>
            <a:r>
              <a:rPr lang="en-US" sz="2400" dirty="0" smtClean="0">
                <a:latin typeface="Times New Roman" pitchFamily="18" charset="0"/>
                <a:cs typeface="Times New Roman" pitchFamily="18" charset="0"/>
              </a:rPr>
              <a:t>              - Out-of-order issue with out-of-order completion</a:t>
            </a: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GB" b="1" dirty="0" smtClean="0">
                <a:solidFill>
                  <a:srgbClr val="0070C0"/>
                </a:solidFill>
                <a:latin typeface="Times New Roman" pitchFamily="18" charset="0"/>
                <a:cs typeface="Times New Roman" pitchFamily="18" charset="0"/>
              </a:rPr>
              <a:t>In-Order Issue In-Order Completion</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normAutofit/>
          </a:bodyPr>
          <a:lstStyle/>
          <a:p>
            <a:r>
              <a:rPr lang="en-US" sz="2400" dirty="0" smtClean="0">
                <a:latin typeface="Times New Roman" pitchFamily="18" charset="0"/>
                <a:cs typeface="Times New Roman" pitchFamily="18" charset="0"/>
              </a:rPr>
              <a:t>Issue instructions in the order they occur and write results in same order</a:t>
            </a:r>
          </a:p>
          <a:p>
            <a:r>
              <a:rPr lang="en-GB" sz="2400" dirty="0" smtClean="0">
                <a:latin typeface="Times New Roman" pitchFamily="18" charset="0"/>
                <a:cs typeface="Times New Roman" pitchFamily="18" charset="0"/>
              </a:rPr>
              <a:t>May fetch more than1 instructions</a:t>
            </a:r>
          </a:p>
          <a:p>
            <a:r>
              <a:rPr lang="en-US" sz="2400" dirty="0" smtClean="0">
                <a:latin typeface="Times New Roman" pitchFamily="18" charset="0"/>
                <a:cs typeface="Times New Roman" pitchFamily="18" charset="0"/>
              </a:rPr>
              <a:t>Not very efficient – Instructions may stall if:</a:t>
            </a:r>
          </a:p>
          <a:p>
            <a:pPr>
              <a:buNone/>
            </a:pPr>
            <a:r>
              <a:rPr lang="en-US" sz="2400" dirty="0" smtClean="0">
                <a:latin typeface="Times New Roman" pitchFamily="18" charset="0"/>
                <a:cs typeface="Times New Roman" pitchFamily="18" charset="0"/>
              </a:rPr>
              <a:t>     – "Partnered" instruction requires more time</a:t>
            </a:r>
          </a:p>
          <a:p>
            <a:pPr>
              <a:buNone/>
            </a:pPr>
            <a:r>
              <a:rPr lang="en-US" sz="2400" dirty="0" smtClean="0">
                <a:latin typeface="Times New Roman" pitchFamily="18" charset="0"/>
                <a:cs typeface="Times New Roman" pitchFamily="18" charset="0"/>
              </a:rPr>
              <a:t>     – "Partnered" instruction requires same resource</a:t>
            </a:r>
          </a:p>
          <a:p>
            <a:r>
              <a:rPr lang="en-GB" sz="2400" dirty="0" smtClean="0">
                <a:latin typeface="Times New Roman" pitchFamily="18" charset="0"/>
                <a:cs typeface="Times New Roman" pitchFamily="18" charset="0"/>
              </a:rPr>
              <a:t>Instructions must stall if necessary due to </a:t>
            </a:r>
            <a:r>
              <a:rPr lang="en-US" sz="2400" dirty="0" smtClean="0">
                <a:latin typeface="Times New Roman" pitchFamily="18" charset="0"/>
                <a:cs typeface="Times New Roman" pitchFamily="18" charset="0"/>
              </a:rPr>
              <a:t>resource conflicts,</a:t>
            </a:r>
          </a:p>
          <a:p>
            <a:pPr>
              <a:buNone/>
            </a:pPr>
            <a:r>
              <a:rPr lang="en-US" sz="2400" dirty="0" smtClean="0">
                <a:latin typeface="Times New Roman" pitchFamily="18" charset="0"/>
                <a:cs typeface="Times New Roman" pitchFamily="18" charset="0"/>
              </a:rPr>
              <a:t>     procedural or any data dependencies.</a:t>
            </a:r>
          </a:p>
          <a:p>
            <a:r>
              <a:rPr lang="en-US" sz="2400" dirty="0" smtClean="0">
                <a:latin typeface="Times New Roman" pitchFamily="18" charset="0"/>
                <a:cs typeface="Times New Roman" pitchFamily="18" charset="0"/>
              </a:rPr>
              <a:t>Forced order of output</a:t>
            </a:r>
          </a:p>
          <a:p>
            <a:r>
              <a:rPr lang="en-US" sz="2400" dirty="0" smtClean="0">
                <a:latin typeface="Times New Roman" pitchFamily="18" charset="0"/>
                <a:cs typeface="Times New Roman" pitchFamily="18" charset="0"/>
              </a:rPr>
              <a:t>Easy to implement but rarely used in scalar processors due to some unnecessary delays to maintain instruction order. </a:t>
            </a:r>
          </a:p>
          <a:p>
            <a:r>
              <a:rPr lang="en-US" sz="2400" dirty="0" smtClean="0">
                <a:latin typeface="Times New Roman" pitchFamily="18" charset="0"/>
                <a:cs typeface="Times New Roman" pitchFamily="18" charset="0"/>
              </a:rPr>
              <a:t>Still used in multiprocessor environment.</a:t>
            </a:r>
            <a:endParaRPr lang="en-GB" sz="2400" dirty="0" smtClean="0">
              <a:latin typeface="Times New Roman" pitchFamily="18" charset="0"/>
              <a:cs typeface="Times New Roman" pitchFamily="18" charset="0"/>
            </a:endParaRPr>
          </a:p>
          <a:p>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15962"/>
          </a:xfrm>
        </p:spPr>
        <p:txBody>
          <a:bodyPr>
            <a:noAutofit/>
          </a:bodyPr>
          <a:lstStyle/>
          <a:p>
            <a:r>
              <a:rPr lang="en-GB" sz="3600" b="1" dirty="0" smtClean="0">
                <a:solidFill>
                  <a:srgbClr val="0070C0"/>
                </a:solidFill>
                <a:latin typeface="Times New Roman" pitchFamily="18" charset="0"/>
                <a:cs typeface="Times New Roman" pitchFamily="18" charset="0"/>
              </a:rPr>
              <a:t>In-Order Issue In-Order Completion</a:t>
            </a:r>
            <a:endParaRPr lang="en-US" sz="3600" dirty="0"/>
          </a:p>
        </p:txBody>
      </p:sp>
      <p:sp>
        <p:nvSpPr>
          <p:cNvPr id="3" name="Content Placeholder 2"/>
          <p:cNvSpPr>
            <a:spLocks noGrp="1"/>
          </p:cNvSpPr>
          <p:nvPr>
            <p:ph idx="1"/>
          </p:nvPr>
        </p:nvSpPr>
        <p:spPr>
          <a:xfrm>
            <a:off x="457200" y="1219200"/>
            <a:ext cx="8229600" cy="5105400"/>
          </a:xfrm>
        </p:spPr>
        <p:txBody>
          <a:bodyPr/>
          <a:lstStyle/>
          <a:p>
            <a:pPr>
              <a:buNone/>
            </a:pPr>
            <a:endParaRPr lang="en-US" dirty="0" smtClean="0"/>
          </a:p>
          <a:p>
            <a:pPr>
              <a:buNone/>
            </a:pPr>
            <a:endParaRPr lang="en-US" dirty="0"/>
          </a:p>
        </p:txBody>
      </p:sp>
      <p:sp>
        <p:nvSpPr>
          <p:cNvPr id="4" name="TextBox 3"/>
          <p:cNvSpPr txBox="1"/>
          <p:nvPr/>
        </p:nvSpPr>
        <p:spPr>
          <a:xfrm>
            <a:off x="6248400" y="4648200"/>
            <a:ext cx="2667000" cy="1938992"/>
          </a:xfrm>
          <a:prstGeom prst="rect">
            <a:avLst/>
          </a:prstGeom>
          <a:noFill/>
        </p:spPr>
        <p:txBody>
          <a:bodyPr wrap="square" rtlCol="0">
            <a:spAutoFit/>
          </a:bodyPr>
          <a:lstStyle/>
          <a:p>
            <a:r>
              <a:rPr lang="en-US" sz="2000" b="1" dirty="0" smtClean="0">
                <a:solidFill>
                  <a:srgbClr val="FF0000"/>
                </a:solidFill>
                <a:latin typeface="Times New Roman" pitchFamily="18" charset="0"/>
                <a:cs typeface="Times New Roman" pitchFamily="18" charset="0"/>
              </a:rPr>
              <a:t>I1:    Ld         R1, A</a:t>
            </a:r>
          </a:p>
          <a:p>
            <a:r>
              <a:rPr lang="en-US" sz="2000" b="1" dirty="0" smtClean="0">
                <a:solidFill>
                  <a:srgbClr val="FF0000"/>
                </a:solidFill>
                <a:latin typeface="Times New Roman" pitchFamily="18" charset="0"/>
                <a:cs typeface="Times New Roman" pitchFamily="18" charset="0"/>
              </a:rPr>
              <a:t>I2:    Add       R2, R1</a:t>
            </a:r>
          </a:p>
          <a:p>
            <a:r>
              <a:rPr lang="en-US" sz="2000" b="1" dirty="0" smtClean="0">
                <a:solidFill>
                  <a:srgbClr val="FF0000"/>
                </a:solidFill>
                <a:latin typeface="Times New Roman" pitchFamily="18" charset="0"/>
                <a:cs typeface="Times New Roman" pitchFamily="18" charset="0"/>
              </a:rPr>
              <a:t>I3:    Add       R3, R4</a:t>
            </a:r>
          </a:p>
          <a:p>
            <a:r>
              <a:rPr lang="en-US" sz="2000" b="1" dirty="0" smtClean="0">
                <a:solidFill>
                  <a:srgbClr val="FF0000"/>
                </a:solidFill>
                <a:latin typeface="Times New Roman" pitchFamily="18" charset="0"/>
                <a:cs typeface="Times New Roman" pitchFamily="18" charset="0"/>
              </a:rPr>
              <a:t>I4:    </a:t>
            </a:r>
            <a:r>
              <a:rPr lang="en-US" sz="2000" b="1" dirty="0" err="1" smtClean="0">
                <a:solidFill>
                  <a:srgbClr val="FF0000"/>
                </a:solidFill>
                <a:latin typeface="Times New Roman" pitchFamily="18" charset="0"/>
                <a:cs typeface="Times New Roman" pitchFamily="18" charset="0"/>
              </a:rPr>
              <a:t>Mul</a:t>
            </a:r>
            <a:r>
              <a:rPr lang="en-US" sz="2000" b="1" dirty="0" smtClean="0">
                <a:solidFill>
                  <a:srgbClr val="FF0000"/>
                </a:solidFill>
                <a:latin typeface="Times New Roman" pitchFamily="18" charset="0"/>
                <a:cs typeface="Times New Roman" pitchFamily="18" charset="0"/>
              </a:rPr>
              <a:t>       R4, R5</a:t>
            </a:r>
          </a:p>
          <a:p>
            <a:r>
              <a:rPr lang="en-US" sz="2000" b="1" dirty="0" smtClean="0">
                <a:solidFill>
                  <a:srgbClr val="FF0000"/>
                </a:solidFill>
                <a:latin typeface="Times New Roman" pitchFamily="18" charset="0"/>
                <a:cs typeface="Times New Roman" pitchFamily="18" charset="0"/>
              </a:rPr>
              <a:t>I5:    Comp    R6</a:t>
            </a:r>
          </a:p>
          <a:p>
            <a:r>
              <a:rPr lang="en-US" sz="2000" b="1" dirty="0" smtClean="0">
                <a:solidFill>
                  <a:srgbClr val="FF0000"/>
                </a:solidFill>
                <a:latin typeface="Times New Roman" pitchFamily="18" charset="0"/>
                <a:cs typeface="Times New Roman" pitchFamily="18" charset="0"/>
              </a:rPr>
              <a:t>I6:    </a:t>
            </a:r>
            <a:r>
              <a:rPr lang="en-US" sz="2000" b="1" dirty="0" err="1" smtClean="0">
                <a:solidFill>
                  <a:srgbClr val="FF0000"/>
                </a:solidFill>
                <a:latin typeface="Times New Roman" pitchFamily="18" charset="0"/>
                <a:cs typeface="Times New Roman" pitchFamily="18" charset="0"/>
              </a:rPr>
              <a:t>Mul</a:t>
            </a:r>
            <a:r>
              <a:rPr lang="en-US" sz="2000" b="1" dirty="0" smtClean="0">
                <a:solidFill>
                  <a:srgbClr val="FF0000"/>
                </a:solidFill>
                <a:latin typeface="Times New Roman" pitchFamily="18" charset="0"/>
                <a:cs typeface="Times New Roman" pitchFamily="18" charset="0"/>
              </a:rPr>
              <a:t>       R6, R7</a:t>
            </a:r>
            <a:r>
              <a:rPr lang="en-US" dirty="0" smtClean="0">
                <a:solidFill>
                  <a:srgbClr val="FF0000"/>
                </a:solidFill>
              </a:rPr>
              <a:t>  </a:t>
            </a:r>
            <a:endParaRPr lang="en-US" dirty="0">
              <a:solidFill>
                <a:srgbClr val="FF0000"/>
              </a:solidFill>
            </a:endParaRPr>
          </a:p>
        </p:txBody>
      </p:sp>
      <p:pic>
        <p:nvPicPr>
          <p:cNvPr id="4098" name="Picture 2"/>
          <p:cNvPicPr>
            <a:picLocks noChangeAspect="1" noChangeArrowheads="1"/>
          </p:cNvPicPr>
          <p:nvPr/>
        </p:nvPicPr>
        <p:blipFill>
          <a:blip r:embed="rId2"/>
          <a:srcRect/>
          <a:stretch>
            <a:fillRect/>
          </a:stretch>
        </p:blipFill>
        <p:spPr bwMode="auto">
          <a:xfrm>
            <a:off x="685800" y="990600"/>
            <a:ext cx="7848600" cy="3505200"/>
          </a:xfrm>
          <a:prstGeom prst="rect">
            <a:avLst/>
          </a:prstGeom>
          <a:noFill/>
          <a:ln w="9525">
            <a:noFill/>
            <a:miter lim="800000"/>
            <a:headEnd/>
            <a:tailEnd/>
          </a:ln>
          <a:effectLst/>
        </p:spPr>
      </p:pic>
      <p:sp>
        <p:nvSpPr>
          <p:cNvPr id="6" name="TextBox 5"/>
          <p:cNvSpPr txBox="1"/>
          <p:nvPr/>
        </p:nvSpPr>
        <p:spPr>
          <a:xfrm>
            <a:off x="609600" y="4876800"/>
            <a:ext cx="4800600" cy="830997"/>
          </a:xfrm>
          <a:prstGeom prst="rect">
            <a:avLst/>
          </a:prstGeom>
          <a:noFill/>
        </p:spPr>
        <p:txBody>
          <a:bodyPr wrap="square" rtlCol="0">
            <a:spAutoFit/>
          </a:bodyPr>
          <a:lstStyle/>
          <a:p>
            <a:r>
              <a:rPr lang="en-US" sz="2400" b="1" i="1" dirty="0" smtClean="0">
                <a:solidFill>
                  <a:srgbClr val="FF0000"/>
                </a:solidFill>
                <a:latin typeface="Times New Roman" pitchFamily="18" charset="0"/>
                <a:cs typeface="Times New Roman" pitchFamily="18" charset="0"/>
              </a:rPr>
              <a:t>In-Order Issue with In-Order completion in 9 cycles</a:t>
            </a:r>
            <a:endParaRPr lang="en-US" sz="2400" b="1"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39762"/>
          </a:xfrm>
        </p:spPr>
        <p:txBody>
          <a:bodyPr>
            <a:noAutofit/>
          </a:bodyPr>
          <a:lstStyle/>
          <a:p>
            <a:r>
              <a:rPr lang="en-GB" sz="3600" b="1" dirty="0" smtClean="0">
                <a:solidFill>
                  <a:srgbClr val="0070C0"/>
                </a:solidFill>
                <a:latin typeface="Times New Roman" pitchFamily="18" charset="0"/>
                <a:cs typeface="Times New Roman" pitchFamily="18" charset="0"/>
              </a:rPr>
              <a:t>In-Order Issue Out-of-Order Completion</a:t>
            </a:r>
            <a:endParaRPr lang="en-US" sz="3600" dirty="0"/>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sz="2400" dirty="0" smtClean="0">
                <a:latin typeface="Times New Roman" pitchFamily="18" charset="0"/>
                <a:cs typeface="Times New Roman" pitchFamily="18" charset="0"/>
              </a:rPr>
              <a:t>Independent instructions are allowed to complete out-of-order.</a:t>
            </a:r>
          </a:p>
          <a:p>
            <a:r>
              <a:rPr lang="en-US" sz="2400" dirty="0" smtClean="0">
                <a:latin typeface="Times New Roman" pitchFamily="18" charset="0"/>
                <a:cs typeface="Times New Roman" pitchFamily="18" charset="0"/>
              </a:rPr>
              <a:t>Improved pipeline utilization rate. </a:t>
            </a:r>
          </a:p>
          <a:p>
            <a:r>
              <a:rPr lang="en-GB" sz="2400" dirty="0" smtClean="0">
                <a:solidFill>
                  <a:srgbClr val="FF0000"/>
                </a:solidFill>
                <a:latin typeface="Times New Roman" pitchFamily="18" charset="0"/>
                <a:cs typeface="Times New Roman" pitchFamily="18" charset="0"/>
              </a:rPr>
              <a:t>Output dependency</a:t>
            </a:r>
          </a:p>
          <a:p>
            <a:pPr lvl="1"/>
            <a:r>
              <a:rPr lang="en-GB" sz="2400" dirty="0" smtClean="0">
                <a:latin typeface="Times New Roman" pitchFamily="18" charset="0"/>
                <a:cs typeface="Times New Roman" pitchFamily="18" charset="0"/>
              </a:rPr>
              <a:t>R3:= R3 + R5; (I1)</a:t>
            </a:r>
          </a:p>
          <a:p>
            <a:pPr lvl="1"/>
            <a:r>
              <a:rPr lang="en-GB" sz="2400" dirty="0" smtClean="0">
                <a:latin typeface="Times New Roman" pitchFamily="18" charset="0"/>
                <a:cs typeface="Times New Roman" pitchFamily="18" charset="0"/>
              </a:rPr>
              <a:t>R4:= R3 + 1;   (I2)</a:t>
            </a:r>
          </a:p>
          <a:p>
            <a:pPr lvl="1"/>
            <a:r>
              <a:rPr lang="en-GB" sz="2400" dirty="0" smtClean="0">
                <a:latin typeface="Times New Roman" pitchFamily="18" charset="0"/>
                <a:cs typeface="Times New Roman" pitchFamily="18" charset="0"/>
              </a:rPr>
              <a:t>R3:= R5 + 1;   (I3)</a:t>
            </a:r>
          </a:p>
          <a:p>
            <a:pPr lvl="1"/>
            <a:r>
              <a:rPr lang="en-GB" sz="2400" dirty="0" smtClean="0">
                <a:latin typeface="Times New Roman" pitchFamily="18" charset="0"/>
                <a:cs typeface="Times New Roman" pitchFamily="18" charset="0"/>
              </a:rPr>
              <a:t>I2 depends on result of I1 - data dependency</a:t>
            </a:r>
          </a:p>
          <a:p>
            <a:pPr lvl="1"/>
            <a:r>
              <a:rPr lang="en-GB" sz="2400" dirty="0" smtClean="0">
                <a:latin typeface="Times New Roman" pitchFamily="18" charset="0"/>
                <a:cs typeface="Times New Roman" pitchFamily="18" charset="0"/>
              </a:rPr>
              <a:t>If I3 completes before I1, the result from I1 will be wrong - output (read-write) dependency</a:t>
            </a:r>
          </a:p>
          <a:p>
            <a:r>
              <a:rPr lang="en-US" sz="2400" dirty="0" smtClean="0">
                <a:latin typeface="Times New Roman" pitchFamily="18" charset="0"/>
                <a:cs typeface="Times New Roman" pitchFamily="18" charset="0"/>
              </a:rPr>
              <a:t>Output dependency makes instruction issue logic more complex.</a:t>
            </a:r>
          </a:p>
          <a:p>
            <a:r>
              <a:rPr lang="en-US" sz="2400" dirty="0" smtClean="0">
                <a:latin typeface="Times New Roman" pitchFamily="18" charset="0"/>
                <a:cs typeface="Times New Roman" pitchFamily="18" charset="0"/>
              </a:rPr>
              <a:t>Forced order of input.</a:t>
            </a:r>
          </a:p>
          <a:p>
            <a:r>
              <a:rPr lang="en-US" sz="2400" dirty="0" smtClean="0">
                <a:latin typeface="Times New Roman" pitchFamily="18" charset="0"/>
                <a:cs typeface="Times New Roman" pitchFamily="18" charset="0"/>
              </a:rPr>
              <a:t>Found in both scalar &amp; superscalar processors.</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Scalar Processor</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Single Instruction Stream Single Data stream.</a:t>
            </a:r>
          </a:p>
          <a:p>
            <a:r>
              <a:rPr lang="en-US" sz="2400" dirty="0"/>
              <a:t> </a:t>
            </a:r>
            <a:r>
              <a:rPr lang="en-US" sz="2400" dirty="0">
                <a:latin typeface="Times New Roman" pitchFamily="18" charset="0"/>
                <a:cs typeface="Times New Roman" pitchFamily="18" charset="0"/>
              </a:rPr>
              <a:t>A CPU that performs computations on one number or set of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data</a:t>
            </a:r>
            <a:r>
              <a:rPr lang="en-US" sz="2400" dirty="0">
                <a:latin typeface="Times New Roman" pitchFamily="18" charset="0"/>
                <a:cs typeface="Times New Roman" pitchFamily="18" charset="0"/>
              </a:rPr>
              <a:t> at a time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typically integers or floating point numbers.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Can </a:t>
            </a:r>
            <a:r>
              <a:rPr lang="en-US" sz="2400" dirty="0">
                <a:latin typeface="Times New Roman" pitchFamily="18" charset="0"/>
                <a:cs typeface="Times New Roman" pitchFamily="18" charset="0"/>
              </a:rPr>
              <a:t>take up some time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Only </a:t>
            </a:r>
            <a:r>
              <a:rPr lang="en-US" sz="2400" dirty="0">
                <a:latin typeface="Times New Roman" pitchFamily="18" charset="0"/>
                <a:cs typeface="Times New Roman" pitchFamily="18" charset="0"/>
              </a:rPr>
              <a:t>one instruction is issued per cycle, and only one completion of instruction is expected from the pipeline per cycle</a:t>
            </a:r>
            <a:r>
              <a:rPr lang="en-US" sz="2400" dirty="0" smtClean="0">
                <a:latin typeface="Times New Roman" pitchFamily="18" charset="0"/>
                <a:cs typeface="Times New Roman" pitchFamily="18" charset="0"/>
              </a:rPr>
              <a:t>.</a:t>
            </a:r>
          </a:p>
          <a:p>
            <a:pPr marL="342900" lvl="1" indent="-342900">
              <a:buFont typeface="Arial" pitchFamily="34" charset="0"/>
              <a:buChar char="•"/>
            </a:pPr>
            <a:r>
              <a:rPr lang="en-US" sz="2400" dirty="0" smtClean="0">
                <a:latin typeface="Times New Roman" pitchFamily="18" charset="0"/>
                <a:cs typeface="Times New Roman" pitchFamily="18" charset="0"/>
              </a:rPr>
              <a:t>Has a one-cycle latency for a simple operation.</a:t>
            </a:r>
          </a:p>
          <a:p>
            <a:pPr marL="342900" lvl="1" indent="-342900">
              <a:buFont typeface="Arial" pitchFamily="34" charset="0"/>
              <a:buChar char="•"/>
            </a:pPr>
            <a:r>
              <a:rPr lang="en-US" sz="2400" dirty="0" smtClean="0">
                <a:latin typeface="Times New Roman" pitchFamily="18" charset="0"/>
                <a:cs typeface="Times New Roman" pitchFamily="18" charset="0"/>
              </a:rPr>
              <a:t>Has a one-cycle Latency between instruction issues.</a:t>
            </a:r>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GB" sz="3600" b="1" dirty="0" smtClean="0">
                <a:solidFill>
                  <a:srgbClr val="0070C0"/>
                </a:solidFill>
                <a:latin typeface="Times New Roman" pitchFamily="18" charset="0"/>
                <a:cs typeface="Times New Roman" pitchFamily="18" charset="0"/>
              </a:rPr>
              <a:t>In-Order Issue Out-of-Order Completion</a:t>
            </a:r>
            <a:endParaRPr lang="en-US" sz="3600" dirty="0"/>
          </a:p>
        </p:txBody>
      </p:sp>
      <p:pic>
        <p:nvPicPr>
          <p:cNvPr id="1026" name="Picture 2"/>
          <p:cNvPicPr>
            <a:picLocks noGrp="1" noChangeAspect="1" noChangeArrowheads="1"/>
          </p:cNvPicPr>
          <p:nvPr>
            <p:ph idx="1"/>
          </p:nvPr>
        </p:nvPicPr>
        <p:blipFill>
          <a:blip r:embed="rId2"/>
          <a:srcRect/>
          <a:stretch>
            <a:fillRect/>
          </a:stretch>
        </p:blipFill>
        <p:spPr bwMode="auto">
          <a:xfrm>
            <a:off x="457200" y="990600"/>
            <a:ext cx="8229600" cy="3505200"/>
          </a:xfrm>
          <a:prstGeom prst="rect">
            <a:avLst/>
          </a:prstGeom>
          <a:noFill/>
          <a:ln w="9525">
            <a:noFill/>
            <a:miter lim="800000"/>
            <a:headEnd/>
            <a:tailEnd/>
          </a:ln>
          <a:effectLst/>
        </p:spPr>
      </p:pic>
      <p:sp>
        <p:nvSpPr>
          <p:cNvPr id="5" name="TextBox 4"/>
          <p:cNvSpPr txBox="1"/>
          <p:nvPr/>
        </p:nvSpPr>
        <p:spPr>
          <a:xfrm>
            <a:off x="6248400" y="4648200"/>
            <a:ext cx="2667000" cy="1938992"/>
          </a:xfrm>
          <a:prstGeom prst="rect">
            <a:avLst/>
          </a:prstGeom>
          <a:noFill/>
        </p:spPr>
        <p:txBody>
          <a:bodyPr wrap="square" rtlCol="0">
            <a:spAutoFit/>
          </a:bodyPr>
          <a:lstStyle/>
          <a:p>
            <a:r>
              <a:rPr lang="en-US" sz="2000" b="1" dirty="0" smtClean="0">
                <a:solidFill>
                  <a:srgbClr val="FF0000"/>
                </a:solidFill>
                <a:latin typeface="Times New Roman" pitchFamily="18" charset="0"/>
                <a:cs typeface="Times New Roman" pitchFamily="18" charset="0"/>
              </a:rPr>
              <a:t>I1:    Ld         R1, A</a:t>
            </a:r>
          </a:p>
          <a:p>
            <a:r>
              <a:rPr lang="en-US" sz="2000" b="1" dirty="0" smtClean="0">
                <a:solidFill>
                  <a:srgbClr val="FF0000"/>
                </a:solidFill>
                <a:latin typeface="Times New Roman" pitchFamily="18" charset="0"/>
                <a:cs typeface="Times New Roman" pitchFamily="18" charset="0"/>
              </a:rPr>
              <a:t>I2:    Add       R2, R1</a:t>
            </a:r>
          </a:p>
          <a:p>
            <a:r>
              <a:rPr lang="en-US" sz="2000" b="1" dirty="0" smtClean="0">
                <a:solidFill>
                  <a:srgbClr val="FF0000"/>
                </a:solidFill>
                <a:latin typeface="Times New Roman" pitchFamily="18" charset="0"/>
                <a:cs typeface="Times New Roman" pitchFamily="18" charset="0"/>
              </a:rPr>
              <a:t>I3:    Add       R3, R4</a:t>
            </a:r>
          </a:p>
          <a:p>
            <a:r>
              <a:rPr lang="en-US" sz="2000" b="1" dirty="0" smtClean="0">
                <a:solidFill>
                  <a:srgbClr val="FF0000"/>
                </a:solidFill>
                <a:latin typeface="Times New Roman" pitchFamily="18" charset="0"/>
                <a:cs typeface="Times New Roman" pitchFamily="18" charset="0"/>
              </a:rPr>
              <a:t>I4:    </a:t>
            </a:r>
            <a:r>
              <a:rPr lang="en-US" sz="2000" b="1" dirty="0" err="1" smtClean="0">
                <a:solidFill>
                  <a:srgbClr val="FF0000"/>
                </a:solidFill>
                <a:latin typeface="Times New Roman" pitchFamily="18" charset="0"/>
                <a:cs typeface="Times New Roman" pitchFamily="18" charset="0"/>
              </a:rPr>
              <a:t>Mul</a:t>
            </a:r>
            <a:r>
              <a:rPr lang="en-US" sz="2000" b="1" dirty="0" smtClean="0">
                <a:solidFill>
                  <a:srgbClr val="FF0000"/>
                </a:solidFill>
                <a:latin typeface="Times New Roman" pitchFamily="18" charset="0"/>
                <a:cs typeface="Times New Roman" pitchFamily="18" charset="0"/>
              </a:rPr>
              <a:t>       R4, R5</a:t>
            </a:r>
          </a:p>
          <a:p>
            <a:r>
              <a:rPr lang="en-US" sz="2000" b="1" dirty="0" smtClean="0">
                <a:solidFill>
                  <a:srgbClr val="FF0000"/>
                </a:solidFill>
                <a:latin typeface="Times New Roman" pitchFamily="18" charset="0"/>
                <a:cs typeface="Times New Roman" pitchFamily="18" charset="0"/>
              </a:rPr>
              <a:t>I5:    Comp    R6</a:t>
            </a:r>
          </a:p>
          <a:p>
            <a:r>
              <a:rPr lang="en-US" sz="2000" b="1" dirty="0" smtClean="0">
                <a:solidFill>
                  <a:srgbClr val="FF0000"/>
                </a:solidFill>
                <a:latin typeface="Times New Roman" pitchFamily="18" charset="0"/>
                <a:cs typeface="Times New Roman" pitchFamily="18" charset="0"/>
              </a:rPr>
              <a:t>I6:    </a:t>
            </a:r>
            <a:r>
              <a:rPr lang="en-US" sz="2000" b="1" dirty="0" err="1" smtClean="0">
                <a:solidFill>
                  <a:srgbClr val="FF0000"/>
                </a:solidFill>
                <a:latin typeface="Times New Roman" pitchFamily="18" charset="0"/>
                <a:cs typeface="Times New Roman" pitchFamily="18" charset="0"/>
              </a:rPr>
              <a:t>Mul</a:t>
            </a:r>
            <a:r>
              <a:rPr lang="en-US" sz="2000" b="1" dirty="0" smtClean="0">
                <a:solidFill>
                  <a:srgbClr val="FF0000"/>
                </a:solidFill>
                <a:latin typeface="Times New Roman" pitchFamily="18" charset="0"/>
                <a:cs typeface="Times New Roman" pitchFamily="18" charset="0"/>
              </a:rPr>
              <a:t>       R6, R7</a:t>
            </a:r>
            <a:r>
              <a:rPr lang="en-US" dirty="0" smtClean="0">
                <a:solidFill>
                  <a:srgbClr val="FF0000"/>
                </a:solidFill>
              </a:rPr>
              <a:t>  </a:t>
            </a:r>
            <a:endParaRPr lang="en-US" dirty="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1066800" y="4800600"/>
            <a:ext cx="3895725" cy="1295400"/>
          </a:xfrm>
          <a:prstGeom prst="rect">
            <a:avLst/>
          </a:prstGeom>
          <a:noFill/>
          <a:ln w="9525">
            <a:noFill/>
            <a:miter lim="800000"/>
            <a:headEnd/>
            <a:tailEnd/>
          </a:ln>
          <a:effectLst/>
        </p:spPr>
      </p:pic>
      <p:sp>
        <p:nvSpPr>
          <p:cNvPr id="7" name="TextBox 6"/>
          <p:cNvSpPr txBox="1"/>
          <p:nvPr/>
        </p:nvSpPr>
        <p:spPr>
          <a:xfrm>
            <a:off x="1905000" y="6096000"/>
            <a:ext cx="2895600" cy="400110"/>
          </a:xfrm>
          <a:prstGeom prst="rect">
            <a:avLst/>
          </a:prstGeom>
          <a:noFill/>
        </p:spPr>
        <p:txBody>
          <a:bodyPr wrap="square" rtlCol="0">
            <a:spAutoFit/>
          </a:bodyPr>
          <a:lstStyle/>
          <a:p>
            <a:pPr algn="ctr"/>
            <a:r>
              <a:rPr lang="en-US" sz="2000" b="1" i="1" dirty="0" smtClean="0">
                <a:solidFill>
                  <a:srgbClr val="FF0000"/>
                </a:solidFill>
                <a:latin typeface="Times New Roman" pitchFamily="18" charset="0"/>
                <a:cs typeface="Times New Roman" pitchFamily="18" charset="0"/>
              </a:rPr>
              <a:t>Completion order</a:t>
            </a:r>
            <a:endParaRPr lang="en-US" sz="2000" b="1"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15962"/>
          </a:xfrm>
        </p:spPr>
        <p:txBody>
          <a:bodyPr>
            <a:normAutofit/>
          </a:bodyPr>
          <a:lstStyle/>
          <a:p>
            <a:r>
              <a:rPr lang="en-US" sz="3600" b="1" dirty="0" smtClean="0">
                <a:solidFill>
                  <a:srgbClr val="0070C0"/>
                </a:solidFill>
                <a:latin typeface="Times New Roman" pitchFamily="18" charset="0"/>
                <a:cs typeface="Times New Roman" pitchFamily="18" charset="0"/>
              </a:rPr>
              <a:t>Out-of-Order Issue Out-of-Order Completion</a:t>
            </a:r>
            <a:endParaRPr lang="en-US" sz="3600" b="1" dirty="0">
              <a:solidFill>
                <a:srgbClr val="0070C0"/>
              </a:solidFill>
            </a:endParaRPr>
          </a:p>
        </p:txBody>
      </p:sp>
      <p:sp>
        <p:nvSpPr>
          <p:cNvPr id="3" name="Content Placeholder 2"/>
          <p:cNvSpPr>
            <a:spLocks noGrp="1"/>
          </p:cNvSpPr>
          <p:nvPr>
            <p:ph idx="1"/>
          </p:nvPr>
        </p:nvSpPr>
        <p:spPr>
          <a:xfrm>
            <a:off x="381000" y="1143000"/>
            <a:ext cx="8534400" cy="5410200"/>
          </a:xfrm>
        </p:spPr>
        <p:txBody>
          <a:bodyPr>
            <a:normAutofit/>
          </a:bodyPr>
          <a:lstStyle/>
          <a:p>
            <a:r>
              <a:rPr lang="en-US" sz="2400" dirty="0" smtClean="0">
                <a:latin typeface="Times New Roman" pitchFamily="18" charset="0"/>
                <a:cs typeface="Times New Roman" pitchFamily="18" charset="0"/>
              </a:rPr>
              <a:t>Use of </a:t>
            </a:r>
            <a:r>
              <a:rPr lang="en-US" sz="2400" dirty="0" err="1" smtClean="0">
                <a:solidFill>
                  <a:srgbClr val="FF0000"/>
                </a:solidFill>
                <a:latin typeface="Times New Roman" pitchFamily="18" charset="0"/>
                <a:cs typeface="Times New Roman" pitchFamily="18" charset="0"/>
              </a:rPr>
              <a:t>lookahead</a:t>
            </a:r>
            <a:r>
              <a:rPr lang="en-US" sz="2400" dirty="0" smtClean="0">
                <a:solidFill>
                  <a:srgbClr val="FF0000"/>
                </a:solidFill>
                <a:latin typeface="Times New Roman" pitchFamily="18" charset="0"/>
                <a:cs typeface="Times New Roman" pitchFamily="18" charset="0"/>
              </a:rPr>
              <a:t> window (sometimes called instruction window or buffer)</a:t>
            </a:r>
            <a:r>
              <a:rPr lang="en-US" sz="2400" dirty="0" smtClean="0">
                <a:latin typeface="Times New Roman" pitchFamily="18" charset="0"/>
                <a:cs typeface="Times New Roman" pitchFamily="18" charset="0"/>
              </a:rPr>
              <a:t> with its own fetch &amp; decode logic.</a:t>
            </a:r>
          </a:p>
          <a:p>
            <a:r>
              <a:rPr lang="en-US" sz="2400" dirty="0" smtClean="0">
                <a:latin typeface="Times New Roman" pitchFamily="18" charset="0"/>
                <a:cs typeface="Times New Roman" pitchFamily="18" charset="0"/>
              </a:rPr>
              <a:t>Can continue to fetch and decode until this buffer is full</a:t>
            </a:r>
          </a:p>
          <a:p>
            <a:r>
              <a:rPr lang="en-US" sz="2400" dirty="0" smtClean="0">
                <a:latin typeface="Times New Roman" pitchFamily="18" charset="0"/>
                <a:cs typeface="Times New Roman" pitchFamily="18" charset="0"/>
              </a:rPr>
              <a:t>When a functional unit becomes available, an instruction is</a:t>
            </a:r>
          </a:p>
          <a:p>
            <a:pPr>
              <a:buNone/>
            </a:pPr>
            <a:r>
              <a:rPr lang="en-US" sz="2400" dirty="0" smtClean="0">
                <a:latin typeface="Times New Roman" pitchFamily="18" charset="0"/>
                <a:cs typeface="Times New Roman" pitchFamily="18" charset="0"/>
              </a:rPr>
              <a:t>     assigned to that pipe to be executed provided:</a:t>
            </a:r>
          </a:p>
          <a:p>
            <a:pPr>
              <a:buNone/>
            </a:pPr>
            <a:r>
              <a:rPr lang="en-US" sz="2400" dirty="0" smtClean="0">
                <a:latin typeface="Times New Roman" pitchFamily="18" charset="0"/>
                <a:cs typeface="Times New Roman" pitchFamily="18" charset="0"/>
              </a:rPr>
              <a:t>     – it needs that particular functional unit</a:t>
            </a:r>
          </a:p>
          <a:p>
            <a:pPr>
              <a:buNone/>
            </a:pPr>
            <a:r>
              <a:rPr lang="en-US" sz="2400" dirty="0" smtClean="0">
                <a:latin typeface="Times New Roman" pitchFamily="18" charset="0"/>
                <a:cs typeface="Times New Roman" pitchFamily="18" charset="0"/>
              </a:rPr>
              <a:t>     – no conflicts or dependencies are currently blocking its</a:t>
            </a:r>
          </a:p>
          <a:p>
            <a:pPr>
              <a:buNone/>
            </a:pPr>
            <a:r>
              <a:rPr lang="en-US" sz="2400" dirty="0" smtClean="0">
                <a:latin typeface="Times New Roman" pitchFamily="18" charset="0"/>
                <a:cs typeface="Times New Roman" pitchFamily="18" charset="0"/>
              </a:rPr>
              <a:t>        execution</a:t>
            </a:r>
          </a:p>
          <a:p>
            <a:r>
              <a:rPr lang="en-US" sz="2400" dirty="0" smtClean="0">
                <a:latin typeface="Times New Roman" pitchFamily="18" charset="0"/>
                <a:cs typeface="Times New Roman" pitchFamily="18" charset="0"/>
              </a:rPr>
              <a:t>Since instructions have been decoded, processor can </a:t>
            </a:r>
            <a:r>
              <a:rPr lang="en-US" sz="2400" dirty="0" err="1" smtClean="0">
                <a:latin typeface="Times New Roman" pitchFamily="18" charset="0"/>
                <a:cs typeface="Times New Roman" pitchFamily="18" charset="0"/>
              </a:rPr>
              <a:t>lookahead</a:t>
            </a:r>
            <a:r>
              <a:rPr lang="en-US" sz="2400" dirty="0" smtClean="0">
                <a:latin typeface="Times New Roman" pitchFamily="18" charset="0"/>
                <a:cs typeface="Times New Roman" pitchFamily="18" charset="0"/>
              </a:rPr>
              <a:t> in hopes of identifying independent instructions (</a:t>
            </a:r>
            <a:r>
              <a:rPr lang="en-US" sz="2400" dirty="0" smtClean="0">
                <a:solidFill>
                  <a:srgbClr val="FF0000"/>
                </a:solidFill>
                <a:latin typeface="Times New Roman" pitchFamily="18" charset="0"/>
                <a:cs typeface="Times New Roman" pitchFamily="18" charset="0"/>
              </a:rPr>
              <a:t>reordering</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Provides optimized pipeline execution.</a:t>
            </a:r>
          </a:p>
          <a:p>
            <a:r>
              <a:rPr lang="en-US" sz="2400" dirty="0" smtClean="0">
                <a:latin typeface="Times New Roman" pitchFamily="18" charset="0"/>
                <a:cs typeface="Times New Roman" pitchFamily="18" charset="0"/>
              </a:rPr>
              <a:t>Extra cost for </a:t>
            </a:r>
            <a:r>
              <a:rPr lang="en-US" sz="2400" dirty="0" err="1" smtClean="0">
                <a:solidFill>
                  <a:srgbClr val="FF0000"/>
                </a:solidFill>
                <a:latin typeface="Times New Roman" pitchFamily="18" charset="0"/>
                <a:cs typeface="Times New Roman" pitchFamily="18" charset="0"/>
              </a:rPr>
              <a:t>lookahead</a:t>
            </a:r>
            <a:r>
              <a:rPr lang="en-US" sz="2400" dirty="0" smtClean="0">
                <a:solidFill>
                  <a:srgbClr val="FF0000"/>
                </a:solidFill>
                <a:latin typeface="Times New Roman" pitchFamily="18" charset="0"/>
                <a:cs typeface="Times New Roman" pitchFamily="18" charset="0"/>
              </a:rPr>
              <a:t> window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Autofit/>
          </a:bodyPr>
          <a:lstStyle/>
          <a:p>
            <a:r>
              <a:rPr lang="en-US" sz="3600" b="1" dirty="0" smtClean="0">
                <a:solidFill>
                  <a:srgbClr val="0070C0"/>
                </a:solidFill>
                <a:latin typeface="Times New Roman" pitchFamily="18" charset="0"/>
                <a:cs typeface="Times New Roman" pitchFamily="18" charset="0"/>
              </a:rPr>
              <a:t>Out-of-Order Issue Out-of-Order Completion</a:t>
            </a:r>
            <a:endParaRPr lang="en-US" sz="3600" dirty="0"/>
          </a:p>
        </p:txBody>
      </p:sp>
      <p:pic>
        <p:nvPicPr>
          <p:cNvPr id="2051" name="Picture 3"/>
          <p:cNvPicPr>
            <a:picLocks noGrp="1" noChangeAspect="1" noChangeArrowheads="1"/>
          </p:cNvPicPr>
          <p:nvPr>
            <p:ph idx="1"/>
          </p:nvPr>
        </p:nvPicPr>
        <p:blipFill>
          <a:blip r:embed="rId2"/>
          <a:srcRect/>
          <a:stretch>
            <a:fillRect/>
          </a:stretch>
        </p:blipFill>
        <p:spPr bwMode="auto">
          <a:xfrm>
            <a:off x="381000" y="990600"/>
            <a:ext cx="8534400" cy="3352800"/>
          </a:xfrm>
          <a:prstGeom prst="rect">
            <a:avLst/>
          </a:prstGeom>
          <a:noFill/>
          <a:ln w="9525">
            <a:noFill/>
            <a:miter lim="800000"/>
            <a:headEnd/>
            <a:tailEnd/>
          </a:ln>
          <a:effectLst/>
        </p:spPr>
      </p:pic>
      <p:sp>
        <p:nvSpPr>
          <p:cNvPr id="7" name="TextBox 6"/>
          <p:cNvSpPr txBox="1"/>
          <p:nvPr/>
        </p:nvSpPr>
        <p:spPr>
          <a:xfrm>
            <a:off x="6553200" y="4648200"/>
            <a:ext cx="2438400" cy="1938992"/>
          </a:xfrm>
          <a:prstGeom prst="rect">
            <a:avLst/>
          </a:prstGeom>
          <a:noFill/>
        </p:spPr>
        <p:txBody>
          <a:bodyPr wrap="square" rtlCol="0">
            <a:spAutoFit/>
          </a:bodyPr>
          <a:lstStyle/>
          <a:p>
            <a:r>
              <a:rPr lang="en-US" sz="2000" b="1" dirty="0" smtClean="0">
                <a:solidFill>
                  <a:srgbClr val="FF0000"/>
                </a:solidFill>
                <a:latin typeface="Times New Roman" pitchFamily="18" charset="0"/>
                <a:cs typeface="Times New Roman" pitchFamily="18" charset="0"/>
              </a:rPr>
              <a:t>I1:    Ld         R1, A</a:t>
            </a:r>
          </a:p>
          <a:p>
            <a:r>
              <a:rPr lang="en-US" sz="2000" b="1" dirty="0" smtClean="0">
                <a:solidFill>
                  <a:srgbClr val="FF0000"/>
                </a:solidFill>
                <a:latin typeface="Times New Roman" pitchFamily="18" charset="0"/>
                <a:cs typeface="Times New Roman" pitchFamily="18" charset="0"/>
              </a:rPr>
              <a:t>I2:    Add       R2, R1</a:t>
            </a:r>
          </a:p>
          <a:p>
            <a:r>
              <a:rPr lang="en-US" sz="2000" b="1" dirty="0" smtClean="0">
                <a:solidFill>
                  <a:srgbClr val="FF0000"/>
                </a:solidFill>
                <a:latin typeface="Times New Roman" pitchFamily="18" charset="0"/>
                <a:cs typeface="Times New Roman" pitchFamily="18" charset="0"/>
              </a:rPr>
              <a:t>I3:    Add       R3, R4</a:t>
            </a:r>
          </a:p>
          <a:p>
            <a:r>
              <a:rPr lang="en-US" sz="2000" b="1" dirty="0" smtClean="0">
                <a:solidFill>
                  <a:srgbClr val="FF0000"/>
                </a:solidFill>
                <a:latin typeface="Times New Roman" pitchFamily="18" charset="0"/>
                <a:cs typeface="Times New Roman" pitchFamily="18" charset="0"/>
              </a:rPr>
              <a:t>I4:    </a:t>
            </a:r>
            <a:r>
              <a:rPr lang="en-US" sz="2000" b="1" dirty="0" err="1" smtClean="0">
                <a:solidFill>
                  <a:srgbClr val="FF0000"/>
                </a:solidFill>
                <a:latin typeface="Times New Roman" pitchFamily="18" charset="0"/>
                <a:cs typeface="Times New Roman" pitchFamily="18" charset="0"/>
              </a:rPr>
              <a:t>Mul</a:t>
            </a:r>
            <a:r>
              <a:rPr lang="en-US" sz="2000" b="1" dirty="0" smtClean="0">
                <a:solidFill>
                  <a:srgbClr val="FF0000"/>
                </a:solidFill>
                <a:latin typeface="Times New Roman" pitchFamily="18" charset="0"/>
                <a:cs typeface="Times New Roman" pitchFamily="18" charset="0"/>
              </a:rPr>
              <a:t>       R4, R5</a:t>
            </a:r>
          </a:p>
          <a:p>
            <a:r>
              <a:rPr lang="en-US" sz="2000" b="1" dirty="0" smtClean="0">
                <a:solidFill>
                  <a:srgbClr val="FF0000"/>
                </a:solidFill>
                <a:latin typeface="Times New Roman" pitchFamily="18" charset="0"/>
                <a:cs typeface="Times New Roman" pitchFamily="18" charset="0"/>
              </a:rPr>
              <a:t>I5:    Comp    R6</a:t>
            </a:r>
          </a:p>
          <a:p>
            <a:r>
              <a:rPr lang="en-US" sz="2000" b="1" dirty="0" smtClean="0">
                <a:solidFill>
                  <a:srgbClr val="FF0000"/>
                </a:solidFill>
                <a:latin typeface="Times New Roman" pitchFamily="18" charset="0"/>
                <a:cs typeface="Times New Roman" pitchFamily="18" charset="0"/>
              </a:rPr>
              <a:t>I6:    </a:t>
            </a:r>
            <a:r>
              <a:rPr lang="en-US" sz="2000" b="1" dirty="0" err="1" smtClean="0">
                <a:solidFill>
                  <a:srgbClr val="FF0000"/>
                </a:solidFill>
                <a:latin typeface="Times New Roman" pitchFamily="18" charset="0"/>
                <a:cs typeface="Times New Roman" pitchFamily="18" charset="0"/>
              </a:rPr>
              <a:t>Mul</a:t>
            </a:r>
            <a:r>
              <a:rPr lang="en-US" sz="2000" b="1" dirty="0" smtClean="0">
                <a:solidFill>
                  <a:srgbClr val="FF0000"/>
                </a:solidFill>
                <a:latin typeface="Times New Roman" pitchFamily="18" charset="0"/>
                <a:cs typeface="Times New Roman" pitchFamily="18" charset="0"/>
              </a:rPr>
              <a:t>       R6, R7</a:t>
            </a:r>
            <a:r>
              <a:rPr lang="en-US" dirty="0" smtClean="0">
                <a:solidFill>
                  <a:srgbClr val="FF0000"/>
                </a:solidFill>
              </a:rPr>
              <a:t>  </a:t>
            </a:r>
            <a:endParaRPr lang="en-US" dirty="0">
              <a:solidFill>
                <a:srgbClr val="FF0000"/>
              </a:solidFill>
            </a:endParaRPr>
          </a:p>
        </p:txBody>
      </p:sp>
      <p:pic>
        <p:nvPicPr>
          <p:cNvPr id="2052" name="Picture 4"/>
          <p:cNvPicPr>
            <a:picLocks noChangeAspect="1" noChangeArrowheads="1"/>
          </p:cNvPicPr>
          <p:nvPr/>
        </p:nvPicPr>
        <p:blipFill>
          <a:blip r:embed="rId3"/>
          <a:srcRect/>
          <a:stretch>
            <a:fillRect/>
          </a:stretch>
        </p:blipFill>
        <p:spPr bwMode="auto">
          <a:xfrm>
            <a:off x="152400" y="4800600"/>
            <a:ext cx="3190875" cy="14954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3581400" y="4648200"/>
            <a:ext cx="268605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smtClean="0">
                <a:solidFill>
                  <a:srgbClr val="0070C0"/>
                </a:solidFill>
                <a:latin typeface="Times New Roman" pitchFamily="18" charset="0"/>
                <a:cs typeface="Times New Roman" pitchFamily="18" charset="0"/>
              </a:rPr>
              <a:t>Exercise</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rmAutofit/>
          </a:bodyPr>
          <a:lstStyle/>
          <a:p>
            <a:r>
              <a:rPr lang="en-US" sz="2400" dirty="0" smtClean="0">
                <a:latin typeface="Times New Roman" pitchFamily="18" charset="0"/>
                <a:cs typeface="Times New Roman" pitchFamily="18" charset="0"/>
              </a:rPr>
              <a:t>Consider the following code segment</a:t>
            </a:r>
          </a:p>
          <a:p>
            <a:pPr>
              <a:buNone/>
            </a:pPr>
            <a:r>
              <a:rPr lang="en-US" sz="2400" dirty="0" smtClean="0">
                <a:solidFill>
                  <a:srgbClr val="FF0000"/>
                </a:solidFill>
                <a:latin typeface="Times New Roman" pitchFamily="18" charset="0"/>
                <a:cs typeface="Times New Roman" pitchFamily="18" charset="0"/>
              </a:rPr>
              <a:t>                         1.   R3=R0*R1</a:t>
            </a:r>
          </a:p>
          <a:p>
            <a:pPr>
              <a:buNone/>
            </a:pPr>
            <a:r>
              <a:rPr lang="en-US" sz="2400" dirty="0" smtClean="0">
                <a:solidFill>
                  <a:srgbClr val="FF0000"/>
                </a:solidFill>
                <a:latin typeface="Times New Roman" pitchFamily="18" charset="0"/>
                <a:cs typeface="Times New Roman" pitchFamily="18" charset="0"/>
              </a:rPr>
              <a:t>                         2.   R4=R0+R2</a:t>
            </a:r>
          </a:p>
          <a:p>
            <a:pPr>
              <a:buNone/>
            </a:pPr>
            <a:r>
              <a:rPr lang="en-US" sz="2400" dirty="0" smtClean="0">
                <a:solidFill>
                  <a:srgbClr val="FF0000"/>
                </a:solidFill>
                <a:latin typeface="Times New Roman" pitchFamily="18" charset="0"/>
                <a:cs typeface="Times New Roman" pitchFamily="18" charset="0"/>
              </a:rPr>
              <a:t>                         3.   R5=R0/R1</a:t>
            </a:r>
          </a:p>
          <a:p>
            <a:pPr>
              <a:buNone/>
            </a:pPr>
            <a:r>
              <a:rPr lang="en-US" sz="2400" dirty="0" smtClean="0">
                <a:solidFill>
                  <a:srgbClr val="FF0000"/>
                </a:solidFill>
                <a:latin typeface="Times New Roman" pitchFamily="18" charset="0"/>
                <a:cs typeface="Times New Roman" pitchFamily="18" charset="0"/>
              </a:rPr>
              <a:t>                         4.   R6=R1+R4</a:t>
            </a:r>
          </a:p>
          <a:p>
            <a:pPr>
              <a:buNone/>
            </a:pPr>
            <a:r>
              <a:rPr lang="en-US" sz="2400" dirty="0" smtClean="0">
                <a:solidFill>
                  <a:srgbClr val="FF0000"/>
                </a:solidFill>
                <a:latin typeface="Times New Roman" pitchFamily="18" charset="0"/>
                <a:cs typeface="Times New Roman" pitchFamily="18" charset="0"/>
              </a:rPr>
              <a:t>                         5.   R7=R1*R2</a:t>
            </a:r>
          </a:p>
          <a:p>
            <a:pPr>
              <a:buNone/>
            </a:pPr>
            <a:r>
              <a:rPr lang="en-US" sz="2400" dirty="0" smtClean="0">
                <a:solidFill>
                  <a:srgbClr val="FF0000"/>
                </a:solidFill>
                <a:latin typeface="Times New Roman" pitchFamily="18" charset="0"/>
                <a:cs typeface="Times New Roman" pitchFamily="18" charset="0"/>
              </a:rPr>
              <a:t>                         6.   R1=R0-R2</a:t>
            </a:r>
          </a:p>
          <a:p>
            <a:pPr>
              <a:buNone/>
            </a:pPr>
            <a:r>
              <a:rPr lang="en-US" sz="2400" dirty="0" smtClean="0">
                <a:solidFill>
                  <a:srgbClr val="FF0000"/>
                </a:solidFill>
                <a:latin typeface="Times New Roman" pitchFamily="18" charset="0"/>
                <a:cs typeface="Times New Roman" pitchFamily="18" charset="0"/>
              </a:rPr>
              <a:t>                         7.   R3=R3*R1</a:t>
            </a:r>
          </a:p>
          <a:p>
            <a:pPr>
              <a:buNone/>
            </a:pPr>
            <a:r>
              <a:rPr lang="en-US" sz="2400" dirty="0" smtClean="0">
                <a:solidFill>
                  <a:srgbClr val="FF0000"/>
                </a:solidFill>
                <a:latin typeface="Times New Roman" pitchFamily="18" charset="0"/>
                <a:cs typeface="Times New Roman" pitchFamily="18" charset="0"/>
              </a:rPr>
              <a:t>                         8.   R1=R4+R4</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Perform:</a:t>
            </a:r>
            <a:r>
              <a:rPr lang="en-US" sz="2400" dirty="0" smtClean="0">
                <a:latin typeface="Times New Roman" pitchFamily="18" charset="0"/>
                <a:cs typeface="Times New Roman" pitchFamily="18" charset="0"/>
              </a:rPr>
              <a:t>   1. In-order issue with in-order completion</a:t>
            </a:r>
          </a:p>
          <a:p>
            <a:pPr>
              <a:buNone/>
            </a:pPr>
            <a:r>
              <a:rPr lang="en-US" sz="2400" dirty="0" smtClean="0">
                <a:latin typeface="Times New Roman" pitchFamily="18" charset="0"/>
                <a:cs typeface="Times New Roman" pitchFamily="18" charset="0"/>
              </a:rPr>
              <a:t>                    2. In-order issue with out-of-order completion</a:t>
            </a:r>
          </a:p>
          <a:p>
            <a:pPr>
              <a:buNone/>
            </a:pPr>
            <a:r>
              <a:rPr lang="en-US" sz="2400" dirty="0" smtClean="0">
                <a:latin typeface="Times New Roman" pitchFamily="18" charset="0"/>
                <a:cs typeface="Times New Roman" pitchFamily="18" charset="0"/>
              </a:rPr>
              <a:t>                    3. Out-of-order issue with out-of-order completion</a:t>
            </a:r>
          </a:p>
          <a:p>
            <a:pPr>
              <a:buNone/>
            </a:pPr>
            <a:endParaRPr lang="en-US"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err="1" smtClean="0">
                <a:solidFill>
                  <a:srgbClr val="0070C0"/>
                </a:solidFill>
                <a:latin typeface="Times New Roman" pitchFamily="18" charset="0"/>
                <a:cs typeface="Times New Roman" pitchFamily="18" charset="0"/>
              </a:rPr>
              <a:t>Antidependency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638800"/>
          </a:xfrm>
        </p:spPr>
        <p:txBody>
          <a:bodyPr>
            <a:normAutofit/>
          </a:bodyPr>
          <a:lstStyle/>
          <a:p>
            <a:r>
              <a:rPr lang="en-US" sz="2400" dirty="0" smtClean="0">
                <a:latin typeface="Times New Roman" pitchFamily="18" charset="0"/>
                <a:cs typeface="Times New Roman" pitchFamily="18" charset="0"/>
              </a:rPr>
              <a:t>Allowing for rearranged entrance </a:t>
            </a:r>
            <a:r>
              <a:rPr lang="en-US" sz="2400" dirty="0" smtClean="0">
                <a:latin typeface="Times New Roman" pitchFamily="18" charset="0"/>
                <a:cs typeface="Times New Roman" pitchFamily="18" charset="0"/>
              </a:rPr>
              <a:t>to execution unit may  result in </a:t>
            </a:r>
            <a:r>
              <a:rPr lang="en-US" sz="2400" dirty="0" err="1" smtClean="0">
                <a:solidFill>
                  <a:srgbClr val="FF0000"/>
                </a:solidFill>
                <a:latin typeface="Times New Roman" pitchFamily="18" charset="0"/>
                <a:cs typeface="Times New Roman" pitchFamily="18" charset="0"/>
              </a:rPr>
              <a:t>Antidependency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Called </a:t>
            </a:r>
            <a:r>
              <a:rPr lang="en-US" sz="2400" dirty="0" err="1" smtClean="0">
                <a:latin typeface="Times New Roman" pitchFamily="18" charset="0"/>
                <a:cs typeface="Times New Roman" pitchFamily="18" charset="0"/>
              </a:rPr>
              <a:t>Anitdependency</a:t>
            </a:r>
            <a:r>
              <a:rPr lang="en-US" sz="2400" dirty="0" smtClean="0">
                <a:latin typeface="Times New Roman" pitchFamily="18" charset="0"/>
                <a:cs typeface="Times New Roman" pitchFamily="18" charset="0"/>
              </a:rPr>
              <a:t> because it is </a:t>
            </a:r>
            <a:r>
              <a:rPr lang="en-US" sz="2400" dirty="0" smtClean="0">
                <a:latin typeface="Times New Roman" pitchFamily="18" charset="0"/>
                <a:cs typeface="Times New Roman" pitchFamily="18" charset="0"/>
              </a:rPr>
              <a:t>the exact </a:t>
            </a:r>
            <a:r>
              <a:rPr lang="en-US" sz="2400" dirty="0" smtClean="0">
                <a:latin typeface="Times New Roman" pitchFamily="18" charset="0"/>
                <a:cs typeface="Times New Roman" pitchFamily="18" charset="0"/>
              </a:rPr>
              <a:t>opposite of data dependency</a:t>
            </a:r>
          </a:p>
          <a:p>
            <a:r>
              <a:rPr lang="en-US" sz="2400" dirty="0" smtClean="0">
                <a:solidFill>
                  <a:srgbClr val="FF0000"/>
                </a:solidFill>
                <a:latin typeface="Times New Roman" pitchFamily="18" charset="0"/>
                <a:cs typeface="Times New Roman" pitchFamily="18" charset="0"/>
              </a:rPr>
              <a:t>Data </a:t>
            </a:r>
            <a:r>
              <a:rPr lang="en-US" sz="2400" dirty="0" smtClean="0">
                <a:solidFill>
                  <a:srgbClr val="FF0000"/>
                </a:solidFill>
                <a:latin typeface="Times New Roman" pitchFamily="18" charset="0"/>
                <a:cs typeface="Times New Roman" pitchFamily="18" charset="0"/>
              </a:rPr>
              <a:t>dependency: </a:t>
            </a:r>
            <a:r>
              <a:rPr lang="en-US" sz="2400" dirty="0" smtClean="0">
                <a:latin typeface="Times New Roman" pitchFamily="18" charset="0"/>
                <a:cs typeface="Times New Roman" pitchFamily="18" charset="0"/>
              </a:rPr>
              <a:t>I2 </a:t>
            </a:r>
            <a:r>
              <a:rPr lang="en-US" sz="2400" dirty="0" smtClean="0">
                <a:latin typeface="Times New Roman" pitchFamily="18" charset="0"/>
                <a:cs typeface="Times New Roman" pitchFamily="18" charset="0"/>
              </a:rPr>
              <a:t>depends </a:t>
            </a:r>
            <a:r>
              <a:rPr lang="en-US" sz="2400" dirty="0" smtClean="0">
                <a:latin typeface="Times New Roman" pitchFamily="18" charset="0"/>
                <a:cs typeface="Times New Roman" pitchFamily="18" charset="0"/>
              </a:rPr>
              <a:t>on data from </a:t>
            </a:r>
            <a:r>
              <a:rPr lang="en-US" sz="2400" dirty="0" smtClean="0">
                <a:latin typeface="Times New Roman" pitchFamily="18" charset="0"/>
                <a:cs typeface="Times New Roman" pitchFamily="18" charset="0"/>
              </a:rPr>
              <a:t>I1.</a:t>
            </a:r>
          </a:p>
          <a:p>
            <a:r>
              <a:rPr lang="en-US" sz="2400" dirty="0" err="1" smtClean="0">
                <a:solidFill>
                  <a:srgbClr val="FF0000"/>
                </a:solidFill>
                <a:latin typeface="Times New Roman" pitchFamily="18" charset="0"/>
                <a:cs typeface="Times New Roman" pitchFamily="18" charset="0"/>
              </a:rPr>
              <a:t>Antidependency</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I1 </a:t>
            </a:r>
            <a:r>
              <a:rPr lang="en-US" sz="2400" dirty="0" smtClean="0">
                <a:latin typeface="Times New Roman" pitchFamily="18" charset="0"/>
                <a:cs typeface="Times New Roman" pitchFamily="18" charset="0"/>
              </a:rPr>
              <a:t>depends </a:t>
            </a:r>
            <a:r>
              <a:rPr lang="en-US" sz="2400" dirty="0" smtClean="0">
                <a:latin typeface="Times New Roman" pitchFamily="18" charset="0"/>
                <a:cs typeface="Times New Roman" pitchFamily="18" charset="0"/>
              </a:rPr>
              <a:t>on data </a:t>
            </a:r>
            <a:r>
              <a:rPr lang="en-US" sz="2400" dirty="0" smtClean="0">
                <a:latin typeface="Times New Roman" pitchFamily="18" charset="0"/>
                <a:cs typeface="Times New Roman" pitchFamily="18" charset="0"/>
              </a:rPr>
              <a:t>that could </a:t>
            </a:r>
            <a:r>
              <a:rPr lang="en-US" sz="2400" dirty="0" smtClean="0">
                <a:latin typeface="Times New Roman" pitchFamily="18" charset="0"/>
                <a:cs typeface="Times New Roman" pitchFamily="18" charset="0"/>
              </a:rPr>
              <a:t>be </a:t>
            </a:r>
            <a:r>
              <a:rPr lang="en-US" sz="2400" dirty="0" smtClean="0">
                <a:latin typeface="Times New Roman" pitchFamily="18" charset="0"/>
                <a:cs typeface="Times New Roman" pitchFamily="18" charset="0"/>
              </a:rPr>
              <a:t>destroyed by I2</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Example</a:t>
            </a:r>
            <a:r>
              <a:rPr lang="en-US" sz="2400" b="1"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I1:    R3 </a:t>
            </a:r>
            <a:r>
              <a:rPr lang="en-US" sz="2400" b="1" dirty="0" smtClean="0">
                <a:solidFill>
                  <a:srgbClr val="FF0000"/>
                </a:solidFill>
                <a:latin typeface="Times New Roman" pitchFamily="18" charset="0"/>
                <a:cs typeface="Times New Roman" pitchFamily="18" charset="0"/>
              </a:rPr>
              <a:t>= R3 + </a:t>
            </a:r>
            <a:r>
              <a:rPr lang="en-US" sz="2400" b="1" dirty="0" smtClean="0">
                <a:solidFill>
                  <a:srgbClr val="FF0000"/>
                </a:solidFill>
                <a:latin typeface="Times New Roman" pitchFamily="18" charset="0"/>
                <a:cs typeface="Times New Roman" pitchFamily="18" charset="0"/>
              </a:rPr>
              <a:t>R5</a:t>
            </a:r>
            <a:endParaRPr lang="en-US" sz="2400" b="1" dirty="0" smtClean="0">
              <a:solidFill>
                <a:srgbClr val="FF0000"/>
              </a:solidFill>
              <a:latin typeface="Times New Roman" pitchFamily="18" charset="0"/>
              <a:cs typeface="Times New Roman" pitchFamily="18" charset="0"/>
            </a:endParaRPr>
          </a:p>
          <a:p>
            <a:pPr>
              <a:buNone/>
            </a:pPr>
            <a:r>
              <a:rPr lang="en-US" sz="2400" b="1" dirty="0" smtClean="0">
                <a:solidFill>
                  <a:srgbClr val="FF0000"/>
                </a:solidFill>
                <a:latin typeface="Times New Roman" pitchFamily="18" charset="0"/>
                <a:cs typeface="Times New Roman" pitchFamily="18" charset="0"/>
              </a:rPr>
              <a:t>                    I2:    R4 </a:t>
            </a:r>
            <a:r>
              <a:rPr lang="en-US" sz="2400" b="1" dirty="0" smtClean="0">
                <a:solidFill>
                  <a:srgbClr val="FF0000"/>
                </a:solidFill>
                <a:latin typeface="Times New Roman" pitchFamily="18" charset="0"/>
                <a:cs typeface="Times New Roman" pitchFamily="18" charset="0"/>
              </a:rPr>
              <a:t>= R3 + </a:t>
            </a:r>
            <a:r>
              <a:rPr lang="en-US" sz="2400" b="1" dirty="0" smtClean="0">
                <a:solidFill>
                  <a:srgbClr val="FF0000"/>
                </a:solidFill>
                <a:latin typeface="Times New Roman" pitchFamily="18" charset="0"/>
                <a:cs typeface="Times New Roman" pitchFamily="18" charset="0"/>
              </a:rPr>
              <a:t>1</a:t>
            </a:r>
            <a:endParaRPr lang="en-US" sz="2400" b="1" dirty="0" smtClean="0">
              <a:solidFill>
                <a:srgbClr val="FF0000"/>
              </a:solidFill>
              <a:latin typeface="Times New Roman" pitchFamily="18" charset="0"/>
              <a:cs typeface="Times New Roman" pitchFamily="18" charset="0"/>
            </a:endParaRPr>
          </a:p>
          <a:p>
            <a:pPr>
              <a:buNone/>
            </a:pPr>
            <a:r>
              <a:rPr lang="en-US" sz="2400" b="1" dirty="0" smtClean="0">
                <a:solidFill>
                  <a:srgbClr val="FF0000"/>
                </a:solidFill>
                <a:latin typeface="Times New Roman" pitchFamily="18" charset="0"/>
                <a:cs typeface="Times New Roman" pitchFamily="18" charset="0"/>
              </a:rPr>
              <a:t>                    I3:    R3 </a:t>
            </a:r>
            <a:r>
              <a:rPr lang="en-US" sz="2400" b="1" dirty="0" smtClean="0">
                <a:solidFill>
                  <a:srgbClr val="FF0000"/>
                </a:solidFill>
                <a:latin typeface="Times New Roman" pitchFamily="18" charset="0"/>
                <a:cs typeface="Times New Roman" pitchFamily="18" charset="0"/>
              </a:rPr>
              <a:t>= R5 + </a:t>
            </a:r>
            <a:r>
              <a:rPr lang="en-US" sz="2400" b="1" dirty="0" smtClean="0">
                <a:solidFill>
                  <a:srgbClr val="FF0000"/>
                </a:solidFill>
                <a:latin typeface="Times New Roman" pitchFamily="18" charset="0"/>
                <a:cs typeface="Times New Roman" pitchFamily="18" charset="0"/>
              </a:rPr>
              <a:t>1</a:t>
            </a:r>
            <a:endParaRPr lang="en-US" sz="2400" b="1" dirty="0" smtClean="0">
              <a:solidFill>
                <a:srgbClr val="FF0000"/>
              </a:solidFill>
              <a:latin typeface="Times New Roman" pitchFamily="18" charset="0"/>
              <a:cs typeface="Times New Roman" pitchFamily="18" charset="0"/>
            </a:endParaRPr>
          </a:p>
          <a:p>
            <a:pPr>
              <a:buNone/>
            </a:pPr>
            <a:r>
              <a:rPr lang="en-US" sz="2400" b="1" dirty="0" smtClean="0">
                <a:solidFill>
                  <a:srgbClr val="FF0000"/>
                </a:solidFill>
                <a:latin typeface="Times New Roman" pitchFamily="18" charset="0"/>
                <a:cs typeface="Times New Roman" pitchFamily="18" charset="0"/>
              </a:rPr>
              <a:t>                    I4:    R7 </a:t>
            </a:r>
            <a:r>
              <a:rPr lang="en-US" sz="2400" b="1" dirty="0" smtClean="0">
                <a:solidFill>
                  <a:srgbClr val="FF0000"/>
                </a:solidFill>
                <a:latin typeface="Times New Roman" pitchFamily="18" charset="0"/>
                <a:cs typeface="Times New Roman" pitchFamily="18" charset="0"/>
              </a:rPr>
              <a:t>= R3 + </a:t>
            </a:r>
            <a:r>
              <a:rPr lang="en-US" sz="2400" b="1" dirty="0" smtClean="0">
                <a:solidFill>
                  <a:srgbClr val="FF0000"/>
                </a:solidFill>
                <a:latin typeface="Times New Roman" pitchFamily="18" charset="0"/>
                <a:cs typeface="Times New Roman" pitchFamily="18" charset="0"/>
              </a:rPr>
              <a:t>R4</a:t>
            </a:r>
            <a:endParaRPr lang="en-US" sz="2400" b="1"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I3 </a:t>
            </a:r>
            <a:r>
              <a:rPr lang="en-US" sz="2400" dirty="0" smtClean="0">
                <a:latin typeface="Times New Roman" pitchFamily="18" charset="0"/>
                <a:cs typeface="Times New Roman" pitchFamily="18" charset="0"/>
              </a:rPr>
              <a:t>can not complete before I2 starts as </a:t>
            </a:r>
            <a:r>
              <a:rPr lang="en-US" sz="2400" dirty="0" smtClean="0">
                <a:latin typeface="Times New Roman" pitchFamily="18" charset="0"/>
                <a:cs typeface="Times New Roman" pitchFamily="18" charset="0"/>
              </a:rPr>
              <a:t>I2 needs </a:t>
            </a:r>
            <a:r>
              <a:rPr lang="en-US" sz="2400" dirty="0" smtClean="0">
                <a:latin typeface="Times New Roman" pitchFamily="18" charset="0"/>
                <a:cs typeface="Times New Roman" pitchFamily="18" charset="0"/>
              </a:rPr>
              <a:t>a value in R3 and I3 changes </a:t>
            </a:r>
            <a:r>
              <a:rPr lang="en-US" sz="2400" dirty="0" smtClean="0">
                <a:latin typeface="Times New Roman" pitchFamily="18" charset="0"/>
                <a:cs typeface="Times New Roman" pitchFamily="18" charset="0"/>
              </a:rPr>
              <a:t>R3.</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639762"/>
          </a:xfrm>
        </p:spPr>
        <p:txBody>
          <a:bodyPr>
            <a:normAutofit fontScale="90000"/>
          </a:bodyPr>
          <a:lstStyle/>
          <a:p>
            <a:r>
              <a:rPr lang="en-GB" b="1" dirty="0" smtClean="0">
                <a:solidFill>
                  <a:srgbClr val="0070C0"/>
                </a:solidFill>
                <a:latin typeface="Times New Roman" pitchFamily="18" charset="0"/>
                <a:cs typeface="Times New Roman" pitchFamily="18" charset="0"/>
              </a:rPr>
              <a:t>Register Renaming</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382000" cy="5562600"/>
          </a:xfrm>
        </p:spPr>
        <p:txBody>
          <a:bodyPr>
            <a:noAutofit/>
          </a:bodyPr>
          <a:lstStyle/>
          <a:p>
            <a:r>
              <a:rPr lang="en-GB" sz="2400" dirty="0" smtClean="0">
                <a:latin typeface="Times New Roman" pitchFamily="18" charset="0"/>
                <a:cs typeface="Times New Roman" pitchFamily="18" charset="0"/>
              </a:rPr>
              <a:t>Output and </a:t>
            </a:r>
            <a:r>
              <a:rPr lang="en-GB" sz="2400" dirty="0" err="1" smtClean="0">
                <a:latin typeface="Times New Roman" pitchFamily="18" charset="0"/>
                <a:cs typeface="Times New Roman" pitchFamily="18" charset="0"/>
              </a:rPr>
              <a:t>antidependencies</a:t>
            </a:r>
            <a:r>
              <a:rPr lang="en-GB" sz="2400" dirty="0" smtClean="0">
                <a:latin typeface="Times New Roman" pitchFamily="18" charset="0"/>
                <a:cs typeface="Times New Roman" pitchFamily="18" charset="0"/>
              </a:rPr>
              <a:t> occur because register contents may not reflect the correct ordering from the </a:t>
            </a:r>
            <a:r>
              <a:rPr lang="en-GB" sz="2400" dirty="0" smtClean="0">
                <a:latin typeface="Times New Roman" pitchFamily="18" charset="0"/>
                <a:cs typeface="Times New Roman" pitchFamily="18" charset="0"/>
              </a:rPr>
              <a:t>program</a:t>
            </a:r>
          </a:p>
          <a:p>
            <a:r>
              <a:rPr lang="en-GB" sz="2400" dirty="0" smtClean="0">
                <a:latin typeface="Times New Roman" pitchFamily="18" charset="0"/>
                <a:cs typeface="Times New Roman" pitchFamily="18" charset="0"/>
              </a:rPr>
              <a:t>May </a:t>
            </a:r>
            <a:r>
              <a:rPr lang="en-GB" sz="2400" dirty="0" smtClean="0">
                <a:latin typeface="Times New Roman" pitchFamily="18" charset="0"/>
                <a:cs typeface="Times New Roman" pitchFamily="18" charset="0"/>
              </a:rPr>
              <a:t>result in a pipeline stall</a:t>
            </a:r>
          </a:p>
          <a:p>
            <a:r>
              <a:rPr lang="en-GB" sz="2400" dirty="0" smtClean="0">
                <a:latin typeface="Times New Roman" pitchFamily="18" charset="0"/>
                <a:cs typeface="Times New Roman" pitchFamily="18" charset="0"/>
              </a:rPr>
              <a:t>Registers </a:t>
            </a:r>
            <a:r>
              <a:rPr lang="en-GB" sz="2400" dirty="0" smtClean="0">
                <a:latin typeface="Times New Roman" pitchFamily="18" charset="0"/>
                <a:cs typeface="Times New Roman" pitchFamily="18" charset="0"/>
              </a:rPr>
              <a:t>allocated dynamically</a:t>
            </a:r>
          </a:p>
          <a:p>
            <a:pPr lvl="1">
              <a:buNone/>
            </a:pPr>
            <a:r>
              <a:rPr lang="en-GB" sz="2400" dirty="0" smtClean="0">
                <a:latin typeface="Times New Roman" pitchFamily="18" charset="0"/>
                <a:cs typeface="Times New Roman" pitchFamily="18" charset="0"/>
              </a:rPr>
              <a:t>  - i.e</a:t>
            </a:r>
            <a:r>
              <a:rPr lang="en-GB" sz="2400" dirty="0" smtClean="0">
                <a:latin typeface="Times New Roman" pitchFamily="18" charset="0"/>
                <a:cs typeface="Times New Roman" pitchFamily="18" charset="0"/>
              </a:rPr>
              <a:t>. registers are not specifically </a:t>
            </a:r>
            <a:r>
              <a:rPr lang="en-GB" sz="2400" dirty="0" smtClean="0">
                <a:latin typeface="Times New Roman" pitchFamily="18" charset="0"/>
                <a:cs typeface="Times New Roman" pitchFamily="18" charset="0"/>
              </a:rPr>
              <a:t>named</a:t>
            </a:r>
          </a:p>
          <a:p>
            <a:r>
              <a:rPr lang="en-US" sz="2400" dirty="0" smtClean="0">
                <a:latin typeface="Times New Roman" pitchFamily="18" charset="0"/>
                <a:cs typeface="Times New Roman" pitchFamily="18" charset="0"/>
              </a:rPr>
              <a:t>These </a:t>
            </a:r>
            <a:r>
              <a:rPr lang="en-US" sz="2400" dirty="0" smtClean="0">
                <a:latin typeface="Times New Roman" pitchFamily="18" charset="0"/>
                <a:cs typeface="Times New Roman" pitchFamily="18" charset="0"/>
              </a:rPr>
              <a:t>problems are storage conflicts </a:t>
            </a:r>
            <a:r>
              <a:rPr lang="en-US" sz="2400" dirty="0" smtClean="0">
                <a:latin typeface="Times New Roman" pitchFamily="18" charset="0"/>
                <a:cs typeface="Times New Roman" pitchFamily="18" charset="0"/>
              </a:rPr>
              <a:t>– multiple </a:t>
            </a:r>
            <a:r>
              <a:rPr lang="en-US" sz="2400" dirty="0" smtClean="0">
                <a:latin typeface="Times New Roman" pitchFamily="18" charset="0"/>
                <a:cs typeface="Times New Roman" pitchFamily="18" charset="0"/>
              </a:rPr>
              <a:t>instructions competing for use </a:t>
            </a:r>
            <a:r>
              <a:rPr lang="en-US" sz="2400" dirty="0" smtClean="0">
                <a:latin typeface="Times New Roman" pitchFamily="18" charset="0"/>
                <a:cs typeface="Times New Roman" pitchFamily="18" charset="0"/>
              </a:rPr>
              <a:t>of same register.</a:t>
            </a:r>
            <a:endParaRPr lang="en-US" sz="2400" dirty="0" smtClean="0">
              <a:latin typeface="Times New Roman" pitchFamily="18" charset="0"/>
              <a:cs typeface="Times New Roman" pitchFamily="18" charset="0"/>
            </a:endParaRPr>
          </a:p>
          <a:p>
            <a:r>
              <a:rPr lang="en-US" sz="2400" b="1" dirty="0" smtClean="0">
                <a:solidFill>
                  <a:srgbClr val="FF0000"/>
                </a:solidFill>
                <a:latin typeface="Times New Roman" pitchFamily="18" charset="0"/>
                <a:cs typeface="Times New Roman" pitchFamily="18" charset="0"/>
              </a:rPr>
              <a:t>Solution:</a:t>
            </a:r>
            <a:r>
              <a:rPr lang="en-US" sz="2400" b="1"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duplicate </a:t>
            </a:r>
            <a:r>
              <a:rPr lang="en-US" sz="2400" dirty="0" smtClean="0">
                <a:solidFill>
                  <a:srgbClr val="FF0000"/>
                </a:solidFill>
                <a:latin typeface="Times New Roman" pitchFamily="18" charset="0"/>
                <a:cs typeface="Times New Roman" pitchFamily="18" charset="0"/>
              </a:rPr>
              <a:t>resources</a:t>
            </a:r>
          </a:p>
          <a:p>
            <a:r>
              <a:rPr lang="en-US" sz="2400" dirty="0" smtClean="0">
                <a:latin typeface="Times New Roman" pitchFamily="18" charset="0"/>
                <a:cs typeface="Times New Roman" pitchFamily="18" charset="0"/>
              </a:rPr>
              <a:t>Assigning </a:t>
            </a:r>
            <a:r>
              <a:rPr lang="en-US" sz="2400" dirty="0" smtClean="0">
                <a:latin typeface="Times New Roman" pitchFamily="18" charset="0"/>
                <a:cs typeface="Times New Roman" pitchFamily="18" charset="0"/>
              </a:rPr>
              <a:t>a value to a register </a:t>
            </a:r>
            <a:r>
              <a:rPr lang="en-US" sz="2400" dirty="0" smtClean="0">
                <a:latin typeface="Times New Roman" pitchFamily="18" charset="0"/>
                <a:cs typeface="Times New Roman" pitchFamily="18" charset="0"/>
              </a:rPr>
              <a:t>dynamically creates </a:t>
            </a:r>
            <a:r>
              <a:rPr lang="en-US" sz="2400" dirty="0" smtClean="0">
                <a:latin typeface="Times New Roman" pitchFamily="18" charset="0"/>
                <a:cs typeface="Times New Roman" pitchFamily="18" charset="0"/>
              </a:rPr>
              <a:t>new register</a:t>
            </a:r>
          </a:p>
          <a:p>
            <a:r>
              <a:rPr lang="en-US" sz="2400" dirty="0" smtClean="0">
                <a:latin typeface="Times New Roman" pitchFamily="18" charset="0"/>
                <a:cs typeface="Times New Roman" pitchFamily="18" charset="0"/>
              </a:rPr>
              <a:t>Subsequent </a:t>
            </a:r>
            <a:r>
              <a:rPr lang="en-US" sz="2400" dirty="0" smtClean="0">
                <a:latin typeface="Times New Roman" pitchFamily="18" charset="0"/>
                <a:cs typeface="Times New Roman" pitchFamily="18" charset="0"/>
              </a:rPr>
              <a:t>reads to that register must </a:t>
            </a:r>
            <a:r>
              <a:rPr lang="en-US" sz="2400" dirty="0" smtClean="0">
                <a:latin typeface="Times New Roman" pitchFamily="18" charset="0"/>
                <a:cs typeface="Times New Roman" pitchFamily="18" charset="0"/>
              </a:rPr>
              <a:t>go through </a:t>
            </a:r>
            <a:r>
              <a:rPr lang="en-US" sz="2400" dirty="0" smtClean="0">
                <a:latin typeface="Times New Roman" pitchFamily="18" charset="0"/>
                <a:cs typeface="Times New Roman" pitchFamily="18" charset="0"/>
              </a:rPr>
              <a:t>renaming process</a:t>
            </a:r>
            <a:endParaRPr lang="en-GB"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GB" b="1" dirty="0" smtClean="0">
                <a:solidFill>
                  <a:srgbClr val="0070C0"/>
                </a:solidFill>
                <a:latin typeface="Times New Roman" pitchFamily="18" charset="0"/>
                <a:cs typeface="Times New Roman" pitchFamily="18" charset="0"/>
              </a:rPr>
              <a:t>Register Renaming example</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smtClean="0">
                <a:solidFill>
                  <a:srgbClr val="FF0000"/>
                </a:solidFill>
                <a:latin typeface="Times New Roman" pitchFamily="18" charset="0"/>
                <a:cs typeface="Times New Roman" pitchFamily="18" charset="0"/>
              </a:rPr>
              <a:t>             I1:         R3b </a:t>
            </a:r>
            <a:r>
              <a:rPr lang="en-US" sz="2400" b="1" dirty="0" smtClean="0">
                <a:solidFill>
                  <a:srgbClr val="FF0000"/>
                </a:solidFill>
                <a:latin typeface="Times New Roman" pitchFamily="18" charset="0"/>
                <a:cs typeface="Times New Roman" pitchFamily="18" charset="0"/>
              </a:rPr>
              <a:t>= R3a + R5a </a:t>
            </a:r>
          </a:p>
          <a:p>
            <a:pPr>
              <a:buNone/>
            </a:pPr>
            <a:r>
              <a:rPr lang="en-US" sz="2400" b="1" dirty="0" smtClean="0">
                <a:solidFill>
                  <a:srgbClr val="FF0000"/>
                </a:solidFill>
                <a:latin typeface="Times New Roman" pitchFamily="18" charset="0"/>
                <a:cs typeface="Times New Roman" pitchFamily="18" charset="0"/>
              </a:rPr>
              <a:t>             I2:         R4b </a:t>
            </a:r>
            <a:r>
              <a:rPr lang="en-US" sz="2400" b="1" dirty="0" smtClean="0">
                <a:solidFill>
                  <a:srgbClr val="FF0000"/>
                </a:solidFill>
                <a:latin typeface="Times New Roman" pitchFamily="18" charset="0"/>
                <a:cs typeface="Times New Roman" pitchFamily="18" charset="0"/>
              </a:rPr>
              <a:t>= R3b + 1 </a:t>
            </a:r>
          </a:p>
          <a:p>
            <a:pPr>
              <a:buNone/>
            </a:pPr>
            <a:r>
              <a:rPr lang="en-US" sz="2400" b="1" dirty="0" smtClean="0">
                <a:solidFill>
                  <a:srgbClr val="FF0000"/>
                </a:solidFill>
                <a:latin typeface="Times New Roman" pitchFamily="18" charset="0"/>
                <a:cs typeface="Times New Roman" pitchFamily="18" charset="0"/>
              </a:rPr>
              <a:t>             I3:         R3c </a:t>
            </a:r>
            <a:r>
              <a:rPr lang="en-US" sz="2400" b="1" dirty="0" smtClean="0">
                <a:solidFill>
                  <a:srgbClr val="FF0000"/>
                </a:solidFill>
                <a:latin typeface="Times New Roman" pitchFamily="18" charset="0"/>
                <a:cs typeface="Times New Roman" pitchFamily="18" charset="0"/>
              </a:rPr>
              <a:t>= R5a + 1 </a:t>
            </a:r>
          </a:p>
          <a:p>
            <a:pPr>
              <a:buNone/>
            </a:pPr>
            <a:r>
              <a:rPr lang="en-US" sz="2400" b="1" dirty="0" smtClean="0">
                <a:solidFill>
                  <a:srgbClr val="FF0000"/>
                </a:solidFill>
                <a:latin typeface="Times New Roman" pitchFamily="18" charset="0"/>
                <a:cs typeface="Times New Roman" pitchFamily="18" charset="0"/>
              </a:rPr>
              <a:t>             I4:         R7b </a:t>
            </a:r>
            <a:r>
              <a:rPr lang="en-US" sz="2400" b="1" dirty="0" smtClean="0">
                <a:solidFill>
                  <a:srgbClr val="FF0000"/>
                </a:solidFill>
                <a:latin typeface="Times New Roman" pitchFamily="18" charset="0"/>
                <a:cs typeface="Times New Roman" pitchFamily="18" charset="0"/>
              </a:rPr>
              <a:t>= R3c + R4b </a:t>
            </a:r>
            <a:endParaRPr lang="en-US" sz="2400" b="1" dirty="0" smtClean="0">
              <a:solidFill>
                <a:srgbClr val="FF0000"/>
              </a:solidFill>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Without </a:t>
            </a:r>
            <a:r>
              <a:rPr lang="en-US" sz="2400" dirty="0" smtClean="0">
                <a:latin typeface="Times New Roman" pitchFamily="18" charset="0"/>
                <a:cs typeface="Times New Roman" pitchFamily="18" charset="0"/>
              </a:rPr>
              <a:t>subscript refers to logical register </a:t>
            </a:r>
            <a:r>
              <a:rPr lang="en-US" sz="2400" dirty="0" smtClean="0">
                <a:latin typeface="Times New Roman" pitchFamily="18" charset="0"/>
                <a:cs typeface="Times New Roman" pitchFamily="18" charset="0"/>
              </a:rPr>
              <a:t>in instruction</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With </a:t>
            </a:r>
            <a:r>
              <a:rPr lang="en-US" sz="2400" dirty="0" smtClean="0">
                <a:latin typeface="Times New Roman" pitchFamily="18" charset="0"/>
                <a:cs typeface="Times New Roman" pitchFamily="18" charset="0"/>
              </a:rPr>
              <a:t>subscript is hardware register allocated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Exercise</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smtClean="0">
                <a:solidFill>
                  <a:srgbClr val="FF0000"/>
                </a:solidFill>
                <a:latin typeface="Times New Roman" pitchFamily="18" charset="0"/>
                <a:cs typeface="Times New Roman" pitchFamily="18" charset="0"/>
              </a:rPr>
              <a:t>                  I1:       R7 </a:t>
            </a:r>
            <a:r>
              <a:rPr lang="en-US" sz="2400" b="1" dirty="0" smtClean="0">
                <a:solidFill>
                  <a:srgbClr val="FF0000"/>
                </a:solidFill>
                <a:latin typeface="Times New Roman" pitchFamily="18" charset="0"/>
                <a:cs typeface="Times New Roman" pitchFamily="18" charset="0"/>
              </a:rPr>
              <a:t>= R3 + R4</a:t>
            </a:r>
          </a:p>
          <a:p>
            <a:pPr>
              <a:buNone/>
            </a:pPr>
            <a:r>
              <a:rPr lang="en-US" sz="2400" b="1" dirty="0" smtClean="0">
                <a:solidFill>
                  <a:srgbClr val="FF0000"/>
                </a:solidFill>
                <a:latin typeface="Times New Roman" pitchFamily="18" charset="0"/>
                <a:cs typeface="Times New Roman" pitchFamily="18" charset="0"/>
              </a:rPr>
              <a:t>                  I2:       R3 </a:t>
            </a:r>
            <a:r>
              <a:rPr lang="en-US" sz="2400" b="1" dirty="0" smtClean="0">
                <a:solidFill>
                  <a:srgbClr val="FF0000"/>
                </a:solidFill>
                <a:latin typeface="Times New Roman" pitchFamily="18" charset="0"/>
                <a:cs typeface="Times New Roman" pitchFamily="18" charset="0"/>
              </a:rPr>
              <a:t>= R7</a:t>
            </a:r>
          </a:p>
          <a:p>
            <a:pPr>
              <a:buNone/>
            </a:pPr>
            <a:r>
              <a:rPr lang="en-US" sz="2400" b="1" dirty="0" smtClean="0">
                <a:solidFill>
                  <a:srgbClr val="FF0000"/>
                </a:solidFill>
                <a:latin typeface="Times New Roman" pitchFamily="18" charset="0"/>
                <a:cs typeface="Times New Roman" pitchFamily="18" charset="0"/>
              </a:rPr>
              <a:t>                  I3:       R7 </a:t>
            </a:r>
            <a:r>
              <a:rPr lang="en-US" sz="2400" b="1" dirty="0" smtClean="0">
                <a:solidFill>
                  <a:srgbClr val="FF0000"/>
                </a:solidFill>
                <a:latin typeface="Times New Roman" pitchFamily="18" charset="0"/>
                <a:cs typeface="Times New Roman" pitchFamily="18" charset="0"/>
              </a:rPr>
              <a:t>= R7 + 1</a:t>
            </a:r>
          </a:p>
          <a:p>
            <a:pPr>
              <a:buNone/>
            </a:pPr>
            <a:r>
              <a:rPr lang="en-US" sz="2400" b="1" dirty="0" smtClean="0">
                <a:solidFill>
                  <a:srgbClr val="FF0000"/>
                </a:solidFill>
                <a:latin typeface="Times New Roman" pitchFamily="18" charset="0"/>
                <a:cs typeface="Times New Roman" pitchFamily="18" charset="0"/>
              </a:rPr>
              <a:t>                  I4:       R4 </a:t>
            </a:r>
            <a:r>
              <a:rPr lang="en-US" sz="2400" b="1" dirty="0" smtClean="0">
                <a:solidFill>
                  <a:srgbClr val="FF0000"/>
                </a:solidFill>
                <a:latin typeface="Times New Roman" pitchFamily="18" charset="0"/>
                <a:cs typeface="Times New Roman" pitchFamily="18" charset="0"/>
              </a:rPr>
              <a:t>= R5</a:t>
            </a:r>
          </a:p>
          <a:p>
            <a:pPr>
              <a:buNone/>
            </a:pPr>
            <a:r>
              <a:rPr lang="en-US" sz="2400" b="1" dirty="0" smtClean="0">
                <a:solidFill>
                  <a:srgbClr val="FF0000"/>
                </a:solidFill>
                <a:latin typeface="Times New Roman" pitchFamily="18" charset="0"/>
                <a:cs typeface="Times New Roman" pitchFamily="18" charset="0"/>
              </a:rPr>
              <a:t>                  I5:       R3 </a:t>
            </a:r>
            <a:r>
              <a:rPr lang="en-US" sz="2400" b="1" dirty="0" smtClean="0">
                <a:solidFill>
                  <a:srgbClr val="FF0000"/>
                </a:solidFill>
                <a:latin typeface="Times New Roman" pitchFamily="18" charset="0"/>
                <a:cs typeface="Times New Roman" pitchFamily="18" charset="0"/>
              </a:rPr>
              <a:t>= R7 + R3</a:t>
            </a:r>
          </a:p>
          <a:p>
            <a:pPr>
              <a:buNone/>
            </a:pPr>
            <a:r>
              <a:rPr lang="en-US" sz="2400" b="1" dirty="0" smtClean="0">
                <a:solidFill>
                  <a:srgbClr val="FF0000"/>
                </a:solidFill>
                <a:latin typeface="Times New Roman" pitchFamily="18" charset="0"/>
                <a:cs typeface="Times New Roman" pitchFamily="18" charset="0"/>
              </a:rPr>
              <a:t>                  I6:       R5 </a:t>
            </a:r>
            <a:r>
              <a:rPr lang="en-US" sz="2400" b="1" dirty="0" smtClean="0">
                <a:solidFill>
                  <a:srgbClr val="FF0000"/>
                </a:solidFill>
                <a:latin typeface="Times New Roman" pitchFamily="18" charset="0"/>
                <a:cs typeface="Times New Roman" pitchFamily="18" charset="0"/>
              </a:rPr>
              <a:t>= R4 + </a:t>
            </a:r>
            <a:r>
              <a:rPr lang="en-US" sz="2400" b="1" dirty="0" smtClean="0">
                <a:solidFill>
                  <a:srgbClr val="FF0000"/>
                </a:solidFill>
                <a:latin typeface="Times New Roman" pitchFamily="18" charset="0"/>
                <a:cs typeface="Times New Roman" pitchFamily="18" charset="0"/>
              </a:rPr>
              <a:t>R3</a:t>
            </a:r>
          </a:p>
          <a:p>
            <a:pPr>
              <a:buNone/>
            </a:pPr>
            <a:r>
              <a:rPr lang="en-US" sz="2400" b="1" dirty="0" smtClean="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 </a:t>
            </a:r>
          </a:p>
          <a:p>
            <a:pPr>
              <a:buNone/>
            </a:pPr>
            <a:r>
              <a:rPr lang="en-US" sz="24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Solve the </a:t>
            </a:r>
            <a:r>
              <a:rPr lang="en-US" sz="2400" dirty="0" err="1" smtClean="0">
                <a:latin typeface="Times New Roman" pitchFamily="18" charset="0"/>
                <a:cs typeface="Times New Roman" pitchFamily="18" charset="0"/>
              </a:rPr>
              <a:t>antidependency</a:t>
            </a:r>
            <a:r>
              <a:rPr lang="en-US" sz="2400" dirty="0" smtClean="0">
                <a:latin typeface="Times New Roman" pitchFamily="18" charset="0"/>
                <a:cs typeface="Times New Roman" pitchFamily="18" charset="0"/>
              </a:rPr>
              <a:t> using Register Renaming.</a:t>
            </a:r>
            <a:endParaRPr lang="en-US"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0070C0"/>
                </a:solidFill>
                <a:latin typeface="Times New Roman" pitchFamily="18" charset="0"/>
                <a:cs typeface="Times New Roman" pitchFamily="18" charset="0"/>
              </a:rPr>
              <a:t>References</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3048000"/>
          </a:xfrm>
        </p:spPr>
        <p:txBody>
          <a:bodyPr>
            <a:normAutofit fontScale="92500" lnSpcReduction="10000"/>
          </a:bodyPr>
          <a:lstStyle/>
          <a:p>
            <a:pPr marL="514350" indent="-514350">
              <a:buAutoNum type="arabicPeriod"/>
            </a:pPr>
            <a:r>
              <a:rPr lang="en-US" sz="2400" dirty="0" smtClean="0">
                <a:latin typeface="Times New Roman" pitchFamily="18" charset="0"/>
                <a:cs typeface="Times New Roman" pitchFamily="18" charset="0"/>
              </a:rPr>
              <a:t>PPT on Pipelining from CS303 (3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Semester</a:t>
            </a:r>
            <a:r>
              <a:rPr lang="en-US" sz="2400" dirty="0" smtClean="0">
                <a:solidFill>
                  <a:srgbClr val="FF0000"/>
                </a:solidFill>
                <a:latin typeface="Times New Roman" pitchFamily="18" charset="0"/>
                <a:cs typeface="Times New Roman" pitchFamily="18" charset="0"/>
              </a:rPr>
              <a:t>)</a:t>
            </a:r>
          </a:p>
          <a:p>
            <a:pPr marL="514350" indent="-514350">
              <a:buAutoNum type="arabicPeriod"/>
            </a:pPr>
            <a:r>
              <a:rPr lang="en-US" sz="2400" dirty="0" smtClean="0">
                <a:solidFill>
                  <a:srgbClr val="FF0000"/>
                </a:solidFill>
                <a:latin typeface="Times New Roman" pitchFamily="18" charset="0"/>
                <a:cs typeface="Times New Roman" pitchFamily="18" charset="0"/>
              </a:rPr>
              <a:t>Advanced Computer Architecture – Kai Hwang</a:t>
            </a:r>
          </a:p>
          <a:p>
            <a:pPr marL="514350" indent="-514350">
              <a:buAutoNum type="arabicPeriod"/>
            </a:pPr>
            <a:r>
              <a:rPr lang="en-US" sz="2400" dirty="0" smtClean="0">
                <a:solidFill>
                  <a:srgbClr val="FF0000"/>
                </a:solidFill>
                <a:latin typeface="Times New Roman" pitchFamily="18" charset="0"/>
                <a:cs typeface="Times New Roman" pitchFamily="18" charset="0"/>
              </a:rPr>
              <a:t>Advanced Computer Architectures – </a:t>
            </a:r>
            <a:r>
              <a:rPr lang="en-US" sz="2400" dirty="0" err="1" smtClean="0">
                <a:solidFill>
                  <a:srgbClr val="FF0000"/>
                </a:solidFill>
                <a:latin typeface="Times New Roman" pitchFamily="18" charset="0"/>
                <a:cs typeface="Times New Roman" pitchFamily="18" charset="0"/>
              </a:rPr>
              <a:t>Dezso</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Sima</a:t>
            </a:r>
            <a:r>
              <a:rPr lang="en-US" sz="2400" dirty="0" smtClean="0">
                <a:solidFill>
                  <a:srgbClr val="FF0000"/>
                </a:solidFill>
                <a:latin typeface="Times New Roman" pitchFamily="18" charset="0"/>
                <a:cs typeface="Times New Roman" pitchFamily="18" charset="0"/>
              </a:rPr>
              <a:t>, Peter </a:t>
            </a:r>
            <a:r>
              <a:rPr lang="en-US" sz="2400" dirty="0" err="1" smtClean="0">
                <a:solidFill>
                  <a:srgbClr val="FF0000"/>
                </a:solidFill>
                <a:latin typeface="Times New Roman" pitchFamily="18" charset="0"/>
                <a:cs typeface="Times New Roman" pitchFamily="18" charset="0"/>
              </a:rPr>
              <a:t>Karsuk</a:t>
            </a:r>
            <a:endParaRPr lang="en-US" sz="2400" dirty="0" smtClean="0">
              <a:solidFill>
                <a:srgbClr val="FF0000"/>
              </a:solidFill>
              <a:latin typeface="Times New Roman" pitchFamily="18" charset="0"/>
              <a:cs typeface="Times New Roman" pitchFamily="18" charset="0"/>
            </a:endParaRPr>
          </a:p>
          <a:p>
            <a:pPr marL="514350" indent="-514350">
              <a:buAutoNum type="arabicPeriod"/>
            </a:pPr>
            <a:r>
              <a:rPr lang="en-US" sz="2400" dirty="0" smtClean="0">
                <a:latin typeface="Times New Roman" pitchFamily="18" charset="0"/>
                <a:cs typeface="Times New Roman" pitchFamily="18" charset="0"/>
              </a:rPr>
              <a:t>Computer Organization – Carl Hamacher</a:t>
            </a:r>
          </a:p>
          <a:p>
            <a:pPr marL="514350" indent="-514350">
              <a:buAutoNum type="arabicPeriod"/>
            </a:pPr>
            <a:r>
              <a:rPr lang="en-US" sz="2400" dirty="0" smtClean="0">
                <a:latin typeface="Times New Roman" pitchFamily="18" charset="0"/>
                <a:cs typeface="Times New Roman" pitchFamily="18" charset="0"/>
              </a:rPr>
              <a:t>Computer Architecture &amp; Organization – John P. Hayes</a:t>
            </a:r>
          </a:p>
          <a:p>
            <a:pPr marL="514350" indent="-514350">
              <a:buAutoNum type="arabicPeriod"/>
            </a:pPr>
            <a:r>
              <a:rPr lang="en-US" sz="2400" dirty="0" smtClean="0">
                <a:latin typeface="Times New Roman" pitchFamily="18" charset="0"/>
                <a:cs typeface="Times New Roman" pitchFamily="18" charset="0"/>
              </a:rPr>
              <a:t>Computer System Architecture – M. Morris </a:t>
            </a:r>
            <a:r>
              <a:rPr lang="en-US" sz="2400" dirty="0" err="1" smtClean="0">
                <a:latin typeface="Times New Roman" pitchFamily="18" charset="0"/>
                <a:cs typeface="Times New Roman" pitchFamily="18" charset="0"/>
              </a:rPr>
              <a:t>Mano</a:t>
            </a:r>
            <a:endParaRPr lang="en-US" sz="2400" dirty="0" smtClean="0">
              <a:latin typeface="Times New Roman" pitchFamily="18" charset="0"/>
              <a:cs typeface="Times New Roman" pitchFamily="18" charset="0"/>
            </a:endParaRPr>
          </a:p>
          <a:p>
            <a:pPr marL="514350" indent="-514350">
              <a:buAutoNum type="arabicPeriod"/>
            </a:pPr>
            <a:r>
              <a:rPr lang="en-US" sz="2400" dirty="0" smtClean="0">
                <a:latin typeface="Times New Roman" pitchFamily="18" charset="0"/>
                <a:cs typeface="Times New Roman" pitchFamily="18" charset="0"/>
              </a:rPr>
              <a:t>Computer Organization &amp; Architecture – T. K. </a:t>
            </a:r>
            <a:r>
              <a:rPr lang="en-US" sz="2400" dirty="0" err="1" smtClean="0">
                <a:latin typeface="Times New Roman" pitchFamily="18" charset="0"/>
                <a:cs typeface="Times New Roman" pitchFamily="18" charset="0"/>
              </a:rPr>
              <a:t>Ghosh</a:t>
            </a:r>
            <a:endParaRPr lang="en-US" sz="2400" dirty="0" smtClean="0">
              <a:latin typeface="Times New Roman" pitchFamily="18" charset="0"/>
              <a:cs typeface="Times New Roman" pitchFamily="18" charset="0"/>
            </a:endParaRPr>
          </a:p>
          <a:p>
            <a:pPr marL="514350" indent="-514350">
              <a:buAutoNum type="arabicPeriod"/>
            </a:pPr>
            <a:r>
              <a:rPr lang="en-US" sz="2400" dirty="0" smtClean="0">
                <a:latin typeface="Times New Roman" pitchFamily="18" charset="0"/>
                <a:cs typeface="Times New Roman" pitchFamily="18" charset="0"/>
              </a:rPr>
              <a:t>Computer Organization &amp; Architecture – Xpress Learning</a:t>
            </a:r>
          </a:p>
          <a:p>
            <a:pPr marL="514350" indent="-514350">
              <a:buAutoNum type="arabicPeriod"/>
            </a:pPr>
            <a:endParaRPr lang="en-US" dirty="0"/>
          </a:p>
        </p:txBody>
      </p:sp>
      <p:pic>
        <p:nvPicPr>
          <p:cNvPr id="24578" name="Picture 2"/>
          <p:cNvPicPr>
            <a:picLocks noChangeAspect="1" noChangeArrowheads="1"/>
          </p:cNvPicPr>
          <p:nvPr/>
        </p:nvPicPr>
        <p:blipFill>
          <a:blip r:embed="rId2"/>
          <a:srcRect/>
          <a:stretch>
            <a:fillRect/>
          </a:stretch>
        </p:blipFill>
        <p:spPr bwMode="auto">
          <a:xfrm>
            <a:off x="0" y="4495800"/>
            <a:ext cx="91440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smtClean="0">
                <a:solidFill>
                  <a:srgbClr val="0070C0"/>
                </a:solidFill>
                <a:latin typeface="Times New Roman" pitchFamily="18" charset="0"/>
                <a:cs typeface="Times New Roman" pitchFamily="18" charset="0"/>
              </a:rPr>
              <a:t>Superscalar Processor</a:t>
            </a:r>
            <a:endParaRPr lang="en-US" dirty="0"/>
          </a:p>
        </p:txBody>
      </p:sp>
      <p:sp>
        <p:nvSpPr>
          <p:cNvPr id="3" name="Content Placeholder 2"/>
          <p:cNvSpPr>
            <a:spLocks noGrp="1"/>
          </p:cNvSpPr>
          <p:nvPr>
            <p:ph idx="1"/>
          </p:nvPr>
        </p:nvSpPr>
        <p:spPr>
          <a:xfrm>
            <a:off x="0" y="762000"/>
            <a:ext cx="9144000" cy="6096000"/>
          </a:xfrm>
        </p:spPr>
        <p:txBody>
          <a:bodyPr/>
          <a:lstStyle/>
          <a:p>
            <a:r>
              <a:rPr lang="en-US" sz="2000" dirty="0" smtClean="0">
                <a:latin typeface="Times New Roman" pitchFamily="18" charset="0"/>
                <a:cs typeface="Times New Roman" pitchFamily="18" charset="0"/>
              </a:rPr>
              <a:t>1st invented in 1987.</a:t>
            </a:r>
            <a:endParaRPr lang="en-US" altLang="zh-TW" sz="2000" dirty="0" smtClean="0">
              <a:latin typeface="Times New Roman" pitchFamily="18" charset="0"/>
              <a:cs typeface="Times New Roman" pitchFamily="18" charset="0"/>
            </a:endParaRPr>
          </a:p>
          <a:p>
            <a:r>
              <a:rPr lang="en-US" altLang="zh-TW" sz="2000" dirty="0" smtClean="0">
                <a:latin typeface="Times New Roman" pitchFamily="18" charset="0"/>
                <a:cs typeface="Times New Roman" pitchFamily="18" charset="0"/>
              </a:rPr>
              <a:t>Superscalar processing is the ability to initiate multiple instructions during the same clock cycle.</a:t>
            </a:r>
          </a:p>
          <a:p>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superscalar machine is able to </a:t>
            </a:r>
            <a:r>
              <a:rPr lang="en-US" sz="2000" dirty="0" smtClean="0">
                <a:latin typeface="Times New Roman" pitchFamily="18" charset="0"/>
                <a:cs typeface="Times New Roman" pitchFamily="18" charset="0"/>
              </a:rPr>
              <a:t>execute multiple </a:t>
            </a:r>
            <a:r>
              <a:rPr lang="en-US" sz="2000" dirty="0">
                <a:latin typeface="Times New Roman" pitchFamily="18" charset="0"/>
                <a:cs typeface="Times New Roman" pitchFamily="18" charset="0"/>
              </a:rPr>
              <a:t>instructions independently </a:t>
            </a:r>
            <a:r>
              <a:rPr lang="en-US" sz="2000" dirty="0" smtClean="0">
                <a:latin typeface="Times New Roman" pitchFamily="18" charset="0"/>
                <a:cs typeface="Times New Roman" pitchFamily="18" charset="0"/>
              </a:rPr>
              <a:t>and concurrently </a:t>
            </a:r>
            <a:r>
              <a:rPr lang="en-US" sz="2000" dirty="0">
                <a:latin typeface="Times New Roman" pitchFamily="18" charset="0"/>
                <a:cs typeface="Times New Roman" pitchFamily="18" charset="0"/>
              </a:rPr>
              <a:t>in multiple </a:t>
            </a:r>
            <a:r>
              <a:rPr lang="en-US" sz="2000" dirty="0" smtClean="0">
                <a:latin typeface="Times New Roman" pitchFamily="18" charset="0"/>
                <a:cs typeface="Times New Roman" pitchFamily="18" charset="0"/>
              </a:rPr>
              <a:t>pipelines.</a:t>
            </a:r>
            <a:endParaRPr lang="en-US" altLang="zh-TW" sz="2000" dirty="0" smtClean="0"/>
          </a:p>
          <a:p>
            <a:r>
              <a:rPr lang="en-US" altLang="zh-TW" sz="2000" dirty="0" smtClean="0">
                <a:latin typeface="Times New Roman" pitchFamily="18" charset="0"/>
                <a:cs typeface="Times New Roman" pitchFamily="18" charset="0"/>
              </a:rPr>
              <a:t>Superscalar architecture exploit the potential of ILP (Instruction Level Parallelism).</a:t>
            </a:r>
          </a:p>
          <a:p>
            <a:r>
              <a:rPr lang="en-US" sz="2000" dirty="0" smtClean="0">
                <a:latin typeface="Times New Roman" pitchFamily="18" charset="0"/>
                <a:cs typeface="Times New Roman" pitchFamily="18" charset="0"/>
              </a:rPr>
              <a:t>Applicable to both RISC &amp; CISC, but usually in RISC.</a:t>
            </a:r>
          </a:p>
          <a:p>
            <a:r>
              <a:rPr lang="en-US" sz="2000" dirty="0" smtClean="0">
                <a:latin typeface="Times New Roman" pitchFamily="18" charset="0"/>
                <a:cs typeface="Times New Roman" pitchFamily="18" charset="0"/>
              </a:rPr>
              <a:t>A superscalar processor typically fetches multiple instructions at a time and then attempts to find nearby instructions that are independent of one another and can therefore be executed in parallel. If the input to one instruction depends on the output of a preceding instruction, then the latter instruction cannot complete execution at the same time or before the former instruction.</a:t>
            </a:r>
          </a:p>
          <a:p>
            <a:r>
              <a:rPr lang="en-US" sz="2000" dirty="0" smtClean="0">
                <a:latin typeface="Times New Roman" pitchFamily="18" charset="0"/>
                <a:cs typeface="Times New Roman" pitchFamily="18" charset="0"/>
              </a:rPr>
              <a:t>Superscalar performs only one pipeline stage per clock cycle in each parallel pipeline.</a:t>
            </a:r>
          </a:p>
          <a:p>
            <a:r>
              <a:rPr lang="en-US" sz="2000" dirty="0" smtClean="0">
                <a:latin typeface="Times New Roman" pitchFamily="18" charset="0"/>
                <a:cs typeface="Times New Roman" pitchFamily="18" charset="0"/>
              </a:rPr>
              <a:t>The effective CPI of a superscalar processor should be less than that of a generic scalar RISC processor.</a:t>
            </a:r>
          </a:p>
          <a:p>
            <a:r>
              <a:rPr lang="en-US" sz="2000" dirty="0" smtClean="0">
                <a:latin typeface="Times New Roman" pitchFamily="18" charset="0"/>
                <a:cs typeface="Times New Roman" pitchFamily="18" charset="0"/>
              </a:rPr>
              <a:t>Clock rates of scalar RISC and superscalar RISC machines are similar.</a:t>
            </a:r>
          </a:p>
          <a:p>
            <a:endParaRPr lang="en-US" altLang="zh-TW" sz="2000" dirty="0" smtClean="0">
              <a:latin typeface="Times New Roman" pitchFamily="18" charset="0"/>
              <a:cs typeface="Times New Roman" pitchFamily="18" charset="0"/>
            </a:endParaRPr>
          </a:p>
          <a:p>
            <a:endParaRPr lang="en-US" altLang="zh-TW" sz="20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solidFill>
                <a:srgbClr val="000099"/>
              </a:solidFill>
              <a:latin typeface="Times New Roman" pitchFamily="18" charset="0"/>
              <a:cs typeface="Times New Roman" pitchFamily="18" charset="0"/>
            </a:endParaRPr>
          </a:p>
          <a:p>
            <a:pPr>
              <a:buNone/>
            </a:pPr>
            <a:endParaRPr lang="en-US" sz="2400" dirty="0" smtClean="0">
              <a:solidFill>
                <a:srgbClr val="000099"/>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Superscalar Processor</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457200" y="1905000"/>
            <a:ext cx="8229599" cy="2977356"/>
          </a:xfrm>
          <a:prstGeom prst="rect">
            <a:avLst/>
          </a:prstGeom>
          <a:noFill/>
          <a:ln w="9525">
            <a:noFill/>
            <a:miter lim="800000"/>
            <a:headEnd/>
            <a:tailEnd/>
          </a:ln>
          <a:effectLst/>
        </p:spPr>
      </p:pic>
      <p:sp>
        <p:nvSpPr>
          <p:cNvPr id="5" name="TextBox 4"/>
          <p:cNvSpPr txBox="1"/>
          <p:nvPr/>
        </p:nvSpPr>
        <p:spPr>
          <a:xfrm>
            <a:off x="838200" y="5410200"/>
            <a:ext cx="80772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Supports the parallel execution of two integer operations, two floating point operations and one memory operation.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15962"/>
          </a:xfrm>
        </p:spPr>
        <p:txBody>
          <a:bodyPr>
            <a:normAutofit fontScale="90000"/>
          </a:bodyPr>
          <a:lstStyle/>
          <a:p>
            <a:r>
              <a:rPr lang="en-US" b="1" dirty="0" smtClean="0">
                <a:solidFill>
                  <a:srgbClr val="0070C0"/>
                </a:solidFill>
                <a:latin typeface="Times New Roman" pitchFamily="18" charset="0"/>
                <a:cs typeface="Times New Roman" pitchFamily="18" charset="0"/>
              </a:rPr>
              <a:t>Superscalar Execution</a:t>
            </a:r>
            <a:endParaRPr lang="en-US" b="1" dirty="0">
              <a:solidFill>
                <a:srgbClr val="0070C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533400" y="1066801"/>
            <a:ext cx="8305800" cy="4724399"/>
          </a:xfrm>
          <a:prstGeom prst="rect">
            <a:avLst/>
          </a:prstGeom>
          <a:noFill/>
          <a:ln w="9525">
            <a:noFill/>
            <a:miter lim="800000"/>
            <a:headEnd/>
            <a:tailEnd/>
          </a:ln>
          <a:effectLst/>
        </p:spPr>
      </p:pic>
      <p:sp>
        <p:nvSpPr>
          <p:cNvPr id="4" name="TextBox 3"/>
          <p:cNvSpPr txBox="1"/>
          <p:nvPr/>
        </p:nvSpPr>
        <p:spPr>
          <a:xfrm>
            <a:off x="0" y="6172200"/>
            <a:ext cx="9144000" cy="400110"/>
          </a:xfrm>
          <a:prstGeom prst="rect">
            <a:avLst/>
          </a:prstGeom>
          <a:noFill/>
        </p:spPr>
        <p:txBody>
          <a:bodyPr wrap="square" rtlCol="0">
            <a:spAutoFit/>
          </a:bodyPr>
          <a:lstStyle/>
          <a:p>
            <a:r>
              <a:rPr lang="en-US" sz="2000" b="1" dirty="0" smtClean="0">
                <a:solidFill>
                  <a:srgbClr val="FF0000"/>
                </a:solidFill>
                <a:latin typeface="Times New Roman" pitchFamily="18" charset="0"/>
                <a:cs typeface="Times New Roman" pitchFamily="18" charset="0"/>
              </a:rPr>
              <a:t>Degree = number of pipelines (e.g., degree 2 superscalar pipeline=&gt; two pipelines)</a:t>
            </a:r>
            <a:endParaRPr lang="en-US" sz="20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Limitations of superscalar</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2332037"/>
            <a:ext cx="8229600" cy="4525963"/>
          </a:xfrm>
        </p:spPr>
        <p:txBody>
          <a:bodyPr>
            <a:normAutofit/>
          </a:bodyPr>
          <a:lstStyle/>
          <a:p>
            <a:r>
              <a:rPr lang="en-US" sz="2400" dirty="0" smtClean="0">
                <a:latin typeface="Times New Roman" pitchFamily="18" charset="0"/>
                <a:cs typeface="Times New Roman" pitchFamily="18" charset="0"/>
              </a:rPr>
              <a:t>The superscalar approach depends on the ability to execute multiple instructions in parallel. The term Instruction-level parallelism refers to the degree to which the instructions of a program can be executed in parallel. A combination of compiler-based optimization and hardware techniques can be used to maximize instruction-level parallelism.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70C0"/>
                </a:solidFill>
                <a:latin typeface="Times New Roman" pitchFamily="18" charset="0"/>
                <a:cs typeface="Times New Roman" pitchFamily="18" charset="0"/>
              </a:rPr>
              <a:t>Superpipelined</a:t>
            </a:r>
            <a:r>
              <a:rPr lang="en-US" b="1" dirty="0" smtClean="0">
                <a:solidFill>
                  <a:srgbClr val="0070C0"/>
                </a:solidFill>
                <a:latin typeface="Times New Roman" pitchFamily="18" charset="0"/>
                <a:cs typeface="Times New Roman" pitchFamily="18" charset="0"/>
              </a:rPr>
              <a:t> Processor</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305800" cy="4800600"/>
          </a:xfrm>
        </p:spPr>
        <p:txBody>
          <a:bodyPr>
            <a:normAutofit/>
          </a:bodyPr>
          <a:lstStyle/>
          <a:p>
            <a:r>
              <a:rPr lang="en-US" sz="2400" dirty="0" smtClean="0">
                <a:latin typeface="Times New Roman" pitchFamily="18" charset="0"/>
                <a:cs typeface="Times New Roman" pitchFamily="18" charset="0"/>
              </a:rPr>
              <a:t>1st invented in 1988.</a:t>
            </a:r>
          </a:p>
          <a:p>
            <a:r>
              <a:rPr lang="en-US" sz="2400" dirty="0" smtClean="0">
                <a:latin typeface="Times New Roman" pitchFamily="18" charset="0"/>
                <a:cs typeface="Times New Roman" pitchFamily="18" charset="0"/>
              </a:rPr>
              <a:t>Result from the observation that a large number of pipeline</a:t>
            </a:r>
          </a:p>
          <a:p>
            <a:pPr>
              <a:buNone/>
            </a:pPr>
            <a:r>
              <a:rPr lang="en-US" sz="2400" dirty="0" smtClean="0">
                <a:latin typeface="Times New Roman" pitchFamily="18" charset="0"/>
                <a:cs typeface="Times New Roman" pitchFamily="18" charset="0"/>
              </a:rPr>
              <a:t>     operations do not require a full clock cycle to complete.</a:t>
            </a:r>
          </a:p>
          <a:p>
            <a:r>
              <a:rPr lang="en-US" sz="2400" dirty="0" smtClean="0">
                <a:latin typeface="Times New Roman" pitchFamily="18" charset="0"/>
                <a:cs typeface="Times New Roman" pitchFamily="18" charset="0"/>
              </a:rPr>
              <a:t>Many pipeline stages need less than half a clock cycle.</a:t>
            </a:r>
          </a:p>
          <a:p>
            <a:r>
              <a:rPr lang="en-US" sz="2400" dirty="0" smtClean="0">
                <a:latin typeface="Times New Roman" pitchFamily="18" charset="0"/>
                <a:cs typeface="Times New Roman" pitchFamily="18" charset="0"/>
              </a:rPr>
              <a:t>Super-pipelining is the breaking of stages of a given pipeline into smaller stages (thus making the pipeline deeper) in an attempt to shorten the clock period and thus enhancing the instruction throughput by keeping more and more instructions in flight at a time.</a:t>
            </a:r>
          </a:p>
          <a:p>
            <a:r>
              <a:rPr lang="en-US" sz="2400" dirty="0" smtClean="0">
                <a:latin typeface="Times New Roman" pitchFamily="18" charset="0"/>
                <a:cs typeface="Times New Roman" pitchFamily="18" charset="0"/>
              </a:rPr>
              <a:t>Super-pipeline system is capable of performing two pipeline stages per clock cycle.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70C0"/>
                </a:solidFill>
                <a:latin typeface="Times New Roman" pitchFamily="18" charset="0"/>
                <a:cs typeface="Times New Roman" pitchFamily="18" charset="0"/>
              </a:rPr>
              <a:t>Superpipelined</a:t>
            </a:r>
            <a:r>
              <a:rPr lang="en-US" b="1" dirty="0" smtClean="0">
                <a:solidFill>
                  <a:srgbClr val="0070C0"/>
                </a:solidFill>
                <a:latin typeface="Times New Roman" pitchFamily="18" charset="0"/>
                <a:cs typeface="Times New Roman" pitchFamily="18" charset="0"/>
              </a:rPr>
              <a:t> Processor</a:t>
            </a:r>
            <a:endParaRPr 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685800" y="1828800"/>
            <a:ext cx="7848600" cy="4343401"/>
          </a:xfrm>
          <a:prstGeom prst="rect">
            <a:avLst/>
          </a:prstGeom>
          <a:noFill/>
          <a:ln w="9525">
            <a:noFill/>
            <a:miter lim="800000"/>
            <a:headEnd/>
            <a:tailEnd/>
          </a:ln>
          <a:effectLst/>
        </p:spPr>
      </p:pic>
      <p:sp>
        <p:nvSpPr>
          <p:cNvPr id="5" name="TextBox 4"/>
          <p:cNvSpPr txBox="1"/>
          <p:nvPr/>
        </p:nvSpPr>
        <p:spPr>
          <a:xfrm>
            <a:off x="6705600" y="4114800"/>
            <a:ext cx="1676400" cy="461665"/>
          </a:xfrm>
          <a:prstGeom prst="rect">
            <a:avLst/>
          </a:prstGeom>
          <a:noFill/>
        </p:spPr>
        <p:txBody>
          <a:bodyPr wrap="square" rtlCol="0">
            <a:spAutoFit/>
          </a:bodyPr>
          <a:lstStyle/>
          <a:p>
            <a:r>
              <a:rPr lang="en-US" sz="2400" b="1" i="1" dirty="0" smtClean="0">
                <a:solidFill>
                  <a:srgbClr val="FF0000"/>
                </a:solidFill>
                <a:latin typeface="Times New Roman" pitchFamily="18" charset="0"/>
                <a:cs typeface="Times New Roman" pitchFamily="18" charset="0"/>
              </a:rPr>
              <a:t>Degree 2</a:t>
            </a:r>
            <a:endParaRPr lang="en-US" sz="2400" b="1"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TotalTime>
  <Words>1936</Words>
  <Application>Microsoft Office PowerPoint</Application>
  <PresentationFormat>On-screen Show (4:3)</PresentationFormat>
  <Paragraphs>279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Superscalar &amp; Superpipelined Processor</vt:lpstr>
      <vt:lpstr>Modern Processor Families</vt:lpstr>
      <vt:lpstr>Scalar Processor</vt:lpstr>
      <vt:lpstr>Superscalar Processor</vt:lpstr>
      <vt:lpstr>Superscalar Processor</vt:lpstr>
      <vt:lpstr>Superscalar Execution</vt:lpstr>
      <vt:lpstr>Limitations of superscalar</vt:lpstr>
      <vt:lpstr>Superpipelined Processor</vt:lpstr>
      <vt:lpstr>Superpipelined Processor</vt:lpstr>
      <vt:lpstr>Superscalar v Superpipeline</vt:lpstr>
      <vt:lpstr>Super pipeline benefit &amp; drawback</vt:lpstr>
      <vt:lpstr>Superscalar Performance</vt:lpstr>
      <vt:lpstr>Superpipeline Performance</vt:lpstr>
      <vt:lpstr>Superscalar-Superpipelined Processor</vt:lpstr>
      <vt:lpstr>Superscalar-Superpipelined Processor</vt:lpstr>
      <vt:lpstr>Superscalar-Superpipeline Performance</vt:lpstr>
      <vt:lpstr>Hurdles in Superscalar</vt:lpstr>
      <vt:lpstr>Data Dependency</vt:lpstr>
      <vt:lpstr>Procedural Dependency</vt:lpstr>
      <vt:lpstr>Resource Conflict</vt:lpstr>
      <vt:lpstr>Effect of Dependencies</vt:lpstr>
      <vt:lpstr>Design Issues</vt:lpstr>
      <vt:lpstr>Superscalar Hardware Support</vt:lpstr>
      <vt:lpstr>Superscalar Architecture (1)</vt:lpstr>
      <vt:lpstr>Superscalar Architecture (2)</vt:lpstr>
      <vt:lpstr>Instruction Issue Policy</vt:lpstr>
      <vt:lpstr>In-Order Issue In-Order Completion</vt:lpstr>
      <vt:lpstr>In-Order Issue In-Order Completion</vt:lpstr>
      <vt:lpstr>In-Order Issue Out-of-Order Completion</vt:lpstr>
      <vt:lpstr>In-Order Issue Out-of-Order Completion</vt:lpstr>
      <vt:lpstr>Out-of-Order Issue Out-of-Order Completion</vt:lpstr>
      <vt:lpstr>Out-of-Order Issue Out-of-Order Completion</vt:lpstr>
      <vt:lpstr>Exercise</vt:lpstr>
      <vt:lpstr>Antidependency</vt:lpstr>
      <vt:lpstr>Register Renaming</vt:lpstr>
      <vt:lpstr>Register Renaming example</vt:lpstr>
      <vt:lpstr>Exercise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Superscalar &amp; Superpipelined Processor</dc:title>
  <dc:creator>PRASANTA</dc:creator>
  <cp:lastModifiedBy>PRASANTA</cp:lastModifiedBy>
  <cp:revision>127</cp:revision>
  <dcterms:created xsi:type="dcterms:W3CDTF">2015-08-17T15:34:59Z</dcterms:created>
  <dcterms:modified xsi:type="dcterms:W3CDTF">2015-08-24T14:23:37Z</dcterms:modified>
</cp:coreProperties>
</file>