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36139c15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36139c15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36139c15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36139c15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36139c15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36139c15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36139c15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36139c15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36139c15b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36139c15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36139c15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36139c15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36139c15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36139c15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36139c15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36139c15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a36139c15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a36139c15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a36139c15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a36139c15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36139c15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36139c15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36139c15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36139c15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36139c15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36139c15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Content Delivery System</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							Presented By:-</a:t>
            </a:r>
            <a:endParaRPr sz="2400"/>
          </a:p>
          <a:p>
            <a:pPr indent="0" lvl="0" marL="0" rtl="0" algn="l">
              <a:spcBef>
                <a:spcPts val="0"/>
              </a:spcBef>
              <a:spcAft>
                <a:spcPts val="0"/>
              </a:spcAft>
              <a:buNone/>
            </a:pPr>
            <a:r>
              <a:rPr lang="en" sz="2400"/>
              <a:t>									</a:t>
            </a:r>
            <a:r>
              <a:rPr lang="en" sz="2200"/>
              <a:t>Aman Gupta(IWM2017006)</a:t>
            </a:r>
            <a:endParaRPr sz="2200"/>
          </a:p>
          <a:p>
            <a:pPr indent="0" lvl="0" marL="0" rtl="0" algn="l">
              <a:spcBef>
                <a:spcPts val="0"/>
              </a:spcBef>
              <a:spcAft>
                <a:spcPts val="0"/>
              </a:spcAft>
              <a:buNone/>
            </a:pPr>
            <a:r>
              <a:rPr lang="en" sz="2400"/>
              <a:t>									</a:t>
            </a:r>
            <a:r>
              <a:rPr lang="en" sz="2200"/>
              <a:t>Shubham(IWM2017004)</a:t>
            </a:r>
            <a:endParaRPr sz="2200"/>
          </a:p>
          <a:p>
            <a:pPr indent="0" lvl="0" marL="0" rtl="0" algn="l">
              <a:spcBef>
                <a:spcPts val="0"/>
              </a:spcBef>
              <a:spcAft>
                <a:spcPts val="0"/>
              </a:spcAft>
              <a:buNone/>
            </a:pPr>
            <a:r>
              <a:rPr lang="en" sz="2400"/>
              <a:t>									</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2"/>
          <p:cNvPicPr preferRelativeResize="0"/>
          <p:nvPr/>
        </p:nvPicPr>
        <p:blipFill>
          <a:blip r:embed="rId3">
            <a:alphaModFix/>
          </a:blip>
          <a:stretch>
            <a:fillRect/>
          </a:stretch>
        </p:blipFill>
        <p:spPr>
          <a:xfrm>
            <a:off x="1157225" y="152400"/>
            <a:ext cx="5647726"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3"/>
          <p:cNvSpPr txBox="1"/>
          <p:nvPr>
            <p:ph idx="1" type="body"/>
          </p:nvPr>
        </p:nvSpPr>
        <p:spPr>
          <a:xfrm>
            <a:off x="315600"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0" lvl="0" marL="0" rtl="0" algn="l">
              <a:spcBef>
                <a:spcPts val="1600"/>
              </a:spcBef>
              <a:spcAft>
                <a:spcPts val="0"/>
              </a:spcAft>
              <a:buNone/>
            </a:pPr>
            <a:r>
              <a:t/>
            </a:r>
            <a:endParaRPr sz="1600"/>
          </a:p>
          <a:p>
            <a:pPr indent="457200" lvl="0" marL="0" rtl="0" algn="l">
              <a:spcBef>
                <a:spcPts val="1600"/>
              </a:spcBef>
              <a:spcAft>
                <a:spcPts val="1600"/>
              </a:spcAft>
              <a:buNone/>
            </a:pPr>
            <a:r>
              <a:rPr lang="en" sz="1700"/>
              <a:t>SERVER</a:t>
            </a:r>
            <a:endParaRPr sz="1700"/>
          </a:p>
        </p:txBody>
      </p:sp>
      <p:pic>
        <p:nvPicPr>
          <p:cNvPr id="135" name="Google Shape;135;p23"/>
          <p:cNvPicPr preferRelativeResize="0"/>
          <p:nvPr/>
        </p:nvPicPr>
        <p:blipFill>
          <a:blip r:embed="rId3">
            <a:alphaModFix/>
          </a:blip>
          <a:stretch>
            <a:fillRect/>
          </a:stretch>
        </p:blipFill>
        <p:spPr>
          <a:xfrm>
            <a:off x="3504850" y="92700"/>
            <a:ext cx="5160500"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2000">
                <a:solidFill>
                  <a:srgbClr val="FFFFFF"/>
                </a:solidFill>
                <a:latin typeface="Arial"/>
                <a:ea typeface="Arial"/>
                <a:cs typeface="Arial"/>
                <a:sym typeface="Arial"/>
              </a:rPr>
              <a:t>AUDIO STREAM</a:t>
            </a:r>
            <a:endParaRPr sz="3100">
              <a:solidFill>
                <a:srgbClr val="FFFFFF"/>
              </a:solidFill>
            </a:endParaRPr>
          </a:p>
        </p:txBody>
      </p:sp>
      <p:sp>
        <p:nvSpPr>
          <p:cNvPr id="141" name="Google Shape;141;p24"/>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300">
              <a:solidFill>
                <a:srgbClr val="000000"/>
              </a:solidFill>
              <a:latin typeface="Arial"/>
              <a:ea typeface="Arial"/>
              <a:cs typeface="Arial"/>
              <a:sym typeface="Arial"/>
            </a:endParaRPr>
          </a:p>
          <a:p>
            <a:pPr indent="0" lvl="0" marL="0" rtl="0" algn="l">
              <a:spcBef>
                <a:spcPts val="0"/>
              </a:spcBef>
              <a:spcAft>
                <a:spcPts val="0"/>
              </a:spcAft>
              <a:buNone/>
            </a:pPr>
            <a:r>
              <a:t/>
            </a:r>
            <a:endParaRPr b="1" sz="13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FFFFFF"/>
                </a:solidFill>
                <a:latin typeface="Arial"/>
                <a:ea typeface="Arial"/>
                <a:cs typeface="Arial"/>
                <a:sym typeface="Arial"/>
              </a:rPr>
              <a:t>Below algorithm shows how the audio streaming happens using the client server model.</a:t>
            </a:r>
            <a:endParaRPr sz="1100">
              <a:solidFill>
                <a:srgbClr val="FFFFFF"/>
              </a:solidFill>
              <a:latin typeface="Arial"/>
              <a:ea typeface="Arial"/>
              <a:cs typeface="Arial"/>
              <a:sym typeface="Arial"/>
            </a:endParaRPr>
          </a:p>
          <a:p>
            <a:pPr indent="0" lvl="0" marL="0" rtl="0" algn="l">
              <a:spcBef>
                <a:spcPts val="0"/>
              </a:spcBef>
              <a:spcAft>
                <a:spcPts val="0"/>
              </a:spcAft>
              <a:buNone/>
            </a:pPr>
            <a:r>
              <a:t/>
            </a:r>
            <a:endParaRPr sz="1100">
              <a:solidFill>
                <a:srgbClr val="FFFFFF"/>
              </a:solidFill>
              <a:latin typeface="Arial"/>
              <a:ea typeface="Arial"/>
              <a:cs typeface="Arial"/>
              <a:sym typeface="Arial"/>
            </a:endParaRPr>
          </a:p>
          <a:p>
            <a:pPr indent="0" lvl="0" marL="0" rtl="0" algn="l">
              <a:spcBef>
                <a:spcPts val="0"/>
              </a:spcBef>
              <a:spcAft>
                <a:spcPts val="0"/>
              </a:spcAft>
              <a:buNone/>
            </a:pPr>
            <a:r>
              <a:t/>
            </a:r>
            <a:endParaRPr sz="1100">
              <a:solidFill>
                <a:srgbClr val="FFFFFF"/>
              </a:solidFill>
              <a:latin typeface="Arial"/>
              <a:ea typeface="Arial"/>
              <a:cs typeface="Arial"/>
              <a:sym typeface="Arial"/>
            </a:endParaRPr>
          </a:p>
          <a:p>
            <a:pPr indent="457200" lvl="0" marL="457200" rtl="0" algn="l">
              <a:spcBef>
                <a:spcPts val="0"/>
              </a:spcBef>
              <a:spcAft>
                <a:spcPts val="0"/>
              </a:spcAft>
              <a:buNone/>
            </a:pPr>
            <a:r>
              <a:rPr lang="en" sz="1700">
                <a:solidFill>
                  <a:srgbClr val="FFFFFF"/>
                </a:solidFill>
                <a:latin typeface="Arial"/>
                <a:ea typeface="Arial"/>
                <a:cs typeface="Arial"/>
                <a:sym typeface="Arial"/>
              </a:rPr>
              <a:t>SERVER</a:t>
            </a:r>
            <a:endParaRPr sz="1700">
              <a:solidFill>
                <a:srgbClr val="FFFFFF"/>
              </a:solidFill>
              <a:latin typeface="Arial"/>
              <a:ea typeface="Arial"/>
              <a:cs typeface="Arial"/>
              <a:sym typeface="Arial"/>
            </a:endParaRPr>
          </a:p>
        </p:txBody>
      </p:sp>
      <p:pic>
        <p:nvPicPr>
          <p:cNvPr id="142" name="Google Shape;142;p24"/>
          <p:cNvPicPr preferRelativeResize="0"/>
          <p:nvPr/>
        </p:nvPicPr>
        <p:blipFill>
          <a:blip r:embed="rId3">
            <a:alphaModFix/>
          </a:blip>
          <a:stretch>
            <a:fillRect/>
          </a:stretch>
        </p:blipFill>
        <p:spPr>
          <a:xfrm>
            <a:off x="3700925" y="173100"/>
            <a:ext cx="4767699" cy="4818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5"/>
          <p:cNvPicPr preferRelativeResize="0"/>
          <p:nvPr/>
        </p:nvPicPr>
        <p:blipFill>
          <a:blip r:embed="rId3">
            <a:alphaModFix/>
          </a:blip>
          <a:stretch>
            <a:fillRect/>
          </a:stretch>
        </p:blipFill>
        <p:spPr>
          <a:xfrm>
            <a:off x="1594950" y="719475"/>
            <a:ext cx="5810250" cy="3476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6"/>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700"/>
          </a:p>
          <a:p>
            <a:pPr indent="0" lvl="0" marL="0" rtl="0" algn="l">
              <a:spcBef>
                <a:spcPts val="1600"/>
              </a:spcBef>
              <a:spcAft>
                <a:spcPts val="0"/>
              </a:spcAft>
              <a:buNone/>
            </a:pPr>
            <a:r>
              <a:t/>
            </a:r>
            <a:endParaRPr sz="1700"/>
          </a:p>
          <a:p>
            <a:pPr indent="457200" lvl="0" marL="457200" rtl="0" algn="l">
              <a:spcBef>
                <a:spcPts val="1600"/>
              </a:spcBef>
              <a:spcAft>
                <a:spcPts val="1600"/>
              </a:spcAft>
              <a:buNone/>
            </a:pPr>
            <a:r>
              <a:rPr lang="en" sz="1800"/>
              <a:t>CLIENT</a:t>
            </a:r>
            <a:endParaRPr sz="1800"/>
          </a:p>
        </p:txBody>
      </p:sp>
      <p:pic>
        <p:nvPicPr>
          <p:cNvPr id="154" name="Google Shape;154;p26"/>
          <p:cNvPicPr preferRelativeResize="0"/>
          <p:nvPr/>
        </p:nvPicPr>
        <p:blipFill>
          <a:blip r:embed="rId3">
            <a:alphaModFix/>
          </a:blip>
          <a:stretch>
            <a:fillRect/>
          </a:stretch>
        </p:blipFill>
        <p:spPr>
          <a:xfrm>
            <a:off x="3773450" y="112600"/>
            <a:ext cx="4921750" cy="483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265878" y="357800"/>
            <a:ext cx="2808000" cy="9534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t/>
            </a:r>
            <a:endParaRPr b="1"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2000">
                <a:solidFill>
                  <a:srgbClr val="FFFFFF"/>
                </a:solidFill>
                <a:latin typeface="Arial"/>
                <a:ea typeface="Arial"/>
                <a:cs typeface="Arial"/>
                <a:sym typeface="Arial"/>
              </a:rPr>
              <a:t>VIDEO</a:t>
            </a:r>
            <a:r>
              <a:rPr b="1" lang="en" sz="2000">
                <a:solidFill>
                  <a:srgbClr val="000000"/>
                </a:solidFill>
                <a:latin typeface="Arial"/>
                <a:ea typeface="Arial"/>
                <a:cs typeface="Arial"/>
                <a:sym typeface="Arial"/>
              </a:rPr>
              <a:t> </a:t>
            </a:r>
            <a:r>
              <a:rPr b="1" lang="en" sz="2000">
                <a:solidFill>
                  <a:srgbClr val="FFFFFF"/>
                </a:solidFill>
                <a:latin typeface="Arial"/>
                <a:ea typeface="Arial"/>
                <a:cs typeface="Arial"/>
                <a:sym typeface="Arial"/>
              </a:rPr>
              <a:t>STREAM</a:t>
            </a:r>
            <a:endParaRPr b="1" sz="2000">
              <a:solidFill>
                <a:srgbClr val="FFFFFF"/>
              </a:solidFill>
              <a:latin typeface="Arial"/>
              <a:ea typeface="Arial"/>
              <a:cs typeface="Arial"/>
              <a:sym typeface="Arial"/>
            </a:endParaRPr>
          </a:p>
        </p:txBody>
      </p:sp>
      <p:sp>
        <p:nvSpPr>
          <p:cNvPr id="160" name="Google Shape;160;p2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a:solidFill>
                <a:srgbClr val="FFFFFF"/>
              </a:solidFill>
              <a:latin typeface="Arial"/>
              <a:ea typeface="Arial"/>
              <a:cs typeface="Arial"/>
              <a:sym typeface="Arial"/>
            </a:endParaRPr>
          </a:p>
          <a:p>
            <a:pPr indent="0" lvl="0" marL="0" rtl="0" algn="l">
              <a:spcBef>
                <a:spcPts val="0"/>
              </a:spcBef>
              <a:spcAft>
                <a:spcPts val="0"/>
              </a:spcAft>
              <a:buNone/>
            </a:pPr>
            <a:r>
              <a:rPr lang="en" sz="1100">
                <a:solidFill>
                  <a:srgbClr val="FFFFFF"/>
                </a:solidFill>
                <a:latin typeface="Arial"/>
                <a:ea typeface="Arial"/>
                <a:cs typeface="Arial"/>
                <a:sym typeface="Arial"/>
              </a:rPr>
              <a:t>Algorithm to shows how the video streaming happens using the client server model.</a:t>
            </a:r>
            <a:endParaRPr sz="1100">
              <a:solidFill>
                <a:srgbClr val="FFFFFF"/>
              </a:solidFill>
              <a:latin typeface="Arial"/>
              <a:ea typeface="Arial"/>
              <a:cs typeface="Arial"/>
              <a:sym typeface="Arial"/>
            </a:endParaRPr>
          </a:p>
          <a:p>
            <a:pPr indent="0" lvl="0" marL="0" rtl="0" algn="l">
              <a:spcBef>
                <a:spcPts val="0"/>
              </a:spcBef>
              <a:spcAft>
                <a:spcPts val="0"/>
              </a:spcAft>
              <a:buNone/>
            </a:pPr>
            <a:r>
              <a:t/>
            </a:r>
            <a:endParaRPr sz="1100">
              <a:solidFill>
                <a:srgbClr val="FFFFFF"/>
              </a:solidFill>
              <a:latin typeface="Arial"/>
              <a:ea typeface="Arial"/>
              <a:cs typeface="Arial"/>
              <a:sym typeface="Arial"/>
            </a:endParaRPr>
          </a:p>
          <a:p>
            <a:pPr indent="0" lvl="0" marL="0" rtl="0" algn="l">
              <a:spcBef>
                <a:spcPts val="0"/>
              </a:spcBef>
              <a:spcAft>
                <a:spcPts val="0"/>
              </a:spcAft>
              <a:buNone/>
            </a:pPr>
            <a:r>
              <a:t/>
            </a:r>
            <a:endParaRPr sz="1700">
              <a:solidFill>
                <a:srgbClr val="FFFFFF"/>
              </a:solidFill>
              <a:latin typeface="Arial"/>
              <a:ea typeface="Arial"/>
              <a:cs typeface="Arial"/>
              <a:sym typeface="Arial"/>
            </a:endParaRPr>
          </a:p>
          <a:p>
            <a:pPr indent="457200" lvl="0" marL="0" rtl="0" algn="l">
              <a:spcBef>
                <a:spcPts val="0"/>
              </a:spcBef>
              <a:spcAft>
                <a:spcPts val="0"/>
              </a:spcAft>
              <a:buNone/>
            </a:pPr>
            <a:r>
              <a:rPr lang="en" sz="1700">
                <a:solidFill>
                  <a:srgbClr val="FFFFFF"/>
                </a:solidFill>
                <a:latin typeface="Arial"/>
                <a:ea typeface="Arial"/>
                <a:cs typeface="Arial"/>
                <a:sym typeface="Arial"/>
              </a:rPr>
              <a:t>SERVER</a:t>
            </a:r>
            <a:endParaRPr sz="1700">
              <a:solidFill>
                <a:srgbClr val="FFFFFF"/>
              </a:solidFill>
              <a:latin typeface="Arial"/>
              <a:ea typeface="Arial"/>
              <a:cs typeface="Arial"/>
              <a:sym typeface="Arial"/>
            </a:endParaRPr>
          </a:p>
        </p:txBody>
      </p:sp>
      <p:pic>
        <p:nvPicPr>
          <p:cNvPr id="161" name="Google Shape;161;p27"/>
          <p:cNvPicPr preferRelativeResize="0"/>
          <p:nvPr/>
        </p:nvPicPr>
        <p:blipFill>
          <a:blip r:embed="rId3">
            <a:alphaModFix/>
          </a:blip>
          <a:stretch>
            <a:fillRect/>
          </a:stretch>
        </p:blipFill>
        <p:spPr>
          <a:xfrm>
            <a:off x="3780524" y="72800"/>
            <a:ext cx="4481825" cy="48386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8"/>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l">
              <a:spcBef>
                <a:spcPts val="1600"/>
              </a:spcBef>
              <a:spcAft>
                <a:spcPts val="0"/>
              </a:spcAft>
              <a:buNone/>
            </a:pPr>
            <a:r>
              <a:t/>
            </a:r>
            <a:endParaRPr/>
          </a:p>
          <a:p>
            <a:pPr indent="457200" lvl="0" marL="0" rtl="0" algn="l">
              <a:spcBef>
                <a:spcPts val="1600"/>
              </a:spcBef>
              <a:spcAft>
                <a:spcPts val="1600"/>
              </a:spcAft>
              <a:buNone/>
            </a:pPr>
            <a:r>
              <a:rPr lang="en" sz="1700"/>
              <a:t>CLIENT</a:t>
            </a:r>
            <a:endParaRPr sz="1700"/>
          </a:p>
        </p:txBody>
      </p:sp>
      <p:pic>
        <p:nvPicPr>
          <p:cNvPr id="168" name="Google Shape;168;p28"/>
          <p:cNvPicPr preferRelativeResize="0"/>
          <p:nvPr/>
        </p:nvPicPr>
        <p:blipFill>
          <a:blip r:embed="rId3">
            <a:alphaModFix/>
          </a:blip>
          <a:stretch>
            <a:fillRect/>
          </a:stretch>
        </p:blipFill>
        <p:spPr>
          <a:xfrm>
            <a:off x="3501950" y="460800"/>
            <a:ext cx="5439901" cy="3816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Client-Server Model</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We used a client-server model for our application . In this model computers such as servers provide the network services to the other computers such as clients to perform user based tasks.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pic>
        <p:nvPicPr>
          <p:cNvPr id="75" name="Google Shape;75;p14"/>
          <p:cNvPicPr preferRelativeResize="0"/>
          <p:nvPr/>
        </p:nvPicPr>
        <p:blipFill>
          <a:blip r:embed="rId3">
            <a:alphaModFix/>
          </a:blip>
          <a:stretch>
            <a:fillRect/>
          </a:stretch>
        </p:blipFill>
        <p:spPr>
          <a:xfrm>
            <a:off x="2778875" y="2571750"/>
            <a:ext cx="2714625" cy="1952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Client Server Protocol</a:t>
            </a:r>
            <a:endParaRPr/>
          </a:p>
        </p:txBody>
      </p:sp>
      <p:sp>
        <p:nvSpPr>
          <p:cNvPr id="81" name="Google Shape;81;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rgbClr val="000000"/>
                </a:solidFill>
                <a:latin typeface="Arial"/>
                <a:ea typeface="Arial"/>
                <a:cs typeface="Arial"/>
                <a:sym typeface="Arial"/>
              </a:rPr>
              <a:t>We used TCP/IP protocol suite to communicate with servers. TCP is a connection-oriented protocol, which means a connection is established and maintained until the application programs at each end have finished exchanging messages. It determines how to break application data into packets that networks can deliver, sends packets to and accepts packets from the network layer, manages flow control and handles retransmission of dropped or garbled  packets as well as acknowledgement of all packets that arrive.</a:t>
            </a:r>
            <a:endParaRPr sz="14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Socket Programing</a:t>
            </a:r>
            <a:endParaRPr/>
          </a:p>
        </p:txBody>
      </p:sp>
      <p:sp>
        <p:nvSpPr>
          <p:cNvPr id="87" name="Google Shape;87;p16"/>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300">
                <a:solidFill>
                  <a:srgbClr val="000000"/>
                </a:solidFill>
                <a:latin typeface="Arial"/>
                <a:ea typeface="Arial"/>
                <a:cs typeface="Arial"/>
                <a:sym typeface="Arial"/>
              </a:rPr>
              <a:t>We used Socket programming in python  to implement client-server model , Socket programming is a way of connecting two nodes on a network to communicate with each other. One socket(node) listens on a particular port at an IP, while another socket reaches out to the other to form a connection. Server forms the listener socket while the client reaches out to the server.</a:t>
            </a:r>
            <a:endParaRPr sz="1600"/>
          </a:p>
        </p:txBody>
      </p:sp>
      <p:sp>
        <p:nvSpPr>
          <p:cNvPr id="88" name="Google Shape;88;p16"/>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9" name="Google Shape;89;p16"/>
          <p:cNvPicPr preferRelativeResize="0"/>
          <p:nvPr/>
        </p:nvPicPr>
        <p:blipFill>
          <a:blip r:embed="rId3">
            <a:alphaModFix/>
          </a:blip>
          <a:stretch>
            <a:fillRect/>
          </a:stretch>
        </p:blipFill>
        <p:spPr>
          <a:xfrm>
            <a:off x="4735600" y="1803900"/>
            <a:ext cx="3958400" cy="3114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txBox="1"/>
          <p:nvPr>
            <p:ph idx="1" type="body"/>
          </p:nvPr>
        </p:nvSpPr>
        <p:spPr>
          <a:xfrm>
            <a:off x="378050" y="1919075"/>
            <a:ext cx="8316000" cy="315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000000"/>
                </a:solidFill>
                <a:latin typeface="Arial"/>
                <a:ea typeface="Arial"/>
                <a:cs typeface="Arial"/>
                <a:sym typeface="Arial"/>
              </a:rPr>
              <a:t> Hardw</a:t>
            </a:r>
            <a:r>
              <a:rPr b="1" lang="en" sz="1500">
                <a:solidFill>
                  <a:srgbClr val="000000"/>
                </a:solidFill>
                <a:latin typeface="Arial"/>
                <a:ea typeface="Arial"/>
                <a:cs typeface="Arial"/>
                <a:sym typeface="Arial"/>
              </a:rPr>
              <a:t>are</a:t>
            </a:r>
            <a:endParaRPr b="1" sz="1500">
              <a:solidFill>
                <a:srgbClr val="000000"/>
              </a:solidFill>
              <a:latin typeface="Arial"/>
              <a:ea typeface="Arial"/>
              <a:cs typeface="Arial"/>
              <a:sym typeface="Arial"/>
            </a:endParaRPr>
          </a:p>
          <a:p>
            <a:pPr indent="-298450" lvl="0" marL="9144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They can compromise on a single processor, 8GB RAM but have t</a:t>
            </a:r>
            <a:endParaRPr sz="1100">
              <a:solidFill>
                <a:srgbClr val="000000"/>
              </a:solidFill>
              <a:latin typeface="Arial"/>
              <a:ea typeface="Arial"/>
              <a:cs typeface="Arial"/>
              <a:sym typeface="Arial"/>
            </a:endParaRPr>
          </a:p>
          <a:p>
            <a:pPr indent="-298450" lvl="0" marL="9144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Space</a:t>
            </a:r>
            <a:r>
              <a:rPr lang="en" sz="1100">
                <a:solidFill>
                  <a:srgbClr val="000000"/>
                </a:solidFill>
                <a:latin typeface="Arial"/>
                <a:ea typeface="Arial"/>
                <a:cs typeface="Arial"/>
                <a:sym typeface="Arial"/>
              </a:rPr>
              <a:t> :- Initially we have taken 1TB Space.(Note : According to size of client -server model you increase or decrease it).</a:t>
            </a:r>
            <a:endParaRPr sz="1100">
              <a:solidFill>
                <a:srgbClr val="000000"/>
              </a:solidFill>
              <a:latin typeface="Arial"/>
              <a:ea typeface="Arial"/>
              <a:cs typeface="Arial"/>
              <a:sym typeface="Arial"/>
            </a:endParaRPr>
          </a:p>
          <a:p>
            <a:pPr indent="-298450" lvl="0" marL="9144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Ram</a:t>
            </a:r>
            <a:r>
              <a:rPr lang="en" sz="1100">
                <a:solidFill>
                  <a:srgbClr val="000000"/>
                </a:solidFill>
                <a:latin typeface="Arial"/>
                <a:ea typeface="Arial"/>
                <a:cs typeface="Arial"/>
                <a:sym typeface="Arial"/>
              </a:rPr>
              <a:t>:-</a:t>
            </a:r>
            <a:r>
              <a:rPr lang="en" sz="1100">
                <a:solidFill>
                  <a:srgbClr val="222222"/>
                </a:solidFill>
                <a:highlight>
                  <a:srgbClr val="FFFFFF"/>
                </a:highlight>
                <a:latin typeface="Arial"/>
                <a:ea typeface="Arial"/>
                <a:cs typeface="Arial"/>
                <a:sym typeface="Arial"/>
              </a:rPr>
              <a:t>At least 256 MB of RAM. The amount of RAM needed depends on the number of concurrent client connections.</a:t>
            </a:r>
            <a:r>
              <a:rPr lang="en" sz="1100">
                <a:solidFill>
                  <a:srgbClr val="000000"/>
                </a:solidFill>
                <a:latin typeface="Arial"/>
                <a:ea typeface="Arial"/>
                <a:cs typeface="Arial"/>
                <a:sym typeface="Arial"/>
              </a:rPr>
              <a:t>(Note : According to size of client -server model you increase or decrease it).</a:t>
            </a:r>
            <a:endParaRPr sz="1100">
              <a:solidFill>
                <a:srgbClr val="222222"/>
              </a:solidFill>
              <a:highlight>
                <a:srgbClr val="FFFFFF"/>
              </a:highlight>
              <a:latin typeface="Arial"/>
              <a:ea typeface="Arial"/>
              <a:cs typeface="Arial"/>
              <a:sym typeface="Arial"/>
            </a:endParaRPr>
          </a:p>
          <a:p>
            <a:pPr indent="-298450" lvl="0" marL="9144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Display monitor, Keyboard, Mouse as required.</a:t>
            </a:r>
            <a:endParaRPr sz="1100">
              <a:solidFill>
                <a:srgbClr val="000000"/>
              </a:solidFill>
              <a:latin typeface="Arial"/>
              <a:ea typeface="Arial"/>
              <a:cs typeface="Arial"/>
              <a:sym typeface="Arial"/>
            </a:endParaRPr>
          </a:p>
          <a:p>
            <a:pPr indent="-298450" lvl="0" marL="9144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Webcam or any camera device to connect to monitor.</a:t>
            </a:r>
            <a:endParaRPr sz="1100">
              <a:solidFill>
                <a:srgbClr val="000000"/>
              </a:solidFill>
              <a:latin typeface="Arial"/>
              <a:ea typeface="Arial"/>
              <a:cs typeface="Arial"/>
              <a:sym typeface="Arial"/>
            </a:endParaRPr>
          </a:p>
          <a:p>
            <a:pPr indent="-298450" lvl="0" marL="9144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Microphone and speaker for audio streaming.</a:t>
            </a:r>
            <a:endParaRPr sz="1100">
              <a:solidFill>
                <a:srgbClr val="000000"/>
              </a:solidFill>
              <a:latin typeface="Arial"/>
              <a:ea typeface="Arial"/>
              <a:cs typeface="Arial"/>
              <a:sym typeface="Arial"/>
            </a:endParaRPr>
          </a:p>
          <a:p>
            <a:pPr indent="-298450" lvl="0" marL="9144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Any computer that is to be connected to a network, needs to have a </a:t>
            </a:r>
            <a:r>
              <a:rPr b="1" lang="en" sz="1100">
                <a:solidFill>
                  <a:srgbClr val="000000"/>
                </a:solidFill>
                <a:latin typeface="Arial"/>
                <a:ea typeface="Arial"/>
                <a:cs typeface="Arial"/>
                <a:sym typeface="Arial"/>
              </a:rPr>
              <a:t>network interface card (NIC).</a:t>
            </a:r>
            <a:r>
              <a:rPr lang="en" sz="1100">
                <a:solidFill>
                  <a:srgbClr val="000000"/>
                </a:solidFill>
                <a:latin typeface="Arial"/>
                <a:ea typeface="Arial"/>
                <a:cs typeface="Arial"/>
                <a:sym typeface="Arial"/>
              </a:rPr>
              <a:t>Most modern computers have these devices built into the motherboard, but in some computers you have to add an extra expansion card.</a:t>
            </a:r>
            <a:endParaRPr b="1" sz="1100">
              <a:solidFill>
                <a:srgbClr val="000000"/>
              </a:solidFill>
              <a:latin typeface="Arial"/>
              <a:ea typeface="Arial"/>
              <a:cs typeface="Arial"/>
              <a:sym typeface="Arial"/>
            </a:endParaRPr>
          </a:p>
          <a:p>
            <a:pPr indent="-298450" lvl="0" marL="9144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Network Cable :- </a:t>
            </a:r>
            <a:r>
              <a:rPr lang="en" sz="1100">
                <a:solidFill>
                  <a:srgbClr val="000000"/>
                </a:solidFill>
                <a:latin typeface="Arial"/>
                <a:ea typeface="Arial"/>
                <a:cs typeface="Arial"/>
                <a:sym typeface="Arial"/>
              </a:rPr>
              <a:t>To connect together different devices to make up a network, you need cables..</a:t>
            </a:r>
            <a:endParaRPr sz="1100">
              <a:solidFill>
                <a:srgbClr val="000000"/>
              </a:solidFill>
              <a:latin typeface="Arial"/>
              <a:ea typeface="Arial"/>
              <a:cs typeface="Arial"/>
              <a:sym typeface="Arial"/>
            </a:endParaRPr>
          </a:p>
          <a:p>
            <a:pPr indent="-298450" lvl="0" marL="9144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Hub :- </a:t>
            </a:r>
            <a:r>
              <a:rPr lang="en" sz="1100">
                <a:solidFill>
                  <a:srgbClr val="000000"/>
                </a:solidFill>
                <a:latin typeface="Arial"/>
                <a:ea typeface="Arial"/>
                <a:cs typeface="Arial"/>
                <a:sym typeface="Arial"/>
              </a:rPr>
              <a:t>A hub is a device that connects a number of computers together to make a LAN.</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b="1" sz="15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471900" y="407900"/>
            <a:ext cx="8222100" cy="597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txBox="1"/>
          <p:nvPr>
            <p:ph idx="1" type="body"/>
          </p:nvPr>
        </p:nvSpPr>
        <p:spPr>
          <a:xfrm>
            <a:off x="411275" y="1691400"/>
            <a:ext cx="8222100" cy="345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latin typeface="Arial"/>
                <a:ea typeface="Arial"/>
                <a:cs typeface="Arial"/>
                <a:sym typeface="Arial"/>
              </a:rPr>
              <a:t> Software</a:t>
            </a:r>
            <a:endParaRPr b="1" sz="14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Python:- You need Python 3.7.x or above.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Module :- Pyaudio, Wave, Socket, Thread, cv2.</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n" sz="1400">
                <a:solidFill>
                  <a:srgbClr val="000000"/>
                </a:solidFill>
                <a:latin typeface="Arial"/>
                <a:ea typeface="Arial"/>
                <a:cs typeface="Arial"/>
                <a:sym typeface="Arial"/>
              </a:rPr>
              <a:t>Operating System</a:t>
            </a:r>
            <a:endParaRPr b="1" sz="14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Linux , Windows , Mac.</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n" sz="1400">
                <a:solidFill>
                  <a:srgbClr val="000000"/>
                </a:solidFill>
                <a:latin typeface="Arial"/>
                <a:ea typeface="Arial"/>
                <a:cs typeface="Arial"/>
                <a:sym typeface="Arial"/>
              </a:rPr>
              <a:t>Protocol</a:t>
            </a:r>
            <a:endParaRPr b="1" sz="14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IPV4 :- At the Network layer we used IPV4 protocol.pv4 (Internet Protocol version 4) Internet address is 32 bit integers. The IP stands for Internet Protocol.</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TCP :-  At Transport Layer we used TCP (Transmission Control Protocol)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ARP (Address Resolution Protocol):- Functions performed at this level include encapsulation of IP datagrams into the frames transmitted by the network and mapping of IP addresses to the physical addresses used by the network (provided by ARP protocol).</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n" sz="1400">
                <a:solidFill>
                  <a:srgbClr val="000000"/>
                </a:solidFill>
                <a:latin typeface="Arial"/>
                <a:ea typeface="Arial"/>
                <a:cs typeface="Arial"/>
                <a:sym typeface="Arial"/>
              </a:rPr>
              <a:t>Network</a:t>
            </a:r>
            <a:endParaRPr b="1" sz="14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LAN(Local Area Network) : IN LAN we used Ethernet.</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45720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File Transfer</a:t>
            </a:r>
            <a:endParaRPr/>
          </a:p>
        </p:txBody>
      </p:sp>
      <p:sp>
        <p:nvSpPr>
          <p:cNvPr id="107" name="Google Shape;107;p19"/>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Arial"/>
                <a:ea typeface="Arial"/>
                <a:cs typeface="Arial"/>
                <a:sym typeface="Arial"/>
              </a:rPr>
              <a:t>A</a:t>
            </a:r>
            <a:r>
              <a:rPr lang="en" sz="1100">
                <a:solidFill>
                  <a:srgbClr val="FFFFFF"/>
                </a:solidFill>
                <a:latin typeface="Arial"/>
                <a:ea typeface="Arial"/>
                <a:cs typeface="Arial"/>
                <a:sym typeface="Arial"/>
              </a:rPr>
              <a:t>lgorithm to send a file(Audio,Video,text) from a local server to a local client. We used multithreading to let the server interact with multiple client.</a:t>
            </a:r>
            <a:endParaRPr sz="1100">
              <a:solidFill>
                <a:srgbClr val="FFFFFF"/>
              </a:solidFill>
              <a:latin typeface="Arial"/>
              <a:ea typeface="Arial"/>
              <a:cs typeface="Arial"/>
              <a:sym typeface="Arial"/>
            </a:endParaRPr>
          </a:p>
          <a:p>
            <a:pPr indent="0" lvl="0" marL="0" rtl="0" algn="l">
              <a:spcBef>
                <a:spcPts val="0"/>
              </a:spcBef>
              <a:spcAft>
                <a:spcPts val="0"/>
              </a:spcAft>
              <a:buNone/>
            </a:pPr>
            <a:r>
              <a:t/>
            </a:r>
            <a:endParaRPr sz="1100">
              <a:solidFill>
                <a:srgbClr val="FFFFFF"/>
              </a:solidFill>
              <a:latin typeface="Arial"/>
              <a:ea typeface="Arial"/>
              <a:cs typeface="Arial"/>
              <a:sym typeface="Arial"/>
            </a:endParaRPr>
          </a:p>
          <a:p>
            <a:pPr indent="0" lvl="0" marL="0" rtl="0" algn="l">
              <a:spcBef>
                <a:spcPts val="0"/>
              </a:spcBef>
              <a:spcAft>
                <a:spcPts val="0"/>
              </a:spcAft>
              <a:buNone/>
            </a:pPr>
            <a:r>
              <a:t/>
            </a:r>
            <a:endParaRPr sz="1100">
              <a:solidFill>
                <a:srgbClr val="FFFFFF"/>
              </a:solidFill>
              <a:latin typeface="Arial"/>
              <a:ea typeface="Arial"/>
              <a:cs typeface="Arial"/>
              <a:sym typeface="Arial"/>
            </a:endParaRPr>
          </a:p>
          <a:p>
            <a:pPr indent="457200" lvl="0" marL="457200" rtl="0" algn="l">
              <a:spcBef>
                <a:spcPts val="0"/>
              </a:spcBef>
              <a:spcAft>
                <a:spcPts val="0"/>
              </a:spcAft>
              <a:buNone/>
            </a:pPr>
            <a:r>
              <a:t/>
            </a:r>
            <a:endParaRPr sz="1700">
              <a:solidFill>
                <a:srgbClr val="FFFFFF"/>
              </a:solidFill>
              <a:latin typeface="Arial"/>
              <a:ea typeface="Arial"/>
              <a:cs typeface="Arial"/>
              <a:sym typeface="Arial"/>
            </a:endParaRPr>
          </a:p>
          <a:p>
            <a:pPr indent="0" lvl="0" marL="457200" rtl="0" algn="l">
              <a:spcBef>
                <a:spcPts val="0"/>
              </a:spcBef>
              <a:spcAft>
                <a:spcPts val="0"/>
              </a:spcAft>
              <a:buNone/>
            </a:pPr>
            <a:r>
              <a:rPr lang="en" sz="1700">
                <a:solidFill>
                  <a:srgbClr val="FFFFFF"/>
                </a:solidFill>
                <a:latin typeface="Arial"/>
                <a:ea typeface="Arial"/>
                <a:cs typeface="Arial"/>
                <a:sym typeface="Arial"/>
              </a:rPr>
              <a:t>Server</a:t>
            </a:r>
            <a:endParaRPr sz="1700">
              <a:solidFill>
                <a:srgbClr val="FFFFFF"/>
              </a:solidFill>
              <a:latin typeface="Arial"/>
              <a:ea typeface="Arial"/>
              <a:cs typeface="Arial"/>
              <a:sym typeface="Arial"/>
            </a:endParaRPr>
          </a:p>
        </p:txBody>
      </p:sp>
      <p:pic>
        <p:nvPicPr>
          <p:cNvPr id="108" name="Google Shape;108;p19"/>
          <p:cNvPicPr preferRelativeResize="0"/>
          <p:nvPr/>
        </p:nvPicPr>
        <p:blipFill>
          <a:blip r:embed="rId3">
            <a:alphaModFix/>
          </a:blip>
          <a:stretch>
            <a:fillRect/>
          </a:stretch>
        </p:blipFill>
        <p:spPr>
          <a:xfrm>
            <a:off x="3927900" y="73100"/>
            <a:ext cx="4706350" cy="3627825"/>
          </a:xfrm>
          <a:prstGeom prst="rect">
            <a:avLst/>
          </a:prstGeom>
          <a:noFill/>
          <a:ln>
            <a:noFill/>
          </a:ln>
        </p:spPr>
      </p:pic>
      <p:pic>
        <p:nvPicPr>
          <p:cNvPr id="109" name="Google Shape;109;p19"/>
          <p:cNvPicPr preferRelativeResize="0"/>
          <p:nvPr/>
        </p:nvPicPr>
        <p:blipFill>
          <a:blip r:embed="rId4">
            <a:alphaModFix/>
          </a:blip>
          <a:stretch>
            <a:fillRect/>
          </a:stretch>
        </p:blipFill>
        <p:spPr>
          <a:xfrm>
            <a:off x="4223600" y="3793050"/>
            <a:ext cx="3226150" cy="1267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0"/>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t/>
            </a:r>
            <a:endParaRPr sz="1700"/>
          </a:p>
          <a:p>
            <a:pPr indent="457200" lvl="0" marL="0" rtl="0" algn="l">
              <a:spcBef>
                <a:spcPts val="1600"/>
              </a:spcBef>
              <a:spcAft>
                <a:spcPts val="0"/>
              </a:spcAft>
              <a:buNone/>
            </a:pPr>
            <a:r>
              <a:t/>
            </a:r>
            <a:endParaRPr sz="1700"/>
          </a:p>
          <a:p>
            <a:pPr indent="457200" lvl="0" marL="0" rtl="0" algn="l">
              <a:spcBef>
                <a:spcPts val="1600"/>
              </a:spcBef>
              <a:spcAft>
                <a:spcPts val="1600"/>
              </a:spcAft>
              <a:buNone/>
            </a:pPr>
            <a:r>
              <a:rPr lang="en" sz="1700"/>
              <a:t>Client </a:t>
            </a:r>
            <a:endParaRPr sz="1700"/>
          </a:p>
        </p:txBody>
      </p:sp>
      <p:pic>
        <p:nvPicPr>
          <p:cNvPr id="116" name="Google Shape;116;p20"/>
          <p:cNvPicPr preferRelativeResize="0"/>
          <p:nvPr/>
        </p:nvPicPr>
        <p:blipFill>
          <a:blip r:embed="rId3">
            <a:alphaModFix/>
          </a:blip>
          <a:stretch>
            <a:fillRect/>
          </a:stretch>
        </p:blipFill>
        <p:spPr>
          <a:xfrm>
            <a:off x="3484950" y="344825"/>
            <a:ext cx="5419174" cy="4453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300"/>
              <a:t>Chat</a:t>
            </a:r>
            <a:endParaRPr sz="2300"/>
          </a:p>
        </p:txBody>
      </p:sp>
      <p:sp>
        <p:nvSpPr>
          <p:cNvPr id="122" name="Google Shape;122;p21"/>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r>
              <a:rPr lang="en"/>
              <a:t>lgorithm to </a:t>
            </a:r>
            <a:r>
              <a:rPr lang="en"/>
              <a:t>set up</a:t>
            </a:r>
            <a:r>
              <a:rPr lang="en"/>
              <a:t> Chat Room server and allow multiple clients to connect to it using a client-side script.</a:t>
            </a:r>
            <a:endParaRPr/>
          </a:p>
          <a:p>
            <a:pPr indent="0" lvl="0" marL="0" rtl="0" algn="l">
              <a:spcBef>
                <a:spcPts val="1600"/>
              </a:spcBef>
              <a:spcAft>
                <a:spcPts val="0"/>
              </a:spcAft>
              <a:buNone/>
            </a:pPr>
            <a:r>
              <a:t/>
            </a:r>
            <a:endParaRPr/>
          </a:p>
          <a:p>
            <a:pPr indent="457200" lvl="0" marL="0" rtl="0" algn="l">
              <a:spcBef>
                <a:spcPts val="1600"/>
              </a:spcBef>
              <a:spcAft>
                <a:spcPts val="1600"/>
              </a:spcAft>
              <a:buNone/>
            </a:pPr>
            <a:r>
              <a:rPr lang="en" sz="1700"/>
              <a:t>Server</a:t>
            </a:r>
            <a:endParaRPr sz="1700"/>
          </a:p>
        </p:txBody>
      </p:sp>
      <p:pic>
        <p:nvPicPr>
          <p:cNvPr id="123" name="Google Shape;123;p21"/>
          <p:cNvPicPr preferRelativeResize="0"/>
          <p:nvPr/>
        </p:nvPicPr>
        <p:blipFill>
          <a:blip r:embed="rId3">
            <a:alphaModFix/>
          </a:blip>
          <a:stretch>
            <a:fillRect/>
          </a:stretch>
        </p:blipFill>
        <p:spPr>
          <a:xfrm>
            <a:off x="3370300" y="89550"/>
            <a:ext cx="5450650" cy="47821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