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4" r:id="rId6"/>
    <p:sldId id="260" r:id="rId7"/>
    <p:sldId id="265" r:id="rId8"/>
    <p:sldId id="267" r:id="rId9"/>
    <p:sldId id="266" r:id="rId10"/>
    <p:sldId id="261" r:id="rId11"/>
    <p:sldId id="268" r:id="rId12"/>
    <p:sldId id="274" r:id="rId13"/>
    <p:sldId id="270" r:id="rId14"/>
    <p:sldId id="271" r:id="rId15"/>
    <p:sldId id="272" r:id="rId16"/>
    <p:sldId id="273" r:id="rId17"/>
    <p:sldId id="275" r:id="rId18"/>
    <p:sldId id="262" r:id="rId19"/>
    <p:sldId id="263" r:id="rId2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Job industry category for Existing Customer </a:t>
            </a:r>
          </a:p>
        </p:txBody>
      </p:sp>
      <p:sp>
        <p:nvSpPr>
          <p:cNvPr id="151" name="Shape 100"/>
          <p:cNvSpPr/>
          <p:nvPr/>
        </p:nvSpPr>
        <p:spPr>
          <a:xfrm>
            <a:off x="205025" y="1911343"/>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﻿At 4,783, Manufacturing had the highest Count of gender and was 1,058.11% higher than Telecommunications, which had the lowest Count of gender at 413.﻿﻿</a:t>
            </a:r>
          </a:p>
          <a:p>
            <a:pPr marL="285750" indent="-285750">
              <a:buFont typeface="Arial" panose="020B0604020202020204" pitchFamily="34" charset="0"/>
              <a:buChar char="•"/>
            </a:pPr>
            <a:r>
              <a:rPr lang="en-GB" dirty="0"/>
              <a:t>﻿﻿Manufacturing accounted for 23.96% of Count of gender.﻿﻿</a:t>
            </a:r>
          </a:p>
          <a:p>
            <a:pPr marL="285750" indent="-285750">
              <a:buFont typeface="Arial" panose="020B0604020202020204" pitchFamily="34" charset="0"/>
              <a:buChar char="•"/>
            </a:pPr>
            <a:r>
              <a:rPr lang="en-GB" dirty="0"/>
              <a:t>﻿﻿Across all 9 job_industry_category, Count of gender ranged from 413 to 4,783.﻿﻿</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E31E62C0-59C2-AFD5-7DB3-CDC94C122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735127"/>
            <a:ext cx="3921847" cy="2643991"/>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Job industry category for New Customer</a:t>
            </a:r>
          </a:p>
        </p:txBody>
      </p:sp>
      <p:sp>
        <p:nvSpPr>
          <p:cNvPr id="151" name="Shape 100"/>
          <p:cNvSpPr/>
          <p:nvPr/>
        </p:nvSpPr>
        <p:spPr>
          <a:xfrm>
            <a:off x="205025" y="1911343"/>
            <a:ext cx="4134600" cy="22915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﻿﻿At 246, Manufacturing had the highest Count of gender and was 668.75% higher than Agriculture, which had the lowest Count of gender at 32.﻿﻿</a:t>
            </a:r>
          </a:p>
          <a:p>
            <a:pPr marL="285750" indent="-285750">
              <a:buFont typeface="Arial" panose="020B0604020202020204" pitchFamily="34" charset="0"/>
              <a:buChar char="•"/>
            </a:pPr>
            <a:r>
              <a:rPr lang="en-GB" dirty="0"/>
              <a:t>﻿﻿Manufacturing accounted for 25.03% of Count of gender.﻿﻿</a:t>
            </a:r>
          </a:p>
          <a:p>
            <a:pPr marL="285750" indent="-285750">
              <a:buFont typeface="Arial" panose="020B0604020202020204" pitchFamily="34" charset="0"/>
              <a:buChar char="•"/>
            </a:pPr>
            <a:r>
              <a:rPr lang="en-GB" dirty="0"/>
              <a:t>﻿﻿Across all 9 job_industry_category, Count of gender ranged from 32 to 246.﻿﻿</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CE336178-2164-2CDD-71FF-4084245077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6" y="1660209"/>
            <a:ext cx="4762157" cy="2542690"/>
          </a:xfrm>
          <a:prstGeom prst="rect">
            <a:avLst/>
          </a:prstGeom>
        </p:spPr>
      </p:pic>
    </p:spTree>
    <p:extLst>
      <p:ext uri="{BB962C8B-B14F-4D97-AF65-F5344CB8AC3E}">
        <p14:creationId xmlns:p14="http://schemas.microsoft.com/office/powerpoint/2010/main" val="2492886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4017143"/>
            <a:ext cx="8846106" cy="86238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a:t>
            </a:r>
            <a:r>
              <a:rPr lang="en-GB" sz="1200" dirty="0">
                <a:latin typeface="Calibri" panose="020F0502020204030204" pitchFamily="34" charset="0"/>
                <a:cs typeface="Calibri" panose="020F0502020204030204" pitchFamily="34" charset="0"/>
              </a:rPr>
              <a:t>The new customers' industrial profile and that of the existing ones are rather comparable. For the original group, financial services, manufacturing, and health are the top three industries (respectively).For the new group, manufacturing, financial services, and health are the top three industries (respectively).</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98149BD-7473-3D9C-6330-3491919C48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01" y="1251410"/>
            <a:ext cx="4466057" cy="2537038"/>
          </a:xfrm>
          <a:prstGeom prst="rect">
            <a:avLst/>
          </a:prstGeom>
        </p:spPr>
      </p:pic>
      <p:pic>
        <p:nvPicPr>
          <p:cNvPr id="6" name="Picture 5">
            <a:extLst>
              <a:ext uri="{FF2B5EF4-FFF2-40B4-BE49-F238E27FC236}">
                <a16:creationId xmlns:a16="http://schemas.microsoft.com/office/drawing/2014/main" id="{64F80BDD-77E3-B5CD-0206-2CF924F3CC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3105" y="1234054"/>
            <a:ext cx="4447520" cy="2571750"/>
          </a:xfrm>
          <a:prstGeom prst="rect">
            <a:avLst/>
          </a:prstGeom>
        </p:spPr>
      </p:pic>
    </p:spTree>
    <p:extLst>
      <p:ext uri="{BB962C8B-B14F-4D97-AF65-F5344CB8AC3E}">
        <p14:creationId xmlns:p14="http://schemas.microsoft.com/office/powerpoint/2010/main" val="152455742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Wealth segments for Existing Customer</a:t>
            </a:r>
          </a:p>
        </p:txBody>
      </p:sp>
      <p:sp>
        <p:nvSpPr>
          <p:cNvPr id="151" name="Shape 100"/>
          <p:cNvSpPr/>
          <p:nvPr/>
        </p:nvSpPr>
        <p:spPr>
          <a:xfrm>
            <a:off x="205025" y="1989924"/>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﻿﻿﻿Female had the highest total Count of Age Range at 9,997, followed by Male at 9516 and Unspecified at 446.﻿﻿</a:t>
            </a:r>
          </a:p>
          <a:p>
            <a:pPr marL="285750" indent="-285750">
              <a:buFont typeface="Arial" panose="020B0604020202020204" pitchFamily="34" charset="0"/>
              <a:buChar char="•"/>
            </a:pPr>
            <a:r>
              <a:rPr lang="en-GB" dirty="0"/>
              <a:t>﻿﻿Mass Customer in gender  made up 25.69% of Count of Age Range.﻿﻿﻿</a:t>
            </a:r>
          </a:p>
          <a:p>
            <a:pPr marL="285750" indent="-285750">
              <a:buFont typeface="Arial" panose="020B0604020202020204" pitchFamily="34" charset="0"/>
              <a:buChar char="•"/>
            </a:pPr>
            <a:r>
              <a:rPr lang="en-GB" dirty="0"/>
              <a:t>﻿﻿Female had the highest average Count of Age Range at 3,332.33, followed by Male at 3172 and Unspecified at 148.67.﻿﻿</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9DFB133-D7B6-8A7F-1D7A-17CF7A65A3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5" y="1599626"/>
            <a:ext cx="4599350" cy="2944888"/>
          </a:xfrm>
          <a:prstGeom prst="rect">
            <a:avLst/>
          </a:prstGeom>
        </p:spPr>
      </p:pic>
    </p:spTree>
    <p:extLst>
      <p:ext uri="{BB962C8B-B14F-4D97-AF65-F5344CB8AC3E}">
        <p14:creationId xmlns:p14="http://schemas.microsoft.com/office/powerpoint/2010/main" val="32034547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Wealth segments for New Customer</a:t>
            </a:r>
          </a:p>
        </p:txBody>
      </p:sp>
      <p:sp>
        <p:nvSpPr>
          <p:cNvPr id="151" name="Shape 100"/>
          <p:cNvSpPr/>
          <p:nvPr/>
        </p:nvSpPr>
        <p:spPr>
          <a:xfrm>
            <a:off x="205026" y="1629793"/>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﻿﻿﻿﻿Total Count of Age Range was higher for Female (513) than Male (470).﻿﻿</a:t>
            </a:r>
          </a:p>
          <a:p>
            <a:pPr marL="285750" indent="-285750">
              <a:buFont typeface="Arial" panose="020B0604020202020204" pitchFamily="34" charset="0"/>
              <a:buChar char="•"/>
            </a:pPr>
            <a:r>
              <a:rPr lang="en-GB" dirty="0"/>
              <a:t>﻿﻿Mass Customer in gender  made up 26.86% of Count of Age Range.﻿﻿</a:t>
            </a:r>
          </a:p>
          <a:p>
            <a:pPr marL="285750" indent="-285750">
              <a:buFont typeface="Arial" panose="020B0604020202020204" pitchFamily="34" charset="0"/>
              <a:buChar char="•"/>
            </a:pPr>
            <a:r>
              <a:rPr lang="en-GB" dirty="0"/>
              <a:t>﻿﻿Average Count of Age Range was higher for Female (171) than Male (156.67).﻿﻿</a:t>
            </a:r>
          </a:p>
          <a:p>
            <a:pPr marL="285750" indent="-285750">
              <a:buFont typeface="Arial" panose="020B0604020202020204" pitchFamily="34" charset="0"/>
              <a:buChar char="•"/>
            </a:pPr>
            <a:r>
              <a:rPr lang="en-GB" dirty="0"/>
              <a:t>﻿﻿Count of Age Range for Female and Male diverged the most when the wealth segment was Mass Customer, when Female were 29 higher than Male.﻿﻿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C13E7E8F-E859-D049-CB42-45998F918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6" y="1599626"/>
            <a:ext cx="4675788" cy="2615189"/>
          </a:xfrm>
          <a:prstGeom prst="rect">
            <a:avLst/>
          </a:prstGeom>
        </p:spPr>
      </p:pic>
      <p:sp>
        <p:nvSpPr>
          <p:cNvPr id="5" name="TextBox 4">
            <a:extLst>
              <a:ext uri="{FF2B5EF4-FFF2-40B4-BE49-F238E27FC236}">
                <a16:creationId xmlns:a16="http://schemas.microsoft.com/office/drawing/2014/main" id="{43419057-85A8-6100-1C0D-AD647A9D7B32}"/>
              </a:ext>
            </a:extLst>
          </p:cNvPr>
          <p:cNvSpPr txBox="1"/>
          <p:nvPr/>
        </p:nvSpPr>
        <p:spPr>
          <a:xfrm>
            <a:off x="474857" y="4347587"/>
            <a:ext cx="855107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The average and median age of the new group is older. The largest demographic of clients is Mass Customers, which is safe for all ages. Compared to "High Net" and "Affluent" clients, the share of "Mass" customers is relatively lower in the new groups. The two aforementioned groups should be our primary emphasis.</a:t>
            </a:r>
            <a:endParaRPr kumimoji="0" lang="en-IN" sz="12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386009128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Numbers of cars owned in each state for Existing Customer</a:t>
            </a:r>
          </a:p>
        </p:txBody>
      </p:sp>
      <p:sp>
        <p:nvSpPr>
          <p:cNvPr id="151" name="Shape 100"/>
          <p:cNvSpPr/>
          <p:nvPr/>
        </p:nvSpPr>
        <p:spPr>
          <a:xfrm>
            <a:off x="205025" y="1895249"/>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﻿﻿Female had the highest total Count of owns car at 9,997, followed by Male at 9516 and Unspecified at 446.﻿﻿</a:t>
            </a:r>
          </a:p>
          <a:p>
            <a:pPr marL="285750" indent="-285750">
              <a:buFont typeface="Arial" panose="020B0604020202020204" pitchFamily="34" charset="0"/>
              <a:buChar char="•"/>
            </a:pPr>
            <a:r>
              <a:rPr lang="en-GB" dirty="0"/>
              <a:t>﻿﻿NSW in gender  made up 27.06% of Count of owns car.﻿﻿</a:t>
            </a:r>
          </a:p>
          <a:p>
            <a:pPr marL="285750" indent="-285750">
              <a:buFont typeface="Arial" panose="020B0604020202020204" pitchFamily="34" charset="0"/>
              <a:buChar char="•"/>
            </a:pPr>
            <a:r>
              <a:rPr lang="en-GB" dirty="0"/>
              <a:t>﻿﻿Female had the highest average Count of owns car at 3,332.33, followed by Male at 3172 and Unspecified at 148.67.﻿﻿</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2AC31F89-0F6F-E597-C8B1-3527E080C8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1716289"/>
            <a:ext cx="3921926" cy="2649479"/>
          </a:xfrm>
          <a:prstGeom prst="rect">
            <a:avLst/>
          </a:prstGeom>
        </p:spPr>
      </p:pic>
    </p:spTree>
    <p:extLst>
      <p:ext uri="{BB962C8B-B14F-4D97-AF65-F5344CB8AC3E}">
        <p14:creationId xmlns:p14="http://schemas.microsoft.com/office/powerpoint/2010/main" val="256881584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Numbers of cars owned in each state for New Customer</a:t>
            </a:r>
          </a:p>
        </p:txBody>
      </p:sp>
      <p:sp>
        <p:nvSpPr>
          <p:cNvPr id="151" name="Shape 100"/>
          <p:cNvSpPr/>
          <p:nvPr/>
        </p:nvSpPr>
        <p:spPr>
          <a:xfrm>
            <a:off x="205025" y="1731743"/>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﻿﻿﻿﻿﻿Total Count of gender was higher for Female (513) than Male (470).﻿﻿</a:t>
            </a:r>
          </a:p>
          <a:p>
            <a:pPr marL="285750" indent="-285750">
              <a:buFont typeface="Arial" panose="020B0604020202020204" pitchFamily="34" charset="0"/>
              <a:buChar char="•"/>
            </a:pPr>
            <a:r>
              <a:rPr lang="en-GB" dirty="0"/>
              <a:t>﻿﻿NSW in gender  made up 25.43% of Count of gender.﻿﻿</a:t>
            </a:r>
          </a:p>
          <a:p>
            <a:pPr marL="285750" indent="-285750">
              <a:buFont typeface="Arial" panose="020B0604020202020204" pitchFamily="34" charset="0"/>
              <a:buChar char="•"/>
            </a:pPr>
            <a:r>
              <a:rPr lang="en-GB" dirty="0"/>
              <a:t>﻿﻿Average Count of gender was higher for Female (171) than Male (156.67).﻿﻿</a:t>
            </a:r>
          </a:p>
          <a:p>
            <a:pPr marL="285750" indent="-285750">
              <a:buFont typeface="Arial" panose="020B0604020202020204" pitchFamily="34" charset="0"/>
              <a:buChar char="•"/>
            </a:pPr>
            <a:r>
              <a:rPr lang="en-GB" dirty="0"/>
              <a:t>﻿﻿Count of gender for Female and Male diverged the most when the state was QLD, when Female were 24 higher than Male.﻿﻿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0DEF5C18-3D54-2213-7D2C-4135AC11F2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6" y="1803526"/>
            <a:ext cx="4452611" cy="2678906"/>
          </a:xfrm>
          <a:prstGeom prst="rect">
            <a:avLst/>
          </a:prstGeom>
        </p:spPr>
      </p:pic>
    </p:spTree>
    <p:extLst>
      <p:ext uri="{BB962C8B-B14F-4D97-AF65-F5344CB8AC3E}">
        <p14:creationId xmlns:p14="http://schemas.microsoft.com/office/powerpoint/2010/main" val="92068059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102512" y="4102308"/>
            <a:ext cx="8938975" cy="80929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sz="1200" dirty="0">
                <a:latin typeface="Calibri" panose="020F0502020204030204" pitchFamily="34" charset="0"/>
                <a:cs typeface="Calibri" panose="020F0502020204030204" pitchFamily="34" charset="0"/>
              </a:rPr>
              <a:t>The highest percentage of automobiles are owned in NSW, although the proportion of non-car owners is also higher. The number of cars owned is next greatest in VIC, while the percentage of non-owners is roughly equal. Since QLD has the fewest automobile owners, we may concentrate our efforts there.</a:t>
            </a:r>
            <a:endParaRPr sz="1200" dirty="0">
              <a:latin typeface="Calibri" panose="020F0502020204030204" pitchFamily="34" charset="0"/>
              <a:cs typeface="Calibri" panose="020F0502020204030204" pitchFamily="34"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931B77FA-D9B2-4AFE-FC40-EECB931F10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898263"/>
            <a:ext cx="4088430" cy="3001854"/>
          </a:xfrm>
          <a:prstGeom prst="rect">
            <a:avLst/>
          </a:prstGeom>
        </p:spPr>
      </p:pic>
      <p:pic>
        <p:nvPicPr>
          <p:cNvPr id="8" name="Picture 7">
            <a:extLst>
              <a:ext uri="{FF2B5EF4-FFF2-40B4-BE49-F238E27FC236}">
                <a16:creationId xmlns:a16="http://schemas.microsoft.com/office/drawing/2014/main" id="{33D98C69-5617-244D-CCDF-06653EC71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44" y="1153481"/>
            <a:ext cx="4303356" cy="2491417"/>
          </a:xfrm>
          <a:prstGeom prst="rect">
            <a:avLst/>
          </a:prstGeom>
        </p:spPr>
      </p:pic>
    </p:spTree>
    <p:extLst>
      <p:ext uri="{BB962C8B-B14F-4D97-AF65-F5344CB8AC3E}">
        <p14:creationId xmlns:p14="http://schemas.microsoft.com/office/powerpoint/2010/main" val="702146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hlinkClick r:id="rId2" action="ppaction://hlinksldjump"/>
              </a:rPr>
              <a:t>https://github.com/ShubhamGTiwari/KPMG_Virtual_Internship</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New Customer Analysis</a:t>
            </a:r>
            <a:endParaRPr dirty="0"/>
          </a:p>
        </p:txBody>
      </p:sp>
      <p:sp>
        <p:nvSpPr>
          <p:cNvPr id="124" name="Shape 73"/>
          <p:cNvSpPr/>
          <p:nvPr/>
        </p:nvSpPr>
        <p:spPr>
          <a:xfrm>
            <a:off x="205025" y="1862400"/>
            <a:ext cx="8446056" cy="25570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After Analysing the Existing Datasets (Transactions, CustomerDemographic, CustomerAddress) and Exploring Relationship within them, following are the features recommended for New Customers:</a:t>
            </a:r>
          </a:p>
          <a:p>
            <a:pPr marL="285750" indent="-285750">
              <a:buFont typeface="Arial" panose="020B0604020202020204" pitchFamily="34" charset="0"/>
              <a:buChar char="•"/>
            </a:pPr>
            <a:r>
              <a:rPr lang="en-GB" dirty="0"/>
              <a:t>Age distribution histogram</a:t>
            </a:r>
          </a:p>
          <a:p>
            <a:pPr marL="285750" indent="-285750">
              <a:buFont typeface="Arial" panose="020B0604020202020204" pitchFamily="34" charset="0"/>
              <a:buChar char="•"/>
            </a:pPr>
            <a:r>
              <a:rPr lang="en-GB" dirty="0"/>
              <a:t>Past 3 years Bike Purchase history</a:t>
            </a:r>
          </a:p>
          <a:p>
            <a:pPr marL="285750" indent="-285750">
              <a:buFont typeface="Arial" panose="020B0604020202020204" pitchFamily="34" charset="0"/>
              <a:buChar char="•"/>
            </a:pPr>
            <a:r>
              <a:rPr lang="en-GB" dirty="0"/>
              <a:t>Job Industry</a:t>
            </a:r>
          </a:p>
          <a:p>
            <a:pPr marL="285750" indent="-285750">
              <a:buFont typeface="Arial" panose="020B0604020202020204" pitchFamily="34" charset="0"/>
              <a:buChar char="•"/>
            </a:pPr>
            <a:r>
              <a:rPr lang="en-GB" dirty="0"/>
              <a:t>No. of Car Owns</a:t>
            </a:r>
          </a:p>
          <a:p>
            <a:pPr marL="285750" indent="-285750">
              <a:buFont typeface="Arial" panose="020B0604020202020204" pitchFamily="34" charset="0"/>
              <a:buChar char="•"/>
            </a:pPr>
            <a:r>
              <a:rPr lang="en-GB" dirty="0"/>
              <a:t>Wealth Segment</a:t>
            </a:r>
          </a:p>
          <a:p>
            <a:pPr marL="285750" indent="-285750">
              <a:buFont typeface="Arial" panose="020B0604020202020204" pitchFamily="34" charset="0"/>
              <a:buChar char="•"/>
            </a:pP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0833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Age distribution histogram</a:t>
            </a:r>
          </a:p>
        </p:txBody>
      </p:sp>
      <p:sp>
        <p:nvSpPr>
          <p:cNvPr id="133" name="Shape 82"/>
          <p:cNvSpPr/>
          <p:nvPr/>
        </p:nvSpPr>
        <p:spPr>
          <a:xfrm>
            <a:off x="205025" y="1524657"/>
            <a:ext cx="4134600" cy="308792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At 9,118, 45-64 had the highest Count of Age and was 722.92% higher than 0-24, which had the lowest Count of Age at 1,108.﻿﻿</a:t>
            </a:r>
          </a:p>
          <a:p>
            <a:pPr marL="285750" indent="-285750">
              <a:buFont typeface="Arial" panose="020B0604020202020204" pitchFamily="34" charset="0"/>
              <a:buChar char="•"/>
            </a:pPr>
            <a:r>
              <a:rPr lang="en-GB" dirty="0"/>
              <a:t>﻿﻿45-64 had the highest Count of Age at 9,118, followed by 25-44, 65 and Above, and 0-24.﻿﻿</a:t>
            </a:r>
          </a:p>
          <a:p>
            <a:pPr marL="285750" indent="-285750">
              <a:buFont typeface="Arial" panose="020B0604020202020204" pitchFamily="34" charset="0"/>
              <a:buChar char="•"/>
            </a:pPr>
            <a:r>
              <a:rPr lang="en-GB" dirty="0"/>
              <a:t>﻿﻿﻿45-64 accounted for 45.68% of Count of Age.﻿﻿</a:t>
            </a:r>
          </a:p>
          <a:p>
            <a:pPr marL="285750" indent="-285750">
              <a:buFont typeface="Arial" panose="020B0604020202020204" pitchFamily="34" charset="0"/>
              <a:buChar char="•"/>
            </a:pPr>
            <a:r>
              <a:rPr lang="en-GB" dirty="0"/>
              <a:t>﻿﻿Across all 4 Age Range, Count of Age ranged from 1,108 to 9,118.﻿﻿</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2DDB1350-14E3-6AB7-EAE5-21A9BB0832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1013132"/>
            <a:ext cx="4332651" cy="362316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Age distribution histogram</a:t>
            </a:r>
          </a:p>
        </p:txBody>
      </p:sp>
      <p:sp>
        <p:nvSpPr>
          <p:cNvPr id="133" name="Shape 82"/>
          <p:cNvSpPr/>
          <p:nvPr/>
        </p:nvSpPr>
        <p:spPr>
          <a:xfrm>
            <a:off x="205025" y="1663752"/>
            <a:ext cx="4134600" cy="308792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At 384, 45-64 had the highest Count of Age Range and was 585.71% higher than 0-24, which had the lowest Count of Age Range at 56.﻿﻿</a:t>
            </a:r>
          </a:p>
          <a:p>
            <a:pPr marL="285750" indent="-285750">
              <a:buFont typeface="Arial" panose="020B0604020202020204" pitchFamily="34" charset="0"/>
              <a:buChar char="•"/>
            </a:pPr>
            <a:r>
              <a:rPr lang="en-GB" dirty="0"/>
              <a:t>﻿﻿45-64 had the highest Count of Age Range at 384, followed by 25-44, 65 &amp; Above, and 0-24.﻿﻿</a:t>
            </a:r>
          </a:p>
          <a:p>
            <a:pPr marL="285750" indent="-285750">
              <a:buFont typeface="Arial" panose="020B0604020202020204" pitchFamily="34" charset="0"/>
              <a:buChar char="•"/>
            </a:pPr>
            <a:r>
              <a:rPr lang="en-GB" dirty="0"/>
              <a:t>﻿﻿45-64 accounted for 39.06% of Count of Age Range.﻿﻿</a:t>
            </a:r>
          </a:p>
          <a:p>
            <a:pPr marL="285750" indent="-285750">
              <a:buFont typeface="Arial" panose="020B0604020202020204" pitchFamily="34" charset="0"/>
              <a:buChar char="•"/>
            </a:pPr>
            <a:r>
              <a:rPr lang="en-GB" dirty="0"/>
              <a:t>﻿﻿Across all 4 Age Range, Count of Age Range ranged from 56 to 384.﻿﻿</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191E39F0-6F5C-2A08-2486-EC4C1915D4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5657" y="1019173"/>
            <a:ext cx="4968343" cy="3312229"/>
          </a:xfrm>
          <a:prstGeom prst="rect">
            <a:avLst/>
          </a:prstGeom>
        </p:spPr>
      </p:pic>
    </p:spTree>
    <p:extLst>
      <p:ext uri="{BB962C8B-B14F-4D97-AF65-F5344CB8AC3E}">
        <p14:creationId xmlns:p14="http://schemas.microsoft.com/office/powerpoint/2010/main" val="30590714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Gender for Existing Customer</a:t>
            </a:r>
          </a:p>
        </p:txBody>
      </p:sp>
      <p:sp>
        <p:nvSpPr>
          <p:cNvPr id="142" name="Shape 91"/>
          <p:cNvSpPr/>
          <p:nvPr/>
        </p:nvSpPr>
        <p:spPr>
          <a:xfrm>
            <a:off x="205025" y="2164724"/>
            <a:ext cx="4134600" cy="1760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Female had the highest past_3_years_bike_related_purchases at 482083, followed by Male at 472297 and Unspecified at 18677.﻿﻿</a:t>
            </a:r>
          </a:p>
          <a:p>
            <a:pPr marL="285750" indent="-285750">
              <a:buFont typeface="Arial" panose="020B0604020202020204" pitchFamily="34" charset="0"/>
              <a:buChar char="•"/>
            </a:pPr>
            <a:r>
              <a:rPr lang="en-GB" dirty="0"/>
              <a:t>﻿﻿Female accounted for 49.54% of past_3_years_bike_related_purchases.﻿﻿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E21FA49-3135-4E8E-BB57-EF6D872B0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1731475"/>
            <a:ext cx="3847917" cy="265993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Age for Existing Customer</a:t>
            </a:r>
          </a:p>
        </p:txBody>
      </p:sp>
      <p:sp>
        <p:nvSpPr>
          <p:cNvPr id="142" name="Shape 91"/>
          <p:cNvSpPr/>
          <p:nvPr/>
        </p:nvSpPr>
        <p:spPr>
          <a:xfrm>
            <a:off x="205025" y="2164724"/>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45-64 had the highest past_3_years_bike_related_purchases at 431982, followed by 25-44, 65 and Above, and 0-24.﻿﻿</a:t>
            </a:r>
          </a:p>
          <a:p>
            <a:pPr marL="285750" indent="-285750">
              <a:buFont typeface="Arial" panose="020B0604020202020204" pitchFamily="34" charset="0"/>
              <a:buChar char="•"/>
            </a:pPr>
            <a:r>
              <a:rPr lang="en-GB" dirty="0"/>
              <a:t>﻿﻿45-64 accounted for 44.39% of past_3_years_bike_related_purchases.﻿﻿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E753F791-12AE-5FC7-1C29-D53B3A131F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5" y="1760454"/>
            <a:ext cx="3887545" cy="2569182"/>
          </a:xfrm>
          <a:prstGeom prst="rect">
            <a:avLst/>
          </a:prstGeom>
        </p:spPr>
      </p:pic>
    </p:spTree>
    <p:extLst>
      <p:ext uri="{BB962C8B-B14F-4D97-AF65-F5344CB8AC3E}">
        <p14:creationId xmlns:p14="http://schemas.microsoft.com/office/powerpoint/2010/main" val="40031081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Gender for New Customer</a:t>
            </a:r>
          </a:p>
        </p:txBody>
      </p:sp>
      <p:sp>
        <p:nvSpPr>
          <p:cNvPr id="142" name="Shape 91"/>
          <p:cNvSpPr/>
          <p:nvPr/>
        </p:nvSpPr>
        <p:spPr>
          <a:xfrm>
            <a:off x="205025" y="2359618"/>
            <a:ext cx="4134600" cy="149518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﻿past_3_years_bike_related_purchases for Female (25212) was higher than Male (23765).﻿﻿</a:t>
            </a:r>
          </a:p>
          <a:p>
            <a:pPr marL="285750" indent="-285750">
              <a:buFont typeface="Arial" panose="020B0604020202020204" pitchFamily="34" charset="0"/>
              <a:buChar char="•"/>
            </a:pPr>
            <a:r>
              <a:rPr lang="en-GB" dirty="0"/>
              <a:t>﻿﻿Female accounted for 51.48% of past_3_years_bike_related_purchases.﻿﻿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8D5D2921-4506-8EC2-C95A-C6CDFE6F69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7881" y="1823719"/>
            <a:ext cx="4818167" cy="2437133"/>
          </a:xfrm>
          <a:prstGeom prst="rect">
            <a:avLst/>
          </a:prstGeom>
        </p:spPr>
      </p:pic>
    </p:spTree>
    <p:extLst>
      <p:ext uri="{BB962C8B-B14F-4D97-AF65-F5344CB8AC3E}">
        <p14:creationId xmlns:p14="http://schemas.microsoft.com/office/powerpoint/2010/main" val="38263121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Age for New Customer</a:t>
            </a:r>
          </a:p>
        </p:txBody>
      </p:sp>
      <p:sp>
        <p:nvSpPr>
          <p:cNvPr id="142" name="Shape 91"/>
          <p:cNvSpPr/>
          <p:nvPr/>
        </p:nvSpPr>
        <p:spPr>
          <a:xfrm>
            <a:off x="205025" y="1560185"/>
            <a:ext cx="4134600" cy="272039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﻿At 19429, 45-64 had the highest past_3_years_bike_related_purchases and was 641.00% higher than 0-24, which had the lowest past_3_years_bike_related_purchases at 2622.﻿﻿</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﻿﻿45-64 had the highest past_3_years_bike_related_purchases at 19429, followed by 25-44, 65 &amp; Above, and 0-24.﻿﻿</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﻿﻿45-64 accounted for 39.67% of past_3_years_bike_related_purchases.﻿﻿</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﻿﻿Across all 4 Age Range, past_3_years_bike_related_purchases ranged from 2622 to 19429.﻿﻿</a:t>
            </a:r>
            <a:endParaRPr sz="1200" dirty="0">
              <a:latin typeface="Calibri" panose="020F0502020204030204" pitchFamily="34" charset="0"/>
              <a:cs typeface="Calibri" panose="020F050202020403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C054269A-B50F-463E-75E6-43FA953C8FD5}"/>
              </a:ext>
            </a:extLst>
          </p:cNvPr>
          <p:cNvSpPr txBox="1"/>
          <p:nvPr/>
        </p:nvSpPr>
        <p:spPr>
          <a:xfrm>
            <a:off x="518711" y="4306748"/>
            <a:ext cx="795551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000" dirty="0">
                <a:latin typeface="Calibri" panose="020F0502020204030204" pitchFamily="34" charset="0"/>
                <a:cs typeface="Calibri" panose="020F0502020204030204" pitchFamily="34" charset="0"/>
              </a:rPr>
              <a:t>The distribution of the two groups is somewhat comparable, therefore depending on your marketing plan, you may strive to increase the number of male customers or concentrate on increasing the retention of female customers.</a:t>
            </a:r>
          </a:p>
          <a:p>
            <a:endParaRPr lang="en-GB" sz="1000" dirty="0">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0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pic>
        <p:nvPicPr>
          <p:cNvPr id="5" name="Picture 4">
            <a:extLst>
              <a:ext uri="{FF2B5EF4-FFF2-40B4-BE49-F238E27FC236}">
                <a16:creationId xmlns:a16="http://schemas.microsoft.com/office/drawing/2014/main" id="{E9D21E03-DC3B-6745-A9B6-6A979497D4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5" y="1570840"/>
            <a:ext cx="4134600" cy="2556661"/>
          </a:xfrm>
          <a:prstGeom prst="rect">
            <a:avLst/>
          </a:prstGeom>
        </p:spPr>
      </p:pic>
    </p:spTree>
    <p:extLst>
      <p:ext uri="{BB962C8B-B14F-4D97-AF65-F5344CB8AC3E}">
        <p14:creationId xmlns:p14="http://schemas.microsoft.com/office/powerpoint/2010/main" val="140050698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156</TotalTime>
  <Words>1838</Words>
  <Application>Microsoft Office PowerPoint</Application>
  <PresentationFormat>On-screen Show (16:9)</PresentationFormat>
  <Paragraphs>106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TIWARI</dc:creator>
  <cp:lastModifiedBy>SHUBHAM TIWARI</cp:lastModifiedBy>
  <cp:revision>6</cp:revision>
  <dcterms:modified xsi:type="dcterms:W3CDTF">2022-08-02T05:09:14Z</dcterms:modified>
</cp:coreProperties>
</file>