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70" r:id="rId8"/>
    <p:sldId id="262" r:id="rId9"/>
    <p:sldId id="263" r:id="rId10"/>
    <p:sldId id="267" r:id="rId11"/>
    <p:sldId id="268" r:id="rId12"/>
    <p:sldId id="264" r:id="rId13"/>
    <p:sldId id="269" r:id="rId14"/>
    <p:sldId id="265" r:id="rId15"/>
    <p:sldId id="266" r:id="rId16"/>
  </p:sldIdLst>
  <p:sldSz cx="9144000" cy="5143500" type="screen16x9"/>
  <p:notesSz cx="6858000" cy="9144000"/>
  <p:embeddedFontLst>
    <p:embeddedFont>
      <p:font typeface="Georgia" panose="02040502050405020303" pitchFamily="18"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07"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395d9d6826_10_1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395d9d6826_10_1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569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395d9d6826_10_1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395d9d6826_10_1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395d9d6826_10_1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395d9d6826_10_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395d9d6826_1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395d9d6826_1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395d9d6826_10_1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395d9d6826_10_1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395d9d6826_10_1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395d9d6826_10_1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395d9d6826_10_1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395d9d6826_10_1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395d9d6826_10_1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395d9d6826_10_1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395d9d6826_10_1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395d9d6826_10_1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395d9d6826_10_1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395d9d6826_10_1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395d9d6826_10_1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395d9d6826_10_1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824000" y="1018613"/>
            <a:ext cx="4255500" cy="18729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b="1" dirty="0"/>
              <a:t>H</a:t>
            </a:r>
            <a:r>
              <a:rPr lang="en" b="0" dirty="0"/>
              <a:t>ealth </a:t>
            </a:r>
            <a:endParaRPr b="0" dirty="0"/>
          </a:p>
          <a:p>
            <a:pPr marL="0" lvl="0" indent="0" algn="l" rtl="0">
              <a:spcBef>
                <a:spcPts val="0"/>
              </a:spcBef>
              <a:spcAft>
                <a:spcPts val="0"/>
              </a:spcAft>
              <a:buNone/>
            </a:pPr>
            <a:r>
              <a:rPr lang="en" b="1" dirty="0"/>
              <a:t>M</a:t>
            </a:r>
            <a:r>
              <a:rPr lang="en" b="0" dirty="0"/>
              <a:t>anagement </a:t>
            </a:r>
            <a:endParaRPr b="0" dirty="0"/>
          </a:p>
          <a:p>
            <a:pPr marL="0" lvl="0" indent="0" algn="l" rtl="0">
              <a:spcBef>
                <a:spcPts val="0"/>
              </a:spcBef>
              <a:spcAft>
                <a:spcPts val="0"/>
              </a:spcAft>
              <a:buNone/>
            </a:pPr>
            <a:r>
              <a:rPr lang="en" b="1" dirty="0"/>
              <a:t>O</a:t>
            </a:r>
            <a:r>
              <a:rPr lang="en" b="0" dirty="0"/>
              <a:t>rganization</a:t>
            </a:r>
            <a:endParaRPr b="0" dirty="0"/>
          </a:p>
        </p:txBody>
      </p:sp>
      <p:sp>
        <p:nvSpPr>
          <p:cNvPr id="86" name="Google Shape;86;p13"/>
          <p:cNvSpPr txBox="1">
            <a:spLocks noGrp="1"/>
          </p:cNvSpPr>
          <p:nvPr>
            <p:ph type="subTitle" idx="1"/>
          </p:nvPr>
        </p:nvSpPr>
        <p:spPr>
          <a:xfrm>
            <a:off x="1184725" y="2975050"/>
            <a:ext cx="4255500" cy="1280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1A49-F288-45D9-98AB-A0C96FC46156}"/>
              </a:ext>
            </a:extLst>
          </p:cNvPr>
          <p:cNvSpPr>
            <a:spLocks noGrp="1"/>
          </p:cNvSpPr>
          <p:nvPr>
            <p:ph type="title"/>
          </p:nvPr>
        </p:nvSpPr>
        <p:spPr/>
        <p:txBody>
          <a:bodyPr>
            <a:normAutofit fontScale="90000"/>
          </a:bodyPr>
          <a:lstStyle/>
          <a:p>
            <a:r>
              <a:rPr lang="en-US" altLang="zh-CN" dirty="0"/>
              <a:t>Histogram compare with expense</a:t>
            </a:r>
            <a:endParaRPr lang="zh-CN" altLang="en-US" dirty="0"/>
          </a:p>
        </p:txBody>
      </p:sp>
      <p:sp>
        <p:nvSpPr>
          <p:cNvPr id="3" name="Text Placeholder 2">
            <a:extLst>
              <a:ext uri="{FF2B5EF4-FFF2-40B4-BE49-F238E27FC236}">
                <a16:creationId xmlns:a16="http://schemas.microsoft.com/office/drawing/2014/main" id="{42021C83-3338-4CB2-A33F-9E244A400355}"/>
              </a:ext>
            </a:extLst>
          </p:cNvPr>
          <p:cNvSpPr>
            <a:spLocks noGrp="1"/>
          </p:cNvSpPr>
          <p:nvPr>
            <p:ph type="body" idx="1"/>
          </p:nvPr>
        </p:nvSpPr>
        <p:spPr/>
        <p:txBody>
          <a:bodyPr/>
          <a:lstStyle/>
          <a:p>
            <a:r>
              <a:rPr lang="en-US" altLang="zh-CN" dirty="0" err="1"/>
              <a:t>bmi</a:t>
            </a:r>
            <a:endParaRPr lang="zh-CN" altLang="en-US" dirty="0"/>
          </a:p>
        </p:txBody>
      </p:sp>
      <p:sp>
        <p:nvSpPr>
          <p:cNvPr id="4" name="Text Placeholder 3">
            <a:extLst>
              <a:ext uri="{FF2B5EF4-FFF2-40B4-BE49-F238E27FC236}">
                <a16:creationId xmlns:a16="http://schemas.microsoft.com/office/drawing/2014/main" id="{40E71B96-A252-428B-A073-3724A4A75741}"/>
              </a:ext>
            </a:extLst>
          </p:cNvPr>
          <p:cNvSpPr>
            <a:spLocks noGrp="1"/>
          </p:cNvSpPr>
          <p:nvPr>
            <p:ph type="body" idx="2"/>
          </p:nvPr>
        </p:nvSpPr>
        <p:spPr/>
        <p:txBody>
          <a:bodyPr/>
          <a:lstStyle/>
          <a:p>
            <a:r>
              <a:rPr lang="en-US" altLang="zh-CN" dirty="0"/>
              <a:t>age</a:t>
            </a:r>
            <a:endParaRPr lang="zh-CN" altLang="en-US" dirty="0"/>
          </a:p>
        </p:txBody>
      </p:sp>
      <p:pic>
        <p:nvPicPr>
          <p:cNvPr id="6" name="Picture 5">
            <a:extLst>
              <a:ext uri="{FF2B5EF4-FFF2-40B4-BE49-F238E27FC236}">
                <a16:creationId xmlns:a16="http://schemas.microsoft.com/office/drawing/2014/main" id="{1ADB2D26-E787-42CF-BB93-E7A0C9A93000}"/>
              </a:ext>
            </a:extLst>
          </p:cNvPr>
          <p:cNvPicPr>
            <a:picLocks noChangeAspect="1"/>
          </p:cNvPicPr>
          <p:nvPr/>
        </p:nvPicPr>
        <p:blipFill>
          <a:blip r:embed="rId2"/>
          <a:stretch>
            <a:fillRect/>
          </a:stretch>
        </p:blipFill>
        <p:spPr>
          <a:xfrm>
            <a:off x="941100" y="1691244"/>
            <a:ext cx="3370500" cy="3339000"/>
          </a:xfrm>
          <a:prstGeom prst="rect">
            <a:avLst/>
          </a:prstGeom>
        </p:spPr>
      </p:pic>
      <p:pic>
        <p:nvPicPr>
          <p:cNvPr id="8" name="Picture 7">
            <a:extLst>
              <a:ext uri="{FF2B5EF4-FFF2-40B4-BE49-F238E27FC236}">
                <a16:creationId xmlns:a16="http://schemas.microsoft.com/office/drawing/2014/main" id="{667D5283-31D8-4C0A-89EA-D29DFDE63703}"/>
              </a:ext>
            </a:extLst>
          </p:cNvPr>
          <p:cNvPicPr>
            <a:picLocks noChangeAspect="1"/>
          </p:cNvPicPr>
          <p:nvPr/>
        </p:nvPicPr>
        <p:blipFill>
          <a:blip r:embed="rId3"/>
          <a:stretch>
            <a:fillRect/>
          </a:stretch>
        </p:blipFill>
        <p:spPr>
          <a:xfrm>
            <a:off x="5212640" y="1592389"/>
            <a:ext cx="3518745" cy="3437855"/>
          </a:xfrm>
          <a:prstGeom prst="rect">
            <a:avLst/>
          </a:prstGeom>
        </p:spPr>
      </p:pic>
    </p:spTree>
    <p:extLst>
      <p:ext uri="{BB962C8B-B14F-4D97-AF65-F5344CB8AC3E}">
        <p14:creationId xmlns:p14="http://schemas.microsoft.com/office/powerpoint/2010/main" val="4293676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1A49-F288-45D9-98AB-A0C96FC46156}"/>
              </a:ext>
            </a:extLst>
          </p:cNvPr>
          <p:cNvSpPr>
            <a:spLocks noGrp="1"/>
          </p:cNvSpPr>
          <p:nvPr>
            <p:ph type="title"/>
          </p:nvPr>
        </p:nvSpPr>
        <p:spPr/>
        <p:txBody>
          <a:bodyPr>
            <a:normAutofit fontScale="90000"/>
          </a:bodyPr>
          <a:lstStyle/>
          <a:p>
            <a:r>
              <a:rPr lang="en-US" altLang="zh-CN" dirty="0"/>
              <a:t>Histogram compare with expense</a:t>
            </a:r>
            <a:endParaRPr lang="zh-CN" altLang="en-US" dirty="0"/>
          </a:p>
        </p:txBody>
      </p:sp>
      <p:sp>
        <p:nvSpPr>
          <p:cNvPr id="3" name="Text Placeholder 2">
            <a:extLst>
              <a:ext uri="{FF2B5EF4-FFF2-40B4-BE49-F238E27FC236}">
                <a16:creationId xmlns:a16="http://schemas.microsoft.com/office/drawing/2014/main" id="{42021C83-3338-4CB2-A33F-9E244A400355}"/>
              </a:ext>
            </a:extLst>
          </p:cNvPr>
          <p:cNvSpPr>
            <a:spLocks noGrp="1"/>
          </p:cNvSpPr>
          <p:nvPr>
            <p:ph type="body" idx="1"/>
          </p:nvPr>
        </p:nvSpPr>
        <p:spPr/>
        <p:txBody>
          <a:bodyPr/>
          <a:lstStyle/>
          <a:p>
            <a:r>
              <a:rPr lang="en-US" altLang="zh-CN" dirty="0"/>
              <a:t>exercise</a:t>
            </a:r>
            <a:endParaRPr lang="zh-CN" altLang="en-US" dirty="0"/>
          </a:p>
        </p:txBody>
      </p:sp>
      <p:sp>
        <p:nvSpPr>
          <p:cNvPr id="4" name="Text Placeholder 3">
            <a:extLst>
              <a:ext uri="{FF2B5EF4-FFF2-40B4-BE49-F238E27FC236}">
                <a16:creationId xmlns:a16="http://schemas.microsoft.com/office/drawing/2014/main" id="{40E71B96-A252-428B-A073-3724A4A75741}"/>
              </a:ext>
            </a:extLst>
          </p:cNvPr>
          <p:cNvSpPr>
            <a:spLocks noGrp="1"/>
          </p:cNvSpPr>
          <p:nvPr>
            <p:ph type="body" idx="2"/>
          </p:nvPr>
        </p:nvSpPr>
        <p:spPr/>
        <p:txBody>
          <a:bodyPr/>
          <a:lstStyle/>
          <a:p>
            <a:r>
              <a:rPr lang="en-US" altLang="zh-CN" b="0" dirty="0">
                <a:solidFill>
                  <a:srgbClr val="000000"/>
                </a:solidFill>
                <a:effectLst/>
                <a:latin typeface="Courier New" panose="02070309020205020404" pitchFamily="49" charset="0"/>
              </a:rPr>
              <a:t>education level</a:t>
            </a:r>
          </a:p>
        </p:txBody>
      </p:sp>
      <p:pic>
        <p:nvPicPr>
          <p:cNvPr id="7" name="Picture 6">
            <a:extLst>
              <a:ext uri="{FF2B5EF4-FFF2-40B4-BE49-F238E27FC236}">
                <a16:creationId xmlns:a16="http://schemas.microsoft.com/office/drawing/2014/main" id="{EAEE9BE1-8268-407B-8284-DCA836130CFE}"/>
              </a:ext>
            </a:extLst>
          </p:cNvPr>
          <p:cNvPicPr>
            <a:picLocks noChangeAspect="1"/>
          </p:cNvPicPr>
          <p:nvPr/>
        </p:nvPicPr>
        <p:blipFill>
          <a:blip r:embed="rId2"/>
          <a:stretch>
            <a:fillRect/>
          </a:stretch>
        </p:blipFill>
        <p:spPr>
          <a:xfrm>
            <a:off x="835243" y="1816608"/>
            <a:ext cx="3241253" cy="3241253"/>
          </a:xfrm>
          <a:prstGeom prst="rect">
            <a:avLst/>
          </a:prstGeom>
        </p:spPr>
      </p:pic>
      <p:pic>
        <p:nvPicPr>
          <p:cNvPr id="10" name="Picture 9">
            <a:extLst>
              <a:ext uri="{FF2B5EF4-FFF2-40B4-BE49-F238E27FC236}">
                <a16:creationId xmlns:a16="http://schemas.microsoft.com/office/drawing/2014/main" id="{7A6DE8C5-4AAB-45EB-8972-AB400DE0DA13}"/>
              </a:ext>
            </a:extLst>
          </p:cNvPr>
          <p:cNvPicPr>
            <a:picLocks noChangeAspect="1"/>
          </p:cNvPicPr>
          <p:nvPr/>
        </p:nvPicPr>
        <p:blipFill>
          <a:blip r:embed="rId3"/>
          <a:stretch>
            <a:fillRect/>
          </a:stretch>
        </p:blipFill>
        <p:spPr>
          <a:xfrm>
            <a:off x="5211724" y="1597300"/>
            <a:ext cx="3432404" cy="3491007"/>
          </a:xfrm>
          <a:prstGeom prst="rect">
            <a:avLst/>
          </a:prstGeom>
        </p:spPr>
      </p:pic>
    </p:spTree>
    <p:extLst>
      <p:ext uri="{BB962C8B-B14F-4D97-AF65-F5344CB8AC3E}">
        <p14:creationId xmlns:p14="http://schemas.microsoft.com/office/powerpoint/2010/main" val="3024896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Machine Learning Model 1, SVM</a:t>
            </a:r>
            <a:endParaRPr dirty="0"/>
          </a:p>
        </p:txBody>
      </p:sp>
      <p:sp>
        <p:nvSpPr>
          <p:cNvPr id="157" name="Google Shape;157;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“Support Vector Machine” (SVM) is a supervised learning machine learning algorithm, mostly used in classification problems.</a:t>
            </a:r>
          </a:p>
          <a:p>
            <a:pPr marL="285750" indent="-285750">
              <a:spcAft>
                <a:spcPts val="1200"/>
              </a:spcAft>
            </a:pPr>
            <a:r>
              <a:rPr lang="en-US" dirty="0"/>
              <a:t>In this case, we feed all the input, build, and test the SVM classifier:</a:t>
            </a:r>
          </a:p>
          <a:p>
            <a:pPr marL="742950" lvl="1" indent="-285750">
              <a:spcAft>
                <a:spcPts val="1200"/>
              </a:spcAft>
            </a:pPr>
            <a:r>
              <a:rPr lang="en-US" dirty="0"/>
              <a:t>expensive </a:t>
            </a:r>
            <a:r>
              <a:rPr lang="en-US" b="1" dirty="0"/>
              <a:t>TRUE OR FALSE</a:t>
            </a:r>
          </a:p>
          <a:p>
            <a:pPr marL="285750" indent="-285750">
              <a:spcAft>
                <a:spcPts val="1200"/>
              </a:spcAft>
            </a:pPr>
            <a:r>
              <a:rPr lang="en-US" dirty="0"/>
              <a:t>Model accuracy: 88.08%</a:t>
            </a:r>
          </a:p>
          <a:p>
            <a:pPr marL="285750" indent="-285750">
              <a:spcAft>
                <a:spcPts val="1200"/>
              </a:spcAft>
            </a:pPr>
            <a:r>
              <a:rPr lang="en-US" dirty="0"/>
              <a:t>Prediction accuracy: 86.68%</a:t>
            </a:r>
          </a:p>
          <a:p>
            <a:pPr marL="285750" indent="-285750">
              <a:spcAft>
                <a:spcPts val="1200"/>
              </a:spcAft>
            </a:pPr>
            <a:r>
              <a:rPr lang="en-US" dirty="0"/>
              <a:t>95% prediction accuracy CI: 84.85% to 88.36%</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Machine Learning Model 2, CART</a:t>
            </a:r>
            <a:endParaRPr dirty="0"/>
          </a:p>
        </p:txBody>
      </p:sp>
      <p:sp>
        <p:nvSpPr>
          <p:cNvPr id="157" name="Google Shape;157;p21"/>
          <p:cNvSpPr txBox="1">
            <a:spLocks noGrp="1"/>
          </p:cNvSpPr>
          <p:nvPr>
            <p:ph type="body" idx="1"/>
          </p:nvPr>
        </p:nvSpPr>
        <p:spPr>
          <a:prstGeom prst="rect">
            <a:avLst/>
          </a:prstGeom>
        </p:spPr>
        <p:txBody>
          <a:bodyPr spcFirstLastPara="1" wrap="square" lIns="91425" tIns="91425" rIns="91425" bIns="91425" anchor="t" anchorCtr="0">
            <a:normAutofit/>
          </a:bodyPr>
          <a:lstStyle/>
          <a:p>
            <a:pPr marL="285750" indent="-285750">
              <a:spcAft>
                <a:spcPts val="1200"/>
              </a:spcAft>
            </a:pPr>
            <a:r>
              <a:rPr lang="en-US" dirty="0"/>
              <a:t>Classification And Regression Trees (CART) is  another widely used Machine Learning model employee decision.</a:t>
            </a:r>
          </a:p>
          <a:p>
            <a:pPr marL="285750" indent="-285750">
              <a:spcAft>
                <a:spcPts val="1200"/>
              </a:spcAft>
            </a:pPr>
            <a:r>
              <a:rPr lang="en-US" altLang="zh-CN" dirty="0"/>
              <a:t>Model accuracy: 88.4%</a:t>
            </a:r>
          </a:p>
          <a:p>
            <a:pPr marL="285750" indent="-285750">
              <a:spcAft>
                <a:spcPts val="1200"/>
              </a:spcAft>
            </a:pPr>
            <a:r>
              <a:rPr lang="en-US" altLang="zh-CN" dirty="0"/>
              <a:t>Prediction accuracy: 86.07%</a:t>
            </a:r>
          </a:p>
          <a:p>
            <a:pPr marL="285750" indent="-285750">
              <a:spcAft>
                <a:spcPts val="1200"/>
              </a:spcAft>
            </a:pPr>
            <a:r>
              <a:rPr lang="en-US" altLang="zh-CN" dirty="0"/>
              <a:t>95% prediction accuracy CI: 84.21% to 87.78%</a:t>
            </a:r>
            <a:endParaRPr lang="en-US" dirty="0"/>
          </a:p>
        </p:txBody>
      </p:sp>
      <p:sp>
        <p:nvSpPr>
          <p:cNvPr id="2" name="Text Placeholder 1">
            <a:extLst>
              <a:ext uri="{FF2B5EF4-FFF2-40B4-BE49-F238E27FC236}">
                <a16:creationId xmlns:a16="http://schemas.microsoft.com/office/drawing/2014/main" id="{71C432DD-6CC1-4EF0-A54E-91E13778595B}"/>
              </a:ext>
            </a:extLst>
          </p:cNvPr>
          <p:cNvSpPr>
            <a:spLocks noGrp="1"/>
          </p:cNvSpPr>
          <p:nvPr>
            <p:ph type="body" idx="2"/>
          </p:nvPr>
        </p:nvSpPr>
        <p:spPr/>
        <p:txBody>
          <a:bodyPr/>
          <a:lstStyle/>
          <a:p>
            <a:endParaRPr lang="zh-CN" altLang="en-US" dirty="0"/>
          </a:p>
        </p:txBody>
      </p:sp>
      <p:pic>
        <p:nvPicPr>
          <p:cNvPr id="9" name="Picture 8">
            <a:extLst>
              <a:ext uri="{FF2B5EF4-FFF2-40B4-BE49-F238E27FC236}">
                <a16:creationId xmlns:a16="http://schemas.microsoft.com/office/drawing/2014/main" id="{E8444E5E-86A8-4B25-93E9-A648AD8EEB1F}"/>
              </a:ext>
            </a:extLst>
          </p:cNvPr>
          <p:cNvPicPr>
            <a:picLocks noChangeAspect="1"/>
          </p:cNvPicPr>
          <p:nvPr/>
        </p:nvPicPr>
        <p:blipFill>
          <a:blip r:embed="rId3"/>
          <a:stretch>
            <a:fillRect/>
          </a:stretch>
        </p:blipFill>
        <p:spPr>
          <a:xfrm>
            <a:off x="5171003" y="1159247"/>
            <a:ext cx="3322693" cy="3574253"/>
          </a:xfrm>
          <a:prstGeom prst="rect">
            <a:avLst/>
          </a:prstGeom>
        </p:spPr>
      </p:pic>
    </p:spTree>
    <p:extLst>
      <p:ext uri="{BB962C8B-B14F-4D97-AF65-F5344CB8AC3E}">
        <p14:creationId xmlns:p14="http://schemas.microsoft.com/office/powerpoint/2010/main" val="3727432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tLang="zh-CN" dirty="0"/>
              <a:t>Machine Learning Model 2, CART Result</a:t>
            </a:r>
            <a:endParaRPr dirty="0"/>
          </a:p>
        </p:txBody>
      </p:sp>
      <p:sp>
        <p:nvSpPr>
          <p:cNvPr id="163" name="Google Shape;163;p22"/>
          <p:cNvSpPr txBox="1">
            <a:spLocks noGrp="1"/>
          </p:cNvSpPr>
          <p:nvPr>
            <p:ph type="body" idx="1"/>
          </p:nvPr>
        </p:nvSpPr>
        <p:spPr>
          <a:prstGeom prst="rect">
            <a:avLst/>
          </a:prstGeom>
        </p:spPr>
        <p:txBody>
          <a:bodyPr spcFirstLastPara="1" wrap="square" lIns="91425" tIns="91425" rIns="91425" bIns="91425" anchor="t" anchorCtr="0">
            <a:normAutofit/>
          </a:bodyPr>
          <a:lstStyle/>
          <a:p>
            <a:pPr marL="285750" indent="-285750">
              <a:spcAft>
                <a:spcPts val="1200"/>
              </a:spcAft>
            </a:pPr>
            <a:r>
              <a:rPr lang="en-US" dirty="0"/>
              <a:t>The interpretations of the decision tree can be found in the plot on the right</a:t>
            </a:r>
          </a:p>
          <a:p>
            <a:pPr marL="285750" indent="-285750">
              <a:spcAft>
                <a:spcPts val="1200"/>
              </a:spcAft>
            </a:pPr>
            <a:r>
              <a:rPr lang="en-US" dirty="0"/>
              <a:t>The following four factors contribute most to high expensive cost:</a:t>
            </a:r>
          </a:p>
          <a:p>
            <a:pPr marL="742950" lvl="1" indent="-285750">
              <a:spcAft>
                <a:spcPts val="1200"/>
              </a:spcAft>
            </a:pPr>
            <a:r>
              <a:rPr lang="en-US" dirty="0"/>
              <a:t>Active smoke</a:t>
            </a:r>
          </a:p>
          <a:p>
            <a:pPr marL="742950" lvl="1" indent="-285750">
              <a:spcAft>
                <a:spcPts val="1200"/>
              </a:spcAft>
            </a:pPr>
            <a:r>
              <a:rPr lang="en-US" dirty="0"/>
              <a:t>Senior people</a:t>
            </a:r>
          </a:p>
          <a:p>
            <a:pPr marL="742950" lvl="1" indent="-285750">
              <a:spcAft>
                <a:spcPts val="1200"/>
              </a:spcAft>
            </a:pPr>
            <a:r>
              <a:rPr lang="en-US" dirty="0"/>
              <a:t>High </a:t>
            </a:r>
            <a:r>
              <a:rPr lang="en-US" dirty="0" err="1"/>
              <a:t>bmi</a:t>
            </a:r>
            <a:endParaRPr lang="en-US" dirty="0"/>
          </a:p>
          <a:p>
            <a:pPr marL="742950" lvl="1" indent="-285750">
              <a:spcAft>
                <a:spcPts val="1200"/>
              </a:spcAft>
            </a:pPr>
            <a:r>
              <a:rPr lang="en-US" dirty="0"/>
              <a:t>Non-active</a:t>
            </a:r>
          </a:p>
          <a:p>
            <a:pPr marL="285750" indent="-285750">
              <a:spcAft>
                <a:spcPts val="1200"/>
              </a:spcAft>
            </a:pPr>
            <a:endParaRPr dirty="0"/>
          </a:p>
        </p:txBody>
      </p:sp>
      <p:sp>
        <p:nvSpPr>
          <p:cNvPr id="4" name="Text Placeholder 3">
            <a:extLst>
              <a:ext uri="{FF2B5EF4-FFF2-40B4-BE49-F238E27FC236}">
                <a16:creationId xmlns:a16="http://schemas.microsoft.com/office/drawing/2014/main" id="{F05F5692-9699-498D-91A1-00CA9234E8FB}"/>
              </a:ext>
            </a:extLst>
          </p:cNvPr>
          <p:cNvSpPr>
            <a:spLocks noGrp="1"/>
          </p:cNvSpPr>
          <p:nvPr>
            <p:ph type="body" idx="2"/>
          </p:nvPr>
        </p:nvSpPr>
        <p:spPr/>
        <p:txBody>
          <a:bodyPr/>
          <a:lstStyle/>
          <a:p>
            <a:endParaRPr lang="zh-CN" altLang="en-US"/>
          </a:p>
        </p:txBody>
      </p:sp>
      <p:pic>
        <p:nvPicPr>
          <p:cNvPr id="3" name="Picture 2">
            <a:extLst>
              <a:ext uri="{FF2B5EF4-FFF2-40B4-BE49-F238E27FC236}">
                <a16:creationId xmlns:a16="http://schemas.microsoft.com/office/drawing/2014/main" id="{D7CA74FC-4871-4A40-91C8-BA51C8E8740E}"/>
              </a:ext>
            </a:extLst>
          </p:cNvPr>
          <p:cNvPicPr>
            <a:picLocks noChangeAspect="1"/>
          </p:cNvPicPr>
          <p:nvPr/>
        </p:nvPicPr>
        <p:blipFill>
          <a:blip r:embed="rId3"/>
          <a:stretch>
            <a:fillRect/>
          </a:stretch>
        </p:blipFill>
        <p:spPr>
          <a:xfrm>
            <a:off x="4609027" y="1017800"/>
            <a:ext cx="3972479" cy="384863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 and Recommendations</a:t>
            </a:r>
            <a:endParaRPr/>
          </a:p>
        </p:txBody>
      </p:sp>
      <p:sp>
        <p:nvSpPr>
          <p:cNvPr id="169" name="Google Shape;169;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Goal </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04800" algn="l" rtl="0">
              <a:spcBef>
                <a:spcPts val="1200"/>
              </a:spcBef>
              <a:spcAft>
                <a:spcPts val="0"/>
              </a:spcAft>
              <a:buClr>
                <a:srgbClr val="000000"/>
              </a:buClr>
              <a:buSzPts val="1200"/>
              <a:buFont typeface="Georgia"/>
              <a:buChar char="●"/>
            </a:pPr>
            <a:r>
              <a:rPr lang="en" sz="1300" dirty="0">
                <a:solidFill>
                  <a:srgbClr val="000000"/>
                </a:solidFill>
              </a:rPr>
              <a:t>Provide actionable insight, based on the data available, as well as accurately predict which people (customers) will be expensive.</a:t>
            </a:r>
            <a:endParaRPr sz="1300" dirty="0">
              <a:solidFill>
                <a:srgbClr val="000000"/>
              </a:solidFill>
            </a:endParaRPr>
          </a:p>
          <a:p>
            <a:pPr marL="457200" lvl="0" indent="-304800" algn="l" rtl="0">
              <a:spcBef>
                <a:spcPts val="0"/>
              </a:spcBef>
              <a:spcAft>
                <a:spcPts val="0"/>
              </a:spcAft>
              <a:buClr>
                <a:srgbClr val="000000"/>
              </a:buClr>
              <a:buSzPts val="1200"/>
              <a:buFont typeface="Georgia"/>
              <a:buChar char="●"/>
            </a:pPr>
            <a:r>
              <a:rPr lang="en" sz="1300" dirty="0">
                <a:solidFill>
                  <a:srgbClr val="000000"/>
                </a:solidFill>
              </a:rPr>
              <a:t>Understand the key drivers for why some people are more expensive (i.e., require more health care), as well as predict which people will be expensive (in terms of health care costs).</a:t>
            </a:r>
            <a:endParaRPr sz="1300" dirty="0">
              <a:solidFill>
                <a:srgbClr val="000000"/>
              </a:solidFill>
            </a:endParaRPr>
          </a:p>
          <a:p>
            <a:pPr marL="457200" lvl="0" indent="-311150" algn="l" rtl="0">
              <a:spcBef>
                <a:spcPts val="0"/>
              </a:spcBef>
              <a:spcAft>
                <a:spcPts val="0"/>
              </a:spcAft>
              <a:buClr>
                <a:srgbClr val="000000"/>
              </a:buClr>
              <a:buSzPts val="1300"/>
              <a:buChar char="●"/>
            </a:pPr>
            <a:r>
              <a:rPr lang="en" sz="1300" dirty="0">
                <a:solidFill>
                  <a:srgbClr val="000000"/>
                </a:solidFill>
              </a:rPr>
              <a:t>The dataset contains healthcare cost information from an HMO (Health Management Organization). Each row in the dataset represents a person.</a:t>
            </a:r>
            <a:endParaRPr sz="1300" dirty="0">
              <a:solidFill>
                <a:srgbClr val="000000"/>
              </a:solidFill>
            </a:endParaRPr>
          </a:p>
          <a:p>
            <a:pPr marL="457200" lvl="0" indent="-311150" algn="l" rtl="0">
              <a:spcBef>
                <a:spcPts val="0"/>
              </a:spcBef>
              <a:spcAft>
                <a:spcPts val="0"/>
              </a:spcAft>
              <a:buClr>
                <a:srgbClr val="000000"/>
              </a:buClr>
              <a:buSzPts val="1300"/>
              <a:buChar char="●"/>
            </a:pPr>
            <a:r>
              <a:rPr lang="en" sz="1300" dirty="0">
                <a:solidFill>
                  <a:srgbClr val="000000"/>
                </a:solidFill>
              </a:rPr>
              <a:t>Predict people who will spend a lot of money on health care next year (i.e., which people will have high healthcare costs).</a:t>
            </a:r>
            <a:endParaRPr sz="1300" dirty="0">
              <a:solidFill>
                <a:srgbClr val="000000"/>
              </a:solidFill>
            </a:endParaRPr>
          </a:p>
          <a:p>
            <a:pPr marL="457200" lvl="0" indent="-311150" algn="l" rtl="0">
              <a:spcBef>
                <a:spcPts val="0"/>
              </a:spcBef>
              <a:spcAft>
                <a:spcPts val="0"/>
              </a:spcAft>
              <a:buClr>
                <a:srgbClr val="000000"/>
              </a:buClr>
              <a:buSzPts val="1300"/>
              <a:buChar char="●"/>
            </a:pPr>
            <a:r>
              <a:rPr lang="en" sz="1300" dirty="0">
                <a:solidFill>
                  <a:srgbClr val="000000"/>
                </a:solidFill>
              </a:rPr>
              <a:t>Provide actionable insight to the HMO, in terms of how to lower their total health care costs, by providing a specific recommendation on how to lower health care costs.</a:t>
            </a:r>
            <a:endParaRPr sz="1300"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Agenda</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pSp>
        <p:nvGrpSpPr>
          <p:cNvPr id="99" name="Google Shape;99;p15"/>
          <p:cNvGrpSpPr/>
          <p:nvPr/>
        </p:nvGrpSpPr>
        <p:grpSpPr>
          <a:xfrm>
            <a:off x="3573925" y="1564338"/>
            <a:ext cx="2370600" cy="3284713"/>
            <a:chOff x="5632325" y="1189775"/>
            <a:chExt cx="2370600" cy="3284713"/>
          </a:xfrm>
        </p:grpSpPr>
        <p:sp>
          <p:nvSpPr>
            <p:cNvPr id="100" name="Google Shape;100;p15"/>
            <p:cNvSpPr/>
            <p:nvPr/>
          </p:nvSpPr>
          <p:spPr>
            <a:xfrm>
              <a:off x="5632325" y="1189775"/>
              <a:ext cx="2370600" cy="669000"/>
            </a:xfrm>
            <a:prstGeom prst="chevron">
              <a:avLst>
                <a:gd name="adj" fmla="val 50000"/>
              </a:avLst>
            </a:prstGeom>
            <a:solidFill>
              <a:srgbClr val="CC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PHASE 3</a:t>
              </a:r>
              <a:endParaRPr>
                <a:solidFill>
                  <a:srgbClr val="FFFFFF"/>
                </a:solidFill>
                <a:latin typeface="Roboto"/>
                <a:ea typeface="Roboto"/>
                <a:cs typeface="Roboto"/>
                <a:sym typeface="Roboto"/>
              </a:endParaRPr>
            </a:p>
          </p:txBody>
        </p:sp>
        <p:sp>
          <p:nvSpPr>
            <p:cNvPr id="101" name="Google Shape;101;p15"/>
            <p:cNvSpPr txBox="1"/>
            <p:nvPr/>
          </p:nvSpPr>
          <p:spPr>
            <a:xfrm>
              <a:off x="5699524" y="1858788"/>
              <a:ext cx="1987800" cy="261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dirty="0">
                  <a:latin typeface="Roboto"/>
                  <a:ea typeface="Roboto"/>
                  <a:cs typeface="Roboto"/>
                  <a:sym typeface="Roboto"/>
                </a:rPr>
                <a:t>Overview the important variables</a:t>
              </a:r>
              <a:endParaRPr b="1" dirty="0">
                <a:latin typeface="Roboto"/>
                <a:ea typeface="Roboto"/>
                <a:cs typeface="Roboto"/>
                <a:sym typeface="Roboto"/>
              </a:endParaRPr>
            </a:p>
          </p:txBody>
        </p:sp>
      </p:grpSp>
      <p:grpSp>
        <p:nvGrpSpPr>
          <p:cNvPr id="102" name="Google Shape;102;p15"/>
          <p:cNvGrpSpPr/>
          <p:nvPr/>
        </p:nvGrpSpPr>
        <p:grpSpPr>
          <a:xfrm>
            <a:off x="50186" y="1564350"/>
            <a:ext cx="2236200" cy="3284700"/>
            <a:chOff x="50186" y="1564350"/>
            <a:chExt cx="2236200" cy="3284700"/>
          </a:xfrm>
        </p:grpSpPr>
        <p:sp>
          <p:nvSpPr>
            <p:cNvPr id="103" name="Google Shape;103;p15"/>
            <p:cNvSpPr/>
            <p:nvPr/>
          </p:nvSpPr>
          <p:spPr>
            <a:xfrm>
              <a:off x="311700" y="1564350"/>
              <a:ext cx="1883700" cy="669000"/>
            </a:xfrm>
            <a:prstGeom prst="homePlate">
              <a:avLst>
                <a:gd name="adj" fmla="val 50000"/>
              </a:avLst>
            </a:prstGeom>
            <a:solidFill>
              <a:srgbClr val="EA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PHASE 1</a:t>
              </a:r>
              <a:endParaRPr>
                <a:solidFill>
                  <a:srgbClr val="FFFFFF"/>
                </a:solidFill>
                <a:latin typeface="Roboto"/>
                <a:ea typeface="Roboto"/>
                <a:cs typeface="Roboto"/>
                <a:sym typeface="Roboto"/>
              </a:endParaRPr>
            </a:p>
          </p:txBody>
        </p:sp>
        <p:sp>
          <p:nvSpPr>
            <p:cNvPr id="104" name="Google Shape;104;p15"/>
            <p:cNvSpPr txBox="1"/>
            <p:nvPr/>
          </p:nvSpPr>
          <p:spPr>
            <a:xfrm>
              <a:off x="50186" y="2233350"/>
              <a:ext cx="2236200" cy="261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latin typeface="Roboto"/>
                  <a:ea typeface="Roboto"/>
                  <a:cs typeface="Roboto"/>
                  <a:sym typeface="Roboto"/>
                </a:rPr>
                <a:t>Data cleaning</a:t>
              </a:r>
              <a:endParaRPr b="1">
                <a:latin typeface="Roboto"/>
                <a:ea typeface="Roboto"/>
                <a:cs typeface="Roboto"/>
                <a:sym typeface="Roboto"/>
              </a:endParaRPr>
            </a:p>
          </p:txBody>
        </p:sp>
      </p:grpSp>
      <p:grpSp>
        <p:nvGrpSpPr>
          <p:cNvPr id="105" name="Google Shape;105;p15"/>
          <p:cNvGrpSpPr/>
          <p:nvPr/>
        </p:nvGrpSpPr>
        <p:grpSpPr>
          <a:xfrm>
            <a:off x="1871849" y="1564350"/>
            <a:ext cx="2236200" cy="3284700"/>
            <a:chOff x="2944199" y="1189800"/>
            <a:chExt cx="2236200" cy="3284700"/>
          </a:xfrm>
        </p:grpSpPr>
        <p:sp>
          <p:nvSpPr>
            <p:cNvPr id="106" name="Google Shape;106;p15"/>
            <p:cNvSpPr/>
            <p:nvPr/>
          </p:nvSpPr>
          <p:spPr>
            <a:xfrm>
              <a:off x="2944200" y="1189800"/>
              <a:ext cx="2132100" cy="6690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PHASE 2</a:t>
              </a:r>
              <a:endParaRPr>
                <a:solidFill>
                  <a:srgbClr val="FFFFFF"/>
                </a:solidFill>
                <a:latin typeface="Roboto"/>
                <a:ea typeface="Roboto"/>
                <a:cs typeface="Roboto"/>
                <a:sym typeface="Roboto"/>
              </a:endParaRPr>
            </a:p>
          </p:txBody>
        </p:sp>
        <p:sp>
          <p:nvSpPr>
            <p:cNvPr id="107" name="Google Shape;107;p15"/>
            <p:cNvSpPr txBox="1"/>
            <p:nvPr/>
          </p:nvSpPr>
          <p:spPr>
            <a:xfrm>
              <a:off x="2944199" y="1858800"/>
              <a:ext cx="2236200" cy="261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dirty="0">
                  <a:latin typeface="Roboto"/>
                  <a:ea typeface="Roboto"/>
                  <a:cs typeface="Roboto"/>
                  <a:sym typeface="Roboto"/>
                </a:rPr>
                <a:t>Explore the data</a:t>
              </a:r>
              <a:endParaRPr b="1" dirty="0">
                <a:latin typeface="Roboto"/>
                <a:ea typeface="Roboto"/>
                <a:cs typeface="Roboto"/>
                <a:sym typeface="Roboto"/>
              </a:endParaRPr>
            </a:p>
          </p:txBody>
        </p:sp>
      </p:grpSp>
      <p:grpSp>
        <p:nvGrpSpPr>
          <p:cNvPr id="108" name="Google Shape;108;p15"/>
          <p:cNvGrpSpPr/>
          <p:nvPr/>
        </p:nvGrpSpPr>
        <p:grpSpPr>
          <a:xfrm>
            <a:off x="5528325" y="1564350"/>
            <a:ext cx="2082900" cy="3072000"/>
            <a:chOff x="5632325" y="1189800"/>
            <a:chExt cx="2082900" cy="3072000"/>
          </a:xfrm>
        </p:grpSpPr>
        <p:sp>
          <p:nvSpPr>
            <p:cNvPr id="109" name="Google Shape;109;p15"/>
            <p:cNvSpPr/>
            <p:nvPr/>
          </p:nvSpPr>
          <p:spPr>
            <a:xfrm>
              <a:off x="5632325" y="1189800"/>
              <a:ext cx="2082900" cy="669000"/>
            </a:xfrm>
            <a:prstGeom prst="chevron">
              <a:avLst>
                <a:gd name="adj" fmla="val 50000"/>
              </a:avLst>
            </a:prstGeom>
            <a:solidFill>
              <a:srgbClr val="99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PHASE 4</a:t>
              </a:r>
              <a:endParaRPr>
                <a:solidFill>
                  <a:srgbClr val="FFFFFF"/>
                </a:solidFill>
                <a:latin typeface="Roboto"/>
                <a:ea typeface="Roboto"/>
                <a:cs typeface="Roboto"/>
                <a:sym typeface="Roboto"/>
              </a:endParaRPr>
            </a:p>
          </p:txBody>
        </p:sp>
        <p:sp>
          <p:nvSpPr>
            <p:cNvPr id="110" name="Google Shape;110;p15"/>
            <p:cNvSpPr txBox="1"/>
            <p:nvPr/>
          </p:nvSpPr>
          <p:spPr>
            <a:xfrm>
              <a:off x="5632325" y="1858800"/>
              <a:ext cx="1780500" cy="2403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dirty="0">
                  <a:latin typeface="Roboto"/>
                  <a:ea typeface="Roboto"/>
                  <a:cs typeface="Roboto"/>
                  <a:sym typeface="Roboto"/>
                </a:rPr>
                <a:t>Data modeling and trends</a:t>
              </a:r>
              <a:endParaRPr b="1" dirty="0">
                <a:latin typeface="Roboto"/>
                <a:ea typeface="Roboto"/>
                <a:cs typeface="Roboto"/>
                <a:sym typeface="Roboto"/>
              </a:endParaRPr>
            </a:p>
          </p:txBody>
        </p:sp>
      </p:grpSp>
      <p:sp>
        <p:nvSpPr>
          <p:cNvPr id="111" name="Google Shape;111;p15"/>
          <p:cNvSpPr/>
          <p:nvPr/>
        </p:nvSpPr>
        <p:spPr>
          <a:xfrm>
            <a:off x="7232075" y="1564350"/>
            <a:ext cx="1911900" cy="669000"/>
          </a:xfrm>
          <a:prstGeom prst="chevron">
            <a:avLst>
              <a:gd name="adj" fmla="val 50000"/>
            </a:avLst>
          </a:prstGeom>
          <a:solidFill>
            <a:srgbClr val="66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PHASE 5</a:t>
            </a:r>
            <a:endParaRPr>
              <a:solidFill>
                <a:srgbClr val="FFFFFF"/>
              </a:solidFill>
              <a:latin typeface="Roboto"/>
              <a:ea typeface="Roboto"/>
              <a:cs typeface="Roboto"/>
              <a:sym typeface="Roboto"/>
            </a:endParaRPr>
          </a:p>
        </p:txBody>
      </p:sp>
      <p:sp>
        <p:nvSpPr>
          <p:cNvPr id="112" name="Google Shape;112;p15"/>
          <p:cNvSpPr txBox="1"/>
          <p:nvPr/>
        </p:nvSpPr>
        <p:spPr>
          <a:xfrm>
            <a:off x="7232075" y="2233350"/>
            <a:ext cx="1749600" cy="261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latin typeface="Roboto"/>
                <a:ea typeface="Roboto"/>
                <a:cs typeface="Roboto"/>
                <a:sym typeface="Roboto"/>
              </a:rPr>
              <a:t>Conclusion and recommendations</a:t>
            </a:r>
            <a:endParaRPr b="1">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a:t>
            </a:r>
            <a:endParaRPr/>
          </a:p>
        </p:txBody>
      </p:sp>
      <p:sp>
        <p:nvSpPr>
          <p:cNvPr id="118" name="Google Shape;118;p16"/>
          <p:cNvSpPr txBox="1">
            <a:spLocks noGrp="1"/>
          </p:cNvSpPr>
          <p:nvPr>
            <p:ph type="body" idx="1"/>
          </p:nvPr>
        </p:nvSpPr>
        <p:spPr>
          <a:xfrm>
            <a:off x="311700" y="988475"/>
            <a:ext cx="8607900" cy="3516600"/>
          </a:xfrm>
          <a:prstGeom prst="rect">
            <a:avLst/>
          </a:prstGeom>
        </p:spPr>
        <p:txBody>
          <a:bodyPr spcFirstLastPara="1" wrap="square" lIns="91425" tIns="91425" rIns="91425" bIns="91425" anchor="t" anchorCtr="0">
            <a:normAutofit/>
          </a:bodyPr>
          <a:lstStyle/>
          <a:p>
            <a:pPr marL="457200" lvl="0" indent="-315289" algn="l" rtl="0">
              <a:lnSpc>
                <a:spcPct val="105000"/>
              </a:lnSpc>
              <a:spcBef>
                <a:spcPts val="0"/>
              </a:spcBef>
              <a:spcAft>
                <a:spcPts val="0"/>
              </a:spcAft>
              <a:buSzPts val="1365"/>
              <a:buChar char="●"/>
            </a:pPr>
            <a:r>
              <a:rPr lang="en" sz="1365"/>
              <a:t>Import the original data into R studio (read.csv)</a:t>
            </a:r>
            <a:endParaRPr sz="1365"/>
          </a:p>
          <a:p>
            <a:pPr marL="457200" lvl="0" indent="-315289" algn="l" rtl="0">
              <a:lnSpc>
                <a:spcPct val="105000"/>
              </a:lnSpc>
              <a:spcBef>
                <a:spcPts val="0"/>
              </a:spcBef>
              <a:spcAft>
                <a:spcPts val="0"/>
              </a:spcAft>
              <a:buSzPts val="1365"/>
              <a:buChar char="●"/>
            </a:pPr>
            <a:r>
              <a:rPr lang="en" sz="1365"/>
              <a:t>Check each variables – N/A, spelling errors….( which(is.na))</a:t>
            </a:r>
            <a:endParaRPr sz="1365"/>
          </a:p>
          <a:p>
            <a:pPr marL="914400" lvl="1" indent="-315289" algn="l" rtl="0">
              <a:lnSpc>
                <a:spcPct val="105000"/>
              </a:lnSpc>
              <a:spcBef>
                <a:spcPts val="0"/>
              </a:spcBef>
              <a:spcAft>
                <a:spcPts val="0"/>
              </a:spcAft>
              <a:buSzPts val="1365"/>
              <a:buChar char="○"/>
            </a:pPr>
            <a:r>
              <a:rPr lang="en" sz="1365"/>
              <a:t>Then we find out there are two variables (bmi &amp; hypertension) contain NA values</a:t>
            </a:r>
            <a:endParaRPr sz="1065"/>
          </a:p>
          <a:p>
            <a:pPr marL="457200" lvl="0" indent="-315289" algn="l" rtl="0">
              <a:lnSpc>
                <a:spcPct val="105000"/>
              </a:lnSpc>
              <a:spcBef>
                <a:spcPts val="0"/>
              </a:spcBef>
              <a:spcAft>
                <a:spcPts val="0"/>
              </a:spcAft>
              <a:buSzPts val="1365"/>
              <a:buChar char="●"/>
            </a:pPr>
            <a:r>
              <a:rPr lang="en" sz="1365"/>
              <a:t>For the variable - bmi: </a:t>
            </a:r>
            <a:endParaRPr sz="1365"/>
          </a:p>
          <a:p>
            <a:pPr marL="914400" lvl="1" indent="-315289" algn="l" rtl="0">
              <a:lnSpc>
                <a:spcPct val="105000"/>
              </a:lnSpc>
              <a:spcBef>
                <a:spcPts val="0"/>
              </a:spcBef>
              <a:spcAft>
                <a:spcPts val="0"/>
              </a:spcAft>
              <a:buSzPts val="1365"/>
              <a:buChar char="○"/>
            </a:pPr>
            <a:r>
              <a:rPr lang="en" sz="1365"/>
              <a:t>We use average value of others in bmi to replace the NA values - more accurate</a:t>
            </a:r>
            <a:endParaRPr sz="1365"/>
          </a:p>
          <a:p>
            <a:pPr marL="457200" lvl="0" indent="-315289" algn="l" rtl="0">
              <a:lnSpc>
                <a:spcPct val="105000"/>
              </a:lnSpc>
              <a:spcBef>
                <a:spcPts val="0"/>
              </a:spcBef>
              <a:spcAft>
                <a:spcPts val="0"/>
              </a:spcAft>
              <a:buSzPts val="1365"/>
              <a:buChar char="●"/>
            </a:pPr>
            <a:r>
              <a:rPr lang="en" sz="1365"/>
              <a:t>For the variable - hypertension:</a:t>
            </a:r>
            <a:endParaRPr sz="1365"/>
          </a:p>
          <a:p>
            <a:pPr marL="914400" lvl="1" indent="-315289" algn="l" rtl="0">
              <a:lnSpc>
                <a:spcPct val="105000"/>
              </a:lnSpc>
              <a:spcBef>
                <a:spcPts val="0"/>
              </a:spcBef>
              <a:spcAft>
                <a:spcPts val="0"/>
              </a:spcAft>
              <a:buSzPts val="1365"/>
              <a:buChar char="○"/>
            </a:pPr>
            <a:r>
              <a:rPr lang="en" sz="1365"/>
              <a:t>We use mode value of others in hypertension to replace the NA values</a:t>
            </a:r>
            <a:endParaRPr sz="1365"/>
          </a:p>
          <a:p>
            <a:pPr marL="914400" lvl="1" indent="-315289" algn="l" rtl="0">
              <a:lnSpc>
                <a:spcPct val="105000"/>
              </a:lnSpc>
              <a:spcBef>
                <a:spcPts val="0"/>
              </a:spcBef>
              <a:spcAft>
                <a:spcPts val="0"/>
              </a:spcAft>
              <a:buSzPts val="1365"/>
              <a:buChar char="○"/>
            </a:pPr>
            <a:r>
              <a:rPr lang="en" sz="1365"/>
              <a:t>Unlike bmi, hypertension is a dummy variable</a:t>
            </a:r>
            <a:endParaRPr sz="1365"/>
          </a:p>
          <a:p>
            <a:pPr marL="0" lvl="0" indent="0" algn="l" rtl="0">
              <a:lnSpc>
                <a:spcPct val="105000"/>
              </a:lnSpc>
              <a:spcBef>
                <a:spcPts val="1200"/>
              </a:spcBef>
              <a:spcAft>
                <a:spcPts val="1200"/>
              </a:spcAft>
              <a:buSzPts val="605"/>
              <a:buNone/>
            </a:pPr>
            <a:endParaRPr sz="880"/>
          </a:p>
        </p:txBody>
      </p:sp>
      <p:pic>
        <p:nvPicPr>
          <p:cNvPr id="119" name="Google Shape;119;p16"/>
          <p:cNvPicPr preferRelativeResize="0"/>
          <p:nvPr/>
        </p:nvPicPr>
        <p:blipFill>
          <a:blip r:embed="rId3">
            <a:alphaModFix/>
          </a:blip>
          <a:stretch>
            <a:fillRect/>
          </a:stretch>
        </p:blipFill>
        <p:spPr>
          <a:xfrm>
            <a:off x="449125" y="3745300"/>
            <a:ext cx="5717650" cy="328534"/>
          </a:xfrm>
          <a:prstGeom prst="rect">
            <a:avLst/>
          </a:prstGeom>
          <a:noFill/>
          <a:ln>
            <a:noFill/>
          </a:ln>
        </p:spPr>
      </p:pic>
      <p:pic>
        <p:nvPicPr>
          <p:cNvPr id="120" name="Google Shape;120;p16"/>
          <p:cNvPicPr preferRelativeResize="0"/>
          <p:nvPr/>
        </p:nvPicPr>
        <p:blipFill>
          <a:blip r:embed="rId4">
            <a:alphaModFix/>
          </a:blip>
          <a:stretch>
            <a:fillRect/>
          </a:stretch>
        </p:blipFill>
        <p:spPr>
          <a:xfrm>
            <a:off x="449125" y="2990125"/>
            <a:ext cx="5717642" cy="333625"/>
          </a:xfrm>
          <a:prstGeom prst="rect">
            <a:avLst/>
          </a:prstGeom>
          <a:noFill/>
          <a:ln>
            <a:noFill/>
          </a:ln>
        </p:spPr>
      </p:pic>
      <p:pic>
        <p:nvPicPr>
          <p:cNvPr id="121" name="Google Shape;121;p16"/>
          <p:cNvPicPr preferRelativeResize="0"/>
          <p:nvPr/>
        </p:nvPicPr>
        <p:blipFill>
          <a:blip r:embed="rId5">
            <a:alphaModFix/>
          </a:blip>
          <a:stretch>
            <a:fillRect/>
          </a:stretch>
        </p:blipFill>
        <p:spPr>
          <a:xfrm>
            <a:off x="449125" y="3323750"/>
            <a:ext cx="5717652" cy="284762"/>
          </a:xfrm>
          <a:prstGeom prst="rect">
            <a:avLst/>
          </a:prstGeom>
          <a:noFill/>
          <a:ln>
            <a:noFill/>
          </a:ln>
        </p:spPr>
      </p:pic>
      <p:pic>
        <p:nvPicPr>
          <p:cNvPr id="122" name="Google Shape;122;p16"/>
          <p:cNvPicPr preferRelativeResize="0"/>
          <p:nvPr/>
        </p:nvPicPr>
        <p:blipFill>
          <a:blip r:embed="rId6">
            <a:alphaModFix/>
          </a:blip>
          <a:stretch>
            <a:fillRect/>
          </a:stretch>
        </p:blipFill>
        <p:spPr>
          <a:xfrm>
            <a:off x="449125" y="4073825"/>
            <a:ext cx="5717652" cy="298725"/>
          </a:xfrm>
          <a:prstGeom prst="rect">
            <a:avLst/>
          </a:prstGeom>
          <a:noFill/>
          <a:ln>
            <a:noFill/>
          </a:ln>
        </p:spPr>
      </p:pic>
      <p:sp>
        <p:nvSpPr>
          <p:cNvPr id="123" name="Google Shape;123;p16"/>
          <p:cNvSpPr txBox="1"/>
          <p:nvPr/>
        </p:nvSpPr>
        <p:spPr>
          <a:xfrm>
            <a:off x="6216975" y="2979925"/>
            <a:ext cx="996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u="sng">
                <a:solidFill>
                  <a:srgbClr val="FF0000"/>
                </a:solidFill>
                <a:latin typeface="Roboto"/>
                <a:ea typeface="Roboto"/>
                <a:cs typeface="Roboto"/>
                <a:sym typeface="Roboto"/>
              </a:rPr>
              <a:t>Original </a:t>
            </a:r>
            <a:endParaRPr sz="700" u="sng">
              <a:solidFill>
                <a:srgbClr val="FF0000"/>
              </a:solidFill>
              <a:latin typeface="Roboto"/>
              <a:ea typeface="Roboto"/>
              <a:cs typeface="Roboto"/>
              <a:sym typeface="Roboto"/>
            </a:endParaRPr>
          </a:p>
        </p:txBody>
      </p:sp>
      <p:sp>
        <p:nvSpPr>
          <p:cNvPr id="124" name="Google Shape;124;p16"/>
          <p:cNvSpPr txBox="1"/>
          <p:nvPr/>
        </p:nvSpPr>
        <p:spPr>
          <a:xfrm>
            <a:off x="6181725" y="3289125"/>
            <a:ext cx="1617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u="sng">
                <a:latin typeface="Roboto"/>
                <a:ea typeface="Roboto"/>
                <a:cs typeface="Roboto"/>
                <a:sym typeface="Roboto"/>
              </a:rPr>
              <a:t>After cleaning</a:t>
            </a:r>
            <a:endParaRPr sz="1100" u="sng">
              <a:latin typeface="Roboto"/>
              <a:ea typeface="Roboto"/>
              <a:cs typeface="Roboto"/>
              <a:sym typeface="Roboto"/>
            </a:endParaRPr>
          </a:p>
        </p:txBody>
      </p:sp>
      <p:sp>
        <p:nvSpPr>
          <p:cNvPr id="125" name="Google Shape;125;p16"/>
          <p:cNvSpPr txBox="1"/>
          <p:nvPr/>
        </p:nvSpPr>
        <p:spPr>
          <a:xfrm>
            <a:off x="6234675" y="3726850"/>
            <a:ext cx="960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u="sng">
                <a:solidFill>
                  <a:srgbClr val="FF0000"/>
                </a:solidFill>
                <a:latin typeface="Roboto"/>
                <a:ea typeface="Roboto"/>
                <a:cs typeface="Roboto"/>
                <a:sym typeface="Roboto"/>
              </a:rPr>
              <a:t>Original </a:t>
            </a:r>
            <a:endParaRPr sz="700" u="sng">
              <a:solidFill>
                <a:srgbClr val="FF0000"/>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26" name="Google Shape;126;p16"/>
          <p:cNvSpPr txBox="1"/>
          <p:nvPr/>
        </p:nvSpPr>
        <p:spPr>
          <a:xfrm>
            <a:off x="6312400" y="4464575"/>
            <a:ext cx="91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27" name="Google Shape;127;p16"/>
          <p:cNvSpPr txBox="1"/>
          <p:nvPr/>
        </p:nvSpPr>
        <p:spPr>
          <a:xfrm>
            <a:off x="6234675" y="4073825"/>
            <a:ext cx="1512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u="sng">
                <a:latin typeface="Roboto"/>
                <a:ea typeface="Roboto"/>
                <a:cs typeface="Roboto"/>
                <a:sym typeface="Roboto"/>
              </a:rPr>
              <a:t>After cleaning</a:t>
            </a:r>
            <a:endParaRPr sz="1100" u="sng">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Of Data - Histograms</a:t>
            </a:r>
            <a:endParaRPr/>
          </a:p>
        </p:txBody>
      </p:sp>
      <p:sp>
        <p:nvSpPr>
          <p:cNvPr id="133" name="Google Shape;133;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1200"/>
              </a:spcBef>
              <a:spcAft>
                <a:spcPts val="0"/>
              </a:spcAft>
              <a:buSzPts val="1800"/>
              <a:buChar char="●"/>
            </a:pPr>
            <a:r>
              <a:rPr lang="en" sz="1200">
                <a:solidFill>
                  <a:srgbClr val="000000"/>
                </a:solidFill>
                <a:latin typeface="Georgia"/>
                <a:ea typeface="Georgia"/>
                <a:cs typeface="Georgia"/>
                <a:sym typeface="Georgia"/>
              </a:rPr>
              <a:t>1.</a:t>
            </a:r>
            <a:r>
              <a:rPr lang="en" sz="700">
                <a:solidFill>
                  <a:srgbClr val="000000"/>
                </a:solidFill>
                <a:latin typeface="Times New Roman"/>
                <a:ea typeface="Times New Roman"/>
                <a:cs typeface="Times New Roman"/>
                <a:sym typeface="Times New Roman"/>
              </a:rPr>
              <a:t> 	</a:t>
            </a:r>
            <a:r>
              <a:rPr lang="en" sz="1200">
                <a:solidFill>
                  <a:srgbClr val="000000"/>
                </a:solidFill>
                <a:latin typeface="Georgia"/>
                <a:ea typeface="Georgia"/>
                <a:cs typeface="Georgia"/>
                <a:sym typeface="Georgia"/>
              </a:rPr>
              <a:t>Histograms and boxplots of numeric variables are typically useful. Producing tables of categorical response variables is often helpful.</a:t>
            </a:r>
            <a:endParaRPr sz="1200">
              <a:solidFill>
                <a:srgbClr val="000000"/>
              </a:solidFill>
              <a:latin typeface="Georgia"/>
              <a:ea typeface="Georgia"/>
              <a:cs typeface="Georgia"/>
              <a:sym typeface="Georgia"/>
            </a:endParaRPr>
          </a:p>
          <a:p>
            <a:pPr marL="457200" lvl="0" indent="-342900" algn="l" rtl="0">
              <a:spcBef>
                <a:spcPts val="0"/>
              </a:spcBef>
              <a:spcAft>
                <a:spcPts val="0"/>
              </a:spcAft>
              <a:buSzPts val="1800"/>
              <a:buChar char="●"/>
            </a:pPr>
            <a:endParaRPr/>
          </a:p>
        </p:txBody>
      </p:sp>
      <p:pic>
        <p:nvPicPr>
          <p:cNvPr id="3" name="Picture 2">
            <a:extLst>
              <a:ext uri="{FF2B5EF4-FFF2-40B4-BE49-F238E27FC236}">
                <a16:creationId xmlns:a16="http://schemas.microsoft.com/office/drawing/2014/main" id="{DEC64E61-0EE3-54DA-4BAC-239B09383508}"/>
              </a:ext>
            </a:extLst>
          </p:cNvPr>
          <p:cNvPicPr>
            <a:picLocks noChangeAspect="1"/>
          </p:cNvPicPr>
          <p:nvPr/>
        </p:nvPicPr>
        <p:blipFill rotWithShape="1">
          <a:blip r:embed="rId3"/>
          <a:srcRect l="2133" r="13566"/>
          <a:stretch/>
        </p:blipFill>
        <p:spPr>
          <a:xfrm>
            <a:off x="798023" y="1995055"/>
            <a:ext cx="5475316" cy="26056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Exploratory Of Data - Boxplots</a:t>
            </a:r>
            <a:endParaRPr dirty="0"/>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A667E6E6-AFF6-6A54-883A-6DB832636824}"/>
              </a:ext>
            </a:extLst>
          </p:cNvPr>
          <p:cNvPicPr>
            <a:picLocks noChangeAspect="1"/>
          </p:cNvPicPr>
          <p:nvPr/>
        </p:nvPicPr>
        <p:blipFill rotWithShape="1">
          <a:blip r:embed="rId3"/>
          <a:srcRect l="2824" r="3502"/>
          <a:stretch/>
        </p:blipFill>
        <p:spPr>
          <a:xfrm>
            <a:off x="311700" y="1291243"/>
            <a:ext cx="6888481" cy="29802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1CC2B-BE5B-7C15-2380-0F4DF1B63314}"/>
              </a:ext>
            </a:extLst>
          </p:cNvPr>
          <p:cNvSpPr>
            <a:spLocks noGrp="1"/>
          </p:cNvSpPr>
          <p:nvPr>
            <p:ph type="title"/>
          </p:nvPr>
        </p:nvSpPr>
        <p:spPr/>
        <p:txBody>
          <a:bodyPr>
            <a:normAutofit fontScale="90000"/>
          </a:bodyPr>
          <a:lstStyle/>
          <a:p>
            <a:r>
              <a:rPr lang="en" dirty="0"/>
              <a:t>Exploratory Of Data – Bar Chart</a:t>
            </a:r>
            <a:endParaRPr lang="en-US" dirty="0"/>
          </a:p>
        </p:txBody>
      </p:sp>
      <p:pic>
        <p:nvPicPr>
          <p:cNvPr id="5" name="Picture 4">
            <a:extLst>
              <a:ext uri="{FF2B5EF4-FFF2-40B4-BE49-F238E27FC236}">
                <a16:creationId xmlns:a16="http://schemas.microsoft.com/office/drawing/2014/main" id="{5B7F3978-737B-FA66-C857-FCD51B4AB8BD}"/>
              </a:ext>
            </a:extLst>
          </p:cNvPr>
          <p:cNvPicPr>
            <a:picLocks noChangeAspect="1"/>
          </p:cNvPicPr>
          <p:nvPr/>
        </p:nvPicPr>
        <p:blipFill>
          <a:blip r:embed="rId2"/>
          <a:stretch>
            <a:fillRect/>
          </a:stretch>
        </p:blipFill>
        <p:spPr>
          <a:xfrm>
            <a:off x="149630" y="1080655"/>
            <a:ext cx="7021483" cy="3551776"/>
          </a:xfrm>
          <a:prstGeom prst="rect">
            <a:avLst/>
          </a:prstGeom>
        </p:spPr>
      </p:pic>
    </p:spTree>
    <p:extLst>
      <p:ext uri="{BB962C8B-B14F-4D97-AF65-F5344CB8AC3E}">
        <p14:creationId xmlns:p14="http://schemas.microsoft.com/office/powerpoint/2010/main" val="2890984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 of Important Variables</a:t>
            </a:r>
            <a:endParaRPr/>
          </a:p>
        </p:txBody>
      </p:sp>
      <p:sp>
        <p:nvSpPr>
          <p:cNvPr id="145" name="Google Shape;145;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342900" lvl="0" algn="l" rtl="0">
              <a:spcBef>
                <a:spcPts val="0"/>
              </a:spcBef>
              <a:spcAft>
                <a:spcPts val="1200"/>
              </a:spcAft>
              <a:buAutoNum type="arabicPeriod"/>
            </a:pPr>
            <a:r>
              <a:rPr lang="en-US" b="1" dirty="0"/>
              <a:t>Age</a:t>
            </a:r>
            <a:r>
              <a:rPr lang="en-US" dirty="0"/>
              <a:t> : Age of the person will play major role in analysis here as Senior people have more health issues than young ones.</a:t>
            </a:r>
          </a:p>
          <a:p>
            <a:pPr marL="342900" lvl="0" algn="l" rtl="0">
              <a:spcBef>
                <a:spcPts val="0"/>
              </a:spcBef>
              <a:spcAft>
                <a:spcPts val="1200"/>
              </a:spcAft>
              <a:buAutoNum type="arabicPeriod"/>
            </a:pPr>
            <a:r>
              <a:rPr lang="en-US" b="1" dirty="0"/>
              <a:t>BMI : </a:t>
            </a:r>
            <a:r>
              <a:rPr lang="en-US" dirty="0"/>
              <a:t>Body Mass Index defines person’s weight with respect to height. This is the one of the important factor to find how person is doing in health aspect.</a:t>
            </a:r>
          </a:p>
          <a:p>
            <a:pPr marL="342900" lvl="0" algn="l" rtl="0">
              <a:spcBef>
                <a:spcPts val="0"/>
              </a:spcBef>
              <a:spcAft>
                <a:spcPts val="1200"/>
              </a:spcAft>
              <a:buAutoNum type="arabicPeriod"/>
            </a:pPr>
            <a:r>
              <a:rPr lang="en-US" b="1" dirty="0"/>
              <a:t>Smoker : </a:t>
            </a:r>
            <a:r>
              <a:rPr lang="en-US" dirty="0"/>
              <a:t>Smoking leads to many health issues hence it is important to know if the person is into smoking or not.</a:t>
            </a:r>
          </a:p>
          <a:p>
            <a:pPr marL="342900" lvl="0" algn="l" rtl="0">
              <a:spcBef>
                <a:spcPts val="0"/>
              </a:spcBef>
              <a:spcAft>
                <a:spcPts val="1200"/>
              </a:spcAft>
              <a:buAutoNum type="arabicPeriod"/>
            </a:pPr>
            <a:r>
              <a:rPr lang="en-US" b="1" dirty="0"/>
              <a:t>Exercise : </a:t>
            </a:r>
            <a:r>
              <a:rPr lang="en-US" dirty="0"/>
              <a:t>Active exercise person has low chance of facing medical issues than not-active exercise person.</a:t>
            </a:r>
          </a:p>
          <a:p>
            <a:pPr marL="342900" lvl="0" algn="l" rtl="0">
              <a:spcBef>
                <a:spcPts val="0"/>
              </a:spcBef>
              <a:spcAft>
                <a:spcPts val="1200"/>
              </a:spcAft>
              <a:buAutoNum type="arabicPeriod"/>
            </a:pP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Modeling and Trends</a:t>
            </a:r>
            <a:endParaRPr dirty="0"/>
          </a:p>
        </p:txBody>
      </p:sp>
      <p:sp>
        <p:nvSpPr>
          <p:cNvPr id="151" name="Google Shape;151;p20"/>
          <p:cNvSpPr txBox="1">
            <a:spLocks noGrp="1"/>
          </p:cNvSpPr>
          <p:nvPr>
            <p:ph type="body" idx="1"/>
          </p:nvPr>
        </p:nvSpPr>
        <p:spPr>
          <a:prstGeom prst="rect">
            <a:avLst/>
          </a:prstGeom>
        </p:spPr>
        <p:txBody>
          <a:bodyPr spcFirstLastPara="1" wrap="square" lIns="91425" tIns="91425" rIns="91425" bIns="91425" anchor="t" anchorCtr="0">
            <a:normAutofit/>
          </a:bodyPr>
          <a:lstStyle/>
          <a:p>
            <a:pPr marL="285750" indent="-285750">
              <a:spcAft>
                <a:spcPts val="1200"/>
              </a:spcAft>
            </a:pPr>
            <a:r>
              <a:rPr lang="en-US" dirty="0"/>
              <a:t>Based on the fact that over 75</a:t>
            </a:r>
            <a:r>
              <a:rPr lang="en-US" baseline="30000" dirty="0"/>
              <a:t>th</a:t>
            </a:r>
            <a:r>
              <a:rPr lang="en-US" dirty="0"/>
              <a:t> percentile, there is a very long tail in the box plot</a:t>
            </a:r>
          </a:p>
          <a:p>
            <a:pPr marL="285750" indent="-285750">
              <a:spcAft>
                <a:spcPts val="1200"/>
              </a:spcAft>
            </a:pPr>
            <a:r>
              <a:rPr lang="en-US" dirty="0"/>
              <a:t>We model expensive:</a:t>
            </a:r>
          </a:p>
          <a:p>
            <a:pPr marL="742950" lvl="1" indent="-285750">
              <a:spcAft>
                <a:spcPts val="1200"/>
              </a:spcAft>
            </a:pPr>
            <a:r>
              <a:rPr lang="en-US" dirty="0"/>
              <a:t>True, if the cost&gt;= 75</a:t>
            </a:r>
            <a:r>
              <a:rPr lang="en-US" baseline="30000" dirty="0"/>
              <a:t>th</a:t>
            </a:r>
            <a:r>
              <a:rPr lang="en-US" dirty="0"/>
              <a:t> percentile, or 4778.75</a:t>
            </a:r>
          </a:p>
          <a:p>
            <a:pPr marL="742950" lvl="1" indent="-285750">
              <a:spcAft>
                <a:spcPts val="1200"/>
              </a:spcAft>
            </a:pPr>
            <a:r>
              <a:rPr lang="en-US" dirty="0"/>
              <a:t>False, the other condition</a:t>
            </a:r>
            <a:endParaRPr dirty="0"/>
          </a:p>
        </p:txBody>
      </p:sp>
      <p:sp>
        <p:nvSpPr>
          <p:cNvPr id="2" name="Text Placeholder 1">
            <a:extLst>
              <a:ext uri="{FF2B5EF4-FFF2-40B4-BE49-F238E27FC236}">
                <a16:creationId xmlns:a16="http://schemas.microsoft.com/office/drawing/2014/main" id="{FEF8E710-905C-4C76-A6BA-24C6E6F3C602}"/>
              </a:ext>
            </a:extLst>
          </p:cNvPr>
          <p:cNvSpPr>
            <a:spLocks noGrp="1"/>
          </p:cNvSpPr>
          <p:nvPr>
            <p:ph type="body" idx="2"/>
          </p:nvPr>
        </p:nvSpPr>
        <p:spPr/>
        <p:txBody>
          <a:bodyPr/>
          <a:lstStyle/>
          <a:p>
            <a:endParaRPr lang="zh-CN" altLang="en-US" dirty="0"/>
          </a:p>
        </p:txBody>
      </p:sp>
      <p:pic>
        <p:nvPicPr>
          <p:cNvPr id="6" name="Picture 5">
            <a:extLst>
              <a:ext uri="{FF2B5EF4-FFF2-40B4-BE49-F238E27FC236}">
                <a16:creationId xmlns:a16="http://schemas.microsoft.com/office/drawing/2014/main" id="{D29FC0CD-1622-4935-AA6D-EF5E7AE54022}"/>
              </a:ext>
            </a:extLst>
          </p:cNvPr>
          <p:cNvPicPr>
            <a:picLocks noChangeAspect="1"/>
          </p:cNvPicPr>
          <p:nvPr/>
        </p:nvPicPr>
        <p:blipFill>
          <a:blip r:embed="rId3"/>
          <a:stretch>
            <a:fillRect/>
          </a:stretch>
        </p:blipFill>
        <p:spPr>
          <a:xfrm>
            <a:off x="4907452" y="1229975"/>
            <a:ext cx="3924848" cy="3448531"/>
          </a:xfrm>
          <a:prstGeom prst="rect">
            <a:avLst/>
          </a:prstGeom>
        </p:spPr>
      </p:pic>
      <p:pic>
        <p:nvPicPr>
          <p:cNvPr id="8" name="Picture 7">
            <a:extLst>
              <a:ext uri="{FF2B5EF4-FFF2-40B4-BE49-F238E27FC236}">
                <a16:creationId xmlns:a16="http://schemas.microsoft.com/office/drawing/2014/main" id="{FA4E8892-03C3-4759-A22D-0DFE328B842E}"/>
              </a:ext>
            </a:extLst>
          </p:cNvPr>
          <p:cNvPicPr>
            <a:picLocks noChangeAspect="1"/>
          </p:cNvPicPr>
          <p:nvPr/>
        </p:nvPicPr>
        <p:blipFill>
          <a:blip r:embed="rId4"/>
          <a:stretch>
            <a:fillRect/>
          </a:stretch>
        </p:blipFill>
        <p:spPr>
          <a:xfrm>
            <a:off x="451104" y="3381748"/>
            <a:ext cx="4120896" cy="1056051"/>
          </a:xfrm>
          <a:prstGeom prst="rect">
            <a:avLst/>
          </a:prstGeom>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2448</TotalTime>
  <Words>631</Words>
  <Application>Microsoft Office PowerPoint</Application>
  <PresentationFormat>On-screen Show (16:9)</PresentationFormat>
  <Paragraphs>73</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Times New Roman</vt:lpstr>
      <vt:lpstr>Georgia</vt:lpstr>
      <vt:lpstr>Arial</vt:lpstr>
      <vt:lpstr>Roboto</vt:lpstr>
      <vt:lpstr>Courier New</vt:lpstr>
      <vt:lpstr>Geometric</vt:lpstr>
      <vt:lpstr>Health  Management  Organization</vt:lpstr>
      <vt:lpstr>Project Goal </vt:lpstr>
      <vt:lpstr>Project Agenda</vt:lpstr>
      <vt:lpstr>Data Cleaning</vt:lpstr>
      <vt:lpstr>Exploratory Of Data - Histograms</vt:lpstr>
      <vt:lpstr>Exploratory Of Data - Boxplots </vt:lpstr>
      <vt:lpstr>Exploratory Of Data – Bar Chart</vt:lpstr>
      <vt:lpstr>Overview of Important Variables</vt:lpstr>
      <vt:lpstr>Data Modeling and Trends</vt:lpstr>
      <vt:lpstr>Histogram compare with expense</vt:lpstr>
      <vt:lpstr>Histogram compare with expense</vt:lpstr>
      <vt:lpstr>Machine Learning Model 1, SVM</vt:lpstr>
      <vt:lpstr>Machine Learning Model 2, CART</vt:lpstr>
      <vt:lpstr>Machine Learning Model 2, CART Result</vt:lpstr>
      <vt:lpstr>Conclusion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Management  Organization</dc:title>
  <dc:creator>shubham</dc:creator>
  <cp:lastModifiedBy>SHUBHAM GAIKWAD</cp:lastModifiedBy>
  <cp:revision>15</cp:revision>
  <dcterms:modified xsi:type="dcterms:W3CDTF">2024-03-08T17:33:08Z</dcterms:modified>
</cp:coreProperties>
</file>