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exend SemiBold"/>
      <p:regular r:id="rId15"/>
      <p:bold r:id="rId16"/>
    </p:embeddedFont>
    <p:embeddedFont>
      <p:font typeface="Lexend ExtraBold"/>
      <p:bold r:id="rId17"/>
    </p:embeddedFont>
    <p:embeddedFont>
      <p:font typeface="Roboto"/>
      <p:regular r:id="rId18"/>
      <p:bold r:id="rId19"/>
      <p:italic r:id="rId20"/>
      <p:boldItalic r:id="rId21"/>
    </p:embeddedFont>
    <p:embeddedFont>
      <p:font typeface="PT Sans Narrow"/>
      <p:regular r:id="rId22"/>
      <p:bold r:id="rId23"/>
    </p:embeddedFont>
    <p:embeddedFont>
      <p:font typeface="Lexend Medium"/>
      <p:regular r:id="rId24"/>
      <p:bold r:id="rId25"/>
    </p:embeddedFont>
    <p:embeddedFont>
      <p:font typeface="Lexend"/>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TSansNarrow-regular.fntdata"/><Relationship Id="rId21" Type="http://schemas.openxmlformats.org/officeDocument/2006/relationships/font" Target="fonts/Roboto-boldItalic.fntdata"/><Relationship Id="rId24" Type="http://schemas.openxmlformats.org/officeDocument/2006/relationships/font" Target="fonts/LexendMedium-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regular.fntdata"/><Relationship Id="rId25" Type="http://schemas.openxmlformats.org/officeDocument/2006/relationships/font" Target="fonts/LexendMedium-bold.fntdata"/><Relationship Id="rId28" Type="http://schemas.openxmlformats.org/officeDocument/2006/relationships/font" Target="fonts/OpenSans-regular.fntdata"/><Relationship Id="rId27"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exendSemiBold-regular.fntdata"/><Relationship Id="rId14" Type="http://schemas.openxmlformats.org/officeDocument/2006/relationships/slide" Target="slides/slide9.xml"/><Relationship Id="rId17" Type="http://schemas.openxmlformats.org/officeDocument/2006/relationships/font" Target="fonts/LexendExtraBold-bold.fntdata"/><Relationship Id="rId16" Type="http://schemas.openxmlformats.org/officeDocument/2006/relationships/font" Target="fonts/LexendSemiBold-bold.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f1b461fa3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f1b461fa3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f83a81cd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f83a81cd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1b461fa3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1b461fa3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f1b461fa3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f1b461fa3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f83a81cda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f83a81cd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f83a81cda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f83a81cda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f1b461fa3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f1b461fa3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f83a81cda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f83a81cda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ata.mendeley.com/datasets/dzz48mvjht/1" TargetMode="External"/><Relationship Id="rId4" Type="http://schemas.openxmlformats.org/officeDocument/2006/relationships/hyperlink" Target="https://data.cdc.gov/browse/select_dataset?tags=heart+disease" TargetMode="External"/><Relationship Id="rId5" Type="http://schemas.openxmlformats.org/officeDocument/2006/relationships/hyperlink" Target="https://www.kaggle.com/datasets/iamsouravbanerjee/heart-attack-prediction-dataset?resource=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nvSpPr>
        <p:spPr>
          <a:xfrm>
            <a:off x="825300" y="1154075"/>
            <a:ext cx="8318700" cy="157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33">
                <a:solidFill>
                  <a:schemeClr val="accent1"/>
                </a:solidFill>
                <a:latin typeface="Lexend SemiBold"/>
                <a:ea typeface="Lexend SemiBold"/>
                <a:cs typeface="Lexend SemiBold"/>
                <a:sym typeface="Lexend SemiBold"/>
              </a:rPr>
              <a:t>P</a:t>
            </a:r>
            <a:r>
              <a:rPr lang="en" sz="3933">
                <a:solidFill>
                  <a:schemeClr val="accent1"/>
                </a:solidFill>
                <a:latin typeface="Lexend SemiBold"/>
                <a:ea typeface="Lexend SemiBold"/>
                <a:cs typeface="Lexend SemiBold"/>
                <a:sym typeface="Lexend SemiBold"/>
              </a:rPr>
              <a:t>ulseOfThePlanet:</a:t>
            </a:r>
            <a:r>
              <a:rPr lang="en" sz="2900">
                <a:solidFill>
                  <a:srgbClr val="0D0D0D"/>
                </a:solidFill>
                <a:highlight>
                  <a:srgbClr val="FFFFFF"/>
                </a:highlight>
                <a:latin typeface="Lexend ExtraBold"/>
                <a:ea typeface="Lexend ExtraBold"/>
                <a:cs typeface="Lexend ExtraBold"/>
                <a:sym typeface="Lexend ExtraBold"/>
              </a:rPr>
              <a:t> </a:t>
            </a:r>
            <a:endParaRPr sz="2900">
              <a:solidFill>
                <a:srgbClr val="0D0D0D"/>
              </a:solidFill>
              <a:highlight>
                <a:srgbClr val="FFFFFF"/>
              </a:highlight>
              <a:latin typeface="Lexend ExtraBold"/>
              <a:ea typeface="Lexend ExtraBold"/>
              <a:cs typeface="Lexend ExtraBold"/>
              <a:sym typeface="Lexend ExtraBold"/>
            </a:endParaRPr>
          </a:p>
          <a:p>
            <a:pPr indent="0" lvl="0" marL="0" rtl="0" algn="l">
              <a:spcBef>
                <a:spcPts val="0"/>
              </a:spcBef>
              <a:spcAft>
                <a:spcPts val="0"/>
              </a:spcAft>
              <a:buNone/>
            </a:pPr>
            <a:r>
              <a:t/>
            </a:r>
            <a:endParaRPr sz="2500">
              <a:solidFill>
                <a:srgbClr val="0D0D0D"/>
              </a:solidFill>
              <a:highlight>
                <a:srgbClr val="FFFFFF"/>
              </a:highlight>
              <a:latin typeface="Lexend ExtraBold"/>
              <a:ea typeface="Lexend ExtraBold"/>
              <a:cs typeface="Lexend ExtraBold"/>
              <a:sym typeface="Lexend ExtraBold"/>
            </a:endParaRPr>
          </a:p>
          <a:p>
            <a:pPr indent="0" lvl="0" marL="0" rtl="0" algn="l">
              <a:spcBef>
                <a:spcPts val="0"/>
              </a:spcBef>
              <a:spcAft>
                <a:spcPts val="0"/>
              </a:spcAft>
              <a:buNone/>
            </a:pPr>
            <a:r>
              <a:rPr lang="en" sz="2500">
                <a:solidFill>
                  <a:srgbClr val="0D0D0D"/>
                </a:solidFill>
                <a:highlight>
                  <a:srgbClr val="FFFFFF"/>
                </a:highlight>
                <a:latin typeface="Lexend ExtraBold"/>
                <a:ea typeface="Lexend ExtraBold"/>
                <a:cs typeface="Lexend ExtraBold"/>
                <a:sym typeface="Lexend ExtraBold"/>
              </a:rPr>
              <a:t>      A Comparative Study of Global Heart Health</a:t>
            </a:r>
            <a:endParaRPr sz="2700">
              <a:latin typeface="Lexend ExtraBold"/>
              <a:ea typeface="Lexend ExtraBold"/>
              <a:cs typeface="Lexend ExtraBold"/>
              <a:sym typeface="Lexend ExtraBold"/>
            </a:endParaRPr>
          </a:p>
        </p:txBody>
      </p:sp>
      <p:sp>
        <p:nvSpPr>
          <p:cNvPr id="67" name="Google Shape;67;p13"/>
          <p:cNvSpPr txBox="1"/>
          <p:nvPr/>
        </p:nvSpPr>
        <p:spPr>
          <a:xfrm>
            <a:off x="3317375" y="2713775"/>
            <a:ext cx="4698900" cy="19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exend Medium"/>
                <a:ea typeface="Lexend Medium"/>
                <a:cs typeface="Lexend Medium"/>
                <a:sym typeface="Lexend Medium"/>
              </a:rPr>
              <a:t>Presented by:</a:t>
            </a:r>
            <a:endParaRPr sz="1800">
              <a:solidFill>
                <a:schemeClr val="dk2"/>
              </a:solidFill>
              <a:latin typeface="Lexend Medium"/>
              <a:ea typeface="Lexend Medium"/>
              <a:cs typeface="Lexend Medium"/>
              <a:sym typeface="Lexend Medium"/>
            </a:endParaRPr>
          </a:p>
          <a:p>
            <a:pPr indent="0" lvl="0" marL="0" rtl="0" algn="l">
              <a:spcBef>
                <a:spcPts val="0"/>
              </a:spcBef>
              <a:spcAft>
                <a:spcPts val="0"/>
              </a:spcAft>
              <a:buNone/>
            </a:pPr>
            <a:r>
              <a:t/>
            </a:r>
            <a:endParaRPr sz="1800">
              <a:solidFill>
                <a:schemeClr val="dk2"/>
              </a:solidFill>
              <a:latin typeface="Lexend Medium"/>
              <a:ea typeface="Lexend Medium"/>
              <a:cs typeface="Lexend Medium"/>
              <a:sym typeface="Lexend Medium"/>
            </a:endParaRPr>
          </a:p>
          <a:p>
            <a:pPr indent="-342900" lvl="0" marL="457200" rtl="0" algn="l">
              <a:spcBef>
                <a:spcPts val="0"/>
              </a:spcBef>
              <a:spcAft>
                <a:spcPts val="0"/>
              </a:spcAft>
              <a:buClr>
                <a:schemeClr val="dk2"/>
              </a:buClr>
              <a:buSzPts val="1800"/>
              <a:buFont typeface="Lexend Medium"/>
              <a:buAutoNum type="arabicPeriod"/>
            </a:pPr>
            <a:r>
              <a:rPr lang="en" sz="1800">
                <a:solidFill>
                  <a:schemeClr val="dk2"/>
                </a:solidFill>
                <a:latin typeface="Lexend Medium"/>
                <a:ea typeface="Lexend Medium"/>
                <a:cs typeface="Lexend Medium"/>
                <a:sym typeface="Lexend Medium"/>
              </a:rPr>
              <a:t>Varshin         3. Saurav</a:t>
            </a:r>
            <a:endParaRPr sz="1800">
              <a:solidFill>
                <a:schemeClr val="dk2"/>
              </a:solidFill>
              <a:latin typeface="Lexend Medium"/>
              <a:ea typeface="Lexend Medium"/>
              <a:cs typeface="Lexend Medium"/>
              <a:sym typeface="Lexend Medium"/>
            </a:endParaRPr>
          </a:p>
          <a:p>
            <a:pPr indent="-342900" lvl="0" marL="457200" rtl="0" algn="l">
              <a:spcBef>
                <a:spcPts val="0"/>
              </a:spcBef>
              <a:spcAft>
                <a:spcPts val="0"/>
              </a:spcAft>
              <a:buClr>
                <a:schemeClr val="dk2"/>
              </a:buClr>
              <a:buSzPts val="1800"/>
              <a:buFont typeface="Lexend Medium"/>
              <a:buAutoNum type="arabicPeriod"/>
            </a:pPr>
            <a:r>
              <a:rPr lang="en" sz="1800">
                <a:solidFill>
                  <a:schemeClr val="dk2"/>
                </a:solidFill>
                <a:latin typeface="Lexend Medium"/>
                <a:ea typeface="Lexend Medium"/>
                <a:cs typeface="Lexend Medium"/>
                <a:sym typeface="Lexend Medium"/>
              </a:rPr>
              <a:t>Sahil             4. Shubham</a:t>
            </a:r>
            <a:endParaRPr sz="1800">
              <a:solidFill>
                <a:schemeClr val="dk2"/>
              </a:solidFill>
              <a:latin typeface="Lexend Medium"/>
              <a:ea typeface="Lexend Medium"/>
              <a:cs typeface="Lexend Medium"/>
              <a:sym typeface="Lexend Medium"/>
            </a:endParaRPr>
          </a:p>
          <a:p>
            <a:pPr indent="0" lvl="0" marL="45720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040"/>
              <a:t>P</a:t>
            </a:r>
            <a:r>
              <a:rPr lang="en" sz="3540"/>
              <a:t>roblem </a:t>
            </a:r>
            <a:r>
              <a:rPr lang="en" sz="5040"/>
              <a:t>S</a:t>
            </a:r>
            <a:r>
              <a:rPr lang="en" sz="3540"/>
              <a:t>tatement</a:t>
            </a:r>
            <a:endParaRPr b="0" sz="3540">
              <a:latin typeface="Lexend SemiBold"/>
              <a:ea typeface="Lexend SemiBold"/>
              <a:cs typeface="Lexend SemiBold"/>
              <a:sym typeface="Lexend SemiBold"/>
            </a:endParaRPr>
          </a:p>
        </p:txBody>
      </p:sp>
      <p:sp>
        <p:nvSpPr>
          <p:cNvPr id="73" name="Google Shape;73;p14"/>
          <p:cNvSpPr txBox="1"/>
          <p:nvPr>
            <p:ph idx="1" type="body"/>
          </p:nvPr>
        </p:nvSpPr>
        <p:spPr>
          <a:xfrm>
            <a:off x="311700" y="1519175"/>
            <a:ext cx="5273700" cy="3017400"/>
          </a:xfrm>
          <a:prstGeom prst="rect">
            <a:avLst/>
          </a:prstGeom>
        </p:spPr>
        <p:txBody>
          <a:bodyPr anchorCtr="0" anchor="t" bIns="91425" lIns="91425" spcFirstLastPara="1" rIns="91425" wrap="square" tIns="91425">
            <a:noAutofit/>
          </a:bodyPr>
          <a:lstStyle/>
          <a:p>
            <a:pPr indent="0" lvl="0" marL="0" rtl="0" algn="l">
              <a:lnSpc>
                <a:spcPct val="140000"/>
              </a:lnSpc>
              <a:spcBef>
                <a:spcPts val="1400"/>
              </a:spcBef>
              <a:spcAft>
                <a:spcPts val="0"/>
              </a:spcAft>
              <a:buSzPts val="358"/>
              <a:buNone/>
            </a:pPr>
            <a:r>
              <a:rPr lang="en" sz="1507">
                <a:solidFill>
                  <a:srgbClr val="0D0D0D"/>
                </a:solidFill>
                <a:highlight>
                  <a:srgbClr val="FFFFFF"/>
                </a:highlight>
                <a:latin typeface="Lexend"/>
                <a:ea typeface="Lexend"/>
                <a:cs typeface="Lexend"/>
                <a:sym typeface="Lexend"/>
              </a:rPr>
              <a:t>Heart disease, a leading cause of global mortality, presents complex challenges for public health. Traditional heart disease analysis, limited by small datasets and conventional methods, lacks comprehensive insights. This project employs Big Data and machine learning to deeply analyze heart disease factors and predictions. Our goal is to improve early detection, inform prevention, and tailor treatments. This approach aims for better health outcomes and reduced healthcare burdens.</a:t>
            </a:r>
            <a:endParaRPr sz="1507">
              <a:solidFill>
                <a:srgbClr val="0D0D0D"/>
              </a:solidFill>
              <a:highlight>
                <a:srgbClr val="FFFFFF"/>
              </a:highlight>
              <a:latin typeface="Lexend"/>
              <a:ea typeface="Lexend"/>
              <a:cs typeface="Lexend"/>
              <a:sym typeface="Lexend"/>
            </a:endParaRPr>
          </a:p>
          <a:p>
            <a:pPr indent="0" lvl="0" marL="0" rtl="0" algn="l">
              <a:lnSpc>
                <a:spcPct val="140000"/>
              </a:lnSpc>
              <a:spcBef>
                <a:spcPts val="1400"/>
              </a:spcBef>
              <a:spcAft>
                <a:spcPts val="400"/>
              </a:spcAft>
              <a:buSzPts val="358"/>
              <a:buNone/>
            </a:pPr>
            <a:r>
              <a:t/>
            </a:r>
            <a:endParaRPr sz="936">
              <a:solidFill>
                <a:srgbClr val="0D0D0D"/>
              </a:solidFill>
              <a:highlight>
                <a:srgbClr val="FFFFFF"/>
              </a:highlight>
              <a:latin typeface="Lexend"/>
              <a:ea typeface="Lexend"/>
              <a:cs typeface="Lexend"/>
              <a:sym typeface="Lexend"/>
            </a:endParaRPr>
          </a:p>
        </p:txBody>
      </p:sp>
      <p:pic>
        <p:nvPicPr>
          <p:cNvPr id="74" name="Google Shape;74;p14"/>
          <p:cNvPicPr preferRelativeResize="0"/>
          <p:nvPr/>
        </p:nvPicPr>
        <p:blipFill>
          <a:blip r:embed="rId3">
            <a:alphaModFix/>
          </a:blip>
          <a:stretch>
            <a:fillRect/>
          </a:stretch>
        </p:blipFill>
        <p:spPr>
          <a:xfrm>
            <a:off x="5585400" y="1993899"/>
            <a:ext cx="3443700" cy="22277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5772900" cy="148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a:t>
            </a:r>
            <a:r>
              <a:rPr lang="en" sz="5555"/>
              <a:t>B</a:t>
            </a:r>
            <a:r>
              <a:rPr lang="en"/>
              <a:t>ig </a:t>
            </a:r>
            <a:r>
              <a:rPr lang="en" sz="5600"/>
              <a:t>D</a:t>
            </a:r>
            <a:r>
              <a:rPr lang="en"/>
              <a:t>ata in Healthcare Research</a:t>
            </a:r>
            <a:endParaRPr/>
          </a:p>
        </p:txBody>
      </p:sp>
      <p:pic>
        <p:nvPicPr>
          <p:cNvPr id="80" name="Google Shape;80;p15"/>
          <p:cNvPicPr preferRelativeResize="0"/>
          <p:nvPr/>
        </p:nvPicPr>
        <p:blipFill>
          <a:blip r:embed="rId3">
            <a:alphaModFix/>
          </a:blip>
          <a:stretch>
            <a:fillRect/>
          </a:stretch>
        </p:blipFill>
        <p:spPr>
          <a:xfrm>
            <a:off x="4918832" y="2105812"/>
            <a:ext cx="4041844" cy="2537975"/>
          </a:xfrm>
          <a:prstGeom prst="rect">
            <a:avLst/>
          </a:prstGeom>
          <a:noFill/>
          <a:ln cap="flat" cmpd="sng" w="19050">
            <a:solidFill>
              <a:schemeClr val="dk2"/>
            </a:solidFill>
            <a:prstDash val="solid"/>
            <a:round/>
            <a:headEnd len="sm" w="sm" type="none"/>
            <a:tailEnd len="sm" w="sm" type="none"/>
          </a:ln>
        </p:spPr>
      </p:pic>
      <p:sp>
        <p:nvSpPr>
          <p:cNvPr id="81" name="Google Shape;81;p15"/>
          <p:cNvSpPr txBox="1"/>
          <p:nvPr/>
        </p:nvSpPr>
        <p:spPr>
          <a:xfrm>
            <a:off x="280000" y="1930150"/>
            <a:ext cx="4894500" cy="28893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lang="en" sz="1507">
                <a:solidFill>
                  <a:srgbClr val="0D0D0D"/>
                </a:solidFill>
                <a:highlight>
                  <a:srgbClr val="FFFFFF"/>
                </a:highlight>
                <a:latin typeface="Lexend"/>
                <a:ea typeface="Lexend"/>
                <a:cs typeface="Lexend"/>
                <a:sym typeface="Lexend"/>
              </a:rPr>
              <a:t>Disease Identification and Diagnosis</a:t>
            </a:r>
            <a:endParaRPr sz="1507">
              <a:solidFill>
                <a:srgbClr val="0D0D0D"/>
              </a:solidFill>
              <a:highlight>
                <a:srgbClr val="FFFFFF"/>
              </a:highlight>
              <a:latin typeface="Lexend"/>
              <a:ea typeface="Lexend"/>
              <a:cs typeface="Lexend"/>
              <a:sym typeface="Lexend"/>
            </a:endParaRPr>
          </a:p>
          <a:p>
            <a:pPr indent="0" lvl="0" marL="0" rtl="0" algn="l">
              <a:lnSpc>
                <a:spcPct val="160000"/>
              </a:lnSpc>
              <a:spcBef>
                <a:spcPts val="1400"/>
              </a:spcBef>
              <a:spcAft>
                <a:spcPts val="0"/>
              </a:spcAft>
              <a:buNone/>
            </a:pPr>
            <a:r>
              <a:rPr lang="en" sz="1507">
                <a:solidFill>
                  <a:srgbClr val="0D0D0D"/>
                </a:solidFill>
                <a:highlight>
                  <a:srgbClr val="FFFFFF"/>
                </a:highlight>
                <a:latin typeface="Lexend"/>
                <a:ea typeface="Lexend"/>
                <a:cs typeface="Lexend"/>
                <a:sym typeface="Lexend"/>
              </a:rPr>
              <a:t>Personalized Medicine</a:t>
            </a:r>
            <a:endParaRPr sz="1507">
              <a:solidFill>
                <a:srgbClr val="0D0D0D"/>
              </a:solidFill>
              <a:highlight>
                <a:srgbClr val="FFFFFF"/>
              </a:highlight>
              <a:latin typeface="Lexend"/>
              <a:ea typeface="Lexend"/>
              <a:cs typeface="Lexend"/>
              <a:sym typeface="Lexend"/>
            </a:endParaRPr>
          </a:p>
          <a:p>
            <a:pPr indent="0" lvl="0" marL="0" rtl="0" algn="l">
              <a:lnSpc>
                <a:spcPct val="160000"/>
              </a:lnSpc>
              <a:spcBef>
                <a:spcPts val="1400"/>
              </a:spcBef>
              <a:spcAft>
                <a:spcPts val="0"/>
              </a:spcAft>
              <a:buNone/>
            </a:pPr>
            <a:r>
              <a:rPr lang="en" sz="1507">
                <a:solidFill>
                  <a:srgbClr val="0D0D0D"/>
                </a:solidFill>
                <a:highlight>
                  <a:srgbClr val="FFFFFF"/>
                </a:highlight>
                <a:latin typeface="Lexend"/>
                <a:ea typeface="Lexend"/>
                <a:cs typeface="Lexend"/>
                <a:sym typeface="Lexend"/>
              </a:rPr>
              <a:t>Drug Development and Discovery</a:t>
            </a:r>
            <a:endParaRPr sz="1507">
              <a:solidFill>
                <a:srgbClr val="0D0D0D"/>
              </a:solidFill>
              <a:highlight>
                <a:srgbClr val="FFFFFF"/>
              </a:highlight>
              <a:latin typeface="Lexend"/>
              <a:ea typeface="Lexend"/>
              <a:cs typeface="Lexend"/>
              <a:sym typeface="Lexend"/>
            </a:endParaRPr>
          </a:p>
          <a:p>
            <a:pPr indent="0" lvl="0" marL="0" rtl="0" algn="l">
              <a:lnSpc>
                <a:spcPct val="160000"/>
              </a:lnSpc>
              <a:spcBef>
                <a:spcPts val="1400"/>
              </a:spcBef>
              <a:spcAft>
                <a:spcPts val="0"/>
              </a:spcAft>
              <a:buNone/>
            </a:pPr>
            <a:r>
              <a:rPr lang="en" sz="1507">
                <a:solidFill>
                  <a:srgbClr val="0D0D0D"/>
                </a:solidFill>
                <a:highlight>
                  <a:srgbClr val="FFFFFF"/>
                </a:highlight>
                <a:latin typeface="Lexend"/>
                <a:ea typeface="Lexend"/>
                <a:cs typeface="Lexend"/>
                <a:sym typeface="Lexend"/>
              </a:rPr>
              <a:t>Predictive Analytics for Patient Monitoring</a:t>
            </a:r>
            <a:endParaRPr sz="1507">
              <a:solidFill>
                <a:srgbClr val="0D0D0D"/>
              </a:solidFill>
              <a:highlight>
                <a:srgbClr val="FFFFFF"/>
              </a:highlight>
              <a:latin typeface="Lexend"/>
              <a:ea typeface="Lexend"/>
              <a:cs typeface="Lexend"/>
              <a:sym typeface="Lexend"/>
            </a:endParaRPr>
          </a:p>
          <a:p>
            <a:pPr indent="0" lvl="0" marL="0" rtl="0" algn="l">
              <a:lnSpc>
                <a:spcPct val="160000"/>
              </a:lnSpc>
              <a:spcBef>
                <a:spcPts val="1400"/>
              </a:spcBef>
              <a:spcAft>
                <a:spcPts val="400"/>
              </a:spcAft>
              <a:buNone/>
            </a:pPr>
            <a:r>
              <a:rPr lang="en" sz="1507">
                <a:solidFill>
                  <a:srgbClr val="0D0D0D"/>
                </a:solidFill>
                <a:highlight>
                  <a:srgbClr val="FFFFFF"/>
                </a:highlight>
                <a:latin typeface="Lexend"/>
                <a:ea typeface="Lexend"/>
                <a:cs typeface="Lexend"/>
                <a:sym typeface="Lexend"/>
              </a:rPr>
              <a:t>Healthcare</a:t>
            </a:r>
            <a:r>
              <a:rPr lang="en" sz="1507">
                <a:solidFill>
                  <a:srgbClr val="0D0D0D"/>
                </a:solidFill>
                <a:highlight>
                  <a:srgbClr val="FFFFFF"/>
                </a:highlight>
                <a:latin typeface="Lexend"/>
                <a:ea typeface="Lexend"/>
                <a:cs typeface="Lexend"/>
                <a:sym typeface="Lexend"/>
              </a:rPr>
              <a:t> Fraud Detection</a:t>
            </a:r>
            <a:endParaRPr b="1" sz="1650">
              <a:solidFill>
                <a:srgbClr val="0D0D0D"/>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5600"/>
              <a:t>A</a:t>
            </a:r>
            <a:r>
              <a:rPr lang="en" sz="3933"/>
              <a:t>iming for</a:t>
            </a:r>
            <a:r>
              <a:rPr lang="en"/>
              <a:t> </a:t>
            </a:r>
            <a:r>
              <a:rPr lang="en" sz="4488"/>
              <a:t>A</a:t>
            </a:r>
            <a:r>
              <a:rPr lang="en" sz="3933"/>
              <a:t>pex</a:t>
            </a:r>
            <a:endParaRPr sz="3933"/>
          </a:p>
        </p:txBody>
      </p:sp>
      <p:sp>
        <p:nvSpPr>
          <p:cNvPr id="87" name="Google Shape;87;p16"/>
          <p:cNvSpPr txBox="1"/>
          <p:nvPr>
            <p:ph idx="1" type="body"/>
          </p:nvPr>
        </p:nvSpPr>
        <p:spPr>
          <a:xfrm>
            <a:off x="0" y="1788633"/>
            <a:ext cx="4572000" cy="2520300"/>
          </a:xfrm>
          <a:prstGeom prst="rect">
            <a:avLst/>
          </a:prstGeom>
        </p:spPr>
        <p:txBody>
          <a:bodyPr anchorCtr="0" anchor="t" bIns="91425" lIns="91425" spcFirstLastPara="1" rIns="91425" wrap="square" tIns="91425">
            <a:noAutofit/>
          </a:bodyPr>
          <a:lstStyle/>
          <a:p>
            <a:pPr indent="0" lvl="0" marL="0" marR="0" rtl="0" algn="l">
              <a:lnSpc>
                <a:spcPct val="150000"/>
              </a:lnSpc>
              <a:spcBef>
                <a:spcPts val="1400"/>
              </a:spcBef>
              <a:spcAft>
                <a:spcPts val="0"/>
              </a:spcAft>
              <a:buSzPts val="440"/>
              <a:buNone/>
            </a:pPr>
            <a:r>
              <a:rPr lang="en" sz="1503">
                <a:solidFill>
                  <a:srgbClr val="0D0D0D"/>
                </a:solidFill>
                <a:highlight>
                  <a:srgbClr val="FFFFFF"/>
                </a:highlight>
                <a:latin typeface="Lexend"/>
                <a:ea typeface="Lexend"/>
                <a:cs typeface="Lexend"/>
                <a:sym typeface="Lexend"/>
              </a:rPr>
              <a:t>Identify Key Risk Factors</a:t>
            </a:r>
            <a:endParaRPr sz="1503">
              <a:solidFill>
                <a:srgbClr val="0D0D0D"/>
              </a:solidFill>
              <a:highlight>
                <a:srgbClr val="FFFFFF"/>
              </a:highlight>
              <a:latin typeface="Lexend"/>
              <a:ea typeface="Lexend"/>
              <a:cs typeface="Lexend"/>
              <a:sym typeface="Lexend"/>
            </a:endParaRPr>
          </a:p>
          <a:p>
            <a:pPr indent="0" lvl="0" marL="0" marR="0" rtl="0" algn="l">
              <a:lnSpc>
                <a:spcPct val="150000"/>
              </a:lnSpc>
              <a:spcBef>
                <a:spcPts val="1400"/>
              </a:spcBef>
              <a:spcAft>
                <a:spcPts val="0"/>
              </a:spcAft>
              <a:buSzPts val="440"/>
              <a:buNone/>
            </a:pPr>
            <a:r>
              <a:rPr lang="en" sz="1503">
                <a:solidFill>
                  <a:srgbClr val="0D0D0D"/>
                </a:solidFill>
                <a:highlight>
                  <a:srgbClr val="FFFFFF"/>
                </a:highlight>
                <a:latin typeface="Lexend"/>
                <a:ea typeface="Lexend"/>
                <a:cs typeface="Lexend"/>
                <a:sym typeface="Lexend"/>
              </a:rPr>
              <a:t>Develop Predictive Models</a:t>
            </a:r>
            <a:endParaRPr sz="1503">
              <a:solidFill>
                <a:srgbClr val="0D0D0D"/>
              </a:solidFill>
              <a:highlight>
                <a:srgbClr val="FFFFFF"/>
              </a:highlight>
              <a:latin typeface="Lexend"/>
              <a:ea typeface="Lexend"/>
              <a:cs typeface="Lexend"/>
              <a:sym typeface="Lexend"/>
            </a:endParaRPr>
          </a:p>
          <a:p>
            <a:pPr indent="0" lvl="0" marL="0" marR="0" rtl="0" algn="l">
              <a:lnSpc>
                <a:spcPct val="150000"/>
              </a:lnSpc>
              <a:spcBef>
                <a:spcPts val="1400"/>
              </a:spcBef>
              <a:spcAft>
                <a:spcPts val="0"/>
              </a:spcAft>
              <a:buSzPts val="440"/>
              <a:buNone/>
            </a:pPr>
            <a:r>
              <a:rPr lang="en" sz="1503">
                <a:solidFill>
                  <a:srgbClr val="0D0D0D"/>
                </a:solidFill>
                <a:highlight>
                  <a:srgbClr val="FFFFFF"/>
                </a:highlight>
                <a:latin typeface="Lexend"/>
                <a:ea typeface="Lexend"/>
                <a:cs typeface="Lexend"/>
                <a:sym typeface="Lexend"/>
              </a:rPr>
              <a:t>Data-Driven Prevention Strategies</a:t>
            </a:r>
            <a:endParaRPr sz="1503">
              <a:solidFill>
                <a:srgbClr val="0D0D0D"/>
              </a:solidFill>
              <a:highlight>
                <a:srgbClr val="FFFFFF"/>
              </a:highlight>
              <a:latin typeface="Lexend"/>
              <a:ea typeface="Lexend"/>
              <a:cs typeface="Lexend"/>
              <a:sym typeface="Lexend"/>
            </a:endParaRPr>
          </a:p>
          <a:p>
            <a:pPr indent="0" lvl="0" marL="0" marR="0" rtl="0" algn="l">
              <a:lnSpc>
                <a:spcPct val="150000"/>
              </a:lnSpc>
              <a:spcBef>
                <a:spcPts val="1400"/>
              </a:spcBef>
              <a:spcAft>
                <a:spcPts val="0"/>
              </a:spcAft>
              <a:buSzPts val="440"/>
              <a:buNone/>
            </a:pPr>
            <a:r>
              <a:rPr lang="en" sz="1503">
                <a:solidFill>
                  <a:srgbClr val="0D0D0D"/>
                </a:solidFill>
                <a:highlight>
                  <a:srgbClr val="FFFFFF"/>
                </a:highlight>
                <a:latin typeface="Lexend"/>
                <a:ea typeface="Lexend"/>
                <a:cs typeface="Lexend"/>
                <a:sym typeface="Lexend"/>
              </a:rPr>
              <a:t>Personalize Treatment Approaches</a:t>
            </a:r>
            <a:endParaRPr sz="1503">
              <a:solidFill>
                <a:srgbClr val="0D0D0D"/>
              </a:solidFill>
              <a:highlight>
                <a:srgbClr val="FFFFFF"/>
              </a:highlight>
              <a:latin typeface="Lexend"/>
              <a:ea typeface="Lexend"/>
              <a:cs typeface="Lexend"/>
              <a:sym typeface="Lexend"/>
            </a:endParaRPr>
          </a:p>
          <a:p>
            <a:pPr indent="0" lvl="0" marL="0" marR="0" rtl="0" algn="l">
              <a:lnSpc>
                <a:spcPct val="150000"/>
              </a:lnSpc>
              <a:spcBef>
                <a:spcPts val="1400"/>
              </a:spcBef>
              <a:spcAft>
                <a:spcPts val="400"/>
              </a:spcAft>
              <a:buSzPts val="440"/>
              <a:buNone/>
            </a:pPr>
            <a:r>
              <a:rPr lang="en" sz="1503">
                <a:solidFill>
                  <a:srgbClr val="0D0D0D"/>
                </a:solidFill>
                <a:highlight>
                  <a:srgbClr val="FFFFFF"/>
                </a:highlight>
                <a:latin typeface="Lexend"/>
                <a:ea typeface="Lexend"/>
                <a:cs typeface="Lexend"/>
                <a:sym typeface="Lexend"/>
              </a:rPr>
              <a:t>Evaluate Healthcare Impact</a:t>
            </a:r>
            <a:endParaRPr sz="1580">
              <a:solidFill>
                <a:srgbClr val="0D0D0D"/>
              </a:solidFill>
              <a:highlight>
                <a:srgbClr val="FFFFFF"/>
              </a:highlight>
              <a:latin typeface="Lexend"/>
              <a:ea typeface="Lexend"/>
              <a:cs typeface="Lexend"/>
              <a:sym typeface="Lexend"/>
            </a:endParaRPr>
          </a:p>
        </p:txBody>
      </p:sp>
      <p:pic>
        <p:nvPicPr>
          <p:cNvPr id="88" name="Google Shape;88;p16"/>
          <p:cNvPicPr preferRelativeResize="0"/>
          <p:nvPr/>
        </p:nvPicPr>
        <p:blipFill>
          <a:blip r:embed="rId3">
            <a:alphaModFix/>
          </a:blip>
          <a:stretch>
            <a:fillRect/>
          </a:stretch>
        </p:blipFill>
        <p:spPr>
          <a:xfrm>
            <a:off x="4832700" y="1153888"/>
            <a:ext cx="3999600" cy="28357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and Acquisition</a:t>
            </a:r>
            <a:endParaRPr b="0" sz="3933">
              <a:latin typeface="Lexend SemiBold"/>
              <a:ea typeface="Lexend SemiBold"/>
              <a:cs typeface="Lexend SemiBold"/>
              <a:sym typeface="Lexend SemiBold"/>
            </a:endParaRPr>
          </a:p>
        </p:txBody>
      </p:sp>
      <p:sp>
        <p:nvSpPr>
          <p:cNvPr id="94" name="Google Shape;94;p17"/>
          <p:cNvSpPr txBox="1"/>
          <p:nvPr>
            <p:ph type="title"/>
          </p:nvPr>
        </p:nvSpPr>
        <p:spPr>
          <a:xfrm>
            <a:off x="403550" y="1217350"/>
            <a:ext cx="8335500" cy="320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50">
                <a:solidFill>
                  <a:srgbClr val="0D0D0D"/>
                </a:solidFill>
                <a:latin typeface="Times New Roman"/>
                <a:ea typeface="Times New Roman"/>
                <a:cs typeface="Times New Roman"/>
                <a:sym typeface="Times New Roman"/>
              </a:rPr>
              <a:t>Cardiovascular dataset India:</a:t>
            </a:r>
            <a:r>
              <a:rPr b="0" lang="en" sz="2400">
                <a:solidFill>
                  <a:srgbClr val="0D0D0D"/>
                </a:solidFill>
                <a:latin typeface="Times New Roman"/>
                <a:ea typeface="Times New Roman"/>
                <a:cs typeface="Times New Roman"/>
                <a:sym typeface="Times New Roman"/>
              </a:rPr>
              <a:t> </a:t>
            </a:r>
            <a:endParaRPr b="0" sz="2400">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rPr b="0" lang="en" sz="1200">
                <a:solidFill>
                  <a:srgbClr val="0D0D0D"/>
                </a:solidFill>
                <a:highlight>
                  <a:srgbClr val="FFFFFF"/>
                </a:highlight>
                <a:latin typeface="Times New Roman"/>
                <a:ea typeface="Times New Roman"/>
                <a:cs typeface="Times New Roman"/>
                <a:sym typeface="Times New Roman"/>
              </a:rPr>
              <a:t>This heart disease dataset is acquired from one of the multispecialty hospitals in India.</a:t>
            </a:r>
            <a:endParaRPr b="0"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0" lang="en" sz="1200">
                <a:solidFill>
                  <a:srgbClr val="0D0D0D"/>
                </a:solidFill>
                <a:highlight>
                  <a:srgbClr val="FFFFFF"/>
                </a:highlight>
                <a:latin typeface="Times New Roman"/>
                <a:ea typeface="Times New Roman"/>
                <a:cs typeface="Times New Roman"/>
                <a:sym typeface="Times New Roman"/>
              </a:rPr>
              <a:t>Link:</a:t>
            </a:r>
            <a:r>
              <a:rPr b="0" lang="en" sz="1100" u="sng">
                <a:solidFill>
                  <a:schemeClr val="hlink"/>
                </a:solidFill>
                <a:latin typeface="Arial"/>
                <a:ea typeface="Arial"/>
                <a:cs typeface="Arial"/>
                <a:sym typeface="Arial"/>
                <a:hlinkClick r:id="rId3"/>
              </a:rPr>
              <a:t>Cardiovascular_Disease_Dataset - Mendeley Data</a:t>
            </a:r>
            <a:endParaRPr b="0"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0" lang="en" sz="1200">
                <a:solidFill>
                  <a:srgbClr val="0D0D0D"/>
                </a:solidFill>
                <a:highlight>
                  <a:srgbClr val="FFFFFF"/>
                </a:highlight>
                <a:latin typeface="Times New Roman"/>
                <a:ea typeface="Times New Roman"/>
                <a:cs typeface="Times New Roman"/>
                <a:sym typeface="Times New Roman"/>
              </a:rPr>
              <a:t>Rows:1000 entries and 14 columns</a:t>
            </a:r>
            <a:endParaRPr b="0"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650">
                <a:solidFill>
                  <a:srgbClr val="0D0D0D"/>
                </a:solidFill>
                <a:latin typeface="Times New Roman"/>
                <a:ea typeface="Times New Roman"/>
                <a:cs typeface="Times New Roman"/>
                <a:sym typeface="Times New Roman"/>
              </a:rPr>
              <a:t>Cardiovascular dataset USA:</a:t>
            </a:r>
            <a:r>
              <a:rPr b="0" lang="en" sz="2400">
                <a:solidFill>
                  <a:srgbClr val="0D0D0D"/>
                </a:solidFill>
                <a:latin typeface="Times New Roman"/>
                <a:ea typeface="Times New Roman"/>
                <a:cs typeface="Times New Roman"/>
                <a:sym typeface="Times New Roman"/>
              </a:rPr>
              <a:t> </a:t>
            </a:r>
            <a:endParaRPr b="0" sz="2400">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rPr b="0" lang="en" sz="1200">
                <a:solidFill>
                  <a:srgbClr val="0D0D0D"/>
                </a:solidFill>
                <a:highlight>
                  <a:srgbClr val="FFFFFF"/>
                </a:highlight>
                <a:latin typeface="Times New Roman"/>
                <a:ea typeface="Times New Roman"/>
                <a:cs typeface="Times New Roman"/>
                <a:sym typeface="Times New Roman"/>
              </a:rPr>
              <a:t>The 2022 heart health dataset, derived from a comprehensive survey across the United States, covers 40 variables from thousands </a:t>
            </a:r>
            <a:endParaRPr b="0"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0" lang="en" sz="1200">
                <a:solidFill>
                  <a:srgbClr val="0D0D0D"/>
                </a:solidFill>
                <a:highlight>
                  <a:srgbClr val="FFFFFF"/>
                </a:highlight>
                <a:latin typeface="Times New Roman"/>
                <a:ea typeface="Times New Roman"/>
                <a:cs typeface="Times New Roman"/>
                <a:sym typeface="Times New Roman"/>
              </a:rPr>
              <a:t>of participants, highlighting key cardiovascular health indicators. </a:t>
            </a:r>
            <a:endParaRPr b="0"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0" lang="en" sz="1200">
                <a:solidFill>
                  <a:srgbClr val="0D0D0D"/>
                </a:solidFill>
                <a:highlight>
                  <a:srgbClr val="FFFFFF"/>
                </a:highlight>
                <a:latin typeface="Times New Roman"/>
                <a:ea typeface="Times New Roman"/>
                <a:cs typeface="Times New Roman"/>
                <a:sym typeface="Times New Roman"/>
              </a:rPr>
              <a:t>Link: </a:t>
            </a:r>
            <a:r>
              <a:rPr b="0" lang="en" sz="1100" u="sng">
                <a:solidFill>
                  <a:schemeClr val="hlink"/>
                </a:solidFill>
                <a:latin typeface="Arial"/>
                <a:ea typeface="Arial"/>
                <a:cs typeface="Arial"/>
                <a:sym typeface="Arial"/>
                <a:hlinkClick r:id="rId4"/>
              </a:rPr>
              <a:t>data.cdc.gov/browse/select_dataset?tags=heart+disease</a:t>
            </a:r>
            <a:endParaRPr b="0"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0" lang="en" sz="1200">
                <a:solidFill>
                  <a:srgbClr val="0D0D0D"/>
                </a:solidFill>
                <a:highlight>
                  <a:srgbClr val="FFFFFF"/>
                </a:highlight>
                <a:latin typeface="Times New Roman"/>
                <a:ea typeface="Times New Roman"/>
                <a:cs typeface="Times New Roman"/>
                <a:sym typeface="Times New Roman"/>
              </a:rPr>
              <a:t>Rows:445132 entries and 40 columns</a:t>
            </a:r>
            <a:endParaRPr b="0"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650">
                <a:solidFill>
                  <a:srgbClr val="0D0D0D"/>
                </a:solidFill>
                <a:latin typeface="Times New Roman"/>
                <a:ea typeface="Times New Roman"/>
                <a:cs typeface="Times New Roman"/>
                <a:sym typeface="Times New Roman"/>
              </a:rPr>
              <a:t>Cardiovascular dataset Global:</a:t>
            </a:r>
            <a:r>
              <a:rPr b="0" lang="en" sz="2400">
                <a:solidFill>
                  <a:srgbClr val="0D0D0D"/>
                </a:solidFill>
                <a:latin typeface="Times New Roman"/>
                <a:ea typeface="Times New Roman"/>
                <a:cs typeface="Times New Roman"/>
                <a:sym typeface="Times New Roman"/>
              </a:rPr>
              <a:t> </a:t>
            </a:r>
            <a:endParaRPr b="0"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0" lang="en" sz="1200">
                <a:solidFill>
                  <a:srgbClr val="0D0D0D"/>
                </a:solidFill>
                <a:highlight>
                  <a:srgbClr val="FFFFFF"/>
                </a:highlight>
                <a:latin typeface="Times New Roman"/>
                <a:ea typeface="Times New Roman"/>
                <a:cs typeface="Times New Roman"/>
                <a:sym typeface="Times New Roman"/>
              </a:rPr>
              <a:t>The 2024 Heart Attack Risk Prediction Dataset offers an extensive exploration into cardiovascular health, incorporating over 8,763 global patient records across medical, lifestyle, and socioeconomic variables to predict heart attack risk. This dataset is a critical tool for advancing predictive analytics and heart disease prevention strategies.</a:t>
            </a:r>
            <a:endParaRPr b="0"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0" lang="en" sz="1200">
                <a:solidFill>
                  <a:srgbClr val="0D0D0D"/>
                </a:solidFill>
                <a:highlight>
                  <a:srgbClr val="FFFFFF"/>
                </a:highlight>
                <a:latin typeface="Times New Roman"/>
                <a:ea typeface="Times New Roman"/>
                <a:cs typeface="Times New Roman"/>
                <a:sym typeface="Times New Roman"/>
              </a:rPr>
              <a:t>Link:</a:t>
            </a:r>
            <a:r>
              <a:rPr b="0" lang="en" sz="1100" u="sng">
                <a:solidFill>
                  <a:schemeClr val="hlink"/>
                </a:solidFill>
                <a:latin typeface="Arial"/>
                <a:ea typeface="Arial"/>
                <a:cs typeface="Arial"/>
                <a:sym typeface="Arial"/>
                <a:hlinkClick r:id="rId5"/>
              </a:rPr>
              <a:t>Heart Attack Risk Prediction Dataset (kaggle.com)</a:t>
            </a:r>
            <a:endParaRPr b="0"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0" lang="en" sz="1200">
                <a:solidFill>
                  <a:srgbClr val="0D0D0D"/>
                </a:solidFill>
                <a:highlight>
                  <a:srgbClr val="FFFFFF"/>
                </a:highlight>
                <a:latin typeface="Times New Roman"/>
                <a:ea typeface="Times New Roman"/>
                <a:cs typeface="Times New Roman"/>
                <a:sym typeface="Times New Roman"/>
              </a:rPr>
              <a:t>Rows:8763 entries and 26 columns</a:t>
            </a:r>
            <a:endParaRPr b="0" sz="1200">
              <a:solidFill>
                <a:srgbClr val="50505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711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a:t>
            </a:r>
            <a:r>
              <a:rPr lang="en"/>
              <a:t>omparative</a:t>
            </a:r>
            <a:r>
              <a:rPr lang="en"/>
              <a:t> Analysis by Country??</a:t>
            </a:r>
            <a:endParaRPr/>
          </a:p>
        </p:txBody>
      </p:sp>
      <p:sp>
        <p:nvSpPr>
          <p:cNvPr id="100" name="Google Shape;100;p18"/>
          <p:cNvSpPr txBox="1"/>
          <p:nvPr/>
        </p:nvSpPr>
        <p:spPr>
          <a:xfrm>
            <a:off x="311700" y="878550"/>
            <a:ext cx="4720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Lexend"/>
                <a:ea typeface="Lexend"/>
                <a:cs typeface="Lexend"/>
                <a:sym typeface="Lexend"/>
              </a:rPr>
              <a:t>Identifies Regional Specifics</a:t>
            </a:r>
            <a:r>
              <a:rPr lang="en" sz="1200">
                <a:solidFill>
                  <a:schemeClr val="dk2"/>
                </a:solidFill>
                <a:latin typeface="Lexend"/>
                <a:ea typeface="Lexend"/>
                <a:cs typeface="Lexend"/>
                <a:sym typeface="Lexend"/>
              </a:rPr>
              <a:t>: Uncovers how regional factors like diet, environment, and lifestyle contribute uniquely to heart disease risk, enabling targeted health advisories.</a:t>
            </a:r>
            <a:endParaRPr sz="1200">
              <a:solidFill>
                <a:schemeClr val="dk2"/>
              </a:solidFill>
              <a:latin typeface="Lexend"/>
              <a:ea typeface="Lexend"/>
              <a:cs typeface="Lexend"/>
              <a:sym typeface="Lexend"/>
            </a:endParaRPr>
          </a:p>
          <a:p>
            <a:pPr indent="0" lvl="0" marL="0" rtl="0" algn="l">
              <a:spcBef>
                <a:spcPts val="0"/>
              </a:spcBef>
              <a:spcAft>
                <a:spcPts val="0"/>
              </a:spcAft>
              <a:buNone/>
            </a:pPr>
            <a:r>
              <a:t/>
            </a:r>
            <a:endParaRPr sz="1200">
              <a:solidFill>
                <a:schemeClr val="dk2"/>
              </a:solidFill>
              <a:latin typeface="Lexend"/>
              <a:ea typeface="Lexend"/>
              <a:cs typeface="Lexend"/>
              <a:sym typeface="Lexend"/>
            </a:endParaRPr>
          </a:p>
          <a:p>
            <a:pPr indent="0" lvl="0" marL="0" rtl="0" algn="l">
              <a:spcBef>
                <a:spcPts val="0"/>
              </a:spcBef>
              <a:spcAft>
                <a:spcPts val="0"/>
              </a:spcAft>
              <a:buNone/>
            </a:pPr>
            <a:r>
              <a:rPr b="1" lang="en" sz="1200">
                <a:solidFill>
                  <a:schemeClr val="dk2"/>
                </a:solidFill>
                <a:latin typeface="Lexend"/>
                <a:ea typeface="Lexend"/>
                <a:cs typeface="Lexend"/>
                <a:sym typeface="Lexend"/>
              </a:rPr>
              <a:t>Improves Global Health Strategies</a:t>
            </a:r>
            <a:r>
              <a:rPr lang="en" sz="1200">
                <a:solidFill>
                  <a:schemeClr val="dk2"/>
                </a:solidFill>
                <a:latin typeface="Lexend"/>
                <a:ea typeface="Lexend"/>
                <a:cs typeface="Lexend"/>
                <a:sym typeface="Lexend"/>
              </a:rPr>
              <a:t>: Facilitates the development of comprehensive global health strategies by understanding diverse regional impacts on heart disease.</a:t>
            </a:r>
            <a:endParaRPr sz="1200">
              <a:solidFill>
                <a:schemeClr val="dk2"/>
              </a:solidFill>
              <a:latin typeface="Lexend"/>
              <a:ea typeface="Lexend"/>
              <a:cs typeface="Lexend"/>
              <a:sym typeface="Lexend"/>
            </a:endParaRPr>
          </a:p>
          <a:p>
            <a:pPr indent="0" lvl="0" marL="0" rtl="0" algn="l">
              <a:spcBef>
                <a:spcPts val="0"/>
              </a:spcBef>
              <a:spcAft>
                <a:spcPts val="0"/>
              </a:spcAft>
              <a:buNone/>
            </a:pPr>
            <a:r>
              <a:t/>
            </a:r>
            <a:endParaRPr sz="1200">
              <a:solidFill>
                <a:schemeClr val="dk2"/>
              </a:solidFill>
              <a:latin typeface="Lexend"/>
              <a:ea typeface="Lexend"/>
              <a:cs typeface="Lexend"/>
              <a:sym typeface="Lexend"/>
            </a:endParaRPr>
          </a:p>
          <a:p>
            <a:pPr indent="0" lvl="0" marL="0" rtl="0" algn="l">
              <a:spcBef>
                <a:spcPts val="0"/>
              </a:spcBef>
              <a:spcAft>
                <a:spcPts val="0"/>
              </a:spcAft>
              <a:buNone/>
            </a:pPr>
            <a:r>
              <a:rPr b="1" lang="en" sz="1200">
                <a:solidFill>
                  <a:schemeClr val="dk2"/>
                </a:solidFill>
                <a:latin typeface="Lexend"/>
                <a:ea typeface="Lexend"/>
                <a:cs typeface="Lexend"/>
                <a:sym typeface="Lexend"/>
              </a:rPr>
              <a:t>Enhances Effectiveness of Interventions</a:t>
            </a:r>
            <a:r>
              <a:rPr lang="en" sz="1200">
                <a:solidFill>
                  <a:schemeClr val="dk2"/>
                </a:solidFill>
                <a:latin typeface="Lexend"/>
                <a:ea typeface="Lexend"/>
                <a:cs typeface="Lexend"/>
                <a:sym typeface="Lexend"/>
              </a:rPr>
              <a:t>: Comparative analysis helps tailor interventions to be culturally and regionally appropriate, increasing their success rates.</a:t>
            </a:r>
            <a:endParaRPr sz="1200">
              <a:solidFill>
                <a:schemeClr val="dk2"/>
              </a:solidFill>
              <a:latin typeface="Lexend"/>
              <a:ea typeface="Lexend"/>
              <a:cs typeface="Lexend"/>
              <a:sym typeface="Lexend"/>
            </a:endParaRPr>
          </a:p>
          <a:p>
            <a:pPr indent="0" lvl="0" marL="0" rtl="0" algn="l">
              <a:spcBef>
                <a:spcPts val="0"/>
              </a:spcBef>
              <a:spcAft>
                <a:spcPts val="0"/>
              </a:spcAft>
              <a:buNone/>
            </a:pPr>
            <a:r>
              <a:t/>
            </a:r>
            <a:endParaRPr sz="1200">
              <a:solidFill>
                <a:schemeClr val="dk2"/>
              </a:solidFill>
              <a:latin typeface="Lexend"/>
              <a:ea typeface="Lexend"/>
              <a:cs typeface="Lexend"/>
              <a:sym typeface="Lexend"/>
            </a:endParaRPr>
          </a:p>
          <a:p>
            <a:pPr indent="0" lvl="0" marL="0" rtl="0" algn="l">
              <a:spcBef>
                <a:spcPts val="0"/>
              </a:spcBef>
              <a:spcAft>
                <a:spcPts val="0"/>
              </a:spcAft>
              <a:buNone/>
            </a:pPr>
            <a:r>
              <a:rPr b="1" lang="en" sz="1200">
                <a:solidFill>
                  <a:schemeClr val="dk2"/>
                </a:solidFill>
                <a:latin typeface="Lexend"/>
                <a:ea typeface="Lexend"/>
                <a:cs typeface="Lexend"/>
                <a:sym typeface="Lexend"/>
              </a:rPr>
              <a:t>Promotes Equitable Healthcare Access</a:t>
            </a:r>
            <a:r>
              <a:rPr lang="en" sz="1200">
                <a:solidFill>
                  <a:schemeClr val="dk2"/>
                </a:solidFill>
                <a:latin typeface="Lexend"/>
                <a:ea typeface="Lexend"/>
                <a:cs typeface="Lexend"/>
                <a:sym typeface="Lexend"/>
              </a:rPr>
              <a:t>: Highlights disparities in healthcare access and outcomes, guiding efforts to promote health equity across different regions.</a:t>
            </a:r>
            <a:endParaRPr sz="1200">
              <a:solidFill>
                <a:schemeClr val="dk2"/>
              </a:solidFill>
              <a:latin typeface="Lexend"/>
              <a:ea typeface="Lexend"/>
              <a:cs typeface="Lexend"/>
              <a:sym typeface="Lexend"/>
            </a:endParaRPr>
          </a:p>
          <a:p>
            <a:pPr indent="0" lvl="0" marL="0" rtl="0" algn="l">
              <a:spcBef>
                <a:spcPts val="0"/>
              </a:spcBef>
              <a:spcAft>
                <a:spcPts val="0"/>
              </a:spcAft>
              <a:buNone/>
            </a:pPr>
            <a:r>
              <a:t/>
            </a:r>
            <a:endParaRPr sz="1200">
              <a:solidFill>
                <a:schemeClr val="dk2"/>
              </a:solidFill>
              <a:latin typeface="Lexend"/>
              <a:ea typeface="Lexend"/>
              <a:cs typeface="Lexend"/>
              <a:sym typeface="Lexend"/>
            </a:endParaRPr>
          </a:p>
          <a:p>
            <a:pPr indent="0" lvl="0" marL="0" rtl="0" algn="l">
              <a:spcBef>
                <a:spcPts val="0"/>
              </a:spcBef>
              <a:spcAft>
                <a:spcPts val="0"/>
              </a:spcAft>
              <a:buNone/>
            </a:pPr>
            <a:r>
              <a:rPr b="1" lang="en" sz="1200">
                <a:solidFill>
                  <a:schemeClr val="dk2"/>
                </a:solidFill>
                <a:latin typeface="Lexend"/>
                <a:ea typeface="Lexend"/>
                <a:cs typeface="Lexend"/>
                <a:sym typeface="Lexend"/>
              </a:rPr>
              <a:t>Supports Resource Optimization</a:t>
            </a:r>
            <a:r>
              <a:rPr lang="en" sz="1200">
                <a:solidFill>
                  <a:schemeClr val="dk2"/>
                </a:solidFill>
                <a:latin typeface="Lexend"/>
                <a:ea typeface="Lexend"/>
                <a:cs typeface="Lexend"/>
                <a:sym typeface="Lexend"/>
              </a:rPr>
              <a:t>: Enables efficient allocation of healthcare resources by identifying regions with the highest need for intervention and support.</a:t>
            </a:r>
            <a:endParaRPr sz="1200">
              <a:solidFill>
                <a:schemeClr val="dk2"/>
              </a:solidFill>
              <a:latin typeface="Lexend"/>
              <a:ea typeface="Lexend"/>
              <a:cs typeface="Lexend"/>
              <a:sym typeface="Lexend"/>
            </a:endParaRPr>
          </a:p>
          <a:p>
            <a:pPr indent="0" lvl="0" marL="0" rtl="0" algn="l">
              <a:spcBef>
                <a:spcPts val="0"/>
              </a:spcBef>
              <a:spcAft>
                <a:spcPts val="0"/>
              </a:spcAft>
              <a:buNone/>
            </a:pPr>
            <a:r>
              <a:t/>
            </a:r>
            <a:endParaRPr sz="1200">
              <a:solidFill>
                <a:schemeClr val="dk2"/>
              </a:solidFill>
              <a:latin typeface="Lexend"/>
              <a:ea typeface="Lexend"/>
              <a:cs typeface="Lexend"/>
              <a:sym typeface="Lexend"/>
            </a:endParaRPr>
          </a:p>
        </p:txBody>
      </p:sp>
      <p:pic>
        <p:nvPicPr>
          <p:cNvPr id="101" name="Google Shape;101;p18"/>
          <p:cNvPicPr preferRelativeResize="0"/>
          <p:nvPr/>
        </p:nvPicPr>
        <p:blipFill>
          <a:blip r:embed="rId3">
            <a:alphaModFix/>
          </a:blip>
          <a:stretch>
            <a:fillRect/>
          </a:stretch>
        </p:blipFill>
        <p:spPr>
          <a:xfrm>
            <a:off x="5032200" y="878550"/>
            <a:ext cx="3946176" cy="394617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 Plan</a:t>
            </a:r>
            <a:endParaRPr/>
          </a:p>
        </p:txBody>
      </p:sp>
      <p:sp>
        <p:nvSpPr>
          <p:cNvPr id="107" name="Google Shape;107;p19"/>
          <p:cNvSpPr txBox="1"/>
          <p:nvPr/>
        </p:nvSpPr>
        <p:spPr>
          <a:xfrm>
            <a:off x="404050" y="1290800"/>
            <a:ext cx="8103000" cy="348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Open Sans"/>
              <a:buChar char="●"/>
            </a:pPr>
            <a:r>
              <a:rPr lang="en" sz="1507">
                <a:solidFill>
                  <a:srgbClr val="0D0D0D"/>
                </a:solidFill>
                <a:highlight>
                  <a:srgbClr val="FFFFFF"/>
                </a:highlight>
                <a:latin typeface="Lexend"/>
                <a:ea typeface="Lexend"/>
                <a:cs typeface="Lexend"/>
                <a:sym typeface="Lexend"/>
              </a:rPr>
              <a:t>Week 1 - Project Kickoff and Preliminary Research</a:t>
            </a:r>
            <a:endParaRPr sz="1507">
              <a:solidFill>
                <a:srgbClr val="0D0D0D"/>
              </a:solidFill>
              <a:highlight>
                <a:srgbClr val="FFFFFF"/>
              </a:highlight>
              <a:latin typeface="Lexend"/>
              <a:ea typeface="Lexend"/>
              <a:cs typeface="Lexend"/>
              <a:sym typeface="Lexend"/>
            </a:endParaRPr>
          </a:p>
          <a:p>
            <a:pPr indent="0" lvl="0" marL="457200" rtl="0" algn="l">
              <a:spcBef>
                <a:spcPts val="0"/>
              </a:spcBef>
              <a:spcAft>
                <a:spcPts val="0"/>
              </a:spcAft>
              <a:buNone/>
            </a:pPr>
            <a:r>
              <a:t/>
            </a:r>
            <a:endParaRPr sz="1507">
              <a:solidFill>
                <a:srgbClr val="0D0D0D"/>
              </a:solidFill>
              <a:highlight>
                <a:srgbClr val="FFFFFF"/>
              </a:highlight>
              <a:latin typeface="Lexend"/>
              <a:ea typeface="Lexend"/>
              <a:cs typeface="Lexend"/>
              <a:sym typeface="Lexend"/>
            </a:endParaRPr>
          </a:p>
          <a:p>
            <a:pPr indent="-342900" lvl="0" marL="457200" rtl="0" algn="l">
              <a:spcBef>
                <a:spcPts val="0"/>
              </a:spcBef>
              <a:spcAft>
                <a:spcPts val="0"/>
              </a:spcAft>
              <a:buClr>
                <a:schemeClr val="dk2"/>
              </a:buClr>
              <a:buSzPts val="1800"/>
              <a:buFont typeface="Open Sans"/>
              <a:buChar char="●"/>
            </a:pPr>
            <a:r>
              <a:rPr lang="en" sz="1507">
                <a:solidFill>
                  <a:srgbClr val="0D0D0D"/>
                </a:solidFill>
                <a:highlight>
                  <a:srgbClr val="FFFFFF"/>
                </a:highlight>
                <a:latin typeface="Lexend"/>
                <a:ea typeface="Lexend"/>
                <a:cs typeface="Lexend"/>
                <a:sym typeface="Lexend"/>
              </a:rPr>
              <a:t>Week 2</a:t>
            </a:r>
            <a:r>
              <a:rPr lang="en" sz="1507">
                <a:solidFill>
                  <a:srgbClr val="0D0D0D"/>
                </a:solidFill>
                <a:highlight>
                  <a:srgbClr val="FFFFFF"/>
                </a:highlight>
                <a:latin typeface="Lexend"/>
                <a:ea typeface="Lexend"/>
                <a:cs typeface="Lexend"/>
                <a:sym typeface="Lexend"/>
              </a:rPr>
              <a:t> - Data Collection and Integration</a:t>
            </a:r>
            <a:endParaRPr sz="1507">
              <a:solidFill>
                <a:srgbClr val="0D0D0D"/>
              </a:solidFill>
              <a:highlight>
                <a:srgbClr val="FFFFFF"/>
              </a:highlight>
              <a:latin typeface="Lexend"/>
              <a:ea typeface="Lexend"/>
              <a:cs typeface="Lexend"/>
              <a:sym typeface="Lexend"/>
            </a:endParaRPr>
          </a:p>
          <a:p>
            <a:pPr indent="0" lvl="0" marL="457200" rtl="0" algn="l">
              <a:spcBef>
                <a:spcPts val="0"/>
              </a:spcBef>
              <a:spcAft>
                <a:spcPts val="0"/>
              </a:spcAft>
              <a:buNone/>
            </a:pPr>
            <a:r>
              <a:t/>
            </a:r>
            <a:endParaRPr sz="1507">
              <a:solidFill>
                <a:srgbClr val="0D0D0D"/>
              </a:solidFill>
              <a:highlight>
                <a:srgbClr val="FFFFFF"/>
              </a:highlight>
              <a:latin typeface="Lexend"/>
              <a:ea typeface="Lexend"/>
              <a:cs typeface="Lexend"/>
              <a:sym typeface="Lexend"/>
            </a:endParaRPr>
          </a:p>
          <a:p>
            <a:pPr indent="-342900" lvl="0" marL="457200" rtl="0" algn="l">
              <a:spcBef>
                <a:spcPts val="0"/>
              </a:spcBef>
              <a:spcAft>
                <a:spcPts val="0"/>
              </a:spcAft>
              <a:buClr>
                <a:schemeClr val="dk2"/>
              </a:buClr>
              <a:buSzPts val="1800"/>
              <a:buFont typeface="Open Sans"/>
              <a:buChar char="●"/>
            </a:pPr>
            <a:r>
              <a:rPr lang="en" sz="1507">
                <a:solidFill>
                  <a:srgbClr val="0D0D0D"/>
                </a:solidFill>
                <a:highlight>
                  <a:srgbClr val="FFFFFF"/>
                </a:highlight>
                <a:latin typeface="Lexend"/>
                <a:ea typeface="Lexend"/>
                <a:cs typeface="Lexend"/>
                <a:sym typeface="Lexend"/>
              </a:rPr>
              <a:t>Week 3</a:t>
            </a:r>
            <a:r>
              <a:rPr lang="en" sz="1507">
                <a:solidFill>
                  <a:srgbClr val="0D0D0D"/>
                </a:solidFill>
                <a:highlight>
                  <a:srgbClr val="FFFFFF"/>
                </a:highlight>
                <a:latin typeface="Lexend"/>
                <a:ea typeface="Lexend"/>
                <a:cs typeface="Lexend"/>
                <a:sym typeface="Lexend"/>
              </a:rPr>
              <a:t> - Data Cleaning and Preprocessing</a:t>
            </a:r>
            <a:endParaRPr sz="1507">
              <a:solidFill>
                <a:srgbClr val="0D0D0D"/>
              </a:solidFill>
              <a:highlight>
                <a:srgbClr val="FFFFFF"/>
              </a:highlight>
              <a:latin typeface="Lexend"/>
              <a:ea typeface="Lexend"/>
              <a:cs typeface="Lexend"/>
              <a:sym typeface="Lexend"/>
            </a:endParaRPr>
          </a:p>
          <a:p>
            <a:pPr indent="0" lvl="0" marL="457200" rtl="0" algn="l">
              <a:spcBef>
                <a:spcPts val="0"/>
              </a:spcBef>
              <a:spcAft>
                <a:spcPts val="0"/>
              </a:spcAft>
              <a:buNone/>
            </a:pPr>
            <a:r>
              <a:t/>
            </a:r>
            <a:endParaRPr sz="1507">
              <a:solidFill>
                <a:srgbClr val="0D0D0D"/>
              </a:solidFill>
              <a:highlight>
                <a:srgbClr val="FFFFFF"/>
              </a:highlight>
              <a:latin typeface="Lexend"/>
              <a:ea typeface="Lexend"/>
              <a:cs typeface="Lexend"/>
              <a:sym typeface="Lexend"/>
            </a:endParaRPr>
          </a:p>
          <a:p>
            <a:pPr indent="-342900" lvl="0" marL="457200" rtl="0" algn="l">
              <a:spcBef>
                <a:spcPts val="0"/>
              </a:spcBef>
              <a:spcAft>
                <a:spcPts val="0"/>
              </a:spcAft>
              <a:buClr>
                <a:schemeClr val="dk2"/>
              </a:buClr>
              <a:buSzPts val="1800"/>
              <a:buFont typeface="Open Sans"/>
              <a:buChar char="●"/>
            </a:pPr>
            <a:r>
              <a:rPr lang="en" sz="1507">
                <a:solidFill>
                  <a:srgbClr val="0D0D0D"/>
                </a:solidFill>
                <a:highlight>
                  <a:srgbClr val="FFFFFF"/>
                </a:highlight>
                <a:latin typeface="Lexend"/>
                <a:ea typeface="Lexend"/>
                <a:cs typeface="Lexend"/>
                <a:sym typeface="Lexend"/>
              </a:rPr>
              <a:t>Week 4</a:t>
            </a:r>
            <a:r>
              <a:rPr lang="en" sz="1507">
                <a:solidFill>
                  <a:srgbClr val="0D0D0D"/>
                </a:solidFill>
                <a:highlight>
                  <a:srgbClr val="FFFFFF"/>
                </a:highlight>
                <a:latin typeface="Lexend"/>
                <a:ea typeface="Lexend"/>
                <a:cs typeface="Lexend"/>
                <a:sym typeface="Lexend"/>
              </a:rPr>
              <a:t> - Exploratory Data Analysis</a:t>
            </a:r>
            <a:endParaRPr sz="1507">
              <a:solidFill>
                <a:srgbClr val="0D0D0D"/>
              </a:solidFill>
              <a:highlight>
                <a:srgbClr val="FFFFFF"/>
              </a:highlight>
              <a:latin typeface="Lexend"/>
              <a:ea typeface="Lexend"/>
              <a:cs typeface="Lexend"/>
              <a:sym typeface="Lexend"/>
            </a:endParaRPr>
          </a:p>
          <a:p>
            <a:pPr indent="0" lvl="0" marL="457200" rtl="0" algn="l">
              <a:spcBef>
                <a:spcPts val="0"/>
              </a:spcBef>
              <a:spcAft>
                <a:spcPts val="0"/>
              </a:spcAft>
              <a:buNone/>
            </a:pPr>
            <a:r>
              <a:t/>
            </a:r>
            <a:endParaRPr sz="1507">
              <a:solidFill>
                <a:srgbClr val="0D0D0D"/>
              </a:solidFill>
              <a:highlight>
                <a:srgbClr val="FFFFFF"/>
              </a:highlight>
              <a:latin typeface="Lexend"/>
              <a:ea typeface="Lexend"/>
              <a:cs typeface="Lexend"/>
              <a:sym typeface="Lexend"/>
            </a:endParaRPr>
          </a:p>
          <a:p>
            <a:pPr indent="-342900" lvl="0" marL="457200" rtl="0" algn="l">
              <a:spcBef>
                <a:spcPts val="0"/>
              </a:spcBef>
              <a:spcAft>
                <a:spcPts val="0"/>
              </a:spcAft>
              <a:buClr>
                <a:schemeClr val="dk2"/>
              </a:buClr>
              <a:buSzPts val="1800"/>
              <a:buFont typeface="Open Sans"/>
              <a:buChar char="●"/>
            </a:pPr>
            <a:r>
              <a:rPr lang="en" sz="1507">
                <a:solidFill>
                  <a:srgbClr val="0D0D0D"/>
                </a:solidFill>
                <a:highlight>
                  <a:srgbClr val="FFFFFF"/>
                </a:highlight>
                <a:latin typeface="Lexend"/>
                <a:ea typeface="Lexend"/>
                <a:cs typeface="Lexend"/>
                <a:sym typeface="Lexend"/>
              </a:rPr>
              <a:t>Week 5</a:t>
            </a:r>
            <a:r>
              <a:rPr lang="en" sz="1507">
                <a:solidFill>
                  <a:srgbClr val="0D0D0D"/>
                </a:solidFill>
                <a:highlight>
                  <a:srgbClr val="FFFFFF"/>
                </a:highlight>
                <a:latin typeface="Lexend"/>
                <a:ea typeface="Lexend"/>
                <a:cs typeface="Lexend"/>
                <a:sym typeface="Lexend"/>
              </a:rPr>
              <a:t> - In-depth Analysis and Model Development</a:t>
            </a:r>
            <a:endParaRPr sz="1507">
              <a:solidFill>
                <a:srgbClr val="0D0D0D"/>
              </a:solidFill>
              <a:highlight>
                <a:srgbClr val="FFFFFF"/>
              </a:highlight>
              <a:latin typeface="Lexend"/>
              <a:ea typeface="Lexend"/>
              <a:cs typeface="Lexend"/>
              <a:sym typeface="Lexend"/>
            </a:endParaRPr>
          </a:p>
          <a:p>
            <a:pPr indent="0" lvl="0" marL="457200" rtl="0" algn="l">
              <a:spcBef>
                <a:spcPts val="0"/>
              </a:spcBef>
              <a:spcAft>
                <a:spcPts val="0"/>
              </a:spcAft>
              <a:buNone/>
            </a:pPr>
            <a:r>
              <a:t/>
            </a:r>
            <a:endParaRPr sz="1507">
              <a:solidFill>
                <a:srgbClr val="0D0D0D"/>
              </a:solidFill>
              <a:highlight>
                <a:srgbClr val="FFFFFF"/>
              </a:highlight>
              <a:latin typeface="Lexend"/>
              <a:ea typeface="Lexend"/>
              <a:cs typeface="Lexend"/>
              <a:sym typeface="Lexend"/>
            </a:endParaRPr>
          </a:p>
          <a:p>
            <a:pPr indent="-342900" lvl="0" marL="457200" rtl="0" algn="l">
              <a:spcBef>
                <a:spcPts val="0"/>
              </a:spcBef>
              <a:spcAft>
                <a:spcPts val="0"/>
              </a:spcAft>
              <a:buClr>
                <a:schemeClr val="dk2"/>
              </a:buClr>
              <a:buSzPts val="1800"/>
              <a:buFont typeface="Open Sans"/>
              <a:buChar char="●"/>
            </a:pPr>
            <a:r>
              <a:rPr lang="en" sz="1507">
                <a:solidFill>
                  <a:srgbClr val="0D0D0D"/>
                </a:solidFill>
                <a:highlight>
                  <a:srgbClr val="FFFFFF"/>
                </a:highlight>
                <a:latin typeface="Lexend"/>
                <a:ea typeface="Lexend"/>
                <a:cs typeface="Lexend"/>
                <a:sym typeface="Lexend"/>
              </a:rPr>
              <a:t>Week 6</a:t>
            </a:r>
            <a:r>
              <a:rPr lang="en" sz="1507">
                <a:solidFill>
                  <a:srgbClr val="0D0D0D"/>
                </a:solidFill>
                <a:highlight>
                  <a:srgbClr val="FFFFFF"/>
                </a:highlight>
                <a:latin typeface="Lexend"/>
                <a:ea typeface="Lexend"/>
                <a:cs typeface="Lexend"/>
                <a:sym typeface="Lexend"/>
              </a:rPr>
              <a:t> - Evaluation and Refinement</a:t>
            </a:r>
            <a:endParaRPr sz="1507">
              <a:solidFill>
                <a:srgbClr val="0D0D0D"/>
              </a:solidFill>
              <a:highlight>
                <a:srgbClr val="FFFFFF"/>
              </a:highlight>
              <a:latin typeface="Lexend"/>
              <a:ea typeface="Lexend"/>
              <a:cs typeface="Lexend"/>
              <a:sym typeface="Lexend"/>
            </a:endParaRPr>
          </a:p>
          <a:p>
            <a:pPr indent="0" lvl="0" marL="457200" rtl="0" algn="l">
              <a:spcBef>
                <a:spcPts val="0"/>
              </a:spcBef>
              <a:spcAft>
                <a:spcPts val="0"/>
              </a:spcAft>
              <a:buNone/>
            </a:pPr>
            <a:r>
              <a:t/>
            </a:r>
            <a:endParaRPr sz="1507">
              <a:solidFill>
                <a:srgbClr val="0D0D0D"/>
              </a:solidFill>
              <a:highlight>
                <a:srgbClr val="FFFFFF"/>
              </a:highlight>
              <a:latin typeface="Lexend"/>
              <a:ea typeface="Lexend"/>
              <a:cs typeface="Lexend"/>
              <a:sym typeface="Lexend"/>
            </a:endParaRPr>
          </a:p>
          <a:p>
            <a:pPr indent="-342900" lvl="0" marL="457200" rtl="0" algn="l">
              <a:spcBef>
                <a:spcPts val="0"/>
              </a:spcBef>
              <a:spcAft>
                <a:spcPts val="0"/>
              </a:spcAft>
              <a:buClr>
                <a:schemeClr val="dk2"/>
              </a:buClr>
              <a:buSzPts val="1800"/>
              <a:buFont typeface="Open Sans"/>
              <a:buChar char="●"/>
            </a:pPr>
            <a:r>
              <a:rPr lang="en" sz="1507">
                <a:solidFill>
                  <a:srgbClr val="0D0D0D"/>
                </a:solidFill>
                <a:highlight>
                  <a:srgbClr val="FFFFFF"/>
                </a:highlight>
                <a:latin typeface="Lexend"/>
                <a:ea typeface="Lexend"/>
                <a:cs typeface="Lexend"/>
                <a:sym typeface="Lexend"/>
              </a:rPr>
              <a:t>Week 7</a:t>
            </a:r>
            <a:r>
              <a:rPr lang="en" sz="1507">
                <a:solidFill>
                  <a:srgbClr val="0D0D0D"/>
                </a:solidFill>
                <a:highlight>
                  <a:srgbClr val="FFFFFF"/>
                </a:highlight>
                <a:latin typeface="Lexend"/>
                <a:ea typeface="Lexend"/>
                <a:cs typeface="Lexend"/>
                <a:sym typeface="Lexend"/>
              </a:rPr>
              <a:t> - Finalization of the project and report</a:t>
            </a:r>
            <a:endParaRPr sz="1507">
              <a:solidFill>
                <a:srgbClr val="0D0D0D"/>
              </a:solidFill>
              <a:highlight>
                <a:srgbClr val="FFFFFF"/>
              </a:highlight>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solidFill>
                  <a:srgbClr val="EF6C00"/>
                </a:solidFill>
              </a:rPr>
              <a:t>“Your Turn: Ask Away!”</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3300">
                <a:solidFill>
                  <a:srgbClr val="0D0D0D"/>
                </a:solidFill>
                <a:highlight>
                  <a:srgbClr val="FFFFFF"/>
                </a:highlight>
                <a:latin typeface="Roboto"/>
                <a:ea typeface="Roboto"/>
                <a:cs typeface="Roboto"/>
                <a:sym typeface="Roboto"/>
              </a:rPr>
              <a:t>O</a:t>
            </a:r>
            <a:r>
              <a:rPr b="1" lang="en" sz="2200">
                <a:solidFill>
                  <a:srgbClr val="0D0D0D"/>
                </a:solidFill>
                <a:highlight>
                  <a:srgbClr val="FFFFFF"/>
                </a:highlight>
                <a:latin typeface="Roboto"/>
                <a:ea typeface="Roboto"/>
                <a:cs typeface="Roboto"/>
                <a:sym typeface="Roboto"/>
              </a:rPr>
              <a:t>PEN FLOOR FOR </a:t>
            </a:r>
            <a:r>
              <a:rPr b="1" lang="en" sz="3100">
                <a:solidFill>
                  <a:srgbClr val="0D0D0D"/>
                </a:solidFill>
                <a:highlight>
                  <a:srgbClr val="FFFFFF"/>
                </a:highlight>
                <a:latin typeface="Roboto"/>
                <a:ea typeface="Roboto"/>
                <a:cs typeface="Roboto"/>
                <a:sym typeface="Roboto"/>
              </a:rPr>
              <a:t>Q</a:t>
            </a:r>
            <a:r>
              <a:rPr b="1" lang="en" sz="2200">
                <a:solidFill>
                  <a:srgbClr val="0D0D0D"/>
                </a:solidFill>
                <a:highlight>
                  <a:srgbClr val="FFFFFF"/>
                </a:highlight>
                <a:latin typeface="Roboto"/>
                <a:ea typeface="Roboto"/>
                <a:cs typeface="Roboto"/>
                <a:sym typeface="Roboto"/>
              </a:rPr>
              <a:t>UESTIONS AND </a:t>
            </a:r>
            <a:r>
              <a:rPr b="1" lang="en" sz="3100">
                <a:solidFill>
                  <a:srgbClr val="0D0D0D"/>
                </a:solidFill>
                <a:highlight>
                  <a:srgbClr val="FFFFFF"/>
                </a:highlight>
                <a:latin typeface="Roboto"/>
                <a:ea typeface="Roboto"/>
                <a:cs typeface="Roboto"/>
                <a:sym typeface="Roboto"/>
              </a:rPr>
              <a:t>S</a:t>
            </a:r>
            <a:r>
              <a:rPr b="1" lang="en" sz="2200">
                <a:solidFill>
                  <a:srgbClr val="0D0D0D"/>
                </a:solidFill>
                <a:highlight>
                  <a:srgbClr val="FFFFFF"/>
                </a:highlight>
                <a:latin typeface="Roboto"/>
                <a:ea typeface="Roboto"/>
                <a:cs typeface="Roboto"/>
                <a:sym typeface="Roboto"/>
              </a:rPr>
              <a:t>UGGESTIONS</a:t>
            </a:r>
            <a:endParaRPr b="1" sz="22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339400" y="1786050"/>
            <a:ext cx="6875700" cy="1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040"/>
              <a:t>Thank you…!</a:t>
            </a:r>
            <a:endParaRPr sz="504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