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charset="0"/>
      <p:regular r:id="rId12"/>
      <p:bold r:id="rId13"/>
      <p:italic r:id="rId14"/>
      <p:boldItalic r:id="rId15"/>
    </p:embeddedFont>
    <p:embeddedFont>
      <p:font typeface="Lato" charset="0"/>
      <p:regular r:id="rId16"/>
      <p:bold r:id="rId17"/>
      <p:italic r:id="rId18"/>
      <p:boldItalic r:id="rId19"/>
    </p:embeddedFont>
    <p:embeddedFont>
      <p:font typeface="Proxima Nova"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6671d0e03b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6671d0e03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6671d0e0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6671d0e0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6671d0e0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6671d0e0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6671d0e03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6671d0e03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671d0e03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6671d0e03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1fbded110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1fbded110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1fbded110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1fbded11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1fbded110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1fbded11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651975" y="28323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500">
                <a:latin typeface="Times New Roman"/>
                <a:ea typeface="Times New Roman"/>
                <a:cs typeface="Times New Roman"/>
                <a:sym typeface="Times New Roman"/>
              </a:rPr>
              <a:t>Group Members</a:t>
            </a:r>
            <a:endParaRPr sz="2500">
              <a:latin typeface="Times New Roman"/>
              <a:ea typeface="Times New Roman"/>
              <a:cs typeface="Times New Roman"/>
              <a:sym typeface="Times New Roman"/>
            </a:endParaRPr>
          </a:p>
        </p:txBody>
      </p:sp>
      <p:sp>
        <p:nvSpPr>
          <p:cNvPr id="135" name="Google Shape;135;p13"/>
          <p:cNvSpPr txBox="1">
            <a:spLocks noGrp="1"/>
          </p:cNvSpPr>
          <p:nvPr>
            <p:ph type="body" idx="1"/>
          </p:nvPr>
        </p:nvSpPr>
        <p:spPr>
          <a:xfrm>
            <a:off x="651975" y="3370825"/>
            <a:ext cx="7038900" cy="1230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1.Shubham Garg : 9919103057</a:t>
            </a:r>
            <a:endParaRPr/>
          </a:p>
          <a:p>
            <a:pPr marL="0" lvl="0" indent="0" algn="l" rtl="0">
              <a:spcBef>
                <a:spcPts val="1200"/>
              </a:spcBef>
              <a:spcAft>
                <a:spcPts val="0"/>
              </a:spcAft>
              <a:buNone/>
            </a:pPr>
            <a:r>
              <a:rPr lang="en-GB"/>
              <a:t>2.Manas Dalakoti : 9919103037</a:t>
            </a:r>
            <a:endParaRPr/>
          </a:p>
          <a:p>
            <a:pPr marL="0" lvl="0" indent="0" algn="l" rtl="0">
              <a:spcBef>
                <a:spcPts val="1200"/>
              </a:spcBef>
              <a:spcAft>
                <a:spcPts val="1200"/>
              </a:spcAft>
              <a:buNone/>
            </a:pPr>
            <a:r>
              <a:rPr lang="en-GB"/>
              <a:t>3.Gaurav Kumar : 9919103119</a:t>
            </a:r>
            <a:endParaRPr/>
          </a:p>
        </p:txBody>
      </p:sp>
      <p:pic>
        <p:nvPicPr>
          <p:cNvPr id="136" name="Google Shape;136;p13"/>
          <p:cNvPicPr preferRelativeResize="0"/>
          <p:nvPr/>
        </p:nvPicPr>
        <p:blipFill>
          <a:blip r:embed="rId3">
            <a:alphaModFix/>
          </a:blip>
          <a:stretch>
            <a:fillRect/>
          </a:stretch>
        </p:blipFill>
        <p:spPr>
          <a:xfrm>
            <a:off x="6755575" y="81950"/>
            <a:ext cx="2239275" cy="1896200"/>
          </a:xfrm>
          <a:prstGeom prst="rect">
            <a:avLst/>
          </a:prstGeom>
          <a:noFill/>
          <a:ln>
            <a:noFill/>
          </a:ln>
        </p:spPr>
      </p:pic>
      <p:sp>
        <p:nvSpPr>
          <p:cNvPr id="137" name="Google Shape;137;p13"/>
          <p:cNvSpPr txBox="1"/>
          <p:nvPr/>
        </p:nvSpPr>
        <p:spPr>
          <a:xfrm>
            <a:off x="1083550" y="748650"/>
            <a:ext cx="5789100" cy="1759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GB" sz="3100" b="1" dirty="0">
                <a:solidFill>
                  <a:schemeClr val="lt1"/>
                </a:solidFill>
                <a:latin typeface="Times New Roman"/>
                <a:ea typeface="Times New Roman"/>
                <a:cs typeface="Times New Roman"/>
                <a:sym typeface="Times New Roman"/>
              </a:rPr>
              <a:t>E</a:t>
            </a:r>
            <a:r>
              <a:rPr lang="en-GB" sz="3100" dirty="0">
                <a:solidFill>
                  <a:schemeClr val="lt1"/>
                </a:solidFill>
                <a:latin typeface="Times New Roman"/>
                <a:ea typeface="Times New Roman"/>
                <a:cs typeface="Times New Roman"/>
                <a:sym typeface="Times New Roman"/>
              </a:rPr>
              <a:t>ffects of </a:t>
            </a:r>
            <a:r>
              <a:rPr lang="en-GB" sz="3100" dirty="0">
                <a:solidFill>
                  <a:srgbClr val="FF0000"/>
                </a:solidFill>
                <a:latin typeface="Times New Roman"/>
                <a:ea typeface="Times New Roman"/>
                <a:cs typeface="Times New Roman"/>
                <a:sym typeface="Times New Roman"/>
              </a:rPr>
              <a:t>pseudorandom</a:t>
            </a:r>
            <a:r>
              <a:rPr lang="en-GB" sz="3100" dirty="0">
                <a:solidFill>
                  <a:schemeClr val="lt1"/>
                </a:solidFill>
                <a:latin typeface="Times New Roman"/>
                <a:ea typeface="Times New Roman"/>
                <a:cs typeface="Times New Roman"/>
                <a:sym typeface="Times New Roman"/>
              </a:rPr>
              <a:t> and </a:t>
            </a:r>
            <a:r>
              <a:rPr lang="en-GB" sz="3100" dirty="0">
                <a:solidFill>
                  <a:srgbClr val="FF0000"/>
                </a:solidFill>
                <a:latin typeface="Times New Roman"/>
                <a:ea typeface="Times New Roman"/>
                <a:cs typeface="Times New Roman"/>
                <a:sym typeface="Times New Roman"/>
              </a:rPr>
              <a:t>quantum-random number</a:t>
            </a:r>
            <a:r>
              <a:rPr lang="en-GB" sz="3100" dirty="0">
                <a:solidFill>
                  <a:schemeClr val="lt1"/>
                </a:solidFill>
                <a:latin typeface="Times New Roman"/>
                <a:ea typeface="Times New Roman"/>
                <a:cs typeface="Times New Roman"/>
                <a:sym typeface="Times New Roman"/>
              </a:rPr>
              <a:t> generators in soft computing</a:t>
            </a:r>
            <a:endParaRPr sz="2700" dirty="0">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ctrTitle"/>
          </p:nvPr>
        </p:nvSpPr>
        <p:spPr>
          <a:xfrm>
            <a:off x="3168325" y="773673"/>
            <a:ext cx="5017500" cy="462900"/>
          </a:xfrm>
          <a:prstGeom prst="rect">
            <a:avLst/>
          </a:prstGeom>
        </p:spPr>
        <p:txBody>
          <a:bodyPr spcFirstLastPara="1" wrap="square" lIns="91425" tIns="91425" rIns="91425" bIns="91425" anchor="t" anchorCtr="0">
            <a:noAutofit/>
          </a:bodyPr>
          <a:lstStyle/>
          <a:p>
            <a:pPr marL="0" lvl="0" indent="0" algn="just" rtl="0">
              <a:lnSpc>
                <a:spcPct val="7840"/>
              </a:lnSpc>
              <a:spcBef>
                <a:spcPts val="1200"/>
              </a:spcBef>
              <a:spcAft>
                <a:spcPts val="1200"/>
              </a:spcAft>
              <a:buClr>
                <a:schemeClr val="dk1"/>
              </a:buClr>
              <a:buSzPts val="1100"/>
              <a:buFont typeface="Arial"/>
              <a:buNone/>
            </a:pPr>
            <a:r>
              <a:rPr lang="en-GB" sz="3200" b="1" dirty="0">
                <a:latin typeface="Times New Roman"/>
                <a:ea typeface="Times New Roman"/>
                <a:cs typeface="Times New Roman"/>
                <a:sym typeface="Times New Roman"/>
              </a:rPr>
              <a:t>Problem Statement</a:t>
            </a:r>
            <a:endParaRPr sz="7200" dirty="0"/>
          </a:p>
        </p:txBody>
      </p:sp>
      <p:sp>
        <p:nvSpPr>
          <p:cNvPr id="143" name="Google Shape;143;p14"/>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just" rtl="0">
              <a:lnSpc>
                <a:spcPct val="7840"/>
              </a:lnSpc>
              <a:spcBef>
                <a:spcPts val="1200"/>
              </a:spcBef>
              <a:spcAft>
                <a:spcPts val="0"/>
              </a:spcAft>
              <a:buClr>
                <a:schemeClr val="dk1"/>
              </a:buClr>
              <a:buSzPct val="91666"/>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44" name="Google Shape;144;p14"/>
          <p:cNvSpPr txBox="1"/>
          <p:nvPr/>
        </p:nvSpPr>
        <p:spPr>
          <a:xfrm>
            <a:off x="3163500" y="1269588"/>
            <a:ext cx="5625000" cy="16239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None/>
            </a:pPr>
            <a:r>
              <a:rPr lang="en-GB" sz="1700" dirty="0">
                <a:solidFill>
                  <a:schemeClr val="lt1"/>
                </a:solidFill>
                <a:latin typeface="Times New Roman"/>
                <a:ea typeface="Times New Roman"/>
                <a:cs typeface="Times New Roman"/>
                <a:sym typeface="Times New Roman"/>
              </a:rPr>
              <a:t>The problem statement of the paper is to investigate and compare the effects of two types of random number generators, pseudorandom and quantum-random number generators, on the performance of soft computing algorithms. </a:t>
            </a:r>
            <a:endParaRPr sz="2000" dirty="0">
              <a:solidFill>
                <a:schemeClr val="lt1"/>
              </a:solidFill>
              <a:latin typeface="Lato"/>
              <a:ea typeface="Lato"/>
              <a:cs typeface="Lato"/>
              <a:sym typeface="Lato"/>
            </a:endParaRPr>
          </a:p>
        </p:txBody>
      </p:sp>
      <p:sp>
        <p:nvSpPr>
          <p:cNvPr id="145" name="Google Shape;145;p14"/>
          <p:cNvSpPr txBox="1"/>
          <p:nvPr/>
        </p:nvSpPr>
        <p:spPr>
          <a:xfrm>
            <a:off x="519900" y="2831700"/>
            <a:ext cx="8268600" cy="2516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sz="1700">
                <a:solidFill>
                  <a:schemeClr val="lt1"/>
                </a:solidFill>
                <a:latin typeface="Times New Roman"/>
                <a:ea typeface="Times New Roman"/>
                <a:cs typeface="Times New Roman"/>
                <a:sym typeface="Times New Roman"/>
              </a:rPr>
              <a:t>The study aims to determine which type of random number generator is more effective in improving the performance of soft computing algorithms, and under what circumstances. The paper highlights the importance of this problem because the choice of random number generator can significantly impact the performance of soft computing algorithms, especially when dealing with complex problems or when a high degree of randomness is required.</a:t>
            </a:r>
            <a:endParaRPr sz="2000">
              <a:solidFill>
                <a:schemeClr val="lt1"/>
              </a:solidFill>
              <a:latin typeface="Lato"/>
              <a:ea typeface="Lato"/>
              <a:cs typeface="Lato"/>
              <a:sym typeface="Lato"/>
            </a:endParaRPr>
          </a:p>
          <a:p>
            <a:pPr marL="0" lvl="0" indent="0" algn="just" rtl="0">
              <a:spcBef>
                <a:spcPts val="120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General Introduction</a:t>
            </a:r>
            <a:endParaRPr b="1" dirty="0"/>
          </a:p>
        </p:txBody>
      </p:sp>
      <p:sp>
        <p:nvSpPr>
          <p:cNvPr id="151" name="Google Shape;151;p15"/>
          <p:cNvSpPr txBox="1">
            <a:spLocks noGrp="1"/>
          </p:cNvSpPr>
          <p:nvPr>
            <p:ph type="body" idx="1"/>
          </p:nvPr>
        </p:nvSpPr>
        <p:spPr>
          <a:xfrm>
            <a:off x="479050" y="1189200"/>
            <a:ext cx="8473500" cy="3791100"/>
          </a:xfrm>
          <a:prstGeom prst="rect">
            <a:avLst/>
          </a:prstGeom>
          <a:solidFill>
            <a:schemeClr val="lt1"/>
          </a:solidFill>
        </p:spPr>
        <p:txBody>
          <a:bodyPr spcFirstLastPara="1" wrap="square" lIns="91425" tIns="91425" rIns="91425" bIns="91425" anchor="t" anchorCtr="0">
            <a:noAutofit/>
          </a:bodyPr>
          <a:lstStyle/>
          <a:p>
            <a:pPr marL="457200" lvl="0" indent="-349250" algn="just" rtl="0">
              <a:spcBef>
                <a:spcPts val="1200"/>
              </a:spcBef>
              <a:spcAft>
                <a:spcPts val="0"/>
              </a:spcAft>
              <a:buClr>
                <a:srgbClr val="000000"/>
              </a:buClr>
              <a:buSzPts val="1900"/>
              <a:buFont typeface="Times New Roman"/>
              <a:buChar char="●"/>
            </a:pPr>
            <a:r>
              <a:rPr lang="en-GB" sz="1400">
                <a:solidFill>
                  <a:srgbClr val="000000"/>
                </a:solidFill>
                <a:latin typeface="Times New Roman"/>
                <a:ea typeface="Times New Roman"/>
                <a:cs typeface="Times New Roman"/>
                <a:sym typeface="Times New Roman"/>
              </a:rPr>
              <a:t>Quantum and classical hypotheses of our reality are individually definitive and yet are independently paradoxical, in that they are both scientifically verified though contradictory to one another. These concurrently antithetical, nevertheless infallible natures of the two models have enflamed debate between researchers since the days of Albert Einstein and Erwin Schrödinger during the early twentieth century. </a:t>
            </a:r>
            <a:endParaRPr sz="1400">
              <a:solidFill>
                <a:srgbClr val="000000"/>
              </a:solidFill>
              <a:latin typeface="Times New Roman"/>
              <a:ea typeface="Times New Roman"/>
              <a:cs typeface="Times New Roman"/>
              <a:sym typeface="Times New Roman"/>
            </a:endParaRPr>
          </a:p>
          <a:p>
            <a:pPr marL="457200" lvl="0" indent="-349250" algn="just" rtl="0">
              <a:spcBef>
                <a:spcPts val="0"/>
              </a:spcBef>
              <a:spcAft>
                <a:spcPts val="0"/>
              </a:spcAft>
              <a:buClr>
                <a:srgbClr val="000000"/>
              </a:buClr>
              <a:buSzPts val="1900"/>
              <a:buFont typeface="Times New Roman"/>
              <a:buChar char="●"/>
            </a:pPr>
            <a:r>
              <a:rPr lang="en-GB" sz="1400">
                <a:solidFill>
                  <a:srgbClr val="000000"/>
                </a:solidFill>
                <a:latin typeface="Times New Roman"/>
                <a:ea typeface="Times New Roman"/>
                <a:cs typeface="Times New Roman"/>
                <a:sym typeface="Times New Roman"/>
              </a:rPr>
              <a:t>Though the lack of a Standard Model of the Universe continues to provide a problem for physicists, the field of Computer Science thrives by making use of both in classical and quantum computing paradigms since they are independently observable in nature. </a:t>
            </a:r>
            <a:endParaRPr sz="1400">
              <a:solidFill>
                <a:srgbClr val="000000"/>
              </a:solidFill>
              <a:latin typeface="Times New Roman"/>
              <a:ea typeface="Times New Roman"/>
              <a:cs typeface="Times New Roman"/>
              <a:sym typeface="Times New Roman"/>
            </a:endParaRPr>
          </a:p>
          <a:p>
            <a:pPr marL="457200" lvl="0" indent="-349250" algn="just" rtl="0">
              <a:spcBef>
                <a:spcPts val="0"/>
              </a:spcBef>
              <a:spcAft>
                <a:spcPts val="0"/>
              </a:spcAft>
              <a:buClr>
                <a:srgbClr val="000000"/>
              </a:buClr>
              <a:buSzPts val="1900"/>
              <a:buFont typeface="Times New Roman"/>
              <a:buChar char="●"/>
            </a:pPr>
            <a:r>
              <a:rPr lang="en-GB" sz="1400">
                <a:solidFill>
                  <a:srgbClr val="000000"/>
                </a:solidFill>
                <a:latin typeface="Times New Roman"/>
                <a:ea typeface="Times New Roman"/>
                <a:cs typeface="Times New Roman"/>
                <a:sym typeface="Times New Roman"/>
              </a:rPr>
              <a:t>Though the vast majority of computers available are classical, quantum computing has been emerging since the late twentieth century and is becoming more and more available for use by researchers and private institutions.</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Through this process, computational complexity has been reduced by a factor of n. Bounded-error quantum polynomial time (BQP) problems are a set of computational problems which cannot be solved by a classical computer in polynomial time, whereas a quantum processor has the ability with its different laws of physics.</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600">
              <a:latin typeface="Times New Roman"/>
              <a:ea typeface="Times New Roman"/>
              <a:cs typeface="Times New Roman"/>
              <a:sym typeface="Times New Roman"/>
            </a:endParaRPr>
          </a:p>
          <a:p>
            <a:pPr marL="0" lvl="0" indent="0" algn="l" rtl="0">
              <a:spcBef>
                <a:spcPts val="1200"/>
              </a:spcBef>
              <a:spcAft>
                <a:spcPts val="1200"/>
              </a:spcAft>
              <a:buNone/>
            </a:pP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888600" y="2356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Significance and Novelty</a:t>
            </a:r>
            <a:endParaRPr b="1" dirty="0">
              <a:latin typeface="Times New Roman"/>
              <a:ea typeface="Times New Roman"/>
              <a:cs typeface="Times New Roman"/>
              <a:sym typeface="Times New Roman"/>
            </a:endParaRPr>
          </a:p>
        </p:txBody>
      </p:sp>
      <p:sp>
        <p:nvSpPr>
          <p:cNvPr id="157" name="Google Shape;157;p16"/>
          <p:cNvSpPr txBox="1">
            <a:spLocks noGrp="1"/>
          </p:cNvSpPr>
          <p:nvPr>
            <p:ph type="body" idx="1"/>
          </p:nvPr>
        </p:nvSpPr>
        <p:spPr>
          <a:xfrm>
            <a:off x="311700" y="867125"/>
            <a:ext cx="8520600" cy="3675600"/>
          </a:xfrm>
          <a:prstGeom prst="rect">
            <a:avLst/>
          </a:prstGeom>
        </p:spPr>
        <p:txBody>
          <a:bodyPr spcFirstLastPara="1" wrap="square" lIns="91425" tIns="91425" rIns="91425" bIns="91425" anchor="t" anchorCtr="0">
            <a:noAutofit/>
          </a:bodyPr>
          <a:lstStyle/>
          <a:p>
            <a:pPr marL="457200" lvl="0" indent="-314483" algn="just" rtl="0">
              <a:lnSpc>
                <a:spcPct val="150000"/>
              </a:lnSpc>
              <a:spcBef>
                <a:spcPts val="1200"/>
              </a:spcBef>
              <a:spcAft>
                <a:spcPts val="0"/>
              </a:spcAft>
              <a:buSzPts val="1353"/>
              <a:buFont typeface="Times New Roman"/>
              <a:buChar char="●"/>
            </a:pPr>
            <a:r>
              <a:rPr lang="en-GB" sz="1352">
                <a:latin typeface="Times New Roman"/>
                <a:ea typeface="Times New Roman"/>
                <a:cs typeface="Times New Roman"/>
                <a:sym typeface="Times New Roman"/>
              </a:rPr>
              <a:t>The research paper is significant and novel for several reasons:</a:t>
            </a:r>
            <a:endParaRPr sz="1352">
              <a:latin typeface="Times New Roman"/>
              <a:ea typeface="Times New Roman"/>
              <a:cs typeface="Times New Roman"/>
              <a:sym typeface="Times New Roman"/>
            </a:endParaRPr>
          </a:p>
          <a:p>
            <a:pPr marL="457200" lvl="0" indent="-314483" algn="just" rtl="0">
              <a:lnSpc>
                <a:spcPct val="150000"/>
              </a:lnSpc>
              <a:spcBef>
                <a:spcPts val="0"/>
              </a:spcBef>
              <a:spcAft>
                <a:spcPts val="0"/>
              </a:spcAft>
              <a:buSzPts val="1353"/>
              <a:buFont typeface="Times New Roman"/>
              <a:buChar char="●"/>
            </a:pPr>
            <a:r>
              <a:rPr lang="en-GB" sz="1352">
                <a:latin typeface="Times New Roman"/>
                <a:ea typeface="Times New Roman"/>
                <a:cs typeface="Times New Roman"/>
                <a:sym typeface="Times New Roman"/>
              </a:rPr>
              <a:t>The paper addresses an important issue in soft computing by investigating the impact of different types of random number generators on the performance of soft computing algorithms. </a:t>
            </a:r>
            <a:endParaRPr sz="1352">
              <a:latin typeface="Times New Roman"/>
              <a:ea typeface="Times New Roman"/>
              <a:cs typeface="Times New Roman"/>
              <a:sym typeface="Times New Roman"/>
            </a:endParaRPr>
          </a:p>
          <a:p>
            <a:pPr marL="457200" lvl="0" indent="-314483" algn="just" rtl="0">
              <a:lnSpc>
                <a:spcPct val="150000"/>
              </a:lnSpc>
              <a:spcBef>
                <a:spcPts val="0"/>
              </a:spcBef>
              <a:spcAft>
                <a:spcPts val="0"/>
              </a:spcAft>
              <a:buSzPts val="1353"/>
              <a:buFont typeface="Times New Roman"/>
              <a:buChar char="●"/>
            </a:pPr>
            <a:r>
              <a:rPr lang="en-GB" sz="1352">
                <a:latin typeface="Times New Roman"/>
                <a:ea typeface="Times New Roman"/>
                <a:cs typeface="Times New Roman"/>
                <a:sym typeface="Times New Roman"/>
              </a:rPr>
              <a:t>The study compares the performance of three different soft computing algorithms, including evolutionary algorithms, artificial neural networks, and fuzzy systems, using both pseudorandom and quantum-random number generators.</a:t>
            </a:r>
            <a:endParaRPr sz="1352">
              <a:latin typeface="Times New Roman"/>
              <a:ea typeface="Times New Roman"/>
              <a:cs typeface="Times New Roman"/>
              <a:sym typeface="Times New Roman"/>
            </a:endParaRPr>
          </a:p>
          <a:p>
            <a:pPr marL="457200" lvl="0" indent="-314483" algn="just" rtl="0">
              <a:lnSpc>
                <a:spcPct val="150000"/>
              </a:lnSpc>
              <a:spcBef>
                <a:spcPts val="0"/>
              </a:spcBef>
              <a:spcAft>
                <a:spcPts val="0"/>
              </a:spcAft>
              <a:buSzPts val="1353"/>
              <a:buFont typeface="Times New Roman"/>
              <a:buChar char="●"/>
            </a:pPr>
            <a:r>
              <a:rPr lang="en-GB" sz="1352">
                <a:latin typeface="Times New Roman"/>
                <a:ea typeface="Times New Roman"/>
                <a:cs typeface="Times New Roman"/>
                <a:sym typeface="Times New Roman"/>
              </a:rPr>
              <a:t>The paper specifically focuses on the comparison between pseudorandom and quantum-random number generators. While pseudorandom generators are widely used in soft computing, the study highlights the potential benefits of using quantum-random generators, which generate truly random numbers and may be more suitable for complex problems.</a:t>
            </a:r>
            <a:endParaRPr sz="1352">
              <a:latin typeface="Times New Roman"/>
              <a:ea typeface="Times New Roman"/>
              <a:cs typeface="Times New Roman"/>
              <a:sym typeface="Times New Roman"/>
            </a:endParaRPr>
          </a:p>
          <a:p>
            <a:pPr marL="457200" lvl="0" indent="-314483" algn="just" rtl="0">
              <a:lnSpc>
                <a:spcPct val="150000"/>
              </a:lnSpc>
              <a:spcBef>
                <a:spcPts val="0"/>
              </a:spcBef>
              <a:spcAft>
                <a:spcPts val="0"/>
              </a:spcAft>
              <a:buSzPts val="1353"/>
              <a:buFont typeface="Times New Roman"/>
              <a:buChar char="●"/>
            </a:pPr>
            <a:r>
              <a:rPr lang="en-GB" sz="1352">
                <a:latin typeface="Times New Roman"/>
                <a:ea typeface="Times New Roman"/>
                <a:cs typeface="Times New Roman"/>
                <a:sym typeface="Times New Roman"/>
              </a:rPr>
              <a:t>Overall, the research paper is significant and novel because it provides valuable insights into the impact of random number generators on the performance of soft computing algorithms, and it provides recommendations for selecting the appropriate generator based on the specific requirements of the problem.</a:t>
            </a:r>
            <a:endParaRPr sz="1507"/>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87250" y="1683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Solution Approach: </a:t>
            </a:r>
            <a:endParaRPr b="1" dirty="0">
              <a:latin typeface="Times New Roman"/>
              <a:ea typeface="Times New Roman"/>
              <a:cs typeface="Times New Roman"/>
              <a:sym typeface="Times New Roman"/>
            </a:endParaRPr>
          </a:p>
        </p:txBody>
      </p:sp>
      <p:sp>
        <p:nvSpPr>
          <p:cNvPr id="163" name="Google Shape;163;p17"/>
          <p:cNvSpPr txBox="1">
            <a:spLocks noGrp="1"/>
          </p:cNvSpPr>
          <p:nvPr>
            <p:ph type="body" idx="1"/>
          </p:nvPr>
        </p:nvSpPr>
        <p:spPr>
          <a:xfrm>
            <a:off x="407325" y="610666"/>
            <a:ext cx="8412000" cy="36489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GB" sz="1400" dirty="0">
                <a:latin typeface="Times New Roman"/>
                <a:ea typeface="Times New Roman"/>
                <a:cs typeface="Times New Roman"/>
                <a:sym typeface="Times New Roman"/>
              </a:rPr>
              <a:t>The solution approach of the paper involves conducting an empirical study to compare the performance of soft computing algorithms using different types of random number generators. The study involves testing three different soft computing algorithms, namely evolutionary algorithms, artificial neural networks, and fuzzy systems, on a range of benchmark problems.</a:t>
            </a:r>
            <a:endParaRPr sz="1400" dirty="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GB" sz="1400" dirty="0">
                <a:latin typeface="Times New Roman"/>
                <a:ea typeface="Times New Roman"/>
                <a:cs typeface="Times New Roman"/>
                <a:sym typeface="Times New Roman"/>
              </a:rPr>
              <a:t>For each algorithm and problem, the study compares the performance using two different types of random number generators, a pseudorandom number generator and a quantum-random number generator. </a:t>
            </a:r>
            <a:endParaRPr sz="1400" dirty="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GB" sz="1400" dirty="0">
                <a:latin typeface="Times New Roman"/>
                <a:ea typeface="Times New Roman"/>
                <a:cs typeface="Times New Roman"/>
                <a:sym typeface="Times New Roman"/>
              </a:rPr>
              <a:t>The study evaluates the performance of each algorithm by measuring its ability to find optimal or near-optimal solutions and its convergence </a:t>
            </a:r>
            <a:r>
              <a:rPr lang="en-GB" sz="1400" dirty="0" err="1">
                <a:latin typeface="Times New Roman"/>
                <a:ea typeface="Times New Roman"/>
                <a:cs typeface="Times New Roman"/>
                <a:sym typeface="Times New Roman"/>
              </a:rPr>
              <a:t>speed.To</a:t>
            </a:r>
            <a:r>
              <a:rPr lang="en-GB" sz="1400" dirty="0">
                <a:latin typeface="Times New Roman"/>
                <a:ea typeface="Times New Roman"/>
                <a:cs typeface="Times New Roman"/>
                <a:sym typeface="Times New Roman"/>
              </a:rPr>
              <a:t> ensure the validity of the study, the authors use appropriate statistical techniques to analyze the results, including t-tests, ANOVA tests, and graphical representations of the performance measures. </a:t>
            </a:r>
            <a:endParaRPr sz="1400"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GB" sz="1400" dirty="0">
                <a:latin typeface="Times New Roman"/>
                <a:ea typeface="Times New Roman"/>
                <a:cs typeface="Times New Roman"/>
                <a:sym typeface="Times New Roman"/>
              </a:rPr>
              <a:t>The study provides valuable insights into the best practices for selecting the appropriate generator based on the specific requirements of the problem.</a:t>
            </a:r>
            <a:endParaRPr sz="17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3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Implementation Details</a:t>
            </a:r>
            <a:endParaRPr b="1" dirty="0">
              <a:latin typeface="Times New Roman"/>
              <a:ea typeface="Times New Roman"/>
              <a:cs typeface="Times New Roman"/>
              <a:sym typeface="Times New Roman"/>
            </a:endParaRPr>
          </a:p>
        </p:txBody>
      </p:sp>
      <p:sp>
        <p:nvSpPr>
          <p:cNvPr id="169" name="Google Shape;169;p18"/>
          <p:cNvSpPr txBox="1">
            <a:spLocks noGrp="1"/>
          </p:cNvSpPr>
          <p:nvPr>
            <p:ph type="body" idx="1"/>
          </p:nvPr>
        </p:nvSpPr>
        <p:spPr>
          <a:xfrm>
            <a:off x="1052550" y="802981"/>
            <a:ext cx="7038900" cy="3861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600"/>
              </a:spcAft>
              <a:buNone/>
            </a:pPr>
            <a:r>
              <a:rPr lang="en-GB" sz="2000" b="1">
                <a:latin typeface="Times New Roman"/>
                <a:ea typeface="Times New Roman"/>
                <a:cs typeface="Times New Roman"/>
                <a:sym typeface="Times New Roman"/>
              </a:rPr>
              <a:t>Effect of random numbers in KNN Classification Algorithm</a:t>
            </a:r>
            <a:endParaRPr sz="2100"/>
          </a:p>
        </p:txBody>
      </p:sp>
      <p:pic>
        <p:nvPicPr>
          <p:cNvPr id="170" name="Google Shape;170;p18"/>
          <p:cNvPicPr preferRelativeResize="0"/>
          <p:nvPr/>
        </p:nvPicPr>
        <p:blipFill>
          <a:blip r:embed="rId3">
            <a:alphaModFix/>
          </a:blip>
          <a:stretch>
            <a:fillRect/>
          </a:stretch>
        </p:blipFill>
        <p:spPr>
          <a:xfrm>
            <a:off x="941350" y="1280906"/>
            <a:ext cx="7626767" cy="36496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1200"/>
              </a:spcBef>
              <a:spcAft>
                <a:spcPts val="600"/>
              </a:spcAft>
              <a:buNone/>
            </a:pPr>
            <a:r>
              <a:rPr lang="en-GB" sz="2000" b="1">
                <a:latin typeface="Times New Roman"/>
                <a:ea typeface="Times New Roman"/>
                <a:cs typeface="Times New Roman"/>
                <a:sym typeface="Times New Roman"/>
              </a:rPr>
              <a:t>Effect of random numbers in Decision Tress Classification Algorithm</a:t>
            </a:r>
            <a:endParaRPr sz="3200"/>
          </a:p>
        </p:txBody>
      </p:sp>
      <p:pic>
        <p:nvPicPr>
          <p:cNvPr id="176" name="Google Shape;176;p19"/>
          <p:cNvPicPr preferRelativeResize="0"/>
          <p:nvPr/>
        </p:nvPicPr>
        <p:blipFill>
          <a:blip r:embed="rId3">
            <a:alphaModFix/>
          </a:blip>
          <a:stretch>
            <a:fillRect/>
          </a:stretch>
        </p:blipFill>
        <p:spPr>
          <a:xfrm>
            <a:off x="858913" y="1307850"/>
            <a:ext cx="7426174"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95000"/>
              </a:lnSpc>
              <a:spcBef>
                <a:spcPts val="1200"/>
              </a:spcBef>
              <a:spcAft>
                <a:spcPts val="600"/>
              </a:spcAft>
              <a:buNone/>
            </a:pPr>
            <a:r>
              <a:rPr lang="en-GB" b="1">
                <a:latin typeface="Times New Roman"/>
                <a:ea typeface="Times New Roman"/>
                <a:cs typeface="Times New Roman"/>
                <a:sym typeface="Times New Roman"/>
              </a:rPr>
              <a:t>Effect of random numbers in CNN  Model</a:t>
            </a:r>
            <a:endParaRPr sz="3600"/>
          </a:p>
        </p:txBody>
      </p:sp>
      <p:sp>
        <p:nvSpPr>
          <p:cNvPr id="182" name="Google Shape;182;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3" name="Google Shape;183;p20"/>
          <p:cNvPicPr preferRelativeResize="0"/>
          <p:nvPr/>
        </p:nvPicPr>
        <p:blipFill>
          <a:blip r:embed="rId3">
            <a:alphaModFix/>
          </a:blip>
          <a:stretch>
            <a:fillRect/>
          </a:stretch>
        </p:blipFill>
        <p:spPr>
          <a:xfrm>
            <a:off x="698050" y="1056363"/>
            <a:ext cx="8237799" cy="393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1"/>
          <p:cNvPicPr preferRelativeResize="0"/>
          <p:nvPr/>
        </p:nvPicPr>
        <p:blipFill rotWithShape="1">
          <a:blip r:embed="rId3">
            <a:alphaModFix/>
          </a:blip>
          <a:srcRect b="6156"/>
          <a:stretch/>
        </p:blipFill>
        <p:spPr>
          <a:xfrm>
            <a:off x="1212025" y="902325"/>
            <a:ext cx="7032025" cy="32787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687</Words>
  <Application>Microsoft Office PowerPoint</Application>
  <PresentationFormat>On-screen Show (16:9)</PresentationFormat>
  <Paragraphs>28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Montserrat</vt:lpstr>
      <vt:lpstr>Lato</vt:lpstr>
      <vt:lpstr>Proxima Nova</vt:lpstr>
      <vt:lpstr>Focus</vt:lpstr>
      <vt:lpstr>Group Members</vt:lpstr>
      <vt:lpstr>Problem Statement</vt:lpstr>
      <vt:lpstr>General Introduction</vt:lpstr>
      <vt:lpstr>Significance and Novelty</vt:lpstr>
      <vt:lpstr>Solution Approach: </vt:lpstr>
      <vt:lpstr>Implementation Details</vt:lpstr>
      <vt:lpstr>Effect of random numbers in Decision Tress Classification Algorithm</vt:lpstr>
      <vt:lpstr>Effect of random numbers in CNN  Model</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cp:lastModifiedBy>hp</cp:lastModifiedBy>
  <cp:revision>2</cp:revision>
  <dcterms:modified xsi:type="dcterms:W3CDTF">2023-03-18T07:08:46Z</dcterms:modified>
</cp:coreProperties>
</file>