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AB4AF-B53E-47BA-84C3-F4F7E62D6832}" type="datetimeFigureOut">
              <a:rPr lang="en-US" smtClean="0"/>
              <a:t>12/25/2021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E8110-968D-4AEB-A448-B88EE757D987}" type="slidenum">
              <a:rPr lang="en-US" smtClean="0"/>
              <a:t>‹#›</a:t>
            </a:fld>
            <a:endParaRPr lang="en-US"/>
          </a:p>
        </p:txBody>
      </p:sp>
    </p:spTree>
    <p:extLst>
      <p:ext uri="{BB962C8B-B14F-4D97-AF65-F5344CB8AC3E}">
        <p14:creationId xmlns:p14="http://schemas.microsoft.com/office/powerpoint/2010/main" val="234465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0517-5619-4AE2-90D7-1F2768F3C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4BB51B-84D3-4B90-B662-1749A9B4A0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5623F-8C33-459B-AF65-4CCB1889E830}"/>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5" name="Footer Placeholder 4">
            <a:extLst>
              <a:ext uri="{FF2B5EF4-FFF2-40B4-BE49-F238E27FC236}">
                <a16:creationId xmlns:a16="http://schemas.microsoft.com/office/drawing/2014/main" id="{A7F1C5DE-7E4E-4FBA-B2C9-2F1DB1C12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1BBEC-55E5-4B79-BF9A-22656B5B8297}"/>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257217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89E6-DBAB-48DF-9FA4-69C8EB70B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A9F689-EA84-4779-AE69-B84FC2A8C6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FC02D-E800-45DF-8556-01280A764477}"/>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5" name="Footer Placeholder 4">
            <a:extLst>
              <a:ext uri="{FF2B5EF4-FFF2-40B4-BE49-F238E27FC236}">
                <a16:creationId xmlns:a16="http://schemas.microsoft.com/office/drawing/2014/main" id="{D5F9BDF8-6D8C-4512-9F53-BD443E55F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D643B-B793-4311-875B-A5974DA0E293}"/>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25839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2B0D09-9087-4E6F-BBB4-54142D312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925DE1-6702-4E4C-9EF5-854DA4F231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5E22C-94A6-46DD-A56D-1EBBFD0F0020}"/>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5" name="Footer Placeholder 4">
            <a:extLst>
              <a:ext uri="{FF2B5EF4-FFF2-40B4-BE49-F238E27FC236}">
                <a16:creationId xmlns:a16="http://schemas.microsoft.com/office/drawing/2014/main" id="{1D6EA03D-8CFD-4040-A262-2229B0134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52398-6FF1-41A0-93F2-E2FA39776A6C}"/>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142875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5D47-62E8-43AD-9F28-DBC2C8B26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045268-0D27-4BF6-83DD-1CFC50BEAD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9D861-B64E-4710-A88F-A638541AFB92}"/>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5" name="Footer Placeholder 4">
            <a:extLst>
              <a:ext uri="{FF2B5EF4-FFF2-40B4-BE49-F238E27FC236}">
                <a16:creationId xmlns:a16="http://schemas.microsoft.com/office/drawing/2014/main" id="{DE0FCC56-5EE8-4CBC-B8E3-71CFA27A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FD74C-FA2B-4613-8F61-661E9826CAB2}"/>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205162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8CB3-23AD-41C8-8AF8-9F52A5EC00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D8291E-5581-425E-99D9-AB1F09485A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84928-3004-4E71-8F41-68FC9D0F7EC6}"/>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5" name="Footer Placeholder 4">
            <a:extLst>
              <a:ext uri="{FF2B5EF4-FFF2-40B4-BE49-F238E27FC236}">
                <a16:creationId xmlns:a16="http://schemas.microsoft.com/office/drawing/2014/main" id="{C8B2EF5D-3EAD-4FDD-B00B-84238DC64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53B14-FF12-428F-A17E-FAF1A6387D29}"/>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85873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EE41-DE1B-419B-A39B-3C6FB3AE3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CD73E-04BD-4DB3-AA83-4EEFED6A2E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359B3-8E79-47B4-B92F-B5A16F87F8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CDB843-C164-490D-B322-77CFB0D1B28D}"/>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6" name="Footer Placeholder 5">
            <a:extLst>
              <a:ext uri="{FF2B5EF4-FFF2-40B4-BE49-F238E27FC236}">
                <a16:creationId xmlns:a16="http://schemas.microsoft.com/office/drawing/2014/main" id="{296B54B8-61F5-4703-B799-3D12B0A1A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00152-0C2A-45BB-97DC-481B1B2BBC65}"/>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228033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F510-3B93-4FA5-A0F9-30F9528A97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9D9285-D301-4CB6-A3B3-EB21CBC64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82566F-E62B-4525-A6D9-07A997D95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BA3A3A-7AFC-41D5-8AAD-AB3149B23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D11BF-E243-402B-86C7-AEA1F79DB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A9275F-5BCF-4D42-A0F0-BF93F497D2D3}"/>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8" name="Footer Placeholder 7">
            <a:extLst>
              <a:ext uri="{FF2B5EF4-FFF2-40B4-BE49-F238E27FC236}">
                <a16:creationId xmlns:a16="http://schemas.microsoft.com/office/drawing/2014/main" id="{7EE2883E-404F-49DB-B2DA-DDB38C8122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E01282-3AAD-4B90-B29D-EB9A1240FDE5}"/>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3041019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09C0-4690-4242-80EA-BEF4E94ED2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5A9228-E02F-42FB-9504-E3DCE346B464}"/>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4" name="Footer Placeholder 3">
            <a:extLst>
              <a:ext uri="{FF2B5EF4-FFF2-40B4-BE49-F238E27FC236}">
                <a16:creationId xmlns:a16="http://schemas.microsoft.com/office/drawing/2014/main" id="{0C2B45E4-3F27-48D2-A9BB-958C8E967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E8C25B-11CD-401A-A45D-9588A46E2575}"/>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304977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FE6DD-8CC4-4444-AAA0-EB2A69E8E82C}"/>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3" name="Footer Placeholder 2">
            <a:extLst>
              <a:ext uri="{FF2B5EF4-FFF2-40B4-BE49-F238E27FC236}">
                <a16:creationId xmlns:a16="http://schemas.microsoft.com/office/drawing/2014/main" id="{D024942D-9B44-41BA-9410-AF41C95AF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C217B-0C62-48E9-A4E3-9B14A1CB8930}"/>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336400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1424-1DE1-4577-97B2-56FC6D226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E59764-C1DF-4F8D-BA74-FEF2568D9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5320F-4297-4A7D-80F1-A666D03D2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59EDE-E672-4E0A-AB54-1F3B0449A1BA}"/>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6" name="Footer Placeholder 5">
            <a:extLst>
              <a:ext uri="{FF2B5EF4-FFF2-40B4-BE49-F238E27FC236}">
                <a16:creationId xmlns:a16="http://schemas.microsoft.com/office/drawing/2014/main" id="{42DC4948-74CD-4350-8136-CD50AD46E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081F8-CF8B-4795-AAD4-95093AB6662E}"/>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239988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2144-CCF9-466C-B75A-367B614DD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729CE-4807-4B04-80FA-6B8D87791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665F23-AAAC-450E-B46B-B2C49B7F0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52052-BE51-4BFD-A2C3-AAAC073FFE92}"/>
              </a:ext>
            </a:extLst>
          </p:cNvPr>
          <p:cNvSpPr>
            <a:spLocks noGrp="1"/>
          </p:cNvSpPr>
          <p:nvPr>
            <p:ph type="dt" sz="half" idx="10"/>
          </p:nvPr>
        </p:nvSpPr>
        <p:spPr/>
        <p:txBody>
          <a:bodyPr/>
          <a:lstStyle/>
          <a:p>
            <a:fld id="{D0AAD3E1-0748-46E4-9BD2-1A61C7E5D62C}" type="datetimeFigureOut">
              <a:rPr lang="en-US" smtClean="0"/>
              <a:t>12/25/2021</a:t>
            </a:fld>
            <a:endParaRPr lang="en-US"/>
          </a:p>
        </p:txBody>
      </p:sp>
      <p:sp>
        <p:nvSpPr>
          <p:cNvPr id="6" name="Footer Placeholder 5">
            <a:extLst>
              <a:ext uri="{FF2B5EF4-FFF2-40B4-BE49-F238E27FC236}">
                <a16:creationId xmlns:a16="http://schemas.microsoft.com/office/drawing/2014/main" id="{039571F5-4C03-4251-BB3B-1FC4CDF2C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0E0EC-B366-43BA-A701-F49C679707E5}"/>
              </a:ext>
            </a:extLst>
          </p:cNvPr>
          <p:cNvSpPr>
            <a:spLocks noGrp="1"/>
          </p:cNvSpPr>
          <p:nvPr>
            <p:ph type="sldNum" sz="quarter" idx="12"/>
          </p:nvPr>
        </p:nvSpPr>
        <p:spPr/>
        <p:txBody>
          <a:bodyPr/>
          <a:lstStyle/>
          <a:p>
            <a:fld id="{4739090B-25AC-4084-8B2D-2E0BFF4FB139}" type="slidenum">
              <a:rPr lang="en-US" smtClean="0"/>
              <a:t>‹#›</a:t>
            </a:fld>
            <a:endParaRPr lang="en-US"/>
          </a:p>
        </p:txBody>
      </p:sp>
    </p:spTree>
    <p:extLst>
      <p:ext uri="{BB962C8B-B14F-4D97-AF65-F5344CB8AC3E}">
        <p14:creationId xmlns:p14="http://schemas.microsoft.com/office/powerpoint/2010/main" val="281849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F246D-938E-4337-A01E-E995AFB87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CFAA77-8FC6-42AF-AB14-1E8B48D15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04F14-9AD4-41FC-A4C9-A280AA88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AD3E1-0748-46E4-9BD2-1A61C7E5D62C}" type="datetimeFigureOut">
              <a:rPr lang="en-US" smtClean="0"/>
              <a:t>12/25/2021</a:t>
            </a:fld>
            <a:endParaRPr lang="en-US"/>
          </a:p>
        </p:txBody>
      </p:sp>
      <p:sp>
        <p:nvSpPr>
          <p:cNvPr id="5" name="Footer Placeholder 4">
            <a:extLst>
              <a:ext uri="{FF2B5EF4-FFF2-40B4-BE49-F238E27FC236}">
                <a16:creationId xmlns:a16="http://schemas.microsoft.com/office/drawing/2014/main" id="{85D122AA-C0C8-4C3D-B499-198C87592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DEE931-3EB8-4A5E-962F-3BC19D6E1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9090B-25AC-4084-8B2D-2E0BFF4FB139}" type="slidenum">
              <a:rPr lang="en-US" smtClean="0"/>
              <a:t>‹#›</a:t>
            </a:fld>
            <a:endParaRPr lang="en-US"/>
          </a:p>
        </p:txBody>
      </p:sp>
    </p:spTree>
    <p:extLst>
      <p:ext uri="{BB962C8B-B14F-4D97-AF65-F5344CB8AC3E}">
        <p14:creationId xmlns:p14="http://schemas.microsoft.com/office/powerpoint/2010/main" val="4025742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publicdomainfiles.com/show_file.php?id=13929329415283" TargetMode="External"/><Relationship Id="rId7" Type="http://schemas.openxmlformats.org/officeDocument/2006/relationships/hyperlink" Target="https://pixabay.com/en/buildings-factory-old-large-48618/"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freesvg.org/shovel-vector-image" TargetMode="External"/><Relationship Id="rId10" Type="http://schemas.openxmlformats.org/officeDocument/2006/relationships/hyperlink" Target="https://openclipart.org/detail/194111/handshake-by-dear_theophilus-194111" TargetMode="External"/><Relationship Id="rId4" Type="http://schemas.openxmlformats.org/officeDocument/2006/relationships/image" Target="../media/image4.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AD52-0EF2-49D4-8C95-0E7B73E2E5FA}"/>
              </a:ext>
            </a:extLst>
          </p:cNvPr>
          <p:cNvSpPr>
            <a:spLocks noGrp="1"/>
          </p:cNvSpPr>
          <p:nvPr>
            <p:ph type="ctrTitle"/>
          </p:nvPr>
        </p:nvSpPr>
        <p:spPr>
          <a:xfrm>
            <a:off x="2809460" y="2120347"/>
            <a:ext cx="4412975" cy="1135615"/>
          </a:xfrm>
          <a:solidFill>
            <a:srgbClr val="FFFF00"/>
          </a:solidFill>
        </p:spPr>
        <p:txBody>
          <a:bodyPr>
            <a:normAutofit fontScale="90000"/>
          </a:bodyPr>
          <a:lstStyle/>
          <a:p>
            <a:r>
              <a:rPr lang="en-US" b="1" dirty="0">
                <a:solidFill>
                  <a:srgbClr val="00B0F0"/>
                </a:solidFill>
                <a:latin typeface="Chiller" panose="04020404031007020602" pitchFamily="82" charset="0"/>
              </a:rPr>
              <a:t>EVONATE</a:t>
            </a:r>
            <a:br>
              <a:rPr lang="en-US" b="1" dirty="0">
                <a:solidFill>
                  <a:srgbClr val="00B0F0"/>
                </a:solidFill>
                <a:latin typeface="Chiller" panose="04020404031007020602" pitchFamily="82" charset="0"/>
              </a:rPr>
            </a:br>
            <a:r>
              <a:rPr lang="en-US" sz="2000" b="1" dirty="0">
                <a:solidFill>
                  <a:srgbClr val="00B050"/>
                </a:solidFill>
              </a:rPr>
              <a:t>catering the EV with innovation</a:t>
            </a:r>
          </a:p>
        </p:txBody>
      </p:sp>
      <p:sp>
        <p:nvSpPr>
          <p:cNvPr id="4" name="Subtitle 2">
            <a:extLst>
              <a:ext uri="{FF2B5EF4-FFF2-40B4-BE49-F238E27FC236}">
                <a16:creationId xmlns:a16="http://schemas.microsoft.com/office/drawing/2014/main" id="{17868BE1-54F4-4097-A2BC-5F081DF78B84}"/>
              </a:ext>
            </a:extLst>
          </p:cNvPr>
          <p:cNvSpPr>
            <a:spLocks noGrp="1"/>
          </p:cNvSpPr>
          <p:nvPr>
            <p:ph type="subTitle" idx="1"/>
          </p:nvPr>
        </p:nvSpPr>
        <p:spPr>
          <a:xfrm rot="10800000" flipV="1">
            <a:off x="1524000" y="3564834"/>
            <a:ext cx="7341704" cy="689114"/>
          </a:xfrm>
        </p:spPr>
        <p:txBody>
          <a:bodyPr>
            <a:normAutofit fontScale="85000" lnSpcReduction="20000"/>
          </a:bodyPr>
          <a:lstStyle/>
          <a:p>
            <a:r>
              <a:rPr lang="en-US" dirty="0">
                <a:solidFill>
                  <a:srgbClr val="FFFF00"/>
                </a:solidFill>
              </a:rPr>
              <a:t>by:</a:t>
            </a:r>
          </a:p>
          <a:p>
            <a:r>
              <a:rPr lang="en-US" dirty="0">
                <a:solidFill>
                  <a:srgbClr val="FFFF00"/>
                </a:solidFill>
              </a:rPr>
              <a:t>Abhishek </a:t>
            </a:r>
            <a:r>
              <a:rPr lang="en-US" dirty="0" err="1">
                <a:solidFill>
                  <a:srgbClr val="FFFF00"/>
                </a:solidFill>
              </a:rPr>
              <a:t>jain</a:t>
            </a:r>
            <a:r>
              <a:rPr lang="en-US" dirty="0">
                <a:solidFill>
                  <a:srgbClr val="FFFF00"/>
                </a:solidFill>
              </a:rPr>
              <a:t> ,shubham gurjar ,</a:t>
            </a:r>
            <a:r>
              <a:rPr lang="en-US" dirty="0" err="1">
                <a:solidFill>
                  <a:srgbClr val="FFFF00"/>
                </a:solidFill>
              </a:rPr>
              <a:t>gourav</a:t>
            </a:r>
            <a:r>
              <a:rPr lang="en-US" dirty="0">
                <a:solidFill>
                  <a:srgbClr val="FFFF00"/>
                </a:solidFill>
              </a:rPr>
              <a:t> </a:t>
            </a:r>
            <a:r>
              <a:rPr lang="en-US" dirty="0" err="1">
                <a:solidFill>
                  <a:srgbClr val="FFFF00"/>
                </a:solidFill>
              </a:rPr>
              <a:t>dhalia</a:t>
            </a:r>
            <a:endParaRPr lang="en-US" dirty="0">
              <a:solidFill>
                <a:srgbClr val="FFFF00"/>
              </a:solidFill>
            </a:endParaRPr>
          </a:p>
        </p:txBody>
      </p:sp>
      <p:pic>
        <p:nvPicPr>
          <p:cNvPr id="6" name="Picture 5">
            <a:extLst>
              <a:ext uri="{FF2B5EF4-FFF2-40B4-BE49-F238E27FC236}">
                <a16:creationId xmlns:a16="http://schemas.microsoft.com/office/drawing/2014/main" id="{2BBC3978-960C-4814-B112-E0A0248FD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905" y="2120347"/>
            <a:ext cx="1548948" cy="1135615"/>
          </a:xfrm>
          <a:prstGeom prst="rect">
            <a:avLst/>
          </a:prstGeom>
        </p:spPr>
      </p:pic>
    </p:spTree>
    <p:extLst>
      <p:ext uri="{BB962C8B-B14F-4D97-AF65-F5344CB8AC3E}">
        <p14:creationId xmlns:p14="http://schemas.microsoft.com/office/powerpoint/2010/main" val="101984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12F7-B018-4BF1-BE67-7F0D0CE4E768}"/>
              </a:ext>
            </a:extLst>
          </p:cNvPr>
          <p:cNvSpPr>
            <a:spLocks noGrp="1"/>
          </p:cNvSpPr>
          <p:nvPr>
            <p:ph type="title"/>
          </p:nvPr>
        </p:nvSpPr>
        <p:spPr/>
        <p:txBody>
          <a:bodyPr/>
          <a:lstStyle/>
          <a:p>
            <a:pPr algn="ctr"/>
            <a:r>
              <a:rPr lang="en-US" b="1" u="sng" dirty="0">
                <a:solidFill>
                  <a:srgbClr val="FFFF00"/>
                </a:solidFill>
              </a:rPr>
              <a:t>PROBLEMS</a:t>
            </a:r>
          </a:p>
        </p:txBody>
      </p:sp>
      <p:sp>
        <p:nvSpPr>
          <p:cNvPr id="3" name="Content Placeholder 2">
            <a:extLst>
              <a:ext uri="{FF2B5EF4-FFF2-40B4-BE49-F238E27FC236}">
                <a16:creationId xmlns:a16="http://schemas.microsoft.com/office/drawing/2014/main" id="{5FE441DC-7F15-4079-B6CB-EB868368D7DD}"/>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Time taken for charging : any electric vehicle will take at least 30 to  40minutes and can be </a:t>
            </a:r>
            <a:r>
              <a:rPr lang="en-US" dirty="0" err="1"/>
              <a:t>infact</a:t>
            </a:r>
            <a:r>
              <a:rPr lang="en-US" dirty="0"/>
              <a:t> as long as 8 hours  depending on power supply ,which is a lot comparing to their counterpart ICE cars.</a:t>
            </a:r>
          </a:p>
          <a:p>
            <a:pPr marL="514350" indent="-514350">
              <a:buFont typeface="+mj-lt"/>
              <a:buAutoNum type="arabicPeriod"/>
            </a:pPr>
            <a:r>
              <a:rPr lang="en-US" dirty="0"/>
              <a:t>Lack of EV charging stations: there are only a few charging stations in </a:t>
            </a:r>
            <a:r>
              <a:rPr lang="en-US" dirty="0" err="1"/>
              <a:t>india</a:t>
            </a:r>
            <a:r>
              <a:rPr lang="en-US" dirty="0"/>
              <a:t> as they require a lot of infrastructural inputs like big land to accommodate car as well as nice power source near them  as well as lot of capitals need to be invested in them .</a:t>
            </a:r>
          </a:p>
          <a:p>
            <a:pPr marL="514350" indent="-514350">
              <a:buFont typeface="+mj-lt"/>
              <a:buAutoNum type="arabicPeriod"/>
            </a:pPr>
            <a:r>
              <a:rPr lang="en-US" dirty="0"/>
              <a:t>Cost : main topic for middle  class ;) ,</a:t>
            </a:r>
            <a:r>
              <a:rPr lang="en-US" dirty="0">
                <a:solidFill>
                  <a:srgbClr val="FFFF00"/>
                </a:solidFill>
              </a:rPr>
              <a:t>since they are the main </a:t>
            </a:r>
            <a:r>
              <a:rPr lang="en-US" dirty="0" err="1">
                <a:solidFill>
                  <a:srgbClr val="FFFF00"/>
                </a:solidFill>
              </a:rPr>
              <a:t>trendsetter.Consider</a:t>
            </a:r>
            <a:r>
              <a:rPr lang="en-US" dirty="0">
                <a:solidFill>
                  <a:srgbClr val="FFFF00"/>
                </a:solidFill>
              </a:rPr>
              <a:t> tata </a:t>
            </a:r>
            <a:r>
              <a:rPr lang="en-US" dirty="0" err="1">
                <a:solidFill>
                  <a:srgbClr val="FFFF00"/>
                </a:solidFill>
              </a:rPr>
              <a:t>nexon</a:t>
            </a:r>
            <a:r>
              <a:rPr lang="en-US" dirty="0">
                <a:solidFill>
                  <a:srgbClr val="FFFF00"/>
                </a:solidFill>
              </a:rPr>
              <a:t> car .ICE version is 7.30 lakh INR while EV version for the same is 14.24 lakh INR !.Now consider average Indian runs 12000 km per year  then petrol consumed taking mileage into consideration will be about 630 </a:t>
            </a:r>
            <a:r>
              <a:rPr lang="en-US" dirty="0" err="1">
                <a:solidFill>
                  <a:srgbClr val="FFFF00"/>
                </a:solidFill>
              </a:rPr>
              <a:t>litres</a:t>
            </a:r>
            <a:r>
              <a:rPr lang="en-US" dirty="0">
                <a:solidFill>
                  <a:srgbClr val="FFFF00"/>
                </a:solidFill>
              </a:rPr>
              <a:t> and average rate of petrol to be 90 INR then total running cost will be about 54000 and if we run car for say 7 years then total cost will be of owning it will be :7.30 + 3.78=11.08 lakh INR  which is still lesser than the cost of just purchasing EV!  </a:t>
            </a:r>
          </a:p>
          <a:p>
            <a:pPr marL="0" indent="0">
              <a:buNone/>
            </a:pPr>
            <a:endParaRPr lang="en-US" dirty="0"/>
          </a:p>
        </p:txBody>
      </p:sp>
    </p:spTree>
    <p:extLst>
      <p:ext uri="{BB962C8B-B14F-4D97-AF65-F5344CB8AC3E}">
        <p14:creationId xmlns:p14="http://schemas.microsoft.com/office/powerpoint/2010/main" val="55370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F3D2-447F-4FC0-AE82-1AE5F73EB650}"/>
              </a:ext>
            </a:extLst>
          </p:cNvPr>
          <p:cNvSpPr>
            <a:spLocks noGrp="1"/>
          </p:cNvSpPr>
          <p:nvPr>
            <p:ph type="title"/>
          </p:nvPr>
        </p:nvSpPr>
        <p:spPr>
          <a:xfrm>
            <a:off x="332271" y="365124"/>
            <a:ext cx="10942983" cy="5889901"/>
          </a:xfrm>
        </p:spPr>
        <p:txBody>
          <a:bodyPr>
            <a:normAutofit fontScale="90000"/>
          </a:bodyPr>
          <a:lstStyle/>
          <a:p>
            <a:r>
              <a:rPr lang="en-US" b="1" u="sng" dirty="0">
                <a:solidFill>
                  <a:srgbClr val="FFFF00"/>
                </a:solidFill>
              </a:rPr>
              <a:t>OUR IDEA TO TACKLE ALL THESE PROBLEMS</a:t>
            </a:r>
            <a:br>
              <a:rPr lang="en-US" b="1" u="sng" dirty="0">
                <a:solidFill>
                  <a:srgbClr val="FFFF00"/>
                </a:solidFill>
              </a:rPr>
            </a:br>
            <a:r>
              <a:rPr lang="en-US" sz="2800" b="1" u="sng" dirty="0">
                <a:solidFill>
                  <a:srgbClr val="FFFF00"/>
                </a:solidFill>
              </a:rPr>
              <a:t>To tackle all these problems mentioned above we have </a:t>
            </a:r>
            <a:r>
              <a:rPr lang="en-US" sz="2800" b="1" u="sng" dirty="0" err="1">
                <a:solidFill>
                  <a:srgbClr val="FFFF00"/>
                </a:solidFill>
              </a:rPr>
              <a:t>comed</a:t>
            </a:r>
            <a:r>
              <a:rPr lang="en-US" sz="2800" b="1" u="sng" dirty="0">
                <a:solidFill>
                  <a:srgbClr val="FFFF00"/>
                </a:solidFill>
              </a:rPr>
              <a:t> with </a:t>
            </a:r>
            <a:r>
              <a:rPr lang="en-US" sz="2800" b="1" u="sng" dirty="0" err="1">
                <a:solidFill>
                  <a:srgbClr val="FFFF00"/>
                </a:solidFill>
              </a:rPr>
              <a:t>with</a:t>
            </a:r>
            <a:r>
              <a:rPr lang="en-US" sz="2800" b="1" u="sng" dirty="0">
                <a:solidFill>
                  <a:srgbClr val="FFFF00"/>
                </a:solidFill>
              </a:rPr>
              <a:t> a solution , that is to set up battery exchange points at various places .</a:t>
            </a:r>
            <a:br>
              <a:rPr lang="en-US" sz="2800" b="1" u="sng" dirty="0">
                <a:solidFill>
                  <a:srgbClr val="FFFF00"/>
                </a:solidFill>
              </a:rPr>
            </a:br>
            <a:br>
              <a:rPr lang="en-US" sz="2800" b="1" u="sng" dirty="0">
                <a:solidFill>
                  <a:srgbClr val="FFFF00"/>
                </a:solidFill>
              </a:rPr>
            </a:br>
            <a:r>
              <a:rPr lang="en-US" sz="2800" b="1" u="sng" dirty="0">
                <a:solidFill>
                  <a:srgbClr val="FFFF00"/>
                </a:solidFill>
              </a:rPr>
              <a:t>What are these ?</a:t>
            </a:r>
            <a:br>
              <a:rPr lang="en-US" sz="2800" b="1" u="sng" dirty="0">
                <a:solidFill>
                  <a:srgbClr val="FFFF00"/>
                </a:solidFill>
              </a:rPr>
            </a:br>
            <a:r>
              <a:rPr lang="en-US" sz="2800" b="1" dirty="0"/>
              <a:t>At these battery exchange points customers will come and exchange  their batteries with fully charged ones . </a:t>
            </a:r>
            <a:r>
              <a:rPr lang="en-US" sz="2800" b="1" dirty="0">
                <a:solidFill>
                  <a:srgbClr val="FFFF00"/>
                </a:solidFill>
              </a:rPr>
              <a:t>Customers have to buy car but without batteries how  much will this affect the cost ? This will make EV comparable or even cheaper in some cases than the ICE !.Lets  consider a case of tata </a:t>
            </a:r>
            <a:r>
              <a:rPr lang="en-US" sz="2800" b="1" dirty="0" err="1">
                <a:solidFill>
                  <a:srgbClr val="FFFF00"/>
                </a:solidFill>
              </a:rPr>
              <a:t>nexon</a:t>
            </a:r>
            <a:r>
              <a:rPr lang="en-US" sz="2800" b="1" dirty="0">
                <a:solidFill>
                  <a:srgbClr val="FFFF00"/>
                </a:solidFill>
              </a:rPr>
              <a:t> so on an average a battery constitute about 45 to 50 percent of a cars cost  this can even be higher for premium cars so if we sell cars without the batteries then cost of </a:t>
            </a:r>
            <a:r>
              <a:rPr lang="en-US" sz="2800" b="1" dirty="0" err="1">
                <a:solidFill>
                  <a:srgbClr val="FFFF00"/>
                </a:solidFill>
              </a:rPr>
              <a:t>nexon</a:t>
            </a:r>
            <a:r>
              <a:rPr lang="en-US" sz="2800" b="1" dirty="0">
                <a:solidFill>
                  <a:srgbClr val="FFFF00"/>
                </a:solidFill>
              </a:rPr>
              <a:t> will be about 7 lakh INR which will make it a bit convincing for the  customers to chose them over ICE .</a:t>
            </a:r>
            <a:br>
              <a:rPr lang="en-US" sz="2800" b="1" dirty="0">
                <a:solidFill>
                  <a:srgbClr val="FFFF00"/>
                </a:solidFill>
              </a:rPr>
            </a:br>
            <a:r>
              <a:rPr lang="en-US" sz="2800" b="1" u="sng" dirty="0">
                <a:solidFill>
                  <a:srgbClr val="FFFF00"/>
                </a:solidFill>
              </a:rPr>
              <a:t> </a:t>
            </a:r>
            <a:br>
              <a:rPr lang="en-US" sz="2800" b="1" u="sng" dirty="0">
                <a:solidFill>
                  <a:srgbClr val="FFFF00"/>
                </a:solidFill>
              </a:rPr>
            </a:br>
            <a:r>
              <a:rPr lang="en-US" sz="2800" b="1" u="sng" dirty="0">
                <a:solidFill>
                  <a:srgbClr val="FFFF00"/>
                </a:solidFill>
              </a:rPr>
              <a:t>How our business will work ?</a:t>
            </a:r>
            <a:br>
              <a:rPr lang="en-US" sz="2800" b="1" u="sng" dirty="0">
                <a:solidFill>
                  <a:srgbClr val="FFFF00"/>
                </a:solidFill>
              </a:rPr>
            </a:br>
            <a:r>
              <a:rPr lang="en-US" sz="2800" b="1" dirty="0"/>
              <a:t>We will charge an advance money for battery from them and after this will give them battery and will charge them some amount every time they come for exchanging the batteries and getting charged batteries in exchange of drained one will just be a matter of a minute or two</a:t>
            </a:r>
            <a:r>
              <a:rPr lang="en-US" sz="2800" b="1" u="sng" dirty="0">
                <a:solidFill>
                  <a:srgbClr val="FFFF00"/>
                </a:solidFill>
              </a:rPr>
              <a:t>!</a:t>
            </a:r>
            <a:br>
              <a:rPr lang="en-US" sz="2800" b="1" u="sng" dirty="0">
                <a:solidFill>
                  <a:srgbClr val="FFFF00"/>
                </a:solidFill>
              </a:rPr>
            </a:br>
            <a:endParaRPr lang="en-US" b="1" u="sng" dirty="0">
              <a:solidFill>
                <a:srgbClr val="FFFF00"/>
              </a:solidFill>
            </a:endParaRPr>
          </a:p>
        </p:txBody>
      </p:sp>
      <p:pic>
        <p:nvPicPr>
          <p:cNvPr id="5" name="Content Placeholder 4">
            <a:extLst>
              <a:ext uri="{FF2B5EF4-FFF2-40B4-BE49-F238E27FC236}">
                <a16:creationId xmlns:a16="http://schemas.microsoft.com/office/drawing/2014/main" id="{B52FCC6D-BBA5-46A4-AAF5-6315A2DC30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8904" y="365125"/>
            <a:ext cx="1392701" cy="1285252"/>
          </a:xfrm>
        </p:spPr>
      </p:pic>
    </p:spTree>
    <p:extLst>
      <p:ext uri="{BB962C8B-B14F-4D97-AF65-F5344CB8AC3E}">
        <p14:creationId xmlns:p14="http://schemas.microsoft.com/office/powerpoint/2010/main" val="301273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238D-01ED-4EDF-BCD0-F0DA65642027}"/>
              </a:ext>
            </a:extLst>
          </p:cNvPr>
          <p:cNvSpPr>
            <a:spLocks noGrp="1"/>
          </p:cNvSpPr>
          <p:nvPr>
            <p:ph type="title"/>
          </p:nvPr>
        </p:nvSpPr>
        <p:spPr/>
        <p:txBody>
          <a:bodyPr>
            <a:normAutofit/>
          </a:bodyPr>
          <a:lstStyle/>
          <a:p>
            <a:r>
              <a:rPr lang="en-US" b="1" dirty="0">
                <a:solidFill>
                  <a:srgbClr val="FFFF00"/>
                </a:solidFill>
              </a:rPr>
              <a:t>Points to be taken under consideration</a:t>
            </a:r>
          </a:p>
        </p:txBody>
      </p:sp>
      <p:sp>
        <p:nvSpPr>
          <p:cNvPr id="3" name="Content Placeholder 2">
            <a:extLst>
              <a:ext uri="{FF2B5EF4-FFF2-40B4-BE49-F238E27FC236}">
                <a16:creationId xmlns:a16="http://schemas.microsoft.com/office/drawing/2014/main" id="{991758C2-D5FF-4A2E-959C-C9E004CC84FC}"/>
              </a:ext>
            </a:extLst>
          </p:cNvPr>
          <p:cNvSpPr>
            <a:spLocks noGrp="1"/>
          </p:cNvSpPr>
          <p:nvPr>
            <p:ph idx="1"/>
          </p:nvPr>
        </p:nvSpPr>
        <p:spPr/>
        <p:txBody>
          <a:bodyPr>
            <a:normAutofit fontScale="92500" lnSpcReduction="10000"/>
          </a:bodyPr>
          <a:lstStyle/>
          <a:p>
            <a:r>
              <a:rPr lang="en-US" dirty="0"/>
              <a:t>Government is coming with subsidies on purchasing the vehicles since our startup is helping to increase demand for EV thus contributing in climate conservation we are in talks with government to increase this subsidy a bit more  and by this we may get our </a:t>
            </a:r>
            <a:r>
              <a:rPr lang="en-US" dirty="0" err="1"/>
              <a:t>nexon</a:t>
            </a:r>
            <a:r>
              <a:rPr lang="en-US" dirty="0"/>
              <a:t> without batteries at about 5.5 lakhs INR to 6 lakhs INR.</a:t>
            </a:r>
          </a:p>
          <a:p>
            <a:r>
              <a:rPr lang="en-US" dirty="0"/>
              <a:t>Due to constant increment in petrol diesel rates and our idea coming up this will increase demand of EV over </a:t>
            </a:r>
            <a:r>
              <a:rPr lang="en-US" dirty="0" err="1"/>
              <a:t>ICEs,thus</a:t>
            </a:r>
            <a:r>
              <a:rPr lang="en-US" dirty="0"/>
              <a:t> increasing the demands for car and batteries and therefore we are in talk with  the manufacturing companies to  reduce their retail prices .thus this may take down  the retail prices of batteries from 7 lakh to 5.5 - 6 lakh INR.</a:t>
            </a:r>
          </a:p>
          <a:p>
            <a:r>
              <a:rPr lang="en-US" dirty="0"/>
              <a:t>With lot of  advancement in quantum computing research is underway of making the Li ion batteries more efficient and cheaper .</a:t>
            </a:r>
          </a:p>
        </p:txBody>
      </p:sp>
    </p:spTree>
    <p:extLst>
      <p:ext uri="{BB962C8B-B14F-4D97-AF65-F5344CB8AC3E}">
        <p14:creationId xmlns:p14="http://schemas.microsoft.com/office/powerpoint/2010/main" val="403713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E7DB-1239-4DB5-B885-D60FC4236159}"/>
              </a:ext>
            </a:extLst>
          </p:cNvPr>
          <p:cNvSpPr>
            <a:spLocks noGrp="1"/>
          </p:cNvSpPr>
          <p:nvPr>
            <p:ph type="title"/>
          </p:nvPr>
        </p:nvSpPr>
        <p:spPr/>
        <p:txBody>
          <a:bodyPr>
            <a:normAutofit/>
          </a:bodyPr>
          <a:lstStyle/>
          <a:p>
            <a:r>
              <a:rPr lang="en-US" sz="4800" b="1" u="sng" dirty="0">
                <a:solidFill>
                  <a:srgbClr val="FFFF00"/>
                </a:solidFill>
              </a:rPr>
              <a:t>OUR BUSINESS MODEL</a:t>
            </a:r>
          </a:p>
        </p:txBody>
      </p:sp>
      <p:sp>
        <p:nvSpPr>
          <p:cNvPr id="3" name="Content Placeholder 2">
            <a:extLst>
              <a:ext uri="{FF2B5EF4-FFF2-40B4-BE49-F238E27FC236}">
                <a16:creationId xmlns:a16="http://schemas.microsoft.com/office/drawing/2014/main" id="{C110BC5D-4994-4B3A-AE81-628F22D3FF9A}"/>
              </a:ext>
            </a:extLst>
          </p:cNvPr>
          <p:cNvSpPr>
            <a:spLocks noGrp="1"/>
          </p:cNvSpPr>
          <p:nvPr>
            <p:ph idx="1"/>
          </p:nvPr>
        </p:nvSpPr>
        <p:spPr/>
        <p:txBody>
          <a:bodyPr>
            <a:normAutofit fontScale="92500" lnSpcReduction="20000"/>
          </a:bodyPr>
          <a:lstStyle/>
          <a:p>
            <a:pPr marL="514350" indent="-514350">
              <a:buFont typeface="+mj-lt"/>
              <a:buAutoNum type="arabicParenR"/>
            </a:pPr>
            <a:r>
              <a:rPr lang="en-US" dirty="0"/>
              <a:t>When after purchasing car customer will come to us we will charge them an amount of 1 lakh rupees as registration fees.</a:t>
            </a:r>
          </a:p>
          <a:p>
            <a:pPr marL="514350" indent="-514350">
              <a:buFont typeface="+mj-lt"/>
              <a:buAutoNum type="arabicParenR"/>
            </a:pPr>
            <a:r>
              <a:rPr lang="en-US" dirty="0"/>
              <a:t>Now till the time the car do not pay for the batteries that we have purchased we will charge them about 5000 per battery swap and considering an average Indian this will carry on for 3 to 4 years .</a:t>
            </a:r>
          </a:p>
          <a:p>
            <a:pPr marL="514350" indent="-514350">
              <a:buFont typeface="+mj-lt"/>
              <a:buAutoNum type="arabicParenR"/>
            </a:pPr>
            <a:r>
              <a:rPr lang="en-US" dirty="0"/>
              <a:t>After the battery </a:t>
            </a:r>
            <a:r>
              <a:rPr lang="en-US" dirty="0" err="1"/>
              <a:t>purchasement</a:t>
            </a:r>
            <a:r>
              <a:rPr lang="en-US" dirty="0"/>
              <a:t> value is fulfilled by the customer we will  drastically make our  values fell down to just 1000 per battery swap .</a:t>
            </a:r>
          </a:p>
          <a:p>
            <a:pPr marL="514350" indent="-514350">
              <a:buFont typeface="+mj-lt"/>
              <a:buAutoNum type="arabicParenR"/>
            </a:pPr>
            <a:r>
              <a:rPr lang="en-US" b="1" u="sng" dirty="0">
                <a:solidFill>
                  <a:srgbClr val="FFFF00"/>
                </a:solidFill>
              </a:rPr>
              <a:t>Major source of profit will be the money that we will get after battery purchasing value is crossed since profit in that will be having a huge margin about 50 % and even after charging this amount , the annual cost that customers need to pay  for swapping will be  about 30000  INR  which is 50 % to that of the case where they are paying for petrol which is about 60000 INR</a:t>
            </a:r>
            <a:r>
              <a:rPr lang="en-US" dirty="0"/>
              <a:t>.</a:t>
            </a:r>
          </a:p>
          <a:p>
            <a:pPr marL="514350" indent="-514350">
              <a:buFont typeface="+mj-lt"/>
              <a:buAutoNum type="arabicParenR"/>
            </a:pPr>
            <a:endParaRPr lang="en-US" dirty="0"/>
          </a:p>
          <a:p>
            <a:pPr marL="514350" indent="-514350">
              <a:buFont typeface="+mj-lt"/>
              <a:buAutoNum type="arabicParenR"/>
            </a:pPr>
            <a:endParaRPr lang="en-US" dirty="0"/>
          </a:p>
        </p:txBody>
      </p:sp>
      <p:sp>
        <p:nvSpPr>
          <p:cNvPr id="4" name="Rectangle 3">
            <a:extLst>
              <a:ext uri="{FF2B5EF4-FFF2-40B4-BE49-F238E27FC236}">
                <a16:creationId xmlns:a16="http://schemas.microsoft.com/office/drawing/2014/main" id="{A5A39CB9-1B93-4D7F-8395-1914A8C6F62B}"/>
              </a:ext>
            </a:extLst>
          </p:cNvPr>
          <p:cNvSpPr/>
          <p:nvPr/>
        </p:nvSpPr>
        <p:spPr>
          <a:xfrm>
            <a:off x="1350498" y="1983545"/>
            <a:ext cx="84407" cy="14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8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C224-7D21-44D1-82B3-7580C3FD7673}"/>
              </a:ext>
            </a:extLst>
          </p:cNvPr>
          <p:cNvSpPr>
            <a:spLocks noGrp="1"/>
          </p:cNvSpPr>
          <p:nvPr>
            <p:ph type="title"/>
          </p:nvPr>
        </p:nvSpPr>
        <p:spPr>
          <a:xfrm>
            <a:off x="718930" y="206099"/>
            <a:ext cx="10515600" cy="2931160"/>
          </a:xfrm>
        </p:spPr>
        <p:txBody>
          <a:bodyPr>
            <a:normAutofit fontScale="90000"/>
          </a:bodyPr>
          <a:lstStyle/>
          <a:p>
            <a:r>
              <a:rPr lang="en-US" b="1" u="sng" dirty="0">
                <a:solidFill>
                  <a:srgbClr val="FFFF00"/>
                </a:solidFill>
              </a:rPr>
              <a:t>NOW LETS COMPARE AGAIN THESE TWO :</a:t>
            </a:r>
            <a:br>
              <a:rPr lang="en-US" b="1" u="sng" dirty="0">
                <a:solidFill>
                  <a:srgbClr val="FFFF00"/>
                </a:solidFill>
              </a:rPr>
            </a:br>
            <a:r>
              <a:rPr lang="en-US" sz="2800" b="1" u="sng" dirty="0">
                <a:solidFill>
                  <a:srgbClr val="FFFF00"/>
                </a:solidFill>
              </a:rPr>
              <a:t>Now lets see the effect on the cost of ownership again if we will follow our business model:</a:t>
            </a:r>
            <a:br>
              <a:rPr lang="en-US" sz="2800" b="1" u="sng" dirty="0">
                <a:solidFill>
                  <a:srgbClr val="FFFF00"/>
                </a:solidFill>
              </a:rPr>
            </a:br>
            <a:r>
              <a:rPr lang="en-US" sz="2800" b="1" u="sng" dirty="0">
                <a:solidFill>
                  <a:srgbClr val="FFFF00"/>
                </a:solidFill>
              </a:rPr>
              <a:t>We can easily see that  that the value which we used to spend on ICE vehicles  for seven years was less than the EV  purchasing cost itself but now we can see that now even using EV for 7 years will have about same values .</a:t>
            </a:r>
            <a:endParaRPr lang="en-US" b="1" u="sng" dirty="0">
              <a:solidFill>
                <a:srgbClr val="FFFF00"/>
              </a:solidFill>
            </a:endParaRPr>
          </a:p>
        </p:txBody>
      </p:sp>
      <p:graphicFrame>
        <p:nvGraphicFramePr>
          <p:cNvPr id="4" name="Table 4">
            <a:extLst>
              <a:ext uri="{FF2B5EF4-FFF2-40B4-BE49-F238E27FC236}">
                <a16:creationId xmlns:a16="http://schemas.microsoft.com/office/drawing/2014/main" id="{2216D900-2187-475A-8279-E536237E1F23}"/>
              </a:ext>
            </a:extLst>
          </p:cNvPr>
          <p:cNvGraphicFramePr>
            <a:graphicFrameLocks noGrp="1"/>
          </p:cNvGraphicFramePr>
          <p:nvPr>
            <p:ph idx="1"/>
            <p:extLst>
              <p:ext uri="{D42A27DB-BD31-4B8C-83A1-F6EECF244321}">
                <p14:modId xmlns:p14="http://schemas.microsoft.com/office/powerpoint/2010/main" val="3351467973"/>
              </p:ext>
            </p:extLst>
          </p:nvPr>
        </p:nvGraphicFramePr>
        <p:xfrm>
          <a:off x="838200" y="3561660"/>
          <a:ext cx="10515600" cy="2931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30195410"/>
                    </a:ext>
                  </a:extLst>
                </a:gridCol>
                <a:gridCol w="5257800">
                  <a:extLst>
                    <a:ext uri="{9D8B030D-6E8A-4147-A177-3AD203B41FA5}">
                      <a16:colId xmlns:a16="http://schemas.microsoft.com/office/drawing/2014/main" val="1557204529"/>
                    </a:ext>
                  </a:extLst>
                </a:gridCol>
              </a:tblGrid>
              <a:tr h="370840">
                <a:tc>
                  <a:txBody>
                    <a:bodyPr/>
                    <a:lstStyle/>
                    <a:p>
                      <a:r>
                        <a:rPr lang="en-US" dirty="0"/>
                        <a:t>ELECTRIC VEHICLES </a:t>
                      </a:r>
                    </a:p>
                  </a:txBody>
                  <a:tcPr/>
                </a:tc>
                <a:tc>
                  <a:txBody>
                    <a:bodyPr/>
                    <a:lstStyle/>
                    <a:p>
                      <a:r>
                        <a:rPr lang="en-US" dirty="0"/>
                        <a:t>ICE VEHICLES</a:t>
                      </a:r>
                    </a:p>
                  </a:txBody>
                  <a:tcPr/>
                </a:tc>
                <a:extLst>
                  <a:ext uri="{0D108BD9-81ED-4DB2-BD59-A6C34878D82A}">
                    <a16:rowId xmlns:a16="http://schemas.microsoft.com/office/drawing/2014/main" val="3664128299"/>
                  </a:ext>
                </a:extLst>
              </a:tr>
              <a:tr h="370840">
                <a:tc>
                  <a:txBody>
                    <a:bodyPr/>
                    <a:lstStyle/>
                    <a:p>
                      <a:r>
                        <a:rPr lang="en-US" dirty="0"/>
                        <a:t>TOTAL VALUE OF OWNERSHIP =</a:t>
                      </a:r>
                    </a:p>
                    <a:p>
                      <a:r>
                        <a:rPr lang="en-US" dirty="0"/>
                        <a:t>PURCHASING= 5.5 TO 6 LAKH INR</a:t>
                      </a:r>
                    </a:p>
                    <a:p>
                      <a:r>
                        <a:rPr lang="en-US" dirty="0"/>
                        <a:t>BATTERY REGISTRATION =1 LAKH INR </a:t>
                      </a:r>
                    </a:p>
                    <a:p>
                      <a:r>
                        <a:rPr lang="en-US" dirty="0"/>
                        <a:t>TOTAL SWAP CHARGES (CONSIDERING AVG )=5.5 LAKH INR</a:t>
                      </a:r>
                    </a:p>
                    <a:p>
                      <a:r>
                        <a:rPr lang="en-US" dirty="0"/>
                        <a:t>AFTER FULFILLING BATTERY PURCHASEMENT(CONSIDERING 3 YEARS)=90000 INR </a:t>
                      </a:r>
                    </a:p>
                    <a:p>
                      <a:r>
                        <a:rPr lang="en-US" dirty="0"/>
                        <a:t>TOTAL COST =</a:t>
                      </a:r>
                      <a:r>
                        <a:rPr lang="en-US" b="1" u="sng" dirty="0">
                          <a:solidFill>
                            <a:srgbClr val="C00000"/>
                          </a:solidFill>
                        </a:rPr>
                        <a:t>13 LAKH</a:t>
                      </a:r>
                    </a:p>
                    <a:p>
                      <a:endParaRPr lang="en-US" dirty="0"/>
                    </a:p>
                  </a:txBody>
                  <a:tcPr/>
                </a:tc>
                <a:tc>
                  <a:txBody>
                    <a:bodyPr/>
                    <a:lstStyle/>
                    <a:p>
                      <a:r>
                        <a:rPr lang="en-US" dirty="0"/>
                        <a:t>TOTAL VALUE OF OWNERSHIP=</a:t>
                      </a:r>
                    </a:p>
                    <a:p>
                      <a:r>
                        <a:rPr lang="en-US" dirty="0"/>
                        <a:t>PURCHASING = 8 LAKH INR</a:t>
                      </a:r>
                    </a:p>
                    <a:p>
                      <a:r>
                        <a:rPr lang="en-US" dirty="0"/>
                        <a:t>USING   CHARGES  (CONSIDERING PETROL CHARGES =90 RUPEES)=4 LAKH INR</a:t>
                      </a:r>
                    </a:p>
                    <a:p>
                      <a:r>
                        <a:rPr lang="en-US" dirty="0"/>
                        <a:t>TOTAL COST = </a:t>
                      </a:r>
                      <a:r>
                        <a:rPr lang="en-US" b="1" u="sng" dirty="0">
                          <a:solidFill>
                            <a:srgbClr val="C00000"/>
                          </a:solidFill>
                        </a:rPr>
                        <a:t>12 LAKH INR</a:t>
                      </a:r>
                    </a:p>
                  </a:txBody>
                  <a:tcPr/>
                </a:tc>
                <a:extLst>
                  <a:ext uri="{0D108BD9-81ED-4DB2-BD59-A6C34878D82A}">
                    <a16:rowId xmlns:a16="http://schemas.microsoft.com/office/drawing/2014/main" val="581395639"/>
                  </a:ext>
                </a:extLst>
              </a:tr>
            </a:tbl>
          </a:graphicData>
        </a:graphic>
      </p:graphicFrame>
    </p:spTree>
    <p:extLst>
      <p:ext uri="{BB962C8B-B14F-4D97-AF65-F5344CB8AC3E}">
        <p14:creationId xmlns:p14="http://schemas.microsoft.com/office/powerpoint/2010/main" val="235248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C964-9B9D-4F2E-905B-8B61146F7203}"/>
              </a:ext>
            </a:extLst>
          </p:cNvPr>
          <p:cNvSpPr>
            <a:spLocks noGrp="1"/>
          </p:cNvSpPr>
          <p:nvPr>
            <p:ph type="title"/>
          </p:nvPr>
        </p:nvSpPr>
        <p:spPr/>
        <p:txBody>
          <a:bodyPr/>
          <a:lstStyle/>
          <a:p>
            <a:r>
              <a:rPr lang="en-US" b="1" u="sng" dirty="0">
                <a:solidFill>
                  <a:srgbClr val="FFFF00"/>
                </a:solidFill>
              </a:rPr>
              <a:t>SOME POINTS IN FAVOUR</a:t>
            </a:r>
          </a:p>
        </p:txBody>
      </p:sp>
      <p:sp>
        <p:nvSpPr>
          <p:cNvPr id="3" name="Content Placeholder 2">
            <a:extLst>
              <a:ext uri="{FF2B5EF4-FFF2-40B4-BE49-F238E27FC236}">
                <a16:creationId xmlns:a16="http://schemas.microsoft.com/office/drawing/2014/main" id="{CC2C56BF-2416-4A73-8CC0-8C9385289615}"/>
              </a:ext>
            </a:extLst>
          </p:cNvPr>
          <p:cNvSpPr>
            <a:spLocks noGrp="1"/>
          </p:cNvSpPr>
          <p:nvPr>
            <p:ph idx="1"/>
          </p:nvPr>
        </p:nvSpPr>
        <p:spPr/>
        <p:txBody>
          <a:bodyPr>
            <a:normAutofit lnSpcReduction="10000"/>
          </a:bodyPr>
          <a:lstStyle/>
          <a:p>
            <a:r>
              <a:rPr lang="en-US" dirty="0"/>
              <a:t>FOR PEOPLE WHO DRIVE MORE THAN AVERAGE OUR MODEL WILL MAKE USAGE OF EVs CHEAPER THAN ICE CAR SINCE BATTERY PURCHASING VALUE WILL BE FULFILLED EARLY AND NOW AFTER THIS THEY WILL PAY 30000 INR PER YEAR FOR USE  INSTEAD OF ABOUT 60000 PER YEAR. AND THUS AFTER 7 YEARS TOTAL PRICE OF EV WILL BE LESS THAN ICE .</a:t>
            </a:r>
          </a:p>
          <a:p>
            <a:r>
              <a:rPr lang="en-US" dirty="0"/>
              <a:t>WITH PETROL PRICES HIKING EVERYDAY SINCE THEY ARE DEPLETING REAOURCES THEREFORE PETROL IN UPCOMING YEAR WILL BE OVER 100 IN RANGE OF 110 OR MAY BE EVEN MUCH WORSER WILL BE THE SCENERIO THUS EV USAGE WILL BECOME  CHEAPER FOR EVEN NORMAL USERS.</a:t>
            </a:r>
          </a:p>
        </p:txBody>
      </p:sp>
    </p:spTree>
    <p:extLst>
      <p:ext uri="{BB962C8B-B14F-4D97-AF65-F5344CB8AC3E}">
        <p14:creationId xmlns:p14="http://schemas.microsoft.com/office/powerpoint/2010/main" val="127480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10AA-EA67-47CE-ABC7-833FB72B4E28}"/>
              </a:ext>
            </a:extLst>
          </p:cNvPr>
          <p:cNvSpPr>
            <a:spLocks noGrp="1"/>
          </p:cNvSpPr>
          <p:nvPr>
            <p:ph type="title"/>
          </p:nvPr>
        </p:nvSpPr>
        <p:spPr>
          <a:xfrm>
            <a:off x="183107" y="109181"/>
            <a:ext cx="4266063" cy="571856"/>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sz="3200" dirty="0"/>
              <a:t>BUSINESS MODEL CANVAS</a:t>
            </a:r>
          </a:p>
        </p:txBody>
      </p:sp>
      <p:pic>
        <p:nvPicPr>
          <p:cNvPr id="16" name="Content Placeholder 15">
            <a:extLst>
              <a:ext uri="{FF2B5EF4-FFF2-40B4-BE49-F238E27FC236}">
                <a16:creationId xmlns:a16="http://schemas.microsoft.com/office/drawing/2014/main" id="{75690A91-98BA-474E-92DD-1145AFFC966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flipV="1">
            <a:off x="3190166" y="1575951"/>
            <a:ext cx="1259004" cy="4341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8F5EA1A8-26F2-4B47-A9D1-D90F1A7F3165}"/>
              </a:ext>
            </a:extLst>
          </p:cNvPr>
          <p:cNvSpPr txBox="1"/>
          <p:nvPr/>
        </p:nvSpPr>
        <p:spPr>
          <a:xfrm>
            <a:off x="183107" y="791570"/>
            <a:ext cx="4361597"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DESIGNED FOR : Introducing battery exchange points at various places to help overcome the charging problems and reducing cost of EV</a:t>
            </a:r>
          </a:p>
        </p:txBody>
      </p:sp>
      <p:sp>
        <p:nvSpPr>
          <p:cNvPr id="7" name="TextBox 6">
            <a:extLst>
              <a:ext uri="{FF2B5EF4-FFF2-40B4-BE49-F238E27FC236}">
                <a16:creationId xmlns:a16="http://schemas.microsoft.com/office/drawing/2014/main" id="{8DC39C74-EBAD-44A4-9941-DFF26FACE37E}"/>
              </a:ext>
            </a:extLst>
          </p:cNvPr>
          <p:cNvSpPr txBox="1"/>
          <p:nvPr/>
        </p:nvSpPr>
        <p:spPr>
          <a:xfrm>
            <a:off x="4640238" y="791570"/>
            <a:ext cx="3007059"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Designed </a:t>
            </a:r>
            <a:r>
              <a:rPr lang="en-US" sz="1400" dirty="0" err="1"/>
              <a:t>by:Abhishek</a:t>
            </a:r>
            <a:r>
              <a:rPr lang="en-US" sz="1400" dirty="0"/>
              <a:t> Jain</a:t>
            </a:r>
          </a:p>
          <a:p>
            <a:r>
              <a:rPr lang="en-US" sz="1400" dirty="0"/>
              <a:t>                       </a:t>
            </a:r>
            <a:r>
              <a:rPr lang="en-US" sz="1400" dirty="0" err="1"/>
              <a:t>Gourav</a:t>
            </a:r>
            <a:r>
              <a:rPr lang="en-US" sz="1400" dirty="0"/>
              <a:t> </a:t>
            </a:r>
            <a:r>
              <a:rPr lang="en-US" sz="1400" dirty="0" err="1"/>
              <a:t>Dhalia</a:t>
            </a:r>
            <a:endParaRPr lang="en-US" sz="1400" dirty="0"/>
          </a:p>
          <a:p>
            <a:r>
              <a:rPr lang="en-US" sz="1400" dirty="0"/>
              <a:t>                       Shubham Gurjar</a:t>
            </a:r>
          </a:p>
        </p:txBody>
      </p:sp>
      <p:sp>
        <p:nvSpPr>
          <p:cNvPr id="8" name="TextBox 7">
            <a:extLst>
              <a:ext uri="{FF2B5EF4-FFF2-40B4-BE49-F238E27FC236}">
                <a16:creationId xmlns:a16="http://schemas.microsoft.com/office/drawing/2014/main" id="{E158C582-8B9C-4356-B632-91AD2EC37806}"/>
              </a:ext>
            </a:extLst>
          </p:cNvPr>
          <p:cNvSpPr txBox="1"/>
          <p:nvPr/>
        </p:nvSpPr>
        <p:spPr>
          <a:xfrm>
            <a:off x="7742831" y="791570"/>
            <a:ext cx="21245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Date : 25-12-2021</a:t>
            </a:r>
          </a:p>
        </p:txBody>
      </p:sp>
      <p:sp>
        <p:nvSpPr>
          <p:cNvPr id="9" name="TextBox 8">
            <a:extLst>
              <a:ext uri="{FF2B5EF4-FFF2-40B4-BE49-F238E27FC236}">
                <a16:creationId xmlns:a16="http://schemas.microsoft.com/office/drawing/2014/main" id="{31684825-F84C-4CE9-9E99-952804FB7BFB}"/>
              </a:ext>
            </a:extLst>
          </p:cNvPr>
          <p:cNvSpPr txBox="1"/>
          <p:nvPr/>
        </p:nvSpPr>
        <p:spPr>
          <a:xfrm>
            <a:off x="10031104" y="791570"/>
            <a:ext cx="181515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Version: 1.0</a:t>
            </a:r>
          </a:p>
        </p:txBody>
      </p:sp>
      <p:sp>
        <p:nvSpPr>
          <p:cNvPr id="12" name="TextBox 11">
            <a:extLst>
              <a:ext uri="{FF2B5EF4-FFF2-40B4-BE49-F238E27FC236}">
                <a16:creationId xmlns:a16="http://schemas.microsoft.com/office/drawing/2014/main" id="{342135BE-3574-4A8A-9A03-A09AA954EEA6}"/>
              </a:ext>
            </a:extLst>
          </p:cNvPr>
          <p:cNvSpPr txBox="1"/>
          <p:nvPr/>
        </p:nvSpPr>
        <p:spPr>
          <a:xfrm>
            <a:off x="183107" y="1530234"/>
            <a:ext cx="3007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ds</a:t>
            </a:r>
          </a:p>
        </p:txBody>
      </p:sp>
      <p:sp>
        <p:nvSpPr>
          <p:cNvPr id="13" name="TextBox 12">
            <a:extLst>
              <a:ext uri="{FF2B5EF4-FFF2-40B4-BE49-F238E27FC236}">
                <a16:creationId xmlns:a16="http://schemas.microsoft.com/office/drawing/2014/main" id="{E04F14EF-258B-4598-B73E-5D5A02C32C5D}"/>
              </a:ext>
            </a:extLst>
          </p:cNvPr>
          <p:cNvSpPr txBox="1"/>
          <p:nvPr/>
        </p:nvSpPr>
        <p:spPr>
          <a:xfrm>
            <a:off x="183107" y="1575953"/>
            <a:ext cx="299682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Key partners</a:t>
            </a:r>
          </a:p>
        </p:txBody>
      </p:sp>
      <p:sp>
        <p:nvSpPr>
          <p:cNvPr id="14" name="TextBox 13">
            <a:extLst>
              <a:ext uri="{FF2B5EF4-FFF2-40B4-BE49-F238E27FC236}">
                <a16:creationId xmlns:a16="http://schemas.microsoft.com/office/drawing/2014/main" id="{CF77BD31-B121-4BB4-B4DA-21C9B7AC76FF}"/>
              </a:ext>
            </a:extLst>
          </p:cNvPr>
          <p:cNvSpPr txBox="1"/>
          <p:nvPr/>
        </p:nvSpPr>
        <p:spPr>
          <a:xfrm>
            <a:off x="183107" y="1945285"/>
            <a:ext cx="4266063" cy="160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mj-lt"/>
              <a:buAutoNum type="arabicPeriod"/>
            </a:pPr>
            <a:r>
              <a:rPr lang="en-US" sz="1400" dirty="0"/>
              <a:t>EV cars manufacturer :To supply cars to customer without batteries.</a:t>
            </a:r>
          </a:p>
          <a:p>
            <a:pPr marL="342900" indent="-342900">
              <a:buFont typeface="+mj-lt"/>
              <a:buAutoNum type="arabicPeriod"/>
            </a:pPr>
            <a:r>
              <a:rPr lang="en-US" sz="1400" dirty="0"/>
              <a:t>Li ion battery manufacturer: To supply batteries to our firm </a:t>
            </a:r>
          </a:p>
          <a:p>
            <a:pPr marL="342900" indent="-342900">
              <a:buFont typeface="+mj-lt"/>
              <a:buAutoNum type="arabicPeriod"/>
            </a:pPr>
            <a:r>
              <a:rPr lang="en-US" sz="1400" dirty="0"/>
              <a:t>Government of </a:t>
            </a:r>
            <a:r>
              <a:rPr lang="en-US" sz="1400" dirty="0" err="1"/>
              <a:t>india:To</a:t>
            </a:r>
            <a:r>
              <a:rPr lang="en-US" sz="1400" dirty="0"/>
              <a:t> provide subsidies and help in cost reduction of vehicles ,Also in electricity to our battery charging plants as well as for land </a:t>
            </a:r>
          </a:p>
        </p:txBody>
      </p:sp>
      <p:sp>
        <p:nvSpPr>
          <p:cNvPr id="17" name="TextBox 16">
            <a:extLst>
              <a:ext uri="{FF2B5EF4-FFF2-40B4-BE49-F238E27FC236}">
                <a16:creationId xmlns:a16="http://schemas.microsoft.com/office/drawing/2014/main" id="{BCCFC52B-70C3-421C-A09F-F46317B2D8B9}"/>
              </a:ext>
            </a:extLst>
          </p:cNvPr>
          <p:cNvSpPr txBox="1"/>
          <p:nvPr/>
        </p:nvSpPr>
        <p:spPr>
          <a:xfrm>
            <a:off x="4544704" y="1575951"/>
            <a:ext cx="2006221" cy="369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Key Activities</a:t>
            </a:r>
          </a:p>
        </p:txBody>
      </p:sp>
      <p:pic>
        <p:nvPicPr>
          <p:cNvPr id="24" name="Picture 23">
            <a:extLst>
              <a:ext uri="{FF2B5EF4-FFF2-40B4-BE49-F238E27FC236}">
                <a16:creationId xmlns:a16="http://schemas.microsoft.com/office/drawing/2014/main" id="{E1D1D83B-FC28-4650-8D1F-124F9C3E8F1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50759" y="1530235"/>
            <a:ext cx="1201004" cy="479858"/>
          </a:xfrm>
          <a:prstGeom prst="rect">
            <a:avLst/>
          </a:prstGeom>
        </p:spPr>
      </p:pic>
      <p:sp>
        <p:nvSpPr>
          <p:cNvPr id="25" name="TextBox 24">
            <a:extLst>
              <a:ext uri="{FF2B5EF4-FFF2-40B4-BE49-F238E27FC236}">
                <a16:creationId xmlns:a16="http://schemas.microsoft.com/office/drawing/2014/main" id="{EAA1F963-D0CB-4D4E-B3E8-8D2FAED004FA}"/>
              </a:ext>
            </a:extLst>
          </p:cNvPr>
          <p:cNvSpPr txBox="1"/>
          <p:nvPr/>
        </p:nvSpPr>
        <p:spPr>
          <a:xfrm>
            <a:off x="4544704" y="1945285"/>
            <a:ext cx="3007059" cy="138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Here we are creating a platform where people can come and exchange there drained  batteries with full charged ones .Thus creating points for </a:t>
            </a:r>
            <a:r>
              <a:rPr lang="en-US" sz="1400" dirty="0" err="1"/>
              <a:t>exhcnage</a:t>
            </a:r>
            <a:r>
              <a:rPr lang="en-US" sz="1400" dirty="0"/>
              <a:t> as well as plants to charge drain out batteries.</a:t>
            </a:r>
          </a:p>
        </p:txBody>
      </p:sp>
      <p:sp>
        <p:nvSpPr>
          <p:cNvPr id="26" name="TextBox 25">
            <a:extLst>
              <a:ext uri="{FF2B5EF4-FFF2-40B4-BE49-F238E27FC236}">
                <a16:creationId xmlns:a16="http://schemas.microsoft.com/office/drawing/2014/main" id="{03818125-BE62-4419-B6C1-1E4219CF3C56}"/>
              </a:ext>
            </a:extLst>
          </p:cNvPr>
          <p:cNvSpPr txBox="1"/>
          <p:nvPr/>
        </p:nvSpPr>
        <p:spPr>
          <a:xfrm>
            <a:off x="4640238" y="3429000"/>
            <a:ext cx="1910687" cy="369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KEY RESOURCES</a:t>
            </a:r>
          </a:p>
        </p:txBody>
      </p:sp>
      <p:pic>
        <p:nvPicPr>
          <p:cNvPr id="28" name="Picture 27">
            <a:extLst>
              <a:ext uri="{FF2B5EF4-FFF2-40B4-BE49-F238E27FC236}">
                <a16:creationId xmlns:a16="http://schemas.microsoft.com/office/drawing/2014/main" id="{870ED03F-32CB-4594-BAA7-071B8ABC333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523631" y="3155890"/>
            <a:ext cx="1028132" cy="897495"/>
          </a:xfrm>
          <a:prstGeom prst="rect">
            <a:avLst/>
          </a:prstGeom>
        </p:spPr>
      </p:pic>
      <p:sp>
        <p:nvSpPr>
          <p:cNvPr id="29" name="TextBox 28">
            <a:extLst>
              <a:ext uri="{FF2B5EF4-FFF2-40B4-BE49-F238E27FC236}">
                <a16:creationId xmlns:a16="http://schemas.microsoft.com/office/drawing/2014/main" id="{498FC495-40B3-4025-B375-9FAB39912417}"/>
              </a:ext>
            </a:extLst>
          </p:cNvPr>
          <p:cNvSpPr txBox="1"/>
          <p:nvPr/>
        </p:nvSpPr>
        <p:spPr>
          <a:xfrm>
            <a:off x="4592470" y="3897054"/>
            <a:ext cx="2911525" cy="1169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Land to set up spots for exchange which are not required to be very large as well for setting up charging plants though they are not require as big in number as exchange points.</a:t>
            </a:r>
          </a:p>
        </p:txBody>
      </p:sp>
      <p:sp>
        <p:nvSpPr>
          <p:cNvPr id="30" name="TextBox 29">
            <a:extLst>
              <a:ext uri="{FF2B5EF4-FFF2-40B4-BE49-F238E27FC236}">
                <a16:creationId xmlns:a16="http://schemas.microsoft.com/office/drawing/2014/main" id="{C30B1975-5797-445A-A45D-2FDDCFF7271C}"/>
              </a:ext>
            </a:extLst>
          </p:cNvPr>
          <p:cNvSpPr txBox="1"/>
          <p:nvPr/>
        </p:nvSpPr>
        <p:spPr>
          <a:xfrm>
            <a:off x="7647297" y="1575951"/>
            <a:ext cx="206422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Value Propositions</a:t>
            </a:r>
          </a:p>
        </p:txBody>
      </p:sp>
      <p:pic>
        <p:nvPicPr>
          <p:cNvPr id="32" name="Picture 31">
            <a:extLst>
              <a:ext uri="{FF2B5EF4-FFF2-40B4-BE49-F238E27FC236}">
                <a16:creationId xmlns:a16="http://schemas.microsoft.com/office/drawing/2014/main" id="{295F58E7-AD95-476E-BEFB-C8E63F72CB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62128" y="1345568"/>
            <a:ext cx="537951" cy="738664"/>
          </a:xfrm>
          <a:prstGeom prst="rect">
            <a:avLst/>
          </a:prstGeom>
        </p:spPr>
      </p:pic>
      <p:sp>
        <p:nvSpPr>
          <p:cNvPr id="33" name="TextBox 32">
            <a:extLst>
              <a:ext uri="{FF2B5EF4-FFF2-40B4-BE49-F238E27FC236}">
                <a16:creationId xmlns:a16="http://schemas.microsoft.com/office/drawing/2014/main" id="{D51E8A7D-A467-421B-9927-3F7FB232701C}"/>
              </a:ext>
            </a:extLst>
          </p:cNvPr>
          <p:cNvSpPr txBox="1"/>
          <p:nvPr/>
        </p:nvSpPr>
        <p:spPr>
          <a:xfrm>
            <a:off x="7647297" y="1945283"/>
            <a:ext cx="2547581" cy="1815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Convenience: No longer long waits at charging points or at home which range from 30 minutes to 8 hours!</a:t>
            </a:r>
          </a:p>
          <a:p>
            <a:r>
              <a:rPr lang="en-US" sz="1400" dirty="0"/>
              <a:t>Cost Reduction: purchasing and owning value both will reduce and become comparable to ICE or even cheaper!</a:t>
            </a:r>
          </a:p>
        </p:txBody>
      </p:sp>
      <p:sp>
        <p:nvSpPr>
          <p:cNvPr id="34" name="TextBox 33">
            <a:extLst>
              <a:ext uri="{FF2B5EF4-FFF2-40B4-BE49-F238E27FC236}">
                <a16:creationId xmlns:a16="http://schemas.microsoft.com/office/drawing/2014/main" id="{ACBAA465-D919-4336-94CF-0486A937F0DE}"/>
              </a:ext>
            </a:extLst>
          </p:cNvPr>
          <p:cNvSpPr txBox="1"/>
          <p:nvPr/>
        </p:nvSpPr>
        <p:spPr>
          <a:xfrm>
            <a:off x="10290412" y="1530234"/>
            <a:ext cx="1718481"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1600" dirty="0"/>
              <a:t>Customer Segment</a:t>
            </a:r>
          </a:p>
        </p:txBody>
      </p:sp>
      <p:sp>
        <p:nvSpPr>
          <p:cNvPr id="35" name="TextBox 34">
            <a:extLst>
              <a:ext uri="{FF2B5EF4-FFF2-40B4-BE49-F238E27FC236}">
                <a16:creationId xmlns:a16="http://schemas.microsoft.com/office/drawing/2014/main" id="{26D3DC88-3A1E-46A1-B5A7-510BBA376152}"/>
              </a:ext>
            </a:extLst>
          </p:cNvPr>
          <p:cNvSpPr txBox="1"/>
          <p:nvPr/>
        </p:nvSpPr>
        <p:spPr>
          <a:xfrm>
            <a:off x="10290412" y="2185553"/>
            <a:ext cx="1708814"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Ours is a multi sided platform since we are providing benefits to both manufacturer of car and battery as well as to consumers by cost reduction and solving charging issues</a:t>
            </a:r>
            <a:r>
              <a:rPr lang="en-US" dirty="0"/>
              <a:t>.</a:t>
            </a:r>
          </a:p>
        </p:txBody>
      </p:sp>
      <p:sp>
        <p:nvSpPr>
          <p:cNvPr id="36" name="TextBox 35">
            <a:extLst>
              <a:ext uri="{FF2B5EF4-FFF2-40B4-BE49-F238E27FC236}">
                <a16:creationId xmlns:a16="http://schemas.microsoft.com/office/drawing/2014/main" id="{AC376059-03A6-4F2D-A9AE-998F7555A1EC}"/>
              </a:ext>
            </a:extLst>
          </p:cNvPr>
          <p:cNvSpPr txBox="1"/>
          <p:nvPr/>
        </p:nvSpPr>
        <p:spPr>
          <a:xfrm>
            <a:off x="183107" y="3613667"/>
            <a:ext cx="308993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Cost structure</a:t>
            </a:r>
          </a:p>
        </p:txBody>
      </p:sp>
      <p:sp>
        <p:nvSpPr>
          <p:cNvPr id="37" name="TextBox 36">
            <a:extLst>
              <a:ext uri="{FF2B5EF4-FFF2-40B4-BE49-F238E27FC236}">
                <a16:creationId xmlns:a16="http://schemas.microsoft.com/office/drawing/2014/main" id="{521094EF-86FB-4859-8609-4DA1821645C8}"/>
              </a:ext>
            </a:extLst>
          </p:cNvPr>
          <p:cNvSpPr txBox="1"/>
          <p:nvPr/>
        </p:nvSpPr>
        <p:spPr>
          <a:xfrm>
            <a:off x="192774" y="3982999"/>
            <a:ext cx="4157035"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We will require money in buying lands (one time investment) then buying batteries and charging them will be the most expensive resource and activity.</a:t>
            </a:r>
          </a:p>
          <a:p>
            <a:r>
              <a:rPr lang="en-US" sz="1400" dirty="0"/>
              <a:t>Ours is a </a:t>
            </a:r>
            <a:r>
              <a:rPr lang="en-US" sz="1400" u="sng" dirty="0"/>
              <a:t>value driven model </a:t>
            </a:r>
            <a:r>
              <a:rPr lang="en-US" sz="1400" dirty="0"/>
              <a:t>since we are bringing convenience  for people in using EV.</a:t>
            </a:r>
          </a:p>
          <a:p>
            <a:r>
              <a:rPr lang="en-US" sz="1400" dirty="0"/>
              <a:t>Economy of scope :with more use of EV , battery production will boom and therefore manufacturer can cut the price in which they provide batteries to us and thus battery purchasing value will be crossed earlier by consumers and therefore more will be the profit.</a:t>
            </a:r>
          </a:p>
          <a:p>
            <a:r>
              <a:rPr lang="en-US" sz="1400" dirty="0"/>
              <a:t>Economy of </a:t>
            </a:r>
            <a:r>
              <a:rPr lang="en-US" sz="1400" dirty="0" err="1"/>
              <a:t>scale:With</a:t>
            </a:r>
            <a:r>
              <a:rPr lang="en-US" sz="1400" dirty="0"/>
              <a:t> increasing EV coming to us we can cut our charges accordingly to set a margin that will still provide more profit to lure the consumers.</a:t>
            </a:r>
          </a:p>
        </p:txBody>
      </p:sp>
      <p:sp>
        <p:nvSpPr>
          <p:cNvPr id="38" name="TextBox 37">
            <a:extLst>
              <a:ext uri="{FF2B5EF4-FFF2-40B4-BE49-F238E27FC236}">
                <a16:creationId xmlns:a16="http://schemas.microsoft.com/office/drawing/2014/main" id="{77F0B041-7262-4035-A304-5D0636D1E021}"/>
              </a:ext>
            </a:extLst>
          </p:cNvPr>
          <p:cNvSpPr txBox="1"/>
          <p:nvPr/>
        </p:nvSpPr>
        <p:spPr>
          <a:xfrm>
            <a:off x="4544705" y="5066605"/>
            <a:ext cx="268341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Revenue Streams</a:t>
            </a:r>
          </a:p>
        </p:txBody>
      </p:sp>
      <p:sp>
        <p:nvSpPr>
          <p:cNvPr id="39" name="TextBox 38">
            <a:extLst>
              <a:ext uri="{FF2B5EF4-FFF2-40B4-BE49-F238E27FC236}">
                <a16:creationId xmlns:a16="http://schemas.microsoft.com/office/drawing/2014/main" id="{E3ADC8C2-5ACE-4415-BE0E-C1E9B7FDE601}"/>
              </a:ext>
            </a:extLst>
          </p:cNvPr>
          <p:cNvSpPr txBox="1"/>
          <p:nvPr/>
        </p:nvSpPr>
        <p:spPr>
          <a:xfrm>
            <a:off x="4486215" y="5504959"/>
            <a:ext cx="3161082"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We are charging customers for batteries that we are purchasing , charging cost and land .</a:t>
            </a:r>
          </a:p>
          <a:p>
            <a:r>
              <a:rPr lang="en-US" sz="1400" dirty="0"/>
              <a:t>Battery </a:t>
            </a:r>
            <a:r>
              <a:rPr lang="en-US" sz="1400" dirty="0" err="1"/>
              <a:t>purachasing</a:t>
            </a:r>
            <a:r>
              <a:rPr lang="en-US" sz="1400" dirty="0"/>
              <a:t> rates will be dynamic pricing since it will depend on the market concerned with battery production as well as the charging rate will be dynamic.</a:t>
            </a:r>
          </a:p>
          <a:p>
            <a:endParaRPr lang="en-US" sz="1400" dirty="0"/>
          </a:p>
        </p:txBody>
      </p:sp>
      <p:sp>
        <p:nvSpPr>
          <p:cNvPr id="40" name="TextBox 39">
            <a:extLst>
              <a:ext uri="{FF2B5EF4-FFF2-40B4-BE49-F238E27FC236}">
                <a16:creationId xmlns:a16="http://schemas.microsoft.com/office/drawing/2014/main" id="{901D648C-F490-45F2-ACB0-F96DE3DDC506}"/>
              </a:ext>
            </a:extLst>
          </p:cNvPr>
          <p:cNvSpPr txBox="1"/>
          <p:nvPr/>
        </p:nvSpPr>
        <p:spPr>
          <a:xfrm>
            <a:off x="7742831" y="3798334"/>
            <a:ext cx="1883393"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Customer Relationship </a:t>
            </a:r>
          </a:p>
        </p:txBody>
      </p:sp>
      <p:sp>
        <p:nvSpPr>
          <p:cNvPr id="41" name="TextBox 40">
            <a:extLst>
              <a:ext uri="{FF2B5EF4-FFF2-40B4-BE49-F238E27FC236}">
                <a16:creationId xmlns:a16="http://schemas.microsoft.com/office/drawing/2014/main" id="{9F0A20C3-0913-4479-9E79-CDB10689F072}"/>
              </a:ext>
            </a:extLst>
          </p:cNvPr>
          <p:cNvSpPr txBox="1"/>
          <p:nvPr/>
        </p:nvSpPr>
        <p:spPr>
          <a:xfrm>
            <a:off x="7742831" y="4493877"/>
            <a:ext cx="2452047" cy="1815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We will we having long term subscription based customer relation  till the time he stop using our batteries and return it to us .Each </a:t>
            </a:r>
            <a:r>
              <a:rPr lang="en-US" sz="1400" dirty="0" err="1"/>
              <a:t>cutomer</a:t>
            </a:r>
            <a:r>
              <a:rPr lang="en-US" sz="1400" dirty="0"/>
              <a:t> will provide us about 1.5 lakh per year  in </a:t>
            </a:r>
            <a:r>
              <a:rPr lang="en-US" sz="1400" dirty="0" err="1"/>
              <a:t>intial</a:t>
            </a:r>
            <a:r>
              <a:rPr lang="en-US" sz="1400" dirty="0"/>
              <a:t> period then 30000 after that period.</a:t>
            </a:r>
          </a:p>
        </p:txBody>
      </p:sp>
      <p:sp>
        <p:nvSpPr>
          <p:cNvPr id="42" name="TextBox 41">
            <a:extLst>
              <a:ext uri="{FF2B5EF4-FFF2-40B4-BE49-F238E27FC236}">
                <a16:creationId xmlns:a16="http://schemas.microsoft.com/office/drawing/2014/main" id="{5E229D8F-F50A-48E7-91C5-69426E371CF0}"/>
              </a:ext>
            </a:extLst>
          </p:cNvPr>
          <p:cNvSpPr txBox="1"/>
          <p:nvPr/>
        </p:nvSpPr>
        <p:spPr>
          <a:xfrm>
            <a:off x="10300079" y="4493877"/>
            <a:ext cx="154617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dirty="0"/>
              <a:t>Channels</a:t>
            </a:r>
          </a:p>
        </p:txBody>
      </p:sp>
      <p:sp>
        <p:nvSpPr>
          <p:cNvPr id="43" name="TextBox 42">
            <a:extLst>
              <a:ext uri="{FF2B5EF4-FFF2-40B4-BE49-F238E27FC236}">
                <a16:creationId xmlns:a16="http://schemas.microsoft.com/office/drawing/2014/main" id="{7519B005-B88A-44DD-AD62-48822BA04D1F}"/>
              </a:ext>
            </a:extLst>
          </p:cNvPr>
          <p:cNvSpPr txBox="1"/>
          <p:nvPr/>
        </p:nvSpPr>
        <p:spPr>
          <a:xfrm>
            <a:off x="10300079" y="4863209"/>
            <a:ext cx="1699147"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Our point of contact with customers will be the exchange points</a:t>
            </a:r>
          </a:p>
        </p:txBody>
      </p:sp>
      <p:pic>
        <p:nvPicPr>
          <p:cNvPr id="45" name="Picture 44">
            <a:extLst>
              <a:ext uri="{FF2B5EF4-FFF2-40B4-BE49-F238E27FC236}">
                <a16:creationId xmlns:a16="http://schemas.microsoft.com/office/drawing/2014/main" id="{4932BE02-18BA-48FF-AEA7-9CA7A279A6F9}"/>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616841" y="3761164"/>
            <a:ext cx="702289" cy="781925"/>
          </a:xfrm>
          <a:prstGeom prst="rect">
            <a:avLst/>
          </a:prstGeom>
        </p:spPr>
      </p:pic>
    </p:spTree>
    <p:extLst>
      <p:ext uri="{BB962C8B-B14F-4D97-AF65-F5344CB8AC3E}">
        <p14:creationId xmlns:p14="http://schemas.microsoft.com/office/powerpoint/2010/main" val="597872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1484</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Chiller</vt:lpstr>
      <vt:lpstr>Office Theme</vt:lpstr>
      <vt:lpstr>EVONATE catering the EV with innovation</vt:lpstr>
      <vt:lpstr>PROBLEMS</vt:lpstr>
      <vt:lpstr>OUR IDEA TO TACKLE ALL THESE PROBLEMS To tackle all these problems mentioned above we have comed with with a solution , that is to set up battery exchange points at various places .  What are these ? At these battery exchange points customers will come and exchange  their batteries with fully charged ones . Customers have to buy car but without batteries how  much will this affect the cost ? This will make EV comparable or even cheaper in some cases than the ICE !.Lets  consider a case of tata nexon so on an average a battery constitute about 45 to 50 percent of a cars cost  this can even be higher for premium cars so if we sell cars without the batteries then cost of nexon will be about 7 lakh INR which will make it a bit convincing for the  customers to chose them over ICE .   How our business will work ? We will charge an advance money for battery from them and after this will give them battery and will charge them some amount every time they come for exchanging the batteries and getting charged batteries in exchange of drained one will just be a matter of a minute or two! </vt:lpstr>
      <vt:lpstr>Points to be taken under consideration</vt:lpstr>
      <vt:lpstr>OUR BUSINESS MODEL</vt:lpstr>
      <vt:lpstr>NOW LETS COMPARE AGAIN THESE TWO : Now lets see the effect on the cost of ownership again if we will follow our business model: We can easily see that  that the value which we used to spend on ICE vehicles  for seven years was less than the EV  purchasing cost itself but now we can see that now even using EV for 7 years will have about same values .</vt:lpstr>
      <vt:lpstr>SOME POINTS IN FAVOUR</vt:lpstr>
      <vt:lpstr>BUSINESS MODEL 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EVONATE catering the EV with innovation</dc:title>
  <dc:creator>shubham gurjar</dc:creator>
  <cp:lastModifiedBy>shubham gurjar</cp:lastModifiedBy>
  <cp:revision>4</cp:revision>
  <dcterms:created xsi:type="dcterms:W3CDTF">2021-12-24T15:49:58Z</dcterms:created>
  <dcterms:modified xsi:type="dcterms:W3CDTF">2021-12-25T08:53:09Z</dcterms:modified>
</cp:coreProperties>
</file>