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2" r:id="rId1"/>
  </p:sldMasterIdLst>
  <p:notesMasterIdLst>
    <p:notesMasterId r:id="rId17"/>
  </p:notesMasterIdLst>
  <p:sldIdLst>
    <p:sldId id="256" r:id="rId2"/>
    <p:sldId id="257" r:id="rId3"/>
    <p:sldId id="258" r:id="rId4"/>
    <p:sldId id="260" r:id="rId5"/>
    <p:sldId id="261" r:id="rId6"/>
    <p:sldId id="262" r:id="rId7"/>
    <p:sldId id="265" r:id="rId8"/>
    <p:sldId id="264" r:id="rId9"/>
    <p:sldId id="266" r:id="rId10"/>
    <p:sldId id="267" r:id="rId11"/>
    <p:sldId id="268" r:id="rId12"/>
    <p:sldId id="269" r:id="rId13"/>
    <p:sldId id="270"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5303" autoAdjust="0"/>
  </p:normalViewPr>
  <p:slideViewPr>
    <p:cSldViewPr snapToGrid="0">
      <p:cViewPr varScale="1">
        <p:scale>
          <a:sx n="83" d="100"/>
          <a:sy n="83" d="100"/>
        </p:scale>
        <p:origin x="686"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FEA91A-4FEF-4083-A1F0-9442A805E39B}" type="datetimeFigureOut">
              <a:rPr lang="en-IN" smtClean="0"/>
              <a:t>11-09-2021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AF6BC9-08CF-49C3-AABA-7B4689EDA20B}" type="slidenum">
              <a:rPr lang="en-IN" smtClean="0"/>
              <a:t>‹#›</a:t>
            </a:fld>
            <a:endParaRPr lang="en-IN"/>
          </a:p>
        </p:txBody>
      </p:sp>
    </p:spTree>
    <p:extLst>
      <p:ext uri="{BB962C8B-B14F-4D97-AF65-F5344CB8AC3E}">
        <p14:creationId xmlns:p14="http://schemas.microsoft.com/office/powerpoint/2010/main" val="3540086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CAF6BC9-08CF-49C3-AABA-7B4689EDA20B}" type="slidenum">
              <a:rPr lang="en-IN" smtClean="0"/>
              <a:t>12</a:t>
            </a:fld>
            <a:endParaRPr lang="en-IN"/>
          </a:p>
        </p:txBody>
      </p:sp>
    </p:spTree>
    <p:extLst>
      <p:ext uri="{BB962C8B-B14F-4D97-AF65-F5344CB8AC3E}">
        <p14:creationId xmlns:p14="http://schemas.microsoft.com/office/powerpoint/2010/main" val="3357786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4849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9/11/2021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2613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0740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9/11/2021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3424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4580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8360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6497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6644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9/11/2021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942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9/11/2021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962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9/11/2021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0325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9/11/2021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0241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9/11/2021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7300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9/11/2021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3025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9/11/2021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3025596"/>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8.xml"/><Relationship Id="rId4" Type="http://schemas.openxmlformats.org/officeDocument/2006/relationships/image" Target="../media/image13.tmp"/></Relationships>
</file>

<file path=ppt/slides/_rels/slide11.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0F8EE-B803-46B7-AA75-6B25A67DE6EA}"/>
              </a:ext>
            </a:extLst>
          </p:cNvPr>
          <p:cNvSpPr>
            <a:spLocks noGrp="1"/>
          </p:cNvSpPr>
          <p:nvPr>
            <p:ph type="ctrTitle"/>
          </p:nvPr>
        </p:nvSpPr>
        <p:spPr>
          <a:xfrm>
            <a:off x="810001" y="1417063"/>
            <a:ext cx="10572000" cy="2971051"/>
          </a:xfrm>
        </p:spPr>
        <p:txBody>
          <a:bodyPr/>
          <a:lstStyle/>
          <a:p>
            <a:r>
              <a:rPr lang="en-US" sz="4400" dirty="0"/>
              <a:t>ML BASED INSURANCE PREDICTOR</a:t>
            </a:r>
            <a:br>
              <a:rPr lang="en-US" sz="4400" dirty="0"/>
            </a:br>
            <a:r>
              <a:rPr lang="en-US" sz="4400" dirty="0"/>
              <a:t>(USING RANDOM FOREST REGRESSOR)</a:t>
            </a:r>
            <a:endParaRPr lang="en-IN" sz="4400" dirty="0"/>
          </a:p>
        </p:txBody>
      </p:sp>
      <p:sp>
        <p:nvSpPr>
          <p:cNvPr id="3" name="Subtitle 2">
            <a:extLst>
              <a:ext uri="{FF2B5EF4-FFF2-40B4-BE49-F238E27FC236}">
                <a16:creationId xmlns:a16="http://schemas.microsoft.com/office/drawing/2014/main" id="{D1BD4770-CBE1-436F-99EB-6A2A18648712}"/>
              </a:ext>
            </a:extLst>
          </p:cNvPr>
          <p:cNvSpPr>
            <a:spLocks noGrp="1"/>
          </p:cNvSpPr>
          <p:nvPr>
            <p:ph type="subTitle" idx="1"/>
          </p:nvPr>
        </p:nvSpPr>
        <p:spPr>
          <a:xfrm>
            <a:off x="810001" y="5280846"/>
            <a:ext cx="10572000" cy="1184121"/>
          </a:xfrm>
        </p:spPr>
        <p:txBody>
          <a:bodyPr>
            <a:normAutofit fontScale="55000" lnSpcReduction="20000"/>
          </a:bodyPr>
          <a:lstStyle/>
          <a:p>
            <a:r>
              <a:rPr lang="en-US" sz="3500" dirty="0"/>
              <a:t>On Subject of Data Science And Data Analytics</a:t>
            </a:r>
          </a:p>
          <a:p>
            <a:r>
              <a:rPr lang="en-US" sz="3500" dirty="0"/>
              <a:t>Group No: 2</a:t>
            </a:r>
          </a:p>
          <a:p>
            <a:r>
              <a:rPr lang="en-US" sz="3500" dirty="0"/>
              <a:t>Batch: 16 </a:t>
            </a:r>
          </a:p>
          <a:p>
            <a:endParaRPr lang="en-IN" dirty="0"/>
          </a:p>
        </p:txBody>
      </p:sp>
    </p:spTree>
    <p:extLst>
      <p:ext uri="{BB962C8B-B14F-4D97-AF65-F5344CB8AC3E}">
        <p14:creationId xmlns:p14="http://schemas.microsoft.com/office/powerpoint/2010/main" val="2175842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FDE9-2A85-4473-A6BC-BBB13EA1FD88}"/>
              </a:ext>
            </a:extLst>
          </p:cNvPr>
          <p:cNvSpPr>
            <a:spLocks noGrp="1"/>
          </p:cNvSpPr>
          <p:nvPr>
            <p:ph type="title"/>
          </p:nvPr>
        </p:nvSpPr>
        <p:spPr/>
        <p:txBody>
          <a:bodyPr/>
          <a:lstStyle/>
          <a:p>
            <a:r>
              <a:rPr lang="en-US" b="1" i="1" dirty="0">
                <a:cs typeface="Mangal" panose="02040503050203030202" pitchFamily="18" charset="0"/>
              </a:rPr>
              <a:t>Step 2: Label encoding</a:t>
            </a:r>
            <a:endParaRPr lang="en-IN" dirty="0"/>
          </a:p>
        </p:txBody>
      </p:sp>
      <p:sp>
        <p:nvSpPr>
          <p:cNvPr id="4" name="Text Placeholder 3">
            <a:extLst>
              <a:ext uri="{FF2B5EF4-FFF2-40B4-BE49-F238E27FC236}">
                <a16:creationId xmlns:a16="http://schemas.microsoft.com/office/drawing/2014/main" id="{34597E8A-BA29-403B-846B-31FDF31E09DF}"/>
              </a:ext>
            </a:extLst>
          </p:cNvPr>
          <p:cNvSpPr>
            <a:spLocks noGrp="1"/>
          </p:cNvSpPr>
          <p:nvPr>
            <p:ph type="body" sz="half" idx="2"/>
          </p:nvPr>
        </p:nvSpPr>
        <p:spPr>
          <a:xfrm>
            <a:off x="1073151" y="2260738"/>
            <a:ext cx="4342911" cy="2123693"/>
          </a:xfrm>
        </p:spPr>
        <p:txBody>
          <a:bodyPr>
            <a:normAutofit/>
          </a:bodyPr>
          <a:lstStyle/>
          <a:p>
            <a:pPr>
              <a:lnSpc>
                <a:spcPct val="115000"/>
              </a:lnSpc>
              <a:spcAft>
                <a:spcPts val="1000"/>
              </a:spcAft>
            </a:pPr>
            <a:r>
              <a:rPr lang="en-US" sz="1600" dirty="0">
                <a:cs typeface="Mangal" panose="02040503050203030202" pitchFamily="18" charset="0"/>
              </a:rPr>
              <a:t>Here, in our dataset the columns ‘sex’, ‘smoker’ and ‘region’ have categorical values so we need to apply label encoding to convert categorical data into float or int type data.</a:t>
            </a:r>
            <a:endParaRPr lang="en-US" dirty="0">
              <a:cs typeface="Mangal" panose="02040503050203030202" pitchFamily="18" charset="0"/>
            </a:endParaRPr>
          </a:p>
        </p:txBody>
      </p:sp>
      <p:pic>
        <p:nvPicPr>
          <p:cNvPr id="5" name="Picture 4">
            <a:extLst>
              <a:ext uri="{FF2B5EF4-FFF2-40B4-BE49-F238E27FC236}">
                <a16:creationId xmlns:a16="http://schemas.microsoft.com/office/drawing/2014/main" id="{5F75250F-D74C-4109-9D64-95192B8F8908}"/>
              </a:ext>
            </a:extLst>
          </p:cNvPr>
          <p:cNvPicPr>
            <a:picLocks noChangeAspect="1"/>
          </p:cNvPicPr>
          <p:nvPr/>
        </p:nvPicPr>
        <p:blipFill>
          <a:blip r:embed="rId2"/>
          <a:stretch>
            <a:fillRect/>
          </a:stretch>
        </p:blipFill>
        <p:spPr>
          <a:xfrm>
            <a:off x="1073151" y="4384431"/>
            <a:ext cx="3962743" cy="1592718"/>
          </a:xfrm>
          <a:prstGeom prst="rect">
            <a:avLst/>
          </a:prstGeom>
        </p:spPr>
      </p:pic>
      <p:pic>
        <p:nvPicPr>
          <p:cNvPr id="14" name="Picture 13">
            <a:extLst>
              <a:ext uri="{FF2B5EF4-FFF2-40B4-BE49-F238E27FC236}">
                <a16:creationId xmlns:a16="http://schemas.microsoft.com/office/drawing/2014/main" id="{B21EF985-11BF-47A6-8982-61BB126B2423}"/>
              </a:ext>
            </a:extLst>
          </p:cNvPr>
          <p:cNvPicPr>
            <a:picLocks noChangeAspect="1"/>
          </p:cNvPicPr>
          <p:nvPr/>
        </p:nvPicPr>
        <p:blipFill>
          <a:blip r:embed="rId3"/>
          <a:stretch>
            <a:fillRect/>
          </a:stretch>
        </p:blipFill>
        <p:spPr>
          <a:xfrm>
            <a:off x="6096000" y="446088"/>
            <a:ext cx="5265876" cy="2982912"/>
          </a:xfrm>
          <a:prstGeom prst="rect">
            <a:avLst/>
          </a:prstGeom>
        </p:spPr>
      </p:pic>
      <p:pic>
        <p:nvPicPr>
          <p:cNvPr id="16" name="Picture 15">
            <a:extLst>
              <a:ext uri="{FF2B5EF4-FFF2-40B4-BE49-F238E27FC236}">
                <a16:creationId xmlns:a16="http://schemas.microsoft.com/office/drawing/2014/main" id="{3829FADD-125C-465D-B23F-9B0ACC468365}"/>
              </a:ext>
            </a:extLst>
          </p:cNvPr>
          <p:cNvPicPr>
            <a:picLocks noChangeAspect="1"/>
          </p:cNvPicPr>
          <p:nvPr/>
        </p:nvPicPr>
        <p:blipFill>
          <a:blip r:embed="rId4"/>
          <a:stretch>
            <a:fillRect/>
          </a:stretch>
        </p:blipFill>
        <p:spPr>
          <a:xfrm>
            <a:off x="7156108" y="4384430"/>
            <a:ext cx="4029574" cy="1592717"/>
          </a:xfrm>
          <a:prstGeom prst="rect">
            <a:avLst/>
          </a:prstGeom>
        </p:spPr>
      </p:pic>
      <p:sp>
        <p:nvSpPr>
          <p:cNvPr id="17" name="Arrow: Striped Right 16">
            <a:extLst>
              <a:ext uri="{FF2B5EF4-FFF2-40B4-BE49-F238E27FC236}">
                <a16:creationId xmlns:a16="http://schemas.microsoft.com/office/drawing/2014/main" id="{F2D8C387-670D-48FF-BB34-6FCFE285493F}"/>
              </a:ext>
            </a:extLst>
          </p:cNvPr>
          <p:cNvSpPr/>
          <p:nvPr/>
        </p:nvSpPr>
        <p:spPr>
          <a:xfrm>
            <a:off x="5416062" y="4799790"/>
            <a:ext cx="1359878" cy="762000"/>
          </a:xfrm>
          <a:prstGeom prst="stripedRightArrow">
            <a:avLst/>
          </a:prstGeom>
          <a:ln>
            <a:solidFill>
              <a:srgbClr val="2121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44355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DA580-2339-4324-A50F-1AC649D30123}"/>
              </a:ext>
            </a:extLst>
          </p:cNvPr>
          <p:cNvSpPr>
            <a:spLocks noGrp="1"/>
          </p:cNvSpPr>
          <p:nvPr>
            <p:ph type="title"/>
          </p:nvPr>
        </p:nvSpPr>
        <p:spPr/>
        <p:txBody>
          <a:bodyPr/>
          <a:lstStyle/>
          <a:p>
            <a:r>
              <a:rPr lang="en-US" b="1" i="1" dirty="0">
                <a:cs typeface="Mangal" panose="02040503050203030202" pitchFamily="18" charset="0"/>
              </a:rPr>
              <a:t>Step 3: Splitting th</a:t>
            </a:r>
            <a:r>
              <a:rPr lang="en-US" i="1" dirty="0">
                <a:cs typeface="Mangal" panose="02040503050203030202" pitchFamily="18" charset="0"/>
              </a:rPr>
              <a:t>e dataset into training and test set </a:t>
            </a:r>
            <a:br>
              <a:rPr lang="en-US" i="1" dirty="0">
                <a:cs typeface="Mangal" panose="02040503050203030202" pitchFamily="18" charset="0"/>
              </a:rPr>
            </a:br>
            <a:br>
              <a:rPr lang="en-US" i="1" dirty="0">
                <a:cs typeface="Mangal" panose="02040503050203030202" pitchFamily="18" charset="0"/>
              </a:rPr>
            </a:br>
            <a:r>
              <a:rPr lang="en-US" i="1" dirty="0">
                <a:cs typeface="Mangal" panose="02040503050203030202" pitchFamily="18" charset="0"/>
              </a:rPr>
              <a:t>Step 4: Feature Scaling</a:t>
            </a:r>
            <a:endParaRPr lang="en-IN" dirty="0"/>
          </a:p>
        </p:txBody>
      </p:sp>
      <p:sp>
        <p:nvSpPr>
          <p:cNvPr id="4" name="Text Placeholder 3">
            <a:extLst>
              <a:ext uri="{FF2B5EF4-FFF2-40B4-BE49-F238E27FC236}">
                <a16:creationId xmlns:a16="http://schemas.microsoft.com/office/drawing/2014/main" id="{A061DF6C-F30F-4CEE-B99C-FAE371278154}"/>
              </a:ext>
            </a:extLst>
          </p:cNvPr>
          <p:cNvSpPr>
            <a:spLocks noGrp="1"/>
          </p:cNvSpPr>
          <p:nvPr>
            <p:ph type="body" sz="half" idx="2"/>
          </p:nvPr>
        </p:nvSpPr>
        <p:spPr>
          <a:xfrm>
            <a:off x="1073150" y="2545080"/>
            <a:ext cx="3547533" cy="3593345"/>
          </a:xfrm>
        </p:spPr>
        <p:txBody>
          <a:bodyPr>
            <a:normAutofit fontScale="92500" lnSpcReduction="10000"/>
          </a:bodyPr>
          <a:lstStyle/>
          <a:p>
            <a:r>
              <a:rPr lang="en-US" sz="1600" dirty="0"/>
              <a:t>Step 3</a:t>
            </a:r>
          </a:p>
          <a:p>
            <a:r>
              <a:rPr lang="en-US" sz="1600" b="1" dirty="0"/>
              <a:t>SKLEARN</a:t>
            </a:r>
            <a:r>
              <a:rPr lang="en-US" sz="1600" dirty="0"/>
              <a:t> library’s </a:t>
            </a:r>
            <a:r>
              <a:rPr lang="en-US" sz="1600" b="1" dirty="0"/>
              <a:t>train_test_split </a:t>
            </a:r>
            <a:r>
              <a:rPr lang="en-US" sz="1600" dirty="0"/>
              <a:t>is used to split the dataset into training and testing data.</a:t>
            </a:r>
          </a:p>
          <a:p>
            <a:endParaRPr lang="en-US" sz="1600" dirty="0"/>
          </a:p>
          <a:p>
            <a:r>
              <a:rPr lang="en-US" sz="1600" dirty="0"/>
              <a:t>Step 4</a:t>
            </a:r>
          </a:p>
          <a:p>
            <a:r>
              <a:rPr lang="en-US" sz="1600" dirty="0"/>
              <a:t>Feature Engineering becomes important when the number of features are very large. One of the most important use of feature engineering is that it reduces overfitting and improves the accuracy of a model.</a:t>
            </a:r>
          </a:p>
          <a:p>
            <a:endParaRPr lang="en-US" sz="1600" dirty="0"/>
          </a:p>
          <a:p>
            <a:endParaRPr lang="en-IN" sz="1600" dirty="0"/>
          </a:p>
        </p:txBody>
      </p:sp>
      <p:pic>
        <p:nvPicPr>
          <p:cNvPr id="6" name="Picture 5">
            <a:extLst>
              <a:ext uri="{FF2B5EF4-FFF2-40B4-BE49-F238E27FC236}">
                <a16:creationId xmlns:a16="http://schemas.microsoft.com/office/drawing/2014/main" id="{183295C2-3DD1-41FC-B9DF-C909EFB6F57A}"/>
              </a:ext>
            </a:extLst>
          </p:cNvPr>
          <p:cNvPicPr>
            <a:picLocks noChangeAspect="1"/>
          </p:cNvPicPr>
          <p:nvPr/>
        </p:nvPicPr>
        <p:blipFill>
          <a:blip r:embed="rId2"/>
          <a:stretch>
            <a:fillRect/>
          </a:stretch>
        </p:blipFill>
        <p:spPr>
          <a:xfrm>
            <a:off x="5036532" y="446088"/>
            <a:ext cx="6629975" cy="2278577"/>
          </a:xfrm>
          <a:prstGeom prst="rect">
            <a:avLst/>
          </a:prstGeom>
        </p:spPr>
      </p:pic>
      <p:pic>
        <p:nvPicPr>
          <p:cNvPr id="11" name="Picture 10">
            <a:extLst>
              <a:ext uri="{FF2B5EF4-FFF2-40B4-BE49-F238E27FC236}">
                <a16:creationId xmlns:a16="http://schemas.microsoft.com/office/drawing/2014/main" id="{60986D9C-7840-4422-AF6C-7F91AECB9C2B}"/>
              </a:ext>
            </a:extLst>
          </p:cNvPr>
          <p:cNvPicPr>
            <a:picLocks noChangeAspect="1"/>
          </p:cNvPicPr>
          <p:nvPr/>
        </p:nvPicPr>
        <p:blipFill>
          <a:blip r:embed="rId3"/>
          <a:stretch>
            <a:fillRect/>
          </a:stretch>
        </p:blipFill>
        <p:spPr>
          <a:xfrm>
            <a:off x="5036531" y="3667323"/>
            <a:ext cx="5159475" cy="1910517"/>
          </a:xfrm>
          <a:prstGeom prst="rect">
            <a:avLst/>
          </a:prstGeom>
        </p:spPr>
      </p:pic>
    </p:spTree>
    <p:extLst>
      <p:ext uri="{BB962C8B-B14F-4D97-AF65-F5344CB8AC3E}">
        <p14:creationId xmlns:p14="http://schemas.microsoft.com/office/powerpoint/2010/main" val="2453142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9FC6-C47E-4385-868E-8D49EB7A51C6}"/>
              </a:ext>
            </a:extLst>
          </p:cNvPr>
          <p:cNvSpPr>
            <a:spLocks noGrp="1"/>
          </p:cNvSpPr>
          <p:nvPr>
            <p:ph type="title"/>
          </p:nvPr>
        </p:nvSpPr>
        <p:spPr/>
        <p:txBody>
          <a:bodyPr/>
          <a:lstStyle/>
          <a:p>
            <a:r>
              <a:rPr lang="en-US" i="1" dirty="0">
                <a:cs typeface="Mangal" panose="02040503050203030202" pitchFamily="18" charset="0"/>
              </a:rPr>
              <a:t>Step 5: Training the Random Forest Regression model on the whole dataset</a:t>
            </a:r>
            <a:endParaRPr lang="en-IN" i="1" dirty="0">
              <a:cs typeface="Mangal" panose="02040503050203030202" pitchFamily="18" charset="0"/>
            </a:endParaRPr>
          </a:p>
        </p:txBody>
      </p:sp>
      <p:sp>
        <p:nvSpPr>
          <p:cNvPr id="4" name="Text Placeholder 3">
            <a:extLst>
              <a:ext uri="{FF2B5EF4-FFF2-40B4-BE49-F238E27FC236}">
                <a16:creationId xmlns:a16="http://schemas.microsoft.com/office/drawing/2014/main" id="{6C26F9E1-E4D1-4A88-8896-97B655CF71AC}"/>
              </a:ext>
            </a:extLst>
          </p:cNvPr>
          <p:cNvSpPr>
            <a:spLocks noGrp="1"/>
          </p:cNvSpPr>
          <p:nvPr>
            <p:ph type="body" sz="half" idx="2"/>
          </p:nvPr>
        </p:nvSpPr>
        <p:spPr>
          <a:xfrm>
            <a:off x="1073150" y="2656978"/>
            <a:ext cx="3800454" cy="3652382"/>
          </a:xfrm>
        </p:spPr>
        <p:txBody>
          <a:bodyPr>
            <a:normAutofit/>
          </a:bodyPr>
          <a:lstStyle/>
          <a:p>
            <a:r>
              <a:rPr lang="en-US" sz="1600" dirty="0">
                <a:cs typeface="Mangal" panose="02040503050203030202" pitchFamily="18" charset="0"/>
              </a:rPr>
              <a:t>From the </a:t>
            </a:r>
            <a:r>
              <a:rPr lang="en-US" sz="1600" b="1" dirty="0" err="1">
                <a:cs typeface="Mangal" panose="02040503050203030202" pitchFamily="18" charset="0"/>
              </a:rPr>
              <a:t>sklearn</a:t>
            </a:r>
            <a:r>
              <a:rPr lang="en-US" sz="1600" dirty="0">
                <a:cs typeface="Mangal" panose="02040503050203030202" pitchFamily="18" charset="0"/>
              </a:rPr>
              <a:t> package, we import the </a:t>
            </a:r>
            <a:r>
              <a:rPr lang="en-US" sz="1600" b="1" dirty="0" err="1">
                <a:cs typeface="Mangal" panose="02040503050203030202" pitchFamily="18" charset="0"/>
              </a:rPr>
              <a:t>RandomForestRegressor</a:t>
            </a:r>
            <a:r>
              <a:rPr lang="en-US" sz="1600" dirty="0">
                <a:cs typeface="Mangal" panose="02040503050203030202" pitchFamily="18" charset="0"/>
              </a:rPr>
              <a:t>, and assign it to a variable. The parameter </a:t>
            </a:r>
            <a:r>
              <a:rPr lang="en-US" sz="1600" i="1" dirty="0" err="1">
                <a:cs typeface="Mangal" panose="02040503050203030202" pitchFamily="18" charset="0"/>
              </a:rPr>
              <a:t>n_estimators</a:t>
            </a:r>
            <a:r>
              <a:rPr lang="en-US" sz="1600" i="1" dirty="0">
                <a:cs typeface="Mangal" panose="02040503050203030202" pitchFamily="18" charset="0"/>
              </a:rPr>
              <a:t> </a:t>
            </a:r>
            <a:r>
              <a:rPr lang="en-US" sz="1600" dirty="0">
                <a:cs typeface="Mangal" panose="02040503050203030202" pitchFamily="18" charset="0"/>
              </a:rPr>
              <a:t>creates n number of tree. We passed in 1000. so the model will create the 1000 trees on training data. </a:t>
            </a:r>
            <a:endParaRPr lang="en-IN" sz="1600" dirty="0">
              <a:cs typeface="Mangal" panose="02040503050203030202" pitchFamily="18" charset="0"/>
            </a:endParaRPr>
          </a:p>
        </p:txBody>
      </p:sp>
      <p:pic>
        <p:nvPicPr>
          <p:cNvPr id="8" name="Picture 7">
            <a:extLst>
              <a:ext uri="{FF2B5EF4-FFF2-40B4-BE49-F238E27FC236}">
                <a16:creationId xmlns:a16="http://schemas.microsoft.com/office/drawing/2014/main" id="{57E62077-69FA-4888-908D-1B08B2E46044}"/>
              </a:ext>
            </a:extLst>
          </p:cNvPr>
          <p:cNvPicPr>
            <a:picLocks noChangeAspect="1"/>
          </p:cNvPicPr>
          <p:nvPr/>
        </p:nvPicPr>
        <p:blipFill>
          <a:blip r:embed="rId3"/>
          <a:stretch>
            <a:fillRect/>
          </a:stretch>
        </p:blipFill>
        <p:spPr>
          <a:xfrm>
            <a:off x="5089527" y="3278006"/>
            <a:ext cx="6507880" cy="2410326"/>
          </a:xfrm>
          <a:prstGeom prst="rect">
            <a:avLst/>
          </a:prstGeom>
        </p:spPr>
      </p:pic>
    </p:spTree>
    <p:extLst>
      <p:ext uri="{BB962C8B-B14F-4D97-AF65-F5344CB8AC3E}">
        <p14:creationId xmlns:p14="http://schemas.microsoft.com/office/powerpoint/2010/main" val="2807569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A3515-575D-4E87-B621-131A6ADBC997}"/>
              </a:ext>
            </a:extLst>
          </p:cNvPr>
          <p:cNvSpPr>
            <a:spLocks noGrp="1"/>
          </p:cNvSpPr>
          <p:nvPr>
            <p:ph type="title"/>
          </p:nvPr>
        </p:nvSpPr>
        <p:spPr/>
        <p:txBody>
          <a:bodyPr/>
          <a:lstStyle/>
          <a:p>
            <a:r>
              <a:rPr lang="en-US" dirty="0"/>
              <a:t>Step 6: Predicting the test set results</a:t>
            </a:r>
            <a:endParaRPr lang="en-IN" dirty="0"/>
          </a:p>
        </p:txBody>
      </p:sp>
      <p:sp>
        <p:nvSpPr>
          <p:cNvPr id="4" name="Text Placeholder 3">
            <a:extLst>
              <a:ext uri="{FF2B5EF4-FFF2-40B4-BE49-F238E27FC236}">
                <a16:creationId xmlns:a16="http://schemas.microsoft.com/office/drawing/2014/main" id="{A24C4F46-8992-4113-968A-151202BA0461}"/>
              </a:ext>
            </a:extLst>
          </p:cNvPr>
          <p:cNvSpPr>
            <a:spLocks noGrp="1"/>
          </p:cNvSpPr>
          <p:nvPr>
            <p:ph type="body" sz="half" idx="2"/>
          </p:nvPr>
        </p:nvSpPr>
        <p:spPr/>
        <p:txBody>
          <a:bodyPr/>
          <a:lstStyle/>
          <a:p>
            <a:r>
              <a:rPr lang="en-US" dirty="0"/>
              <a:t>Now, we have created a random forest regression model, we must assess is performance</a:t>
            </a:r>
            <a:r>
              <a:rPr lang="en-IN" dirty="0"/>
              <a:t>.</a:t>
            </a:r>
          </a:p>
          <a:p>
            <a:r>
              <a:rPr lang="en-US" b="0" i="0" dirty="0">
                <a:solidFill>
                  <a:srgbClr val="292929"/>
                </a:solidFill>
                <a:effectLst/>
                <a:latin typeface="charter"/>
              </a:rPr>
              <a:t>.</a:t>
            </a:r>
            <a:r>
              <a:rPr lang="en-US" dirty="0"/>
              <a:t>R² score tells us how well our model is fitted to the data by comparing it to the average line of the dependent variable.</a:t>
            </a:r>
          </a:p>
          <a:p>
            <a:r>
              <a:rPr lang="en-US" dirty="0"/>
              <a:t>We achieved an accuracy score of approximately 84%.</a:t>
            </a:r>
          </a:p>
        </p:txBody>
      </p:sp>
      <p:pic>
        <p:nvPicPr>
          <p:cNvPr id="6" name="Picture 5">
            <a:extLst>
              <a:ext uri="{FF2B5EF4-FFF2-40B4-BE49-F238E27FC236}">
                <a16:creationId xmlns:a16="http://schemas.microsoft.com/office/drawing/2014/main" id="{0D2B497C-F5B2-4B73-A173-A1D0E0AD8316}"/>
              </a:ext>
            </a:extLst>
          </p:cNvPr>
          <p:cNvPicPr>
            <a:picLocks noChangeAspect="1"/>
          </p:cNvPicPr>
          <p:nvPr/>
        </p:nvPicPr>
        <p:blipFill rotWithShape="1">
          <a:blip r:embed="rId2"/>
          <a:srcRect b="31680"/>
          <a:stretch/>
        </p:blipFill>
        <p:spPr>
          <a:xfrm>
            <a:off x="5277852" y="446088"/>
            <a:ext cx="6362353" cy="3115259"/>
          </a:xfrm>
          <a:prstGeom prst="rect">
            <a:avLst/>
          </a:prstGeom>
        </p:spPr>
      </p:pic>
      <p:pic>
        <p:nvPicPr>
          <p:cNvPr id="8" name="Picture 7">
            <a:extLst>
              <a:ext uri="{FF2B5EF4-FFF2-40B4-BE49-F238E27FC236}">
                <a16:creationId xmlns:a16="http://schemas.microsoft.com/office/drawing/2014/main" id="{84553AC2-8512-4EEB-9693-ED5BA04404FA}"/>
              </a:ext>
            </a:extLst>
          </p:cNvPr>
          <p:cNvPicPr>
            <a:picLocks noChangeAspect="1"/>
          </p:cNvPicPr>
          <p:nvPr/>
        </p:nvPicPr>
        <p:blipFill>
          <a:blip r:embed="rId3"/>
          <a:stretch>
            <a:fillRect/>
          </a:stretch>
        </p:blipFill>
        <p:spPr>
          <a:xfrm>
            <a:off x="5277852" y="3820531"/>
            <a:ext cx="4235116" cy="2354628"/>
          </a:xfrm>
          <a:prstGeom prst="rect">
            <a:avLst/>
          </a:prstGeom>
        </p:spPr>
      </p:pic>
    </p:spTree>
    <p:extLst>
      <p:ext uri="{BB962C8B-B14F-4D97-AF65-F5344CB8AC3E}">
        <p14:creationId xmlns:p14="http://schemas.microsoft.com/office/powerpoint/2010/main" val="2295424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41554-5F1C-463A-9242-842BD38D3593}"/>
              </a:ext>
            </a:extLst>
          </p:cNvPr>
          <p:cNvSpPr>
            <a:spLocks noGrp="1"/>
          </p:cNvSpPr>
          <p:nvPr>
            <p:ph type="title"/>
          </p:nvPr>
        </p:nvSpPr>
        <p:spPr/>
        <p:txBody>
          <a:bodyPr/>
          <a:lstStyle/>
          <a:p>
            <a:r>
              <a:rPr lang="en-US" dirty="0"/>
              <a:t>Predict the charge for new customer</a:t>
            </a:r>
            <a:endParaRPr lang="en-IN" dirty="0"/>
          </a:p>
        </p:txBody>
      </p:sp>
      <p:sp>
        <p:nvSpPr>
          <p:cNvPr id="4" name="Text Placeholder 3">
            <a:extLst>
              <a:ext uri="{FF2B5EF4-FFF2-40B4-BE49-F238E27FC236}">
                <a16:creationId xmlns:a16="http://schemas.microsoft.com/office/drawing/2014/main" id="{4ACFFBF8-29D0-4635-B062-EFE12CEDA3D2}"/>
              </a:ext>
            </a:extLst>
          </p:cNvPr>
          <p:cNvSpPr>
            <a:spLocks noGrp="1"/>
          </p:cNvSpPr>
          <p:nvPr>
            <p:ph type="body" sz="half" idx="2"/>
          </p:nvPr>
        </p:nvSpPr>
        <p:spPr>
          <a:xfrm>
            <a:off x="1073151" y="2260739"/>
            <a:ext cx="3547533" cy="1380820"/>
          </a:xfrm>
        </p:spPr>
        <p:txBody>
          <a:bodyPr/>
          <a:lstStyle/>
          <a:p>
            <a:r>
              <a:rPr lang="en-US" dirty="0"/>
              <a:t>Now, let’s predict the insurance cost of new customer using arbitrary values. </a:t>
            </a:r>
            <a:endParaRPr lang="en-IN" dirty="0"/>
          </a:p>
          <a:p>
            <a:endParaRPr lang="en-IN" dirty="0"/>
          </a:p>
        </p:txBody>
      </p:sp>
      <p:pic>
        <p:nvPicPr>
          <p:cNvPr id="5" name="Picture 4">
            <a:extLst>
              <a:ext uri="{FF2B5EF4-FFF2-40B4-BE49-F238E27FC236}">
                <a16:creationId xmlns:a16="http://schemas.microsoft.com/office/drawing/2014/main" id="{4711E602-2EC4-4F51-AFFE-3865E7FC310C}"/>
              </a:ext>
            </a:extLst>
          </p:cNvPr>
          <p:cNvPicPr>
            <a:picLocks noChangeAspect="1"/>
          </p:cNvPicPr>
          <p:nvPr/>
        </p:nvPicPr>
        <p:blipFill>
          <a:blip r:embed="rId2"/>
          <a:stretch>
            <a:fillRect/>
          </a:stretch>
        </p:blipFill>
        <p:spPr>
          <a:xfrm>
            <a:off x="5152020" y="491159"/>
            <a:ext cx="6363409" cy="4161051"/>
          </a:xfrm>
          <a:prstGeom prst="rect">
            <a:avLst/>
          </a:prstGeom>
        </p:spPr>
      </p:pic>
    </p:spTree>
    <p:extLst>
      <p:ext uri="{BB962C8B-B14F-4D97-AF65-F5344CB8AC3E}">
        <p14:creationId xmlns:p14="http://schemas.microsoft.com/office/powerpoint/2010/main" val="4131636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7BCE50-192A-4A45-972E-41FED46369F1}"/>
              </a:ext>
            </a:extLst>
          </p:cNvPr>
          <p:cNvSpPr/>
          <p:nvPr/>
        </p:nvSpPr>
        <p:spPr>
          <a:xfrm>
            <a:off x="3151123" y="2767280"/>
            <a:ext cx="5889754"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3256675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B3F55-3BAE-40DE-8F9D-300B956359DD}"/>
              </a:ext>
            </a:extLst>
          </p:cNvPr>
          <p:cNvSpPr>
            <a:spLocks noGrp="1"/>
          </p:cNvSpPr>
          <p:nvPr>
            <p:ph type="title"/>
          </p:nvPr>
        </p:nvSpPr>
        <p:spPr/>
        <p:txBody>
          <a:bodyPr/>
          <a:lstStyle/>
          <a:p>
            <a:r>
              <a:rPr lang="en-US" sz="4000" dirty="0"/>
              <a:t>ML BASED INSURANCE PREDICTOR</a:t>
            </a:r>
            <a:endParaRPr lang="en-IN" dirty="0"/>
          </a:p>
        </p:txBody>
      </p:sp>
      <p:sp>
        <p:nvSpPr>
          <p:cNvPr id="3" name="TextBox 2">
            <a:extLst>
              <a:ext uri="{FF2B5EF4-FFF2-40B4-BE49-F238E27FC236}">
                <a16:creationId xmlns:a16="http://schemas.microsoft.com/office/drawing/2014/main" id="{79198BB6-192A-4BD3-A8C6-67DB5586C5F4}"/>
              </a:ext>
            </a:extLst>
          </p:cNvPr>
          <p:cNvSpPr txBox="1"/>
          <p:nvPr/>
        </p:nvSpPr>
        <p:spPr>
          <a:xfrm>
            <a:off x="810000" y="2454441"/>
            <a:ext cx="10571998" cy="3693319"/>
          </a:xfrm>
          <a:prstGeom prst="rect">
            <a:avLst/>
          </a:prstGeom>
          <a:noFill/>
        </p:spPr>
        <p:txBody>
          <a:bodyPr wrap="square" rtlCol="0">
            <a:spAutoFit/>
          </a:bodyPr>
          <a:lstStyle/>
          <a:p>
            <a:r>
              <a:rPr lang="en-US" b="1" dirty="0"/>
              <a:t>Presentation By:</a:t>
            </a:r>
          </a:p>
          <a:p>
            <a:r>
              <a:rPr lang="en-US" dirty="0"/>
              <a:t>	Shubham Patel</a:t>
            </a:r>
            <a:r>
              <a:rPr lang="en-IN" dirty="0"/>
              <a:t> (Course Participant)</a:t>
            </a:r>
          </a:p>
          <a:p>
            <a:r>
              <a:rPr lang="en-IN" dirty="0"/>
              <a:t>	(C.K.Pithawala College of Engineering and Technology, Surat)</a:t>
            </a:r>
          </a:p>
          <a:p>
            <a:endParaRPr lang="en-IN" dirty="0"/>
          </a:p>
          <a:p>
            <a:r>
              <a:rPr lang="en-IN" b="1" dirty="0"/>
              <a:t>Course Mentor:</a:t>
            </a:r>
          </a:p>
          <a:p>
            <a:r>
              <a:rPr lang="en-IN" dirty="0"/>
              <a:t>	Mr. Pranav Jaipurkar</a:t>
            </a:r>
          </a:p>
          <a:p>
            <a:r>
              <a:rPr lang="en-IN" dirty="0"/>
              <a:t>	(Knowledge Solutions India)</a:t>
            </a:r>
          </a:p>
          <a:p>
            <a:endParaRPr lang="en-IN" dirty="0"/>
          </a:p>
          <a:p>
            <a:r>
              <a:rPr lang="en-IN" b="1" dirty="0"/>
              <a:t>Group Members:</a:t>
            </a:r>
          </a:p>
          <a:p>
            <a:r>
              <a:rPr lang="en-IN" dirty="0"/>
              <a:t>	Dhruv Tilva</a:t>
            </a:r>
          </a:p>
          <a:p>
            <a:r>
              <a:rPr lang="en-IN" dirty="0"/>
              <a:t>	Shubham Patel</a:t>
            </a:r>
          </a:p>
          <a:p>
            <a:r>
              <a:rPr lang="en-IN" dirty="0"/>
              <a:t>	Dhwani Merai</a:t>
            </a:r>
          </a:p>
          <a:p>
            <a:r>
              <a:rPr lang="en-IN" dirty="0"/>
              <a:t>	Savidhi Mittal</a:t>
            </a:r>
            <a:endParaRPr lang="en-US" dirty="0"/>
          </a:p>
        </p:txBody>
      </p:sp>
    </p:spTree>
    <p:extLst>
      <p:ext uri="{BB962C8B-B14F-4D97-AF65-F5344CB8AC3E}">
        <p14:creationId xmlns:p14="http://schemas.microsoft.com/office/powerpoint/2010/main" val="1193586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F01F5-1A78-46A6-A356-D1A2F883F774}"/>
              </a:ext>
            </a:extLst>
          </p:cNvPr>
          <p:cNvSpPr>
            <a:spLocks noGrp="1"/>
          </p:cNvSpPr>
          <p:nvPr>
            <p:ph type="title"/>
          </p:nvPr>
        </p:nvSpPr>
        <p:spPr/>
        <p:txBody>
          <a:bodyPr/>
          <a:lstStyle/>
          <a:p>
            <a:r>
              <a:rPr lang="en-US" dirty="0"/>
              <a:t>PROBLEM STATEMENT</a:t>
            </a:r>
            <a:endParaRPr lang="en-IN" dirty="0"/>
          </a:p>
        </p:txBody>
      </p:sp>
      <p:sp>
        <p:nvSpPr>
          <p:cNvPr id="6" name="TextBox 5">
            <a:extLst>
              <a:ext uri="{FF2B5EF4-FFF2-40B4-BE49-F238E27FC236}">
                <a16:creationId xmlns:a16="http://schemas.microsoft.com/office/drawing/2014/main" id="{47746C47-7960-4B63-A6CD-4D491C2C74A4}"/>
              </a:ext>
            </a:extLst>
          </p:cNvPr>
          <p:cNvSpPr txBox="1"/>
          <p:nvPr/>
        </p:nvSpPr>
        <p:spPr>
          <a:xfrm>
            <a:off x="810000" y="2602951"/>
            <a:ext cx="10571998" cy="2485745"/>
          </a:xfrm>
          <a:prstGeom prst="rect">
            <a:avLst/>
          </a:prstGeom>
          <a:noFill/>
        </p:spPr>
        <p:txBody>
          <a:bodyPr wrap="square">
            <a:spAutoFit/>
          </a:bodyPr>
          <a:lstStyle/>
          <a:p>
            <a:pPr algn="just">
              <a:lnSpc>
                <a:spcPct val="115000"/>
              </a:lnSpc>
              <a:spcAft>
                <a:spcPts val="1000"/>
              </a:spcAft>
            </a:pPr>
            <a:r>
              <a:rPr lang="en-IN" sz="1800" dirty="0">
                <a:effectLst/>
                <a:ea typeface="Calibri" panose="020F0502020204030204" pitchFamily="34" charset="0"/>
                <a:cs typeface="Mangal" panose="02040503050203030202" pitchFamily="18" charset="0"/>
              </a:rPr>
              <a:t>Create a ML models to predict the ‘Insurance cost’ with minimum MSE and RMSE and maximum R-Square score. Build the following models:</a:t>
            </a:r>
          </a:p>
          <a:p>
            <a:pPr marL="800100" lvl="1" indent="-342900" algn="just">
              <a:lnSpc>
                <a:spcPct val="115000"/>
              </a:lnSpc>
              <a:buFont typeface="+mj-lt"/>
              <a:buAutoNum type="arabicPeriod"/>
            </a:pPr>
            <a:r>
              <a:rPr lang="en-IN" dirty="0">
                <a:effectLst/>
                <a:ea typeface="Calibri" panose="020F0502020204030204" pitchFamily="34" charset="0"/>
                <a:cs typeface="Mangal" panose="02040503050203030202" pitchFamily="18" charset="0"/>
              </a:rPr>
              <a:t>Multiple linear regressor (MLR)</a:t>
            </a:r>
          </a:p>
          <a:p>
            <a:pPr marL="800100" lvl="1" indent="-342900" algn="just">
              <a:lnSpc>
                <a:spcPct val="115000"/>
              </a:lnSpc>
              <a:buFont typeface="+mj-lt"/>
              <a:buAutoNum type="arabicPeriod"/>
            </a:pPr>
            <a:r>
              <a:rPr lang="en-IN" dirty="0">
                <a:effectLst/>
                <a:ea typeface="Calibri" panose="020F0502020204030204" pitchFamily="34" charset="0"/>
                <a:cs typeface="Mangal" panose="02040503050203030202" pitchFamily="18" charset="0"/>
              </a:rPr>
              <a:t>Random Forest Regressor (RFR)</a:t>
            </a:r>
          </a:p>
          <a:p>
            <a:pPr marL="800100" lvl="1" indent="-342900" algn="just">
              <a:lnSpc>
                <a:spcPct val="115000"/>
              </a:lnSpc>
              <a:buFont typeface="+mj-lt"/>
              <a:buAutoNum type="arabicPeriod"/>
            </a:pPr>
            <a:r>
              <a:rPr lang="en-IN" dirty="0">
                <a:effectLst/>
                <a:ea typeface="Calibri" panose="020F0502020204030204" pitchFamily="34" charset="0"/>
                <a:cs typeface="Mangal" panose="02040503050203030202" pitchFamily="18" charset="0"/>
              </a:rPr>
              <a:t>MLR with PCA</a:t>
            </a:r>
          </a:p>
          <a:p>
            <a:pPr marL="800100" lvl="1" indent="-342900" algn="just">
              <a:lnSpc>
                <a:spcPct val="115000"/>
              </a:lnSpc>
              <a:spcAft>
                <a:spcPts val="1000"/>
              </a:spcAft>
              <a:buFont typeface="+mj-lt"/>
              <a:buAutoNum type="arabicPeriod"/>
            </a:pPr>
            <a:r>
              <a:rPr lang="en-IN" dirty="0">
                <a:effectLst/>
                <a:ea typeface="Calibri" panose="020F0502020204030204" pitchFamily="34" charset="0"/>
                <a:cs typeface="Mangal" panose="02040503050203030202" pitchFamily="18" charset="0"/>
              </a:rPr>
              <a:t>RFR with PCA</a:t>
            </a:r>
          </a:p>
          <a:p>
            <a:pPr algn="just">
              <a:lnSpc>
                <a:spcPct val="115000"/>
              </a:lnSpc>
              <a:spcAft>
                <a:spcPts val="1000"/>
              </a:spcAft>
            </a:pPr>
            <a:endParaRPr lang="en-IN" sz="1400" dirty="0">
              <a:effectLst/>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522297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FAFA-77AD-487F-93D0-7824CF26F0A8}"/>
              </a:ext>
            </a:extLst>
          </p:cNvPr>
          <p:cNvSpPr>
            <a:spLocks noGrp="1"/>
          </p:cNvSpPr>
          <p:nvPr>
            <p:ph type="title"/>
          </p:nvPr>
        </p:nvSpPr>
        <p:spPr>
          <a:xfrm>
            <a:off x="6392904" y="721895"/>
            <a:ext cx="4978514" cy="3698301"/>
          </a:xfrm>
        </p:spPr>
        <p:txBody>
          <a:bodyPr/>
          <a:lstStyle/>
          <a:p>
            <a:r>
              <a:rPr lang="en-IN" sz="5400" dirty="0">
                <a:effectLst/>
                <a:ea typeface="Calibri" panose="020F0502020204030204" pitchFamily="34" charset="0"/>
                <a:cs typeface="Mangal" panose="02040503050203030202" pitchFamily="18" charset="0"/>
              </a:rPr>
              <a:t>RANDOM FOREST REGRESSOR</a:t>
            </a:r>
            <a:br>
              <a:rPr lang="en-IN" sz="5400" dirty="0">
                <a:effectLst/>
                <a:ea typeface="Calibri" panose="020F0502020204030204" pitchFamily="34" charset="0"/>
                <a:cs typeface="Mangal" panose="02040503050203030202" pitchFamily="18" charset="0"/>
              </a:rPr>
            </a:br>
            <a:r>
              <a:rPr lang="en-IN" sz="5400" dirty="0">
                <a:effectLst/>
                <a:ea typeface="Calibri" panose="020F0502020204030204" pitchFamily="34" charset="0"/>
                <a:cs typeface="Mangal" panose="02040503050203030202" pitchFamily="18" charset="0"/>
              </a:rPr>
              <a:t>(RFR)</a:t>
            </a:r>
            <a:endParaRPr lang="en-IN" sz="5400" dirty="0"/>
          </a:p>
        </p:txBody>
      </p:sp>
      <p:sp>
        <p:nvSpPr>
          <p:cNvPr id="3" name="Subtitle 2">
            <a:extLst>
              <a:ext uri="{FF2B5EF4-FFF2-40B4-BE49-F238E27FC236}">
                <a16:creationId xmlns:a16="http://schemas.microsoft.com/office/drawing/2014/main" id="{8553AE4C-21EA-431B-AB78-FAD565F9F8B1}"/>
              </a:ext>
            </a:extLst>
          </p:cNvPr>
          <p:cNvSpPr>
            <a:spLocks noGrp="1"/>
          </p:cNvSpPr>
          <p:nvPr>
            <p:ph type="body" idx="1"/>
          </p:nvPr>
        </p:nvSpPr>
        <p:spPr/>
        <p:txBody>
          <a:bodyPr>
            <a:noAutofit/>
          </a:bodyPr>
          <a:lstStyle/>
          <a:p>
            <a:r>
              <a:rPr lang="en-US" dirty="0">
                <a:cs typeface="Mangal" panose="02040503050203030202" pitchFamily="18" charset="0"/>
              </a:rPr>
              <a:t>Random Forest Regression is a supervised learning algorithm that uses ensemble learning method for regression. Ensemble learning method is a technique that combines predictions from multiple machine learning algorithms to make a more accurate prediction than a single model.</a:t>
            </a:r>
            <a:endParaRPr lang="en-IN" dirty="0">
              <a:cs typeface="Mangal" panose="02040503050203030202" pitchFamily="18" charset="0"/>
            </a:endParaRPr>
          </a:p>
        </p:txBody>
      </p:sp>
      <p:pic>
        <p:nvPicPr>
          <p:cNvPr id="3074" name="Picture 2">
            <a:extLst>
              <a:ext uri="{FF2B5EF4-FFF2-40B4-BE49-F238E27FC236}">
                <a16:creationId xmlns:a16="http://schemas.microsoft.com/office/drawing/2014/main" id="{16279562-BD0C-4209-92F9-2EAE43BC8D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583" y="1142844"/>
            <a:ext cx="4978514" cy="3277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009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F01F5-1A78-46A6-A356-D1A2F883F774}"/>
              </a:ext>
            </a:extLst>
          </p:cNvPr>
          <p:cNvSpPr>
            <a:spLocks noGrp="1"/>
          </p:cNvSpPr>
          <p:nvPr>
            <p:ph type="title"/>
          </p:nvPr>
        </p:nvSpPr>
        <p:spPr/>
        <p:txBody>
          <a:bodyPr/>
          <a:lstStyle/>
          <a:p>
            <a:r>
              <a:rPr lang="en-US" dirty="0"/>
              <a:t>RANDOM FOREST REGRESSOR (RFR)</a:t>
            </a:r>
            <a:endParaRPr lang="en-IN" dirty="0"/>
          </a:p>
        </p:txBody>
      </p:sp>
      <p:sp>
        <p:nvSpPr>
          <p:cNvPr id="6" name="TextBox 5">
            <a:extLst>
              <a:ext uri="{FF2B5EF4-FFF2-40B4-BE49-F238E27FC236}">
                <a16:creationId xmlns:a16="http://schemas.microsoft.com/office/drawing/2014/main" id="{47746C47-7960-4B63-A6CD-4D491C2C74A4}"/>
              </a:ext>
            </a:extLst>
          </p:cNvPr>
          <p:cNvSpPr txBox="1"/>
          <p:nvPr/>
        </p:nvSpPr>
        <p:spPr>
          <a:xfrm>
            <a:off x="810001" y="2586909"/>
            <a:ext cx="10571998" cy="4169731"/>
          </a:xfrm>
          <a:prstGeom prst="rect">
            <a:avLst/>
          </a:prstGeom>
          <a:noFill/>
        </p:spPr>
        <p:txBody>
          <a:bodyPr wrap="square">
            <a:spAutoFit/>
          </a:bodyPr>
          <a:lstStyle/>
          <a:p>
            <a:pPr>
              <a:lnSpc>
                <a:spcPct val="115000"/>
              </a:lnSpc>
              <a:spcAft>
                <a:spcPts val="1000"/>
              </a:spcAft>
            </a:pPr>
            <a:r>
              <a:rPr lang="en-US" sz="1600" dirty="0">
                <a:ea typeface="Calibri" panose="020F0502020204030204" pitchFamily="34" charset="0"/>
                <a:cs typeface="Mangal" panose="02040503050203030202" pitchFamily="18" charset="0"/>
              </a:rPr>
              <a:t>Random forest builds multiple decision trees and merges them together to get a more accurate and stable prediction.</a:t>
            </a:r>
            <a:endParaRPr lang="en-US" sz="1600" dirty="0">
              <a:effectLst/>
              <a:ea typeface="Calibri" panose="020F0502020204030204" pitchFamily="34" charset="0"/>
              <a:cs typeface="Mangal" panose="02040503050203030202" pitchFamily="18" charset="0"/>
            </a:endParaRPr>
          </a:p>
          <a:p>
            <a:pPr>
              <a:spcAft>
                <a:spcPts val="1000"/>
              </a:spcAft>
            </a:pPr>
            <a:r>
              <a:rPr lang="en-US" sz="1600" dirty="0">
                <a:ea typeface="Calibri" panose="020F0502020204030204" pitchFamily="34" charset="0"/>
                <a:cs typeface="Mangal" panose="02040503050203030202" pitchFamily="18" charset="0"/>
              </a:rPr>
              <a:t>While random forest is a collection of decision trees, there are some differences.</a:t>
            </a:r>
          </a:p>
          <a:p>
            <a:pPr>
              <a:lnSpc>
                <a:spcPct val="115000"/>
              </a:lnSpc>
              <a:spcBef>
                <a:spcPts val="1000"/>
              </a:spcBef>
            </a:pPr>
            <a:r>
              <a:rPr lang="en-US" sz="1600" dirty="0">
                <a:effectLst/>
                <a:ea typeface="Calibri" panose="020F0502020204030204" pitchFamily="34" charset="0"/>
                <a:cs typeface="Mangal" panose="02040503050203030202" pitchFamily="18" charset="0"/>
              </a:rPr>
              <a:t>PROBLEMS WITH DECISION TREES:-</a:t>
            </a:r>
          </a:p>
          <a:p>
            <a:pPr algn="l"/>
            <a:r>
              <a:rPr lang="en-US" sz="1600" dirty="0">
                <a:cs typeface="Mangal" panose="02040503050203030202" pitchFamily="18" charset="0"/>
              </a:rPr>
              <a:t>Though decision tree is an effective regression model still there are a few discrepancies that can obstruct the fluent implementation of decision trees. Some of them are as mentioned below:</a:t>
            </a:r>
          </a:p>
          <a:p>
            <a:pPr marL="342900" indent="-342900" algn="l">
              <a:buFont typeface="+mj-lt"/>
              <a:buAutoNum type="arabicPeriod"/>
            </a:pPr>
            <a:r>
              <a:rPr lang="en-US" sz="1600" dirty="0">
                <a:cs typeface="Mangal" panose="02040503050203030202" pitchFamily="18" charset="0"/>
              </a:rPr>
              <a:t>A slight change in data may lead to an entirely different set of data, thus causing the model to give incorrect predictions.</a:t>
            </a:r>
          </a:p>
          <a:p>
            <a:pPr marL="342900" indent="-342900" algn="l">
              <a:buFont typeface="+mj-lt"/>
              <a:buAutoNum type="arabicPeriod"/>
            </a:pPr>
            <a:r>
              <a:rPr lang="en-US" sz="1600" dirty="0">
                <a:cs typeface="Mangal" panose="02040503050203030202" pitchFamily="18" charset="0"/>
              </a:rPr>
              <a:t>Decisions trees are very sensitive to the data they are trained on and small changes to the training set can result in significantly different tree structures.</a:t>
            </a:r>
          </a:p>
          <a:p>
            <a:pPr marL="342900" indent="-342900" algn="l">
              <a:lnSpc>
                <a:spcPct val="150000"/>
              </a:lnSpc>
              <a:buFont typeface="+mj-lt"/>
              <a:buAutoNum type="arabicPeriod"/>
            </a:pPr>
            <a:r>
              <a:rPr lang="en-US" sz="1600" dirty="0">
                <a:cs typeface="Mangal" panose="02040503050203030202" pitchFamily="18" charset="0"/>
              </a:rPr>
              <a:t>Decision trees tend to find locally optimal solutions rather than considering the globally optimal ones.</a:t>
            </a:r>
          </a:p>
          <a:p>
            <a:pPr algn="l"/>
            <a:endParaRPr lang="en-US" sz="1600" dirty="0">
              <a:cs typeface="Mangal" panose="02040503050203030202" pitchFamily="18" charset="0"/>
            </a:endParaRPr>
          </a:p>
          <a:p>
            <a:pPr algn="l"/>
            <a:r>
              <a:rPr lang="en-US" sz="1600" dirty="0">
                <a:cs typeface="Mangal" panose="02040503050203030202" pitchFamily="18" charset="0"/>
              </a:rPr>
              <a:t>To overcome such problems, Random Forest comes to the rescue</a:t>
            </a:r>
          </a:p>
          <a:p>
            <a:pPr>
              <a:lnSpc>
                <a:spcPct val="115000"/>
              </a:lnSpc>
              <a:spcAft>
                <a:spcPts val="1000"/>
              </a:spcAft>
            </a:pPr>
            <a:endParaRPr lang="en-US" sz="1600" dirty="0">
              <a:effectLst/>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485208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62ED5-1CD8-4FBB-8104-CF2B519A7128}"/>
              </a:ext>
            </a:extLst>
          </p:cNvPr>
          <p:cNvSpPr>
            <a:spLocks noGrp="1"/>
          </p:cNvSpPr>
          <p:nvPr>
            <p:ph type="title"/>
          </p:nvPr>
        </p:nvSpPr>
        <p:spPr/>
        <p:txBody>
          <a:bodyPr/>
          <a:lstStyle/>
          <a:p>
            <a:r>
              <a:rPr lang="en-US" dirty="0"/>
              <a:t>HOW RANDOM FOREST REGRESSOR WORK?</a:t>
            </a:r>
            <a:endParaRPr lang="en-IN" dirty="0"/>
          </a:p>
        </p:txBody>
      </p:sp>
      <p:pic>
        <p:nvPicPr>
          <p:cNvPr id="5" name="Picture 6">
            <a:extLst>
              <a:ext uri="{FF2B5EF4-FFF2-40B4-BE49-F238E27FC236}">
                <a16:creationId xmlns:a16="http://schemas.microsoft.com/office/drawing/2014/main" id="{E9187A12-25DB-461C-9072-3BFFA0518D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151" y="2583033"/>
            <a:ext cx="3547532" cy="234189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EE049E6-47E5-4706-A573-2E563CBDD652}"/>
              </a:ext>
            </a:extLst>
          </p:cNvPr>
          <p:cNvSpPr txBox="1"/>
          <p:nvPr/>
        </p:nvSpPr>
        <p:spPr>
          <a:xfrm>
            <a:off x="5101390" y="561474"/>
            <a:ext cx="6017460" cy="5016758"/>
          </a:xfrm>
          <a:prstGeom prst="rect">
            <a:avLst/>
          </a:prstGeom>
          <a:noFill/>
        </p:spPr>
        <p:txBody>
          <a:bodyPr wrap="square" rtlCol="0">
            <a:spAutoFit/>
          </a:bodyPr>
          <a:lstStyle/>
          <a:p>
            <a:r>
              <a:rPr lang="en-US" sz="1600" dirty="0"/>
              <a:t>The diagram shows the structure of a Random forest. You can notice that the trees run in parallel with no interaction amongst them. A random forest operates by constructing several decision trees during training time and outputting the mean of the classes as the prediction of all the trees. To get a better understanding of the random forest algorithm, let’s walk through the steps:</a:t>
            </a:r>
          </a:p>
          <a:p>
            <a:endParaRPr lang="en-US" sz="1600" dirty="0"/>
          </a:p>
          <a:p>
            <a:pPr marL="342900" indent="-342900">
              <a:buFont typeface="+mj-lt"/>
              <a:buAutoNum type="arabicPeriod"/>
            </a:pPr>
            <a:r>
              <a:rPr lang="en-US" sz="1600" dirty="0"/>
              <a:t>Pick at random </a:t>
            </a:r>
            <a:r>
              <a:rPr lang="en-US" sz="1600" b="1" i="1" dirty="0"/>
              <a:t>k</a:t>
            </a:r>
            <a:r>
              <a:rPr lang="en-US" sz="1600" dirty="0"/>
              <a:t> data points from the training set.</a:t>
            </a:r>
          </a:p>
          <a:p>
            <a:pPr marL="342900" indent="-342900">
              <a:buFont typeface="+mj-lt"/>
              <a:buAutoNum type="arabicPeriod"/>
            </a:pPr>
            <a:r>
              <a:rPr lang="en-US" sz="1600" dirty="0"/>
              <a:t>Build a decision tree associated to these </a:t>
            </a:r>
            <a:r>
              <a:rPr lang="en-US" sz="1600" b="1" i="1" dirty="0"/>
              <a:t>k</a:t>
            </a:r>
            <a:r>
              <a:rPr lang="en-US" sz="1600" dirty="0"/>
              <a:t> data points.</a:t>
            </a:r>
          </a:p>
          <a:p>
            <a:pPr marL="342900" indent="-342900">
              <a:buFont typeface="+mj-lt"/>
              <a:buAutoNum type="arabicPeriod"/>
            </a:pPr>
            <a:r>
              <a:rPr lang="en-US" sz="1600" dirty="0"/>
              <a:t>Choose the number N of the trees you want to build and repeat steps 1 and 2.</a:t>
            </a:r>
          </a:p>
          <a:p>
            <a:pPr marL="342900" indent="-342900">
              <a:buFont typeface="+mj-lt"/>
              <a:buAutoNum type="arabicPeriod"/>
            </a:pPr>
            <a:r>
              <a:rPr lang="en-US" sz="1600" dirty="0"/>
              <a:t>For a new data point, make each one of your N-tree trees predict the value of y for the data point in question and assign the new data point to the average across all of the predicted y values.</a:t>
            </a:r>
          </a:p>
          <a:p>
            <a:pPr marL="342900" indent="-342900">
              <a:buFont typeface="+mj-lt"/>
              <a:buAutoNum type="arabicPeriod"/>
            </a:pPr>
            <a:endParaRPr lang="en-US" sz="1600" dirty="0"/>
          </a:p>
          <a:p>
            <a:r>
              <a:rPr lang="en-US" sz="1600" dirty="0"/>
              <a:t>A Random Forest Regression model is powerful and accurate. It usually performs great on many problems, including features with non-linear relationships. </a:t>
            </a:r>
            <a:endParaRPr lang="en-IN" sz="1600" dirty="0"/>
          </a:p>
        </p:txBody>
      </p:sp>
    </p:spTree>
    <p:extLst>
      <p:ext uri="{BB962C8B-B14F-4D97-AF65-F5344CB8AC3E}">
        <p14:creationId xmlns:p14="http://schemas.microsoft.com/office/powerpoint/2010/main" val="1260848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A9B75-2D91-476F-A708-F71157F61329}"/>
              </a:ext>
            </a:extLst>
          </p:cNvPr>
          <p:cNvSpPr>
            <a:spLocks noGrp="1"/>
          </p:cNvSpPr>
          <p:nvPr>
            <p:ph type="title"/>
          </p:nvPr>
        </p:nvSpPr>
        <p:spPr/>
        <p:txBody>
          <a:bodyPr/>
          <a:lstStyle/>
          <a:p>
            <a:r>
              <a:rPr lang="en-US" dirty="0"/>
              <a:t>Building Random Forest Regressor (RFR)</a:t>
            </a:r>
            <a:endParaRPr lang="en-IN" dirty="0"/>
          </a:p>
        </p:txBody>
      </p:sp>
      <p:sp>
        <p:nvSpPr>
          <p:cNvPr id="3" name="Text Placeholder 2">
            <a:extLst>
              <a:ext uri="{FF2B5EF4-FFF2-40B4-BE49-F238E27FC236}">
                <a16:creationId xmlns:a16="http://schemas.microsoft.com/office/drawing/2014/main" id="{0E37D211-C519-48E7-9929-1656A54D1444}"/>
              </a:ext>
            </a:extLst>
          </p:cNvPr>
          <p:cNvSpPr>
            <a:spLocks noGrp="1"/>
          </p:cNvSpPr>
          <p:nvPr>
            <p:ph type="body" idx="1"/>
          </p:nvPr>
        </p:nvSpPr>
        <p:spPr/>
        <p:txBody>
          <a:bodyPr/>
          <a:lstStyle/>
          <a:p>
            <a:r>
              <a:rPr lang="en-US" sz="2000" dirty="0"/>
              <a:t>Now let’s try to build our random forest regressor model.</a:t>
            </a:r>
            <a:endParaRPr lang="en-IN" sz="2000" dirty="0"/>
          </a:p>
        </p:txBody>
      </p:sp>
      <p:sp>
        <p:nvSpPr>
          <p:cNvPr id="4" name="Text Placeholder 3">
            <a:extLst>
              <a:ext uri="{FF2B5EF4-FFF2-40B4-BE49-F238E27FC236}">
                <a16:creationId xmlns:a16="http://schemas.microsoft.com/office/drawing/2014/main" id="{899F4B24-84B7-4AD8-BD59-6D74F0529ADC}"/>
              </a:ext>
            </a:extLst>
          </p:cNvPr>
          <p:cNvSpPr>
            <a:spLocks noGrp="1"/>
          </p:cNvSpPr>
          <p:nvPr>
            <p:ph type="body" sz="quarter" idx="16"/>
          </p:nvPr>
        </p:nvSpPr>
        <p:spPr/>
        <p:txBody>
          <a:bodyPr/>
          <a:lstStyle/>
          <a:p>
            <a:endParaRPr lang="en-IN" dirty="0"/>
          </a:p>
        </p:txBody>
      </p:sp>
    </p:spTree>
    <p:extLst>
      <p:ext uri="{BB962C8B-B14F-4D97-AF65-F5344CB8AC3E}">
        <p14:creationId xmlns:p14="http://schemas.microsoft.com/office/powerpoint/2010/main" val="2677197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FDE9-2A85-4473-A6BC-BBB13EA1FD88}"/>
              </a:ext>
            </a:extLst>
          </p:cNvPr>
          <p:cNvSpPr>
            <a:spLocks noGrp="1"/>
          </p:cNvSpPr>
          <p:nvPr>
            <p:ph type="title"/>
          </p:nvPr>
        </p:nvSpPr>
        <p:spPr/>
        <p:txBody>
          <a:bodyPr/>
          <a:lstStyle/>
          <a:p>
            <a:r>
              <a:rPr lang="en-US" b="1" i="1" dirty="0">
                <a:cs typeface="Mangal" panose="02040503050203030202" pitchFamily="18" charset="0"/>
              </a:rPr>
              <a:t>Step 1: </a:t>
            </a:r>
            <a:r>
              <a:rPr lang="en-US" b="1" dirty="0">
                <a:cs typeface="Mangal" panose="02040503050203030202" pitchFamily="18" charset="0"/>
              </a:rPr>
              <a:t>Identify your dependent (y) and independent variables (X) And Plotting graphs</a:t>
            </a:r>
            <a:endParaRPr lang="en-IN" dirty="0"/>
          </a:p>
        </p:txBody>
      </p:sp>
      <p:sp>
        <p:nvSpPr>
          <p:cNvPr id="4" name="Text Placeholder 3">
            <a:extLst>
              <a:ext uri="{FF2B5EF4-FFF2-40B4-BE49-F238E27FC236}">
                <a16:creationId xmlns:a16="http://schemas.microsoft.com/office/drawing/2014/main" id="{34597E8A-BA29-403B-846B-31FDF31E09DF}"/>
              </a:ext>
            </a:extLst>
          </p:cNvPr>
          <p:cNvSpPr>
            <a:spLocks noGrp="1"/>
          </p:cNvSpPr>
          <p:nvPr>
            <p:ph type="body" sz="half" idx="2"/>
          </p:nvPr>
        </p:nvSpPr>
        <p:spPr>
          <a:xfrm>
            <a:off x="1073151" y="2260738"/>
            <a:ext cx="4429291" cy="3600311"/>
          </a:xfrm>
        </p:spPr>
        <p:txBody>
          <a:bodyPr>
            <a:normAutofit/>
          </a:bodyPr>
          <a:lstStyle/>
          <a:p>
            <a:pPr>
              <a:lnSpc>
                <a:spcPct val="115000"/>
              </a:lnSpc>
              <a:spcAft>
                <a:spcPts val="1000"/>
              </a:spcAft>
            </a:pPr>
            <a:r>
              <a:rPr lang="en-US" sz="1600" dirty="0">
                <a:cs typeface="Mangal" panose="02040503050203030202" pitchFamily="18" charset="0"/>
              </a:rPr>
              <a:t>Our dependent variable will be the insurance cost while our independent variables are the remaining columns left in the dataset.</a:t>
            </a:r>
          </a:p>
          <a:p>
            <a:pPr>
              <a:lnSpc>
                <a:spcPct val="115000"/>
              </a:lnSpc>
              <a:spcAft>
                <a:spcPts val="1000"/>
              </a:spcAft>
            </a:pPr>
            <a:endParaRPr lang="en-US" sz="1600" dirty="0">
              <a:cs typeface="Mangal" panose="02040503050203030202" pitchFamily="18" charset="0"/>
            </a:endParaRPr>
          </a:p>
          <a:p>
            <a:pPr>
              <a:lnSpc>
                <a:spcPct val="115000"/>
              </a:lnSpc>
              <a:spcAft>
                <a:spcPts val="1000"/>
              </a:spcAft>
            </a:pPr>
            <a:r>
              <a:rPr lang="en-US" sz="1600" dirty="0">
                <a:cs typeface="Mangal" panose="02040503050203030202" pitchFamily="18" charset="0"/>
              </a:rPr>
              <a:t>Now we know our dependent and independent variables let’s try to visualize this data.</a:t>
            </a:r>
            <a:endParaRPr lang="en-US" sz="1600" b="1" dirty="0">
              <a:cs typeface="Mangal" panose="02040503050203030202" pitchFamily="18" charset="0"/>
            </a:endParaRPr>
          </a:p>
        </p:txBody>
      </p:sp>
      <p:pic>
        <p:nvPicPr>
          <p:cNvPr id="6" name="Picture 5">
            <a:extLst>
              <a:ext uri="{FF2B5EF4-FFF2-40B4-BE49-F238E27FC236}">
                <a16:creationId xmlns:a16="http://schemas.microsoft.com/office/drawing/2014/main" id="{5E49022E-FD37-44AB-9B8F-C942EAC8377B}"/>
              </a:ext>
            </a:extLst>
          </p:cNvPr>
          <p:cNvPicPr>
            <a:picLocks noChangeAspect="1"/>
          </p:cNvPicPr>
          <p:nvPr/>
        </p:nvPicPr>
        <p:blipFill>
          <a:blip r:embed="rId2"/>
          <a:stretch>
            <a:fillRect/>
          </a:stretch>
        </p:blipFill>
        <p:spPr>
          <a:xfrm>
            <a:off x="6096000" y="762827"/>
            <a:ext cx="5014395" cy="5098222"/>
          </a:xfrm>
          <a:prstGeom prst="rect">
            <a:avLst/>
          </a:prstGeom>
        </p:spPr>
      </p:pic>
    </p:spTree>
    <p:extLst>
      <p:ext uri="{BB962C8B-B14F-4D97-AF65-F5344CB8AC3E}">
        <p14:creationId xmlns:p14="http://schemas.microsoft.com/office/powerpoint/2010/main" val="1879394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6D67EA6-98AD-479E-946F-1E6F5D56BA7D}"/>
              </a:ext>
            </a:extLst>
          </p:cNvPr>
          <p:cNvSpPr>
            <a:spLocks noGrp="1"/>
          </p:cNvSpPr>
          <p:nvPr>
            <p:ph type="body" sz="half" idx="2"/>
          </p:nvPr>
        </p:nvSpPr>
        <p:spPr/>
        <p:txBody>
          <a:bodyPr>
            <a:normAutofit/>
          </a:bodyPr>
          <a:lstStyle/>
          <a:p>
            <a:r>
              <a:rPr lang="en-US" sz="2000" dirty="0"/>
              <a:t>Data visualization using matplotlib</a:t>
            </a:r>
            <a:endParaRPr lang="en-IN" sz="2000" dirty="0"/>
          </a:p>
        </p:txBody>
      </p:sp>
      <p:sp>
        <p:nvSpPr>
          <p:cNvPr id="11" name="Picture Placeholder 10">
            <a:extLst>
              <a:ext uri="{FF2B5EF4-FFF2-40B4-BE49-F238E27FC236}">
                <a16:creationId xmlns:a16="http://schemas.microsoft.com/office/drawing/2014/main" id="{DEBC19E3-62D1-4CBE-9F58-CE85901EEFF1}"/>
              </a:ext>
            </a:extLst>
          </p:cNvPr>
          <p:cNvSpPr>
            <a:spLocks noGrp="1"/>
          </p:cNvSpPr>
          <p:nvPr>
            <p:ph type="pic" sz="quarter" idx="13"/>
          </p:nvPr>
        </p:nvSpPr>
        <p:spPr>
          <a:xfrm>
            <a:off x="0" y="0"/>
            <a:ext cx="12192000" cy="5367338"/>
          </a:xfrm>
          <a:solidFill>
            <a:schemeClr val="tx1"/>
          </a:solidFill>
        </p:spPr>
      </p:sp>
      <p:pic>
        <p:nvPicPr>
          <p:cNvPr id="4106" name="Picture 10">
            <a:extLst>
              <a:ext uri="{FF2B5EF4-FFF2-40B4-BE49-F238E27FC236}">
                <a16:creationId xmlns:a16="http://schemas.microsoft.com/office/drawing/2014/main" id="{DA7E2630-FC48-4D2A-8255-09576B1C5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986" y="114299"/>
            <a:ext cx="3261946" cy="2513873"/>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99C21C72-EF59-45AE-A2F1-336052CB33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394" y="114299"/>
            <a:ext cx="3261946" cy="2328738"/>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B3988F96-3B37-422F-9675-913EBCF222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2802" y="114299"/>
            <a:ext cx="3261946" cy="2661748"/>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a:extLst>
              <a:ext uri="{FF2B5EF4-FFF2-40B4-BE49-F238E27FC236}">
                <a16:creationId xmlns:a16="http://schemas.microsoft.com/office/drawing/2014/main" id="{89762DD8-D281-4D21-8687-B000CDF55F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986" y="2739725"/>
            <a:ext cx="3261946" cy="2270314"/>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a:extLst>
              <a:ext uri="{FF2B5EF4-FFF2-40B4-BE49-F238E27FC236}">
                <a16:creationId xmlns:a16="http://schemas.microsoft.com/office/drawing/2014/main" id="{3A3B782C-0512-48DA-B6F8-DC5D742BE6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266" y="2770030"/>
            <a:ext cx="3328074" cy="2270314"/>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20">
            <a:extLst>
              <a:ext uri="{FF2B5EF4-FFF2-40B4-BE49-F238E27FC236}">
                <a16:creationId xmlns:a16="http://schemas.microsoft.com/office/drawing/2014/main" id="{BE5A7FA3-C9C4-4D51-83B5-2567DBAAE7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2802" y="2739725"/>
            <a:ext cx="3291631" cy="2245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234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308</TotalTime>
  <Words>850</Words>
  <Application>Microsoft Office PowerPoint</Application>
  <PresentationFormat>Widescreen</PresentationFormat>
  <Paragraphs>70</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Century Gothic</vt:lpstr>
      <vt:lpstr>charter</vt:lpstr>
      <vt:lpstr>Wingdings 2</vt:lpstr>
      <vt:lpstr>Quotable</vt:lpstr>
      <vt:lpstr>ML BASED INSURANCE PREDICTOR (USING RANDOM FOREST REGRESSOR)</vt:lpstr>
      <vt:lpstr>ML BASED INSURANCE PREDICTOR</vt:lpstr>
      <vt:lpstr>PROBLEM STATEMENT</vt:lpstr>
      <vt:lpstr>RANDOM FOREST REGRESSOR (RFR)</vt:lpstr>
      <vt:lpstr>RANDOM FOREST REGRESSOR (RFR)</vt:lpstr>
      <vt:lpstr>HOW RANDOM FOREST REGRESSOR WORK?</vt:lpstr>
      <vt:lpstr>Building Random Forest Regressor (RFR)</vt:lpstr>
      <vt:lpstr>Step 1: Identify your dependent (y) and independent variables (X) And Plotting graphs</vt:lpstr>
      <vt:lpstr>PowerPoint Presentation</vt:lpstr>
      <vt:lpstr>Step 2: Label encoding</vt:lpstr>
      <vt:lpstr>Step 3: Splitting the dataset into training and test set   Step 4: Feature Scaling</vt:lpstr>
      <vt:lpstr>Step 5: Training the Random Forest Regression model on the whole dataset</vt:lpstr>
      <vt:lpstr>Step 6: Predicting the test set results</vt:lpstr>
      <vt:lpstr>Predict the charge for new customer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BASED INSURANCE PREDICTOR (USING RANDOM FOREST REGRESSOR)</dc:title>
  <dc:creator>Shubham Patel</dc:creator>
  <cp:lastModifiedBy>Shubham Patel</cp:lastModifiedBy>
  <cp:revision>2</cp:revision>
  <dcterms:created xsi:type="dcterms:W3CDTF">2021-09-11T08:55:29Z</dcterms:created>
  <dcterms:modified xsi:type="dcterms:W3CDTF">2021-09-11T14:08:45Z</dcterms:modified>
</cp:coreProperties>
</file>