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handoutMasterIdLst>
    <p:handoutMasterId r:id="rId16"/>
  </p:handoutMasterIdLst>
  <p:sldIdLst>
    <p:sldId id="312" r:id="rId5"/>
    <p:sldId id="304" r:id="rId6"/>
    <p:sldId id="307" r:id="rId7"/>
    <p:sldId id="282" r:id="rId8"/>
    <p:sldId id="315" r:id="rId9"/>
    <p:sldId id="317" r:id="rId10"/>
    <p:sldId id="318" r:id="rId11"/>
    <p:sldId id="319" r:id="rId12"/>
    <p:sldId id="321" r:id="rId13"/>
    <p:sldId id="297"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78" d="100"/>
          <a:sy n="78" d="100"/>
        </p:scale>
        <p:origin x="878" y="86"/>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haryanshubham57@gmail.com"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875072" y="-110612"/>
            <a:ext cx="10628669" cy="4987412"/>
          </a:xfrm>
        </p:spPr>
        <p:txBody>
          <a:bodyPr anchor="ctr"/>
          <a:lstStyle/>
          <a:p>
            <a:pPr algn="ctr"/>
            <a:r>
              <a:rPr lang="en-US" sz="4800" b="1" i="0" dirty="0">
                <a:solidFill>
                  <a:srgbClr val="252423"/>
                </a:solidFill>
                <a:effectLst/>
                <a:latin typeface="Trebuchet MS" panose="020B0603020202020204" pitchFamily="34" charset="0"/>
              </a:rPr>
              <a:t>Project 02</a:t>
            </a:r>
            <a:br>
              <a:rPr lang="en-US" sz="4800" b="1" i="0" dirty="0">
                <a:solidFill>
                  <a:srgbClr val="252423"/>
                </a:solidFill>
                <a:effectLst/>
                <a:latin typeface="Trebuchet MS" panose="020B0603020202020204" pitchFamily="34" charset="0"/>
              </a:rPr>
            </a:br>
            <a:br>
              <a:rPr lang="en-US" sz="4800" dirty="0">
                <a:solidFill>
                  <a:srgbClr val="252423"/>
                </a:solidFill>
                <a:latin typeface="Trebuchet MS" panose="020B0603020202020204" pitchFamily="34" charset="0"/>
              </a:rPr>
            </a:br>
            <a:r>
              <a:rPr lang="en-US" sz="2800" b="0" i="0" dirty="0">
                <a:solidFill>
                  <a:srgbClr val="000000"/>
                </a:solidFill>
                <a:effectLst/>
                <a:latin typeface="Georgia" panose="02040502050405020303" pitchFamily="18" charset="0"/>
              </a:rPr>
              <a:t>UI/UX Design Efficiency </a:t>
            </a:r>
            <a:br>
              <a:rPr lang="en-US" sz="2800" b="0" i="0" dirty="0">
                <a:solidFill>
                  <a:srgbClr val="000000"/>
                </a:solidFill>
                <a:effectLst/>
                <a:latin typeface="Georgia" panose="02040502050405020303" pitchFamily="18" charset="0"/>
              </a:rPr>
            </a:br>
            <a:r>
              <a:rPr lang="en-US" sz="2800" b="0" i="0" dirty="0">
                <a:solidFill>
                  <a:srgbClr val="000000"/>
                </a:solidFill>
                <a:effectLst/>
                <a:latin typeface="Georgia" panose="02040502050405020303" pitchFamily="18" charset="0"/>
              </a:rPr>
              <a:t>Dashboard </a:t>
            </a:r>
            <a:br>
              <a:rPr lang="en-US" sz="2800" b="0" i="0" dirty="0">
                <a:solidFill>
                  <a:srgbClr val="000000"/>
                </a:solidFill>
                <a:effectLst/>
                <a:latin typeface="Georgia" panose="02040502050405020303" pitchFamily="18" charset="0"/>
              </a:rPr>
            </a:br>
            <a:r>
              <a:rPr lang="en-US" sz="2800" b="0" i="0" dirty="0">
                <a:solidFill>
                  <a:srgbClr val="000000"/>
                </a:solidFill>
                <a:effectLst/>
                <a:latin typeface="Georgia" panose="02040502050405020303" pitchFamily="18" charset="0"/>
              </a:rPr>
              <a:t>for Creative Pixels</a:t>
            </a:r>
            <a:endParaRPr lang="en-US" sz="2800" b="0" i="0" dirty="0">
              <a:solidFill>
                <a:srgbClr val="252423"/>
              </a:solidFill>
              <a:effectLst/>
              <a:latin typeface="Trebuchet MS" panose="020B0603020202020204" pitchFamily="34" charset="0"/>
            </a:endParaRPr>
          </a:p>
        </p:txBody>
      </p:sp>
      <p:sp>
        <p:nvSpPr>
          <p:cNvPr id="3" name="TextBox 2">
            <a:extLst>
              <a:ext uri="{FF2B5EF4-FFF2-40B4-BE49-F238E27FC236}">
                <a16:creationId xmlns:a16="http://schemas.microsoft.com/office/drawing/2014/main" id="{8DED1077-F095-4F6F-D468-826BCC2FAA55}"/>
              </a:ext>
            </a:extLst>
          </p:cNvPr>
          <p:cNvSpPr txBox="1"/>
          <p:nvPr/>
        </p:nvSpPr>
        <p:spPr>
          <a:xfrm>
            <a:off x="2403739" y="5427406"/>
            <a:ext cx="7384522" cy="1138773"/>
          </a:xfrm>
          <a:prstGeom prst="rect">
            <a:avLst/>
          </a:prstGeom>
          <a:noFill/>
        </p:spPr>
        <p:txBody>
          <a:bodyPr wrap="none" rtlCol="0">
            <a:spAutoFit/>
          </a:bodyPr>
          <a:lstStyle/>
          <a:p>
            <a:pPr algn="ctr"/>
            <a:r>
              <a:rPr lang="en-US" sz="3200" b="0" i="0" dirty="0">
                <a:solidFill>
                  <a:srgbClr val="FFFF00"/>
                </a:solidFill>
                <a:effectLst/>
                <a:latin typeface="Times New Roman" panose="02020603050405020304" pitchFamily="18" charset="0"/>
              </a:rPr>
              <a:t>A PROJECT ON BUSINESS ANALYTICS</a:t>
            </a:r>
            <a:endParaRPr lang="en-US" sz="3200" b="0" i="0" dirty="0">
              <a:solidFill>
                <a:srgbClr val="FFFF00"/>
              </a:solidFill>
              <a:effectLst/>
              <a:latin typeface="Trebuchet MS" panose="020B0603020202020204" pitchFamily="34" charset="0"/>
            </a:endParaRPr>
          </a:p>
          <a:p>
            <a:pPr algn="ctr"/>
            <a:r>
              <a:rPr lang="en-US" sz="1800" b="0" i="0" dirty="0">
                <a:solidFill>
                  <a:srgbClr val="FFFF00"/>
                </a:solidFill>
                <a:effectLst/>
                <a:latin typeface="Trebuchet MS" panose="020B0603020202020204" pitchFamily="34" charset="0"/>
              </a:rPr>
              <a:t>*Analyze Data * Create Dashboard *Data Driven Decision</a:t>
            </a:r>
            <a:endParaRPr lang="en-US" b="0" i="0" dirty="0">
              <a:solidFill>
                <a:srgbClr val="FFFF00"/>
              </a:solidFill>
              <a:effectLst/>
              <a:latin typeface="Trebuchet MS" panose="020B0603020202020204" pitchFamily="34" charset="0"/>
            </a:endParaRPr>
          </a:p>
          <a:p>
            <a:endParaRPr lang="en-US" dirty="0">
              <a:solidFill>
                <a:srgbClr val="FFFF00"/>
              </a:solidFill>
            </a:endParaRPr>
          </a:p>
        </p:txBody>
      </p:sp>
      <p:sp>
        <p:nvSpPr>
          <p:cNvPr id="4" name="TextBox 3">
            <a:extLst>
              <a:ext uri="{FF2B5EF4-FFF2-40B4-BE49-F238E27FC236}">
                <a16:creationId xmlns:a16="http://schemas.microsoft.com/office/drawing/2014/main" id="{07F2FD38-CED2-3A41-9BA4-7C98CACC8014}"/>
              </a:ext>
            </a:extLst>
          </p:cNvPr>
          <p:cNvSpPr txBox="1"/>
          <p:nvPr/>
        </p:nvSpPr>
        <p:spPr>
          <a:xfrm>
            <a:off x="6412564" y="6381513"/>
            <a:ext cx="4294765" cy="369332"/>
          </a:xfrm>
          <a:prstGeom prst="rect">
            <a:avLst/>
          </a:prstGeom>
          <a:noFill/>
        </p:spPr>
        <p:txBody>
          <a:bodyPr wrap="none" rtlCol="0">
            <a:spAutoFit/>
          </a:bodyPr>
          <a:lstStyle/>
          <a:p>
            <a:r>
              <a:rPr lang="en-US" sz="1800" b="0" i="1" dirty="0">
                <a:solidFill>
                  <a:srgbClr val="00B050"/>
                </a:solidFill>
                <a:effectLst/>
                <a:latin typeface="Trebuchet MS" panose="020B0603020202020204" pitchFamily="34" charset="0"/>
              </a:rPr>
              <a:t>Prepared By- Shubham Manohar Haryan</a:t>
            </a:r>
            <a:endParaRPr lang="en-US" dirty="0">
              <a:solidFill>
                <a:srgbClr val="00B050"/>
              </a:solidFill>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Shubham Manohar Haryan</a:t>
            </a:r>
          </a:p>
          <a:p>
            <a:r>
              <a:rPr lang="en-US" dirty="0">
                <a:hlinkClick r:id="rId3"/>
              </a:rPr>
              <a:t>haryanshubham57@gmail.com</a:t>
            </a:r>
            <a:endParaRPr lang="en-US" dirty="0"/>
          </a:p>
          <a:p>
            <a:r>
              <a:rPr lang="en-US" dirty="0"/>
              <a:t>GIT- ShubhamHaryan24</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fontScale="92500" lnSpcReduction="20000"/>
          </a:bodyPr>
          <a:lstStyle/>
          <a:p>
            <a:r>
              <a:rPr lang="en-US" sz="2600" dirty="0">
                <a:effectLst/>
                <a:ea typeface="Calibri" panose="020F0502020204030204" pitchFamily="34" charset="0"/>
                <a:cs typeface="Times New Roman" panose="02020603050405020304" pitchFamily="18" charset="0"/>
              </a:rPr>
              <a:t>Objective</a:t>
            </a:r>
            <a:endParaRPr lang="en-US" sz="2600" dirty="0"/>
          </a:p>
          <a:p>
            <a:r>
              <a:rPr lang="en-US" sz="2600" dirty="0"/>
              <a:t>Introduction</a:t>
            </a:r>
          </a:p>
          <a:p>
            <a:pPr marL="0" marR="0">
              <a:lnSpc>
                <a:spcPct val="107000"/>
              </a:lnSpc>
              <a:spcAft>
                <a:spcPts val="800"/>
              </a:spcAft>
            </a:pPr>
            <a:r>
              <a:rPr lang="en-US" sz="2600" kern="100" dirty="0">
                <a:effectLst/>
                <a:ea typeface="Calibri" panose="020F0502020204030204" pitchFamily="34" charset="0"/>
                <a:cs typeface="Times New Roman" panose="02020603050405020304" pitchFamily="18" charset="0"/>
              </a:rPr>
              <a:t>Data Objective</a:t>
            </a:r>
          </a:p>
          <a:p>
            <a:pPr marL="0" marR="0">
              <a:lnSpc>
                <a:spcPct val="107000"/>
              </a:lnSpc>
              <a:spcAft>
                <a:spcPts val="800"/>
              </a:spcAft>
            </a:pPr>
            <a:r>
              <a:rPr lang="en-US" sz="2600" kern="100" dirty="0">
                <a:effectLst/>
                <a:ea typeface="Calibri" panose="020F0502020204030204" pitchFamily="34" charset="0"/>
                <a:cs typeface="Times New Roman" panose="02020603050405020304" pitchFamily="18" charset="0"/>
              </a:rPr>
              <a:t>Data Overview</a:t>
            </a:r>
          </a:p>
          <a:p>
            <a:pPr marL="0" marR="0">
              <a:lnSpc>
                <a:spcPct val="107000"/>
              </a:lnSpc>
              <a:spcAft>
                <a:spcPts val="800"/>
              </a:spcAft>
            </a:pPr>
            <a:r>
              <a:rPr lang="en-US" sz="2600" kern="100" dirty="0">
                <a:effectLst/>
                <a:ea typeface="Calibri" panose="020F0502020204030204" pitchFamily="34" charset="0"/>
                <a:cs typeface="Times New Roman" panose="02020603050405020304" pitchFamily="18" charset="0"/>
              </a:rPr>
              <a:t>Data Visualization</a:t>
            </a:r>
          </a:p>
          <a:p>
            <a:pPr>
              <a:lnSpc>
                <a:spcPct val="107000"/>
              </a:lnSpc>
              <a:spcAft>
                <a:spcPts val="800"/>
              </a:spcAft>
            </a:pPr>
            <a:r>
              <a:rPr lang="en-US" sz="2600" kern="100" dirty="0">
                <a:effectLst/>
                <a:ea typeface="Calibri" panose="020F0502020204030204" pitchFamily="34" charset="0"/>
                <a:cs typeface="Times New Roman" panose="02020603050405020304" pitchFamily="18" charset="0"/>
              </a:rPr>
              <a:t>Insights</a:t>
            </a:r>
          </a:p>
          <a:p>
            <a:pPr>
              <a:lnSpc>
                <a:spcPct val="107000"/>
              </a:lnSpc>
              <a:spcAft>
                <a:spcPts val="800"/>
              </a:spcAft>
            </a:pPr>
            <a:r>
              <a:rPr lang="en-US" sz="2600" kern="100" dirty="0">
                <a:effectLst/>
                <a:ea typeface="Calibri" panose="020F0502020204030204" pitchFamily="34" charset="0"/>
                <a:cs typeface="Times New Roman" panose="02020603050405020304" pitchFamily="18" charset="0"/>
              </a:rPr>
              <a:t>Conclusion</a:t>
            </a:r>
          </a:p>
          <a:p>
            <a:pPr marL="0" marR="0">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4788040" y="314632"/>
            <a:ext cx="6637987" cy="5486095"/>
          </a:xfrm>
        </p:spPr>
        <p:txBody>
          <a:bodyPr/>
          <a:lstStyle/>
          <a:p>
            <a:pPr marL="0" marR="0">
              <a:lnSpc>
                <a:spcPct val="107000"/>
              </a:lnSpc>
              <a:spcAft>
                <a:spcPts val="800"/>
              </a:spcAft>
            </a:pPr>
            <a:r>
              <a:rPr lang="en-US" sz="3200" b="1"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Objective:</a:t>
            </a:r>
            <a:br>
              <a:rPr lang="en-US" sz="32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en-US" sz="1800" b="1"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br>
              <a:rPr lang="en-US" sz="1800" b="1"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sz="18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Develop an interactive dashboard to track and analyze the performance of UI/UX projects at Creative Pixels, a leading UI/UX design agency. This dashboard will utilize Business Intelligence Excel, Power BI, MS Office Word, MS Office PowerPoint. </a:t>
            </a:r>
            <a:br>
              <a:rPr lang="en-US" sz="18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en-US" sz="18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18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 monitor project progress, team productivity, resource allocation, and client satisfaction. </a:t>
            </a:r>
            <a:br>
              <a:rPr lang="en-US" sz="18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en-US" sz="18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18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goal is to improve project delivery timelines, optimize design processes, and enhance client satisfaction.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4344695" cy="6359525"/>
          </a:xfrm>
        </p:spPr>
      </p:pic>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b="1" kern="100" dirty="0">
                <a:effectLst/>
                <a:latin typeface="Calibri" panose="020F0502020204030204" pitchFamily="34" charset="0"/>
                <a:ea typeface="Calibri" panose="020F0502020204030204" pitchFamily="34" charset="0"/>
                <a:cs typeface="Times New Roman" panose="02020603050405020304" pitchFamily="18" charset="0"/>
              </a:rPr>
              <a:t>Introduction</a:t>
            </a:r>
            <a:br>
              <a:rPr lang="en-US"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fontScale="92500"/>
          </a:bodyPr>
          <a:lstStyle/>
          <a:p>
            <a:pPr marL="0" marR="0" indent="0">
              <a:lnSpc>
                <a:spcPct val="107000"/>
              </a:lnSpc>
              <a:spcAft>
                <a:spcPts val="800"/>
              </a:spcAft>
              <a:buNone/>
            </a:pP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Creative Pixels, a prominent UI/UX design agency, the goal is to continuously enhance the performance and efficiency of design projects while ensuring high client satisfaction. To achieve this, we aim to develop an interactive Power BI dashboard to monitor, analyze, and improve the performance of ongoing UI/UX projects. The dashboard will serve as a comprehensive tool for tracking various metrics related to project progress, team productivity, resource allocation, and client satisfaction.</a:t>
            </a:r>
          </a:p>
          <a:p>
            <a:pPr marL="0" marR="0" indent="0">
              <a:lnSpc>
                <a:spcPct val="107000"/>
              </a:lnSpc>
              <a:spcAft>
                <a:spcPts val="800"/>
              </a:spcAft>
              <a:buNone/>
            </a:pP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By utilizing this dashboard, Creative Pixels will streamline its project delivery timelines, optimize its design processes, and improve overall client satisfaction. The real-time data and interactive features of the dashboard will also support data-driven decision-making, thus allowing the agency to identify inefficiencies, allocate resources more effectively, and deliver exceptional results to clients.</a:t>
            </a:r>
          </a:p>
          <a:p>
            <a:pPr marL="0" indent="0">
              <a:buNone/>
            </a:pP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589935" y="457199"/>
            <a:ext cx="7796464" cy="1222385"/>
          </a:xfrm>
        </p:spPr>
        <p:txBody>
          <a:bodyPr/>
          <a:lstStyle/>
          <a:p>
            <a:pPr marL="0" marR="0">
              <a:lnSpc>
                <a:spcPct val="107000"/>
              </a:lnSpc>
              <a:spcAft>
                <a:spcPts val="800"/>
              </a:spcAft>
            </a:pPr>
            <a:r>
              <a:rPr lang="en-US" sz="4800" b="1" kern="100" dirty="0">
                <a:effectLst/>
                <a:latin typeface="Calibri" panose="020F0502020204030204" pitchFamily="34" charset="0"/>
                <a:ea typeface="Calibri" panose="020F0502020204030204" pitchFamily="34" charset="0"/>
                <a:cs typeface="Times New Roman" panose="02020603050405020304" pitchFamily="18" charset="0"/>
              </a:rPr>
              <a:t>Data Objective</a:t>
            </a:r>
            <a:endParaRPr lang="en-US" sz="4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r>
              <a:rPr lang="en-US" dirty="0"/>
              <a:t>5</a:t>
            </a:r>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275304" y="2303028"/>
            <a:ext cx="3922216" cy="4166598"/>
          </a:xfrm>
        </p:spPr>
        <p:txBody>
          <a:bodyPr>
            <a:normAutofit fontScale="92500"/>
          </a:bodyPr>
          <a:lstStyle/>
          <a:p>
            <a:pPr marL="0" marR="0">
              <a:lnSpc>
                <a:spcPct val="107000"/>
              </a:lnSpc>
              <a:spcAft>
                <a:spcPts val="800"/>
              </a:spcAft>
            </a:pP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primary objective of the data used in the Power BI dashboard is to track and measure the following key aspects of UI/UX design projects at Creative Pixels:</a:t>
            </a:r>
          </a:p>
          <a:p>
            <a:pPr marL="342900" marR="0" lvl="0" indent="-342900">
              <a:lnSpc>
                <a:spcPct val="107000"/>
              </a:lnSpc>
              <a:spcAft>
                <a:spcPts val="800"/>
              </a:spcAft>
              <a:buFont typeface="+mj-lt"/>
              <a:buAutoNum type="arabicPeriod"/>
              <a:tabLst>
                <a:tab pos="457200" algn="l"/>
              </a:tabLst>
            </a:pPr>
            <a:r>
              <a:rPr lang="en-US"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Project Progress</a:t>
            </a: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Monitor the current status of each project by analyzing key performance indicators (KPIs) such as completion percentages, deadlines, and milestones.</a:t>
            </a:r>
          </a:p>
          <a:p>
            <a:pPr marL="342900" marR="0" lvl="0" indent="-342900">
              <a:lnSpc>
                <a:spcPct val="107000"/>
              </a:lnSpc>
              <a:spcAft>
                <a:spcPts val="800"/>
              </a:spcAft>
              <a:buFont typeface="+mj-lt"/>
              <a:buAutoNum type="arabicPeriod"/>
              <a:tabLst>
                <a:tab pos="457200" algn="l"/>
              </a:tabLst>
            </a:pPr>
            <a:r>
              <a:rPr lang="en-US"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Team Productivity</a:t>
            </a: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Track the productivity levels of design teams, including hours worked, tasks completed, and sprint velocity.</a:t>
            </a:r>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4782159" y="2303028"/>
            <a:ext cx="4017712" cy="4441901"/>
          </a:xfrm>
        </p:spPr>
        <p:txBody>
          <a:bodyPr>
            <a:normAutofit lnSpcReduction="10000"/>
          </a:bodyPr>
          <a:lstStyle/>
          <a:p>
            <a:pPr marL="342900" marR="0" lvl="0" indent="-342900">
              <a:lnSpc>
                <a:spcPct val="107000"/>
              </a:lnSpc>
              <a:spcAft>
                <a:spcPts val="800"/>
              </a:spcAft>
              <a:buFont typeface="+mj-lt"/>
              <a:buAutoNum type="arabicPeriod"/>
              <a:tabLst>
                <a:tab pos="457200" algn="l"/>
              </a:tabLst>
            </a:pPr>
            <a:r>
              <a:rPr lang="en-US"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Resource Allocation</a:t>
            </a: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Analyze resource utilization, including the distribution of tasks among team members, availability of design tools, and workload balancing.</a:t>
            </a:r>
          </a:p>
          <a:p>
            <a:pPr marL="342900" marR="0" lvl="0" indent="-342900">
              <a:lnSpc>
                <a:spcPct val="107000"/>
              </a:lnSpc>
              <a:spcAft>
                <a:spcPts val="800"/>
              </a:spcAft>
              <a:buFont typeface="+mj-lt"/>
              <a:buAutoNum type="arabicPeriod"/>
              <a:tabLst>
                <a:tab pos="457200" algn="l"/>
              </a:tabLst>
            </a:pPr>
            <a:r>
              <a:rPr lang="en-US"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Client Satisfaction</a:t>
            </a: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Evaluate client feedback and satisfaction through metrics such as survey results, ratings, and post-project reviews.</a:t>
            </a:r>
          </a:p>
          <a:p>
            <a:pPr marL="342900" marR="0" lvl="0" indent="-342900">
              <a:lnSpc>
                <a:spcPct val="107000"/>
              </a:lnSpc>
              <a:spcAft>
                <a:spcPts val="800"/>
              </a:spcAft>
              <a:buFont typeface="+mj-lt"/>
              <a:buAutoNum type="arabicPeriod"/>
              <a:tabLst>
                <a:tab pos="457200" algn="l"/>
              </a:tabLst>
            </a:pPr>
            <a:r>
              <a:rPr lang="en-US"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Project Delivery Timelines</a:t>
            </a: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Measure how efficiently projects are being delivered in terms of time, comparing actual timelines to planned milestones.</a:t>
            </a:r>
          </a:p>
        </p:txBody>
      </p:sp>
    </p:spTree>
    <p:extLst>
      <p:ext uri="{BB962C8B-B14F-4D97-AF65-F5344CB8AC3E}">
        <p14:creationId xmlns:p14="http://schemas.microsoft.com/office/powerpoint/2010/main" val="246859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sz="4000" b="1" kern="100" dirty="0">
                <a:effectLst/>
                <a:latin typeface="Calibri" panose="020F0502020204030204" pitchFamily="34" charset="0"/>
                <a:ea typeface="Calibri" panose="020F0502020204030204" pitchFamily="34" charset="0"/>
                <a:cs typeface="Times New Roman" panose="02020603050405020304" pitchFamily="18" charset="0"/>
              </a:rPr>
              <a:t>Data Overview</a:t>
            </a:r>
            <a:br>
              <a:rPr lang="en-US" sz="40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000" dirty="0"/>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400" y="2303463"/>
            <a:ext cx="7482348" cy="4143375"/>
          </a:xfrm>
        </p:spPr>
        <p:txBody>
          <a:bodyPr>
            <a:normAutofit/>
          </a:bodyPr>
          <a:lstStyle/>
          <a:p>
            <a:pPr marL="0" indent="0">
              <a:buNone/>
            </a:pPr>
            <a:r>
              <a:rPr lang="en-US" sz="2400"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Data include</a:t>
            </a:r>
          </a:p>
          <a:p>
            <a:pPr marL="0" indent="0">
              <a:buNone/>
            </a:pPr>
            <a:r>
              <a:rPr lang="en-US" sz="1800" kern="100" dirty="0" err="1">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Project_ID</a:t>
            </a:r>
            <a:r>
              <a:rPr lang="en-US" sz="1800"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Project_Name</a:t>
            </a:r>
            <a:r>
              <a:rPr lang="en-US" sz="1800"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Client_Name</a:t>
            </a:r>
            <a:r>
              <a:rPr lang="en-US" sz="1800"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Start_Date</a:t>
            </a:r>
            <a:r>
              <a:rPr lang="en-US" sz="1800"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End_Date</a:t>
            </a:r>
            <a:r>
              <a:rPr lang="en-US" sz="1800"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Status, </a:t>
            </a:r>
            <a:r>
              <a:rPr lang="en-US" sz="1800" kern="100" dirty="0" err="1">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Team_Size</a:t>
            </a:r>
            <a:r>
              <a:rPr lang="en-US" sz="1800"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Task_Completed</a:t>
            </a:r>
            <a:r>
              <a:rPr lang="en-US" sz="1800"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Task_Pending</a:t>
            </a:r>
            <a:r>
              <a:rPr lang="en-US" sz="1800"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Avg_Task_Time</a:t>
            </a:r>
            <a:r>
              <a:rPr lang="en-US" sz="1800"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hrs</a:t>
            </a:r>
            <a:r>
              <a:rPr lang="en-US" sz="1800"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Client_Satisfaction</a:t>
            </a:r>
            <a:r>
              <a:rPr lang="en-US" sz="1800"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Feedback_Score</a:t>
            </a:r>
            <a:r>
              <a:rPr lang="en-US" sz="1800"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Agile_Sprint_No</a:t>
            </a:r>
            <a:r>
              <a:rPr lang="en-US" sz="1800"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Predicted_End_Date</a:t>
            </a:r>
            <a:r>
              <a:rPr lang="en-US" sz="1800"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Team_Productivity</a:t>
            </a:r>
            <a:r>
              <a:rPr lang="en-US" sz="1800"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Predicted_Client_Satisfaction</a:t>
            </a:r>
            <a:r>
              <a:rPr lang="en-US" sz="1800"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8989454" y="965393"/>
            <a:ext cx="320254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057274"/>
            <a:ext cx="7843837" cy="1012782"/>
          </a:xfrm>
        </p:spPr>
        <p:txBody>
          <a:bodyPr/>
          <a:lstStyle/>
          <a:p>
            <a:pPr marL="0" marR="0">
              <a:lnSpc>
                <a:spcPct val="107000"/>
              </a:lnSpc>
              <a:spcAft>
                <a:spcPts val="800"/>
              </a:spcAft>
            </a:pPr>
            <a:r>
              <a:rPr lang="en-US" sz="4000" b="1" kern="100" dirty="0">
                <a:effectLst/>
                <a:latin typeface="Calibri" panose="020F0502020204030204" pitchFamily="34" charset="0"/>
                <a:ea typeface="Calibri" panose="020F0502020204030204" pitchFamily="34" charset="0"/>
                <a:cs typeface="Times New Roman" panose="02020603050405020304" pitchFamily="18" charset="0"/>
              </a:rPr>
              <a:t>Data Visualization</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2331791"/>
            <a:ext cx="6903076" cy="3721817"/>
          </a:xfrm>
        </p:spPr>
        <p:txBody>
          <a:bodyPr>
            <a:normAutofit/>
          </a:bodyPr>
          <a:lstStyle/>
          <a:p>
            <a:pPr marL="0" marR="0">
              <a:lnSpc>
                <a:spcPct val="107000"/>
              </a:lnSpc>
              <a:spcAft>
                <a:spcPts val="800"/>
              </a:spcAft>
            </a:pPr>
            <a:r>
              <a:rPr lang="en-US" sz="2000"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Data Visualization report display below charts for the final interactive dashboard view</a:t>
            </a:r>
          </a:p>
          <a:p>
            <a:pPr marL="0" marR="0">
              <a:lnSpc>
                <a:spcPct val="107000"/>
              </a:lnSpc>
              <a:spcAft>
                <a:spcPts val="800"/>
              </a:spcAft>
            </a:pPr>
            <a:r>
              <a:rPr lang="en-US" sz="2000"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Slicers • KPI • Funnel • Map • Pie chart • Donut chart • Line chart • Column chart • </a:t>
            </a:r>
            <a:r>
              <a:rPr lang="en-US" sz="2000" kern="100" dirty="0" err="1">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Treemap</a:t>
            </a:r>
            <a:r>
              <a:rPr lang="en-US" sz="2000"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 Waterfall chart</a:t>
            </a:r>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4072101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46589" y="260556"/>
            <a:ext cx="9879437" cy="980844"/>
          </a:xfrm>
        </p:spPr>
        <p:txBody>
          <a:bodyPr/>
          <a:lstStyle/>
          <a:p>
            <a:pPr marL="0" marR="0">
              <a:lnSpc>
                <a:spcPct val="107000"/>
              </a:lnSpc>
              <a:spcAft>
                <a:spcPts val="800"/>
              </a:spcAft>
            </a:pPr>
            <a:r>
              <a:rPr lang="en-US" sz="4000" kern="100" dirty="0">
                <a:effectLst/>
                <a:latin typeface="Calibri" panose="020F0502020204030204" pitchFamily="34" charset="0"/>
                <a:ea typeface="Calibri" panose="020F0502020204030204" pitchFamily="34" charset="0"/>
                <a:cs typeface="Times New Roman" panose="02020603050405020304" pitchFamily="18" charset="0"/>
              </a:rPr>
              <a:t>Insights</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86813" y="1543665"/>
            <a:ext cx="4709651" cy="5053779"/>
          </a:xfrm>
        </p:spPr>
        <p:txBody>
          <a:bodyPr/>
          <a:lstStyle/>
          <a:p>
            <a:pPr marL="0" marR="0">
              <a:lnSpc>
                <a:spcPct val="107000"/>
              </a:lnSpc>
              <a:spcAft>
                <a:spcPts val="800"/>
              </a:spcAft>
            </a:pPr>
            <a:r>
              <a:rPr lang="en-US"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Real-time Project Status</a:t>
            </a: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Aft>
                <a:spcPts val="800"/>
              </a:spcAft>
              <a:buSzPts val="1000"/>
              <a:buFont typeface="Symbol" panose="05050102010706020507" pitchFamily="18" charset="2"/>
              <a:buChar char=""/>
              <a:tabLst>
                <a:tab pos="457200" algn="l"/>
              </a:tabLst>
            </a:pP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dashboard will allow stakeholders to see the progress of all ongoing UI/UX projects in real-time, tracking each project against milestones and deadlines.</a:t>
            </a:r>
          </a:p>
          <a:p>
            <a:pPr marL="0" marR="0">
              <a:lnSpc>
                <a:spcPct val="107000"/>
              </a:lnSpc>
              <a:spcAft>
                <a:spcPts val="800"/>
              </a:spcAft>
            </a:pPr>
            <a:r>
              <a:rPr lang="en-US"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Team Performance and Productivity</a:t>
            </a: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Aft>
                <a:spcPts val="800"/>
              </a:spcAft>
              <a:buSzPts val="1000"/>
              <a:buFont typeface="Symbol" panose="05050102010706020507" pitchFamily="18" charset="2"/>
              <a:buChar char=""/>
              <a:tabLst>
                <a:tab pos="457200" algn="l"/>
              </a:tabLst>
            </a:pP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By analyzing data from JIRA and Excel sheets, the dashboard can display individual and team-level productivity, task completion rates, and sprint velocities.</a:t>
            </a:r>
          </a:p>
          <a:p>
            <a:pPr marL="0" marR="0">
              <a:lnSpc>
                <a:spcPct val="107000"/>
              </a:lnSpc>
              <a:spcAft>
                <a:spcPts val="800"/>
              </a:spcAft>
            </a:pPr>
            <a:r>
              <a:rPr lang="en-US"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Client Feedback and Satisfaction</a:t>
            </a: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Aft>
                <a:spcPts val="800"/>
              </a:spcAft>
              <a:buSzPts val="1000"/>
              <a:buFont typeface="Symbol" panose="05050102010706020507" pitchFamily="18" charset="2"/>
              <a:buChar char=""/>
              <a:tabLst>
                <a:tab pos="457200" algn="l"/>
              </a:tabLst>
            </a:pP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dashboard will include metrics on client satisfaction, including ratings, comments, and post-project surveys.</a:t>
            </a:r>
          </a:p>
          <a:p>
            <a:endParaRPr lang="en-US" dirty="0"/>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
        <p:nvSpPr>
          <p:cNvPr id="7" name="Content Placeholder 6">
            <a:extLst>
              <a:ext uri="{FF2B5EF4-FFF2-40B4-BE49-F238E27FC236}">
                <a16:creationId xmlns:a16="http://schemas.microsoft.com/office/drawing/2014/main" id="{FDCAC1DA-9DDD-EC0C-40C0-A4727B167924}"/>
              </a:ext>
            </a:extLst>
          </p:cNvPr>
          <p:cNvSpPr>
            <a:spLocks noGrp="1"/>
          </p:cNvSpPr>
          <p:nvPr>
            <p:ph sz="half" idx="1"/>
          </p:nvPr>
        </p:nvSpPr>
        <p:spPr>
          <a:xfrm>
            <a:off x="5313296" y="1741856"/>
            <a:ext cx="6345893" cy="3721817"/>
          </a:xfrm>
        </p:spPr>
        <p:txBody>
          <a:bodyPr/>
          <a:lstStyle/>
          <a:p>
            <a:pPr marL="0" marR="0">
              <a:lnSpc>
                <a:spcPct val="107000"/>
              </a:lnSpc>
              <a:spcAft>
                <a:spcPts val="800"/>
              </a:spcAft>
            </a:pPr>
            <a:r>
              <a:rPr lang="en-US"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Timeline Adherence</a:t>
            </a: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Aft>
                <a:spcPts val="800"/>
              </a:spcAft>
              <a:buSzPts val="1000"/>
              <a:buFont typeface="Symbol" panose="05050102010706020507" pitchFamily="18" charset="2"/>
              <a:buChar char=""/>
              <a:tabLst>
                <a:tab pos="457200" algn="l"/>
              </a:tabLst>
            </a:pP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By tracking the actual versus planned timelines for each project, the dashboard will help assess how efficiently projects are being delivered.</a:t>
            </a:r>
          </a:p>
          <a:p>
            <a:pPr marL="0" marR="0">
              <a:lnSpc>
                <a:spcPct val="107000"/>
              </a:lnSpc>
              <a:spcAft>
                <a:spcPts val="800"/>
              </a:spcAft>
            </a:pPr>
            <a:r>
              <a:rPr lang="en-US"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Process Improvement</a:t>
            </a: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Aft>
                <a:spcPts val="800"/>
              </a:spcAft>
              <a:buSzPts val="1000"/>
              <a:buFont typeface="Symbol" panose="05050102010706020507" pitchFamily="18" charset="2"/>
              <a:buChar char=""/>
              <a:tabLst>
                <a:tab pos="457200" algn="l"/>
              </a:tabLst>
            </a:pP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dashboard will analyze data across multiple projects to identify recurring bottlenecks or inefficiencies.</a:t>
            </a:r>
          </a:p>
          <a:p>
            <a:endParaRPr lang="en-US" dirty="0"/>
          </a:p>
        </p:txBody>
      </p:sp>
    </p:spTree>
    <p:extLst>
      <p:ext uri="{BB962C8B-B14F-4D97-AF65-F5344CB8AC3E}">
        <p14:creationId xmlns:p14="http://schemas.microsoft.com/office/powerpoint/2010/main" val="3969996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pPr marL="0" marR="0">
              <a:lnSpc>
                <a:spcPct val="107000"/>
              </a:lnSpc>
              <a:spcAft>
                <a:spcPts val="800"/>
              </a:spcAft>
            </a:pPr>
            <a:r>
              <a:rPr lang="en-US" sz="4000" kern="100" dirty="0">
                <a:effectLst/>
                <a:latin typeface="Calibri" panose="020F0502020204030204" pitchFamily="34" charset="0"/>
                <a:ea typeface="Calibri" panose="020F0502020204030204" pitchFamily="34" charset="0"/>
                <a:cs typeface="Times New Roman" panose="02020603050405020304" pitchFamily="18" charset="0"/>
              </a:rPr>
              <a:t>Conclusion</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5829147" cy="3961593"/>
          </a:xfrm>
        </p:spPr>
        <p:txBody>
          <a:bodyPr>
            <a:normAutofit/>
          </a:bodyPr>
          <a:lstStyle/>
          <a:p>
            <a:pPr marL="0" marR="0">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800"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By providing a clear and comprehensive overview of these aspects, the Power BI dashboard will empower Creative Pixels to make data-driven decisions, improve operational efficiency, and ensure that client expectations are consistently met.</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
        <p:nvSpPr>
          <p:cNvPr id="5" name="Content Placeholder 4">
            <a:extLst>
              <a:ext uri="{FF2B5EF4-FFF2-40B4-BE49-F238E27FC236}">
                <a16:creationId xmlns:a16="http://schemas.microsoft.com/office/drawing/2014/main" id="{DA1A6588-B627-2561-440F-104C353540A4}"/>
              </a:ext>
            </a:extLst>
          </p:cNvPr>
          <p:cNvSpPr>
            <a:spLocks noGrp="1"/>
          </p:cNvSpPr>
          <p:nvPr>
            <p:ph sz="half" idx="15"/>
          </p:nvPr>
        </p:nvSpPr>
        <p:spPr/>
        <p:txBody>
          <a:bodyPr/>
          <a:lstStyle/>
          <a:p>
            <a:endParaRPr lang="en-US"/>
          </a:p>
        </p:txBody>
      </p:sp>
    </p:spTree>
    <p:extLst>
      <p:ext uri="{BB962C8B-B14F-4D97-AF65-F5344CB8AC3E}">
        <p14:creationId xmlns:p14="http://schemas.microsoft.com/office/powerpoint/2010/main" val="2498021601"/>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{A1104D7A-ACF4-4E0A-ADA7-8849B5B3E525}tf78438558_win32</Template>
  <TotalTime>31</TotalTime>
  <Words>742</Words>
  <Application>Microsoft Office PowerPoint</Application>
  <PresentationFormat>Widescreen</PresentationFormat>
  <Paragraphs>55</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Calibri</vt:lpstr>
      <vt:lpstr>Georgia</vt:lpstr>
      <vt:lpstr>Sabon Next LT</vt:lpstr>
      <vt:lpstr>Symbol</vt:lpstr>
      <vt:lpstr>Times New Roman</vt:lpstr>
      <vt:lpstr>Trebuchet MS</vt:lpstr>
      <vt:lpstr>Custom</vt:lpstr>
      <vt:lpstr>Project 02  UI/UX Design Efficiency  Dashboard  for Creative Pixels</vt:lpstr>
      <vt:lpstr>agenda</vt:lpstr>
      <vt:lpstr>Objective:   Develop an interactive dashboard to track and analyze the performance of UI/UX projects at Creative Pixels, a leading UI/UX design agency. This dashboard will utilize Business Intelligence Excel, Power BI, MS Office Word, MS Office PowerPoint.   to monitor project progress, team productivity, resource allocation, and client satisfaction.   The goal is to improve project delivery timelines, optimize design processes, and enhance client satisfaction. </vt:lpstr>
      <vt:lpstr>Introduction </vt:lpstr>
      <vt:lpstr>Data Objective</vt:lpstr>
      <vt:lpstr>Data Overview </vt:lpstr>
      <vt:lpstr>Data Visualization</vt:lpstr>
      <vt:lpstr>Insights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shubham haryan</dc:creator>
  <cp:lastModifiedBy>shubham haryan</cp:lastModifiedBy>
  <cp:revision>1</cp:revision>
  <dcterms:created xsi:type="dcterms:W3CDTF">2024-11-21T17:04:22Z</dcterms:created>
  <dcterms:modified xsi:type="dcterms:W3CDTF">2024-11-21T17:35:44Z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