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7" r:id="rId2"/>
    <p:sldId id="257" r:id="rId3"/>
    <p:sldId id="263" r:id="rId4"/>
    <p:sldId id="264" r:id="rId5"/>
    <p:sldId id="265"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5" r:id="rId24"/>
    <p:sldId id="286" r:id="rId25"/>
    <p:sldId id="293" r:id="rId26"/>
    <p:sldId id="294" r:id="rId27"/>
    <p:sldId id="288" r:id="rId28"/>
    <p:sldId id="295" r:id="rId29"/>
    <p:sldId id="290" r:id="rId30"/>
    <p:sldId id="296" r:id="rId31"/>
    <p:sldId id="291" r:id="rId32"/>
    <p:sldId id="29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8ABBE2-1C4F-4D9B-B18C-8173C7072DD5}">
          <p14:sldIdLst>
            <p14:sldId id="297"/>
            <p14:sldId id="257"/>
            <p14:sldId id="263"/>
            <p14:sldId id="264"/>
            <p14:sldId id="265"/>
            <p14:sldId id="267"/>
            <p14:sldId id="268"/>
            <p14:sldId id="269"/>
            <p14:sldId id="270"/>
            <p14:sldId id="271"/>
            <p14:sldId id="272"/>
            <p14:sldId id="273"/>
            <p14:sldId id="274"/>
            <p14:sldId id="275"/>
            <p14:sldId id="276"/>
            <p14:sldId id="277"/>
            <p14:sldId id="278"/>
            <p14:sldId id="279"/>
            <p14:sldId id="280"/>
            <p14:sldId id="281"/>
            <p14:sldId id="282"/>
            <p14:sldId id="283"/>
            <p14:sldId id="285"/>
            <p14:sldId id="286"/>
            <p14:sldId id="293"/>
            <p14:sldId id="294"/>
            <p14:sldId id="288"/>
            <p14:sldId id="295"/>
            <p14:sldId id="290"/>
            <p14:sldId id="296"/>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9BF1F1-787D-40A6-B8C9-F0925011C308}" v="421" dt="2023-07-10T14:58:41.167"/>
    <p1510:client id="{97C3147B-0F94-476A-B69D-E152DDFA5157}" v="1473" dt="2023-07-10T14:13:13.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4" d="100"/>
          <a:sy n="84" d="100"/>
        </p:scale>
        <p:origin x="2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602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80869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7518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4949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7465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238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05661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6635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5014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2381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7385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7/12/2023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50261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7/12/2023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79710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iitb-isro-aicte-mapathon.fossee.in/results" TargetMode="External"/><Relationship Id="rId2" Type="http://schemas.openxmlformats.org/officeDocument/2006/relationships/hyperlink" Target="mailto:senshubham284@gmail.com"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energy.acm.org/conferences/eenergy/2019/registration.php"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BAD9765-04DE-47E5-9D31-2A9689C12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D32647-0679-4419-CE50-DE985D61242F}"/>
              </a:ext>
            </a:extLst>
          </p:cNvPr>
          <p:cNvSpPr>
            <a:spLocks noGrp="1"/>
          </p:cNvSpPr>
          <p:nvPr>
            <p:ph type="title"/>
          </p:nvPr>
        </p:nvSpPr>
        <p:spPr>
          <a:xfrm>
            <a:off x="306238" y="408256"/>
            <a:ext cx="4347949" cy="987085"/>
          </a:xfrm>
        </p:spPr>
        <p:txBody>
          <a:bodyPr anchor="b">
            <a:normAutofit/>
          </a:bodyPr>
          <a:lstStyle/>
          <a:p>
            <a:r>
              <a:rPr lang="en-US" sz="4400" i="0" u="sng">
                <a:latin typeface="Century Gothic"/>
              </a:rPr>
              <a:t>Student Details</a:t>
            </a:r>
            <a:endParaRPr lang="en-US" sz="4400" u="sng"/>
          </a:p>
        </p:txBody>
      </p:sp>
      <p:sp>
        <p:nvSpPr>
          <p:cNvPr id="8" name="Content Placeholder 7">
            <a:extLst>
              <a:ext uri="{FF2B5EF4-FFF2-40B4-BE49-F238E27FC236}">
                <a16:creationId xmlns:a16="http://schemas.microsoft.com/office/drawing/2014/main" id="{10241303-4DA8-867F-3037-36F50D7252C9}"/>
              </a:ext>
            </a:extLst>
          </p:cNvPr>
          <p:cNvSpPr>
            <a:spLocks noGrp="1"/>
          </p:cNvSpPr>
          <p:nvPr>
            <p:ph idx="1"/>
          </p:nvPr>
        </p:nvSpPr>
        <p:spPr>
          <a:xfrm>
            <a:off x="406880" y="1718503"/>
            <a:ext cx="5394383" cy="4688497"/>
          </a:xfrm>
        </p:spPr>
        <p:txBody>
          <a:bodyPr vert="horz" lIns="91440" tIns="45720" rIns="91440" bIns="45720" rtlCol="0" anchor="t">
            <a:noAutofit/>
          </a:bodyPr>
          <a:lstStyle/>
          <a:p>
            <a:pPr>
              <a:lnSpc>
                <a:spcPct val="90000"/>
              </a:lnSpc>
            </a:pPr>
            <a:r>
              <a:rPr lang="en-US" sz="2000" b="1" dirty="0"/>
              <a:t>Name:</a:t>
            </a:r>
            <a:r>
              <a:rPr lang="en-US" sz="2000" dirty="0"/>
              <a:t> Shubham Kumar Jha</a:t>
            </a:r>
          </a:p>
          <a:p>
            <a:pPr>
              <a:lnSpc>
                <a:spcPct val="90000"/>
              </a:lnSpc>
            </a:pPr>
            <a:r>
              <a:rPr lang="en-US" sz="2000" b="1" dirty="0"/>
              <a:t>Email:</a:t>
            </a:r>
            <a:r>
              <a:rPr lang="en-US" sz="2000" dirty="0"/>
              <a:t> </a:t>
            </a:r>
            <a:r>
              <a:rPr lang="en-US" sz="2000" dirty="0">
                <a:hlinkClick r:id="rId2"/>
              </a:rPr>
              <a:t>senshubham284@gmail.com</a:t>
            </a:r>
            <a:endParaRPr lang="en-US" sz="2000" dirty="0"/>
          </a:p>
          <a:p>
            <a:pPr>
              <a:lnSpc>
                <a:spcPct val="90000"/>
              </a:lnSpc>
            </a:pPr>
            <a:r>
              <a:rPr lang="en-US" sz="2000" b="1" dirty="0"/>
              <a:t>AICTE Id:</a:t>
            </a:r>
            <a:r>
              <a:rPr lang="en-US" sz="2000" dirty="0"/>
              <a:t> </a:t>
            </a:r>
            <a:r>
              <a:rPr lang="en-US" sz="2000" dirty="0">
                <a:ea typeface="+mn-lt"/>
                <a:cs typeface="+mn-lt"/>
              </a:rPr>
              <a:t>STU61c7440d19e851640449037</a:t>
            </a:r>
            <a:endParaRPr lang="en-US" sz="2000" dirty="0"/>
          </a:p>
          <a:p>
            <a:pPr>
              <a:lnSpc>
                <a:spcPct val="90000"/>
              </a:lnSpc>
            </a:pPr>
            <a:r>
              <a:rPr lang="en-US" sz="2000" b="1" dirty="0"/>
              <a:t>Organization:</a:t>
            </a:r>
            <a:r>
              <a:rPr lang="en-US" sz="2000" dirty="0"/>
              <a:t> DGT</a:t>
            </a:r>
          </a:p>
          <a:p>
            <a:pPr>
              <a:lnSpc>
                <a:spcPct val="90000"/>
              </a:lnSpc>
            </a:pPr>
            <a:r>
              <a:rPr lang="en-US" sz="2000" b="1" dirty="0"/>
              <a:t>College Name:</a:t>
            </a:r>
            <a:r>
              <a:rPr lang="en-US" sz="2000" dirty="0"/>
              <a:t> College Of Engineering Roorkee</a:t>
            </a:r>
          </a:p>
          <a:p>
            <a:pPr>
              <a:lnSpc>
                <a:spcPct val="90000"/>
              </a:lnSpc>
            </a:pPr>
            <a:r>
              <a:rPr lang="en-US" sz="2000" b="1" dirty="0"/>
              <a:t>Domain:</a:t>
            </a:r>
            <a:r>
              <a:rPr lang="en-US" sz="2000" dirty="0"/>
              <a:t> Data Analytics</a:t>
            </a:r>
          </a:p>
          <a:p>
            <a:pPr>
              <a:lnSpc>
                <a:spcPct val="90000"/>
              </a:lnSpc>
            </a:pPr>
            <a:r>
              <a:rPr lang="en-US" sz="2000" b="1" dirty="0"/>
              <a:t>Start Date:</a:t>
            </a:r>
            <a:r>
              <a:rPr lang="en-US" sz="2000" dirty="0"/>
              <a:t> 12 June 2023</a:t>
            </a:r>
          </a:p>
          <a:p>
            <a:pPr>
              <a:lnSpc>
                <a:spcPct val="90000"/>
              </a:lnSpc>
            </a:pPr>
            <a:r>
              <a:rPr lang="en-US" sz="2000" b="1" dirty="0"/>
              <a:t>End Date:</a:t>
            </a:r>
            <a:r>
              <a:rPr lang="en-US" sz="2000" dirty="0"/>
              <a:t> 24 July 2023</a:t>
            </a:r>
          </a:p>
          <a:p>
            <a:pPr>
              <a:lnSpc>
                <a:spcPct val="90000"/>
              </a:lnSpc>
            </a:pPr>
            <a:r>
              <a:rPr lang="en-US" sz="2000" b="1" dirty="0"/>
              <a:t>Internship Name:</a:t>
            </a:r>
            <a:r>
              <a:rPr lang="en-US" sz="2000" dirty="0"/>
              <a:t> IBM </a:t>
            </a:r>
            <a:r>
              <a:rPr lang="en-US" sz="2000" err="1"/>
              <a:t>SkillBuild</a:t>
            </a:r>
            <a:endParaRPr lang="en-US" sz="2000"/>
          </a:p>
          <a:p>
            <a:pPr>
              <a:lnSpc>
                <a:spcPct val="90000"/>
              </a:lnSpc>
            </a:pPr>
            <a:r>
              <a:rPr lang="en-US" sz="2000" b="1" dirty="0"/>
              <a:t>Foundation:</a:t>
            </a:r>
            <a:r>
              <a:rPr lang="en-US" sz="2000" dirty="0"/>
              <a:t> </a:t>
            </a:r>
            <a:r>
              <a:rPr lang="en-US" sz="2000" err="1"/>
              <a:t>Edunet</a:t>
            </a:r>
            <a:endParaRPr lang="en-US" sz="2000"/>
          </a:p>
          <a:p>
            <a:pPr>
              <a:lnSpc>
                <a:spcPct val="90000"/>
              </a:lnSpc>
            </a:pPr>
            <a:endParaRPr lang="en-US" sz="1400"/>
          </a:p>
        </p:txBody>
      </p:sp>
      <p:pic>
        <p:nvPicPr>
          <p:cNvPr id="15" name="Picture 15" descr="Business analysis chart on digital tablet - ID: 380326">
            <a:extLst>
              <a:ext uri="{FF2B5EF4-FFF2-40B4-BE49-F238E27FC236}">
                <a16:creationId xmlns:a16="http://schemas.microsoft.com/office/drawing/2014/main" id="{F8BE6054-D1A7-50B3-A8AF-9F6659E07F8F}"/>
              </a:ext>
            </a:extLst>
          </p:cNvPr>
          <p:cNvPicPr>
            <a:picLocks noChangeAspect="1"/>
          </p:cNvPicPr>
          <p:nvPr/>
        </p:nvPicPr>
        <p:blipFill>
          <a:blip r:embed="rId3"/>
          <a:stretch>
            <a:fillRect/>
          </a:stretch>
        </p:blipFill>
        <p:spPr>
          <a:xfrm>
            <a:off x="6777309" y="725536"/>
            <a:ext cx="4797354" cy="2878412"/>
          </a:xfrm>
          <a:prstGeom prst="rect">
            <a:avLst/>
          </a:prstGeom>
        </p:spPr>
      </p:pic>
      <p:pic>
        <p:nvPicPr>
          <p:cNvPr id="12" name="Picture 12" descr="Blue and white striped letters&#10;&#10;Description automatically generated">
            <a:extLst>
              <a:ext uri="{FF2B5EF4-FFF2-40B4-BE49-F238E27FC236}">
                <a16:creationId xmlns:a16="http://schemas.microsoft.com/office/drawing/2014/main" id="{FF5E73CB-AC50-CDC9-E9FF-6379FD60FF58}"/>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297433" y="5128965"/>
            <a:ext cx="2513506" cy="697497"/>
          </a:xfrm>
          <a:prstGeom prst="rect">
            <a:avLst/>
          </a:prstGeom>
        </p:spPr>
      </p:pic>
      <p:pic>
        <p:nvPicPr>
          <p:cNvPr id="7" name="Picture 8" descr="A yellow and orange gear with red text&#10;&#10;Description automatically generated">
            <a:extLst>
              <a:ext uri="{FF2B5EF4-FFF2-40B4-BE49-F238E27FC236}">
                <a16:creationId xmlns:a16="http://schemas.microsoft.com/office/drawing/2014/main" id="{9CECCC38-C4CD-31DE-C26A-3931659A2330}"/>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9916405" y="4653502"/>
            <a:ext cx="1663093" cy="1663093"/>
          </a:xfrm>
          <a:prstGeom prst="rect">
            <a:avLst/>
          </a:prstGeom>
        </p:spPr>
      </p:pic>
    </p:spTree>
    <p:extLst>
      <p:ext uri="{BB962C8B-B14F-4D97-AF65-F5344CB8AC3E}">
        <p14:creationId xmlns:p14="http://schemas.microsoft.com/office/powerpoint/2010/main" val="232015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i="0" dirty="0">
                <a:latin typeface="+mn-lt"/>
              </a:rPr>
              <a:t>Benefits from the Solution</a:t>
            </a:r>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•They will benefit from optimized inventory management, improved sales forecasting, and streamlined operations, leading to increased profitability and better customer and improved customer retention, resulting in increased sales and brand loyalty</a:t>
            </a:r>
          </a:p>
        </p:txBody>
      </p:sp>
      <p:pic>
        <p:nvPicPr>
          <p:cNvPr id="6" name="Picture 5" descr="Desk with productivity items">
            <a:extLst>
              <a:ext uri="{FF2B5EF4-FFF2-40B4-BE49-F238E27FC236}">
                <a16:creationId xmlns:a16="http://schemas.microsoft.com/office/drawing/2014/main" id="{72BF09EE-5F08-A8E2-9775-BD0747D5FFDC}"/>
              </a:ext>
            </a:extLst>
          </p:cNvPr>
          <p:cNvPicPr>
            <a:picLocks noChangeAspect="1"/>
          </p:cNvPicPr>
          <p:nvPr/>
        </p:nvPicPr>
        <p:blipFill rotWithShape="1">
          <a:blip r:embed="rId2"/>
          <a:srcRect l="29218" r="12830"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84361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46646" y="1783986"/>
            <a:ext cx="7841111" cy="5074324"/>
          </a:xfrm>
        </p:spPr>
        <p:txBody>
          <a:bodyPr vert="horz" lIns="91440" tIns="45720" rIns="91440" bIns="45720" rtlCol="0" anchor="t">
            <a:normAutofit/>
          </a:bodyPr>
          <a:lstStyle/>
          <a:p>
            <a:pPr marL="0" indent="0">
              <a:lnSpc>
                <a:spcPct val="90000"/>
              </a:lnSpc>
              <a:buNone/>
            </a:pPr>
            <a:r>
              <a:rPr lang="en-US" sz="1500" cap="all" dirty="0">
                <a:ea typeface="+mn-lt"/>
                <a:cs typeface="+mn-lt"/>
              </a:rPr>
              <a:t>The solution for the "Analysis of Superstore dataset" project involves conducting a comprehensive analysis of the Superstore dataset to gain insights into sales trends, customer behavior, and operational efficiency. This analysis will be carried out using various statistical and data mining techniques, as well as advanced visualization tools. </a:t>
            </a:r>
            <a:endParaRPr lang="en-US">
              <a:ea typeface="+mn-lt"/>
              <a:cs typeface="+mn-lt"/>
            </a:endParaRPr>
          </a:p>
          <a:p>
            <a:pPr marL="0" indent="0">
              <a:lnSpc>
                <a:spcPct val="90000"/>
              </a:lnSpc>
              <a:buNone/>
            </a:pPr>
            <a:r>
              <a:rPr lang="en-US" sz="1400" cap="all" dirty="0">
                <a:solidFill>
                  <a:srgbClr val="111111"/>
                </a:solidFill>
                <a:ea typeface="+mn-lt"/>
                <a:cs typeface="+mn-lt"/>
              </a:rPr>
              <a:t>• </a:t>
            </a:r>
            <a:r>
              <a:rPr lang="en-US" sz="1500" b="1" cap="all" dirty="0">
                <a:ea typeface="+mn-lt"/>
                <a:cs typeface="+mn-lt"/>
              </a:rPr>
              <a:t>Value Proposition:</a:t>
            </a:r>
            <a:r>
              <a:rPr lang="en-US" sz="1500" cap="all" dirty="0">
                <a:ea typeface="+mn-lt"/>
                <a:cs typeface="+mn-lt"/>
              </a:rPr>
              <a:t> Our solution provides the following value propositions:</a:t>
            </a:r>
            <a:endParaRPr lang="en-US">
              <a:ea typeface="+mn-lt"/>
              <a:cs typeface="+mn-lt"/>
            </a:endParaRPr>
          </a:p>
          <a:p>
            <a:pPr marL="0" indent="0">
              <a:lnSpc>
                <a:spcPct val="90000"/>
              </a:lnSpc>
              <a:buNone/>
            </a:pPr>
            <a:r>
              <a:rPr lang="en-US" sz="1500" cap="all" dirty="0">
                <a:ea typeface="+mn-lt"/>
                <a:cs typeface="+mn-lt"/>
              </a:rPr>
              <a:t>•</a:t>
            </a:r>
            <a:r>
              <a:rPr lang="en-US" sz="1500" b="1" cap="all" dirty="0">
                <a:ea typeface="+mn-lt"/>
                <a:cs typeface="+mn-lt"/>
              </a:rPr>
              <a:t> Data-Driven Decision Making: </a:t>
            </a:r>
            <a:r>
              <a:rPr lang="en-US" sz="1500" cap="all" dirty="0">
                <a:ea typeface="+mn-lt"/>
                <a:cs typeface="+mn-lt"/>
              </a:rPr>
              <a:t>By analyzing the Superstore dataset, we enable data-driven decision making for store managers and marketing managers. They can make informed decisions based on comprehensive analysis, leading to improved store performance, optimized operations, and targeted marketing strategies.</a:t>
            </a:r>
            <a:endParaRPr lang="en-US" dirty="0">
              <a:ea typeface="+mn-lt"/>
              <a:cs typeface="+mn-lt"/>
            </a:endParaRPr>
          </a:p>
          <a:p>
            <a:pPr marL="0" indent="0">
              <a:lnSpc>
                <a:spcPct val="90000"/>
              </a:lnSpc>
              <a:buNone/>
            </a:pPr>
            <a:r>
              <a:rPr lang="en-US" sz="1500" cap="all" dirty="0">
                <a:ea typeface="+mn-lt"/>
                <a:cs typeface="+mn-lt"/>
              </a:rPr>
              <a:t>• </a:t>
            </a:r>
            <a:r>
              <a:rPr lang="en-US" sz="1500" b="1" cap="all" dirty="0">
                <a:ea typeface="+mn-lt"/>
                <a:cs typeface="+mn-lt"/>
              </a:rPr>
              <a:t>Enhanced Profitability:</a:t>
            </a:r>
            <a:r>
              <a:rPr lang="en-US" sz="1500" cap="all" dirty="0">
                <a:ea typeface="+mn-lt"/>
                <a:cs typeface="+mn-lt"/>
              </a:rPr>
              <a:t> Our analysis helps identify opportunities for increasing sales, improving inventory management, and reducing costs, ultimately leading to enhanced profitability for the Superstore. By optimizing pricing strategies, identifying high-demand products, and streamlining operations, the store can maximize its revenue and profitability. </a:t>
            </a:r>
            <a:endParaRPr lang="en-US">
              <a:ea typeface="+mn-lt"/>
              <a:cs typeface="+mn-lt"/>
            </a:endParaRPr>
          </a:p>
          <a:p>
            <a:pPr marL="0" indent="0">
              <a:lnSpc>
                <a:spcPct val="90000"/>
              </a:lnSpc>
              <a:buNone/>
            </a:pPr>
            <a:r>
              <a:rPr lang="en-US" sz="1500" cap="all" dirty="0">
                <a:ea typeface="+mn-lt"/>
                <a:cs typeface="+mn-lt"/>
              </a:rPr>
              <a:t>• </a:t>
            </a:r>
            <a:r>
              <a:rPr lang="en-US" sz="1500" b="1" cap="all" dirty="0">
                <a:ea typeface="+mn-lt"/>
                <a:cs typeface="+mn-lt"/>
              </a:rPr>
              <a:t>Competitive Advantage:</a:t>
            </a:r>
            <a:r>
              <a:rPr lang="en-US" sz="1500" cap="all" dirty="0">
                <a:ea typeface="+mn-lt"/>
                <a:cs typeface="+mn-lt"/>
              </a:rPr>
              <a:t> Leveraging the power of data analysis, our solution provides the Superstore with a competitive advantage in the market. </a:t>
            </a:r>
            <a:endParaRPr lang="en-US"/>
          </a:p>
        </p:txBody>
      </p:sp>
      <p:sp>
        <p:nvSpPr>
          <p:cNvPr id="2" name="Title"/>
          <p:cNvSpPr>
            <a:spLocks noGrp="1"/>
          </p:cNvSpPr>
          <p:nvPr>
            <p:ph type="ctrTitle"/>
          </p:nvPr>
        </p:nvSpPr>
        <p:spPr>
          <a:xfrm>
            <a:off x="68374" y="125881"/>
            <a:ext cx="6820319" cy="1418496"/>
          </a:xfrm>
        </p:spPr>
        <p:txBody>
          <a:bodyPr vert="horz" lIns="91440" tIns="45720" rIns="91440" bIns="45720" rtlCol="0" anchor="b">
            <a:normAutofit/>
          </a:bodyPr>
          <a:lstStyle/>
          <a:p>
            <a:r>
              <a:rPr lang="en-US" sz="4800" i="0" dirty="0">
                <a:latin typeface="+mn-lt"/>
              </a:rPr>
              <a:t>Solution and its value proposition</a:t>
            </a:r>
          </a:p>
        </p:txBody>
      </p:sp>
      <p:pic>
        <p:nvPicPr>
          <p:cNvPr id="8" name="Graphic 7" descr="Light Bulb and Gear">
            <a:extLst>
              <a:ext uri="{FF2B5EF4-FFF2-40B4-BE49-F238E27FC236}">
                <a16:creationId xmlns:a16="http://schemas.microsoft.com/office/drawing/2014/main" id="{467B8705-F1E4-92C3-C5F2-623820126F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4669" y="770955"/>
            <a:ext cx="3748960" cy="4942280"/>
          </a:xfrm>
          <a:prstGeom prst="rect">
            <a:avLst/>
          </a:prstGeom>
        </p:spPr>
      </p:pic>
    </p:spTree>
    <p:extLst>
      <p:ext uri="{BB962C8B-B14F-4D97-AF65-F5344CB8AC3E}">
        <p14:creationId xmlns:p14="http://schemas.microsoft.com/office/powerpoint/2010/main" val="381468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63748" y="264483"/>
            <a:ext cx="5251316" cy="1807305"/>
          </a:xfrm>
        </p:spPr>
        <p:txBody>
          <a:bodyPr>
            <a:normAutofit/>
          </a:bodyPr>
          <a:lstStyle/>
          <a:p>
            <a:r>
              <a:rPr lang="en-US" i="0" dirty="0">
                <a:latin typeface="+mn-lt"/>
              </a:rPr>
              <a:t>Customize the project and make it my own</a:t>
            </a:r>
          </a:p>
        </p:txBody>
      </p:sp>
      <p:sp>
        <p:nvSpPr>
          <p:cNvPr id="3" name="Content Placeholder"/>
          <p:cNvSpPr>
            <a:spLocks noGrp="1"/>
          </p:cNvSpPr>
          <p:nvPr>
            <p:ph idx="1"/>
          </p:nvPr>
        </p:nvSpPr>
        <p:spPr>
          <a:xfrm>
            <a:off x="76200" y="2333297"/>
            <a:ext cx="6071734" cy="3843666"/>
          </a:xfrm>
        </p:spPr>
        <p:txBody>
          <a:bodyPr vert="horz" lIns="91440" tIns="45720" rIns="91440" bIns="45720" rtlCol="0" anchor="t">
            <a:normAutofit fontScale="92500"/>
          </a:bodyPr>
          <a:lstStyle/>
          <a:p>
            <a:pPr lvl="0">
              <a:lnSpc>
                <a:spcPct val="90000"/>
              </a:lnSpc>
            </a:pPr>
            <a:r>
              <a:rPr lang="en-US" sz="1800" dirty="0"/>
              <a:t>Advanced Visualization with Matplotlib and Seaborn: While data visualization is a common component of data analysis projects, my solution stands out by utilizing the powerful libraries Matplotlib and Seaborn</a:t>
            </a:r>
          </a:p>
          <a:p>
            <a:pPr lvl="0">
              <a:lnSpc>
                <a:spcPct val="90000"/>
              </a:lnSpc>
            </a:pPr>
            <a:r>
              <a:rPr lang="en-US" sz="1800" dirty="0"/>
              <a:t>By leveraging the capabilities of Matplotlib and Seaborn, my solution presents data in a visually engaging manner, enhancing the understanding of complex patterns and relationships within the Superstore dataset</a:t>
            </a:r>
          </a:p>
          <a:p>
            <a:pPr lvl="0">
              <a:lnSpc>
                <a:spcPct val="90000"/>
              </a:lnSpc>
            </a:pPr>
            <a:r>
              <a:rPr lang="en-US" sz="1800" dirty="0"/>
              <a:t>These dashboards allow stakeholders to dynamically explore and interact with the analyzed data, enabling them to drill down nature of the dashboards enhances engagement, facilitates deeper insights, and empowers users to derive actionable recommendations effectively</a:t>
            </a:r>
          </a:p>
        </p:txBody>
      </p:sp>
      <p:pic>
        <p:nvPicPr>
          <p:cNvPr id="6" name="Picture 5" descr="Digital financial graph">
            <a:extLst>
              <a:ext uri="{FF2B5EF4-FFF2-40B4-BE49-F238E27FC236}">
                <a16:creationId xmlns:a16="http://schemas.microsoft.com/office/drawing/2014/main" id="{155E23A6-3B56-0A32-F91E-06093A21E275}"/>
              </a:ext>
            </a:extLst>
          </p:cNvPr>
          <p:cNvPicPr>
            <a:picLocks noChangeAspect="1"/>
          </p:cNvPicPr>
          <p:nvPr/>
        </p:nvPicPr>
        <p:blipFill rotWithShape="1">
          <a:blip r:embed="rId2"/>
          <a:srcRect l="34800" r="16291"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51542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69658" y="715353"/>
            <a:ext cx="5900168" cy="3086270"/>
          </a:xfrm>
        </p:spPr>
        <p:txBody>
          <a:bodyPr>
            <a:normAutofit fontScale="90000"/>
          </a:bodyPr>
          <a:lstStyle/>
          <a:p>
            <a:r>
              <a:rPr lang="en-US" sz="4400" i="0" dirty="0">
                <a:latin typeface="Century Gothic"/>
              </a:rPr>
              <a:t>Modelling techniques, methodologies, and frameworks were applied:</a:t>
            </a:r>
          </a:p>
        </p:txBody>
      </p:sp>
      <p:pic>
        <p:nvPicPr>
          <p:cNvPr id="5" name="Picture 4" descr="Hand with red strings">
            <a:extLst>
              <a:ext uri="{FF2B5EF4-FFF2-40B4-BE49-F238E27FC236}">
                <a16:creationId xmlns:a16="http://schemas.microsoft.com/office/drawing/2014/main" id="{1D7C3798-928D-467E-FCF9-2A725BBDDD8F}"/>
              </a:ext>
            </a:extLst>
          </p:cNvPr>
          <p:cNvPicPr>
            <a:picLocks noChangeAspect="1"/>
          </p:cNvPicPr>
          <p:nvPr/>
        </p:nvPicPr>
        <p:blipFill rotWithShape="1">
          <a:blip r:embed="rId2"/>
          <a:srcRect l="21806" r="20242"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56690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248728" y="766165"/>
            <a:ext cx="6790601" cy="3268572"/>
          </a:xfrm>
        </p:spPr>
        <p:txBody>
          <a:bodyPr vert="horz" lIns="91440" tIns="45720" rIns="91440" bIns="45720" rtlCol="0" anchor="t">
            <a:noAutofit/>
          </a:bodyPr>
          <a:lstStyle/>
          <a:p>
            <a:pPr lvl="0">
              <a:lnSpc>
                <a:spcPct val="90000"/>
              </a:lnSpc>
            </a:pPr>
            <a:r>
              <a:rPr lang="en-US" sz="2000" dirty="0"/>
              <a:t>These techniques helped in understanding the impact of various factors on sales, customer behavior, and operational efficiency</a:t>
            </a:r>
          </a:p>
          <a:p>
            <a:pPr lvl="0">
              <a:lnSpc>
                <a:spcPct val="90000"/>
              </a:lnSpc>
            </a:pPr>
            <a:r>
              <a:rPr lang="en-US" sz="2000" dirty="0"/>
              <a:t>libraries were used to create visually appealing and informative charts, graphs, and dashboards</a:t>
            </a:r>
          </a:p>
          <a:p>
            <a:pPr lvl="0">
              <a:lnSpc>
                <a:spcPct val="90000"/>
              </a:lnSpc>
            </a:pPr>
            <a:r>
              <a:rPr lang="en-US" sz="2000" dirty="0"/>
              <a:t>These modelling techniques, methodologies, and frameworks formed the foundation of the "Analysis of Superstore dataset" project for Data Analytics, ensuring a systematic and data- driven approach to extract valuable insights from the dataset</a:t>
            </a:r>
          </a:p>
        </p:txBody>
      </p:sp>
      <p:pic>
        <p:nvPicPr>
          <p:cNvPr id="6" name="Picture 5" descr="Magnifying glass showing decling performance">
            <a:extLst>
              <a:ext uri="{FF2B5EF4-FFF2-40B4-BE49-F238E27FC236}">
                <a16:creationId xmlns:a16="http://schemas.microsoft.com/office/drawing/2014/main" id="{B9E09D1B-06A2-4DA8-D4C6-586F216D3E16}"/>
              </a:ext>
            </a:extLst>
          </p:cNvPr>
          <p:cNvPicPr>
            <a:picLocks noChangeAspect="1"/>
          </p:cNvPicPr>
          <p:nvPr/>
        </p:nvPicPr>
        <p:blipFill rotWithShape="1">
          <a:blip r:embed="rId2"/>
          <a:srcRect l="22994" r="19054" b="-3"/>
          <a:stretch/>
        </p:blipFill>
        <p:spPr>
          <a:xfrm>
            <a:off x="7293139" y="10"/>
            <a:ext cx="4898861"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7" name="TextBox 6">
            <a:extLst>
              <a:ext uri="{FF2B5EF4-FFF2-40B4-BE49-F238E27FC236}">
                <a16:creationId xmlns:a16="http://schemas.microsoft.com/office/drawing/2014/main" id="{5ECD3165-77C4-7C5A-ABA9-CCFBFC30E60F}"/>
              </a:ext>
            </a:extLst>
          </p:cNvPr>
          <p:cNvSpPr txBox="1"/>
          <p:nvPr/>
        </p:nvSpPr>
        <p:spPr>
          <a:xfrm>
            <a:off x="255041" y="139710"/>
            <a:ext cx="44684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Exploratory Data Analysis (EDA):</a:t>
            </a:r>
            <a:endParaRPr lang="en-US" sz="2000" b="1" dirty="0"/>
          </a:p>
        </p:txBody>
      </p:sp>
      <p:sp>
        <p:nvSpPr>
          <p:cNvPr id="8" name="TextBox 7">
            <a:extLst>
              <a:ext uri="{FF2B5EF4-FFF2-40B4-BE49-F238E27FC236}">
                <a16:creationId xmlns:a16="http://schemas.microsoft.com/office/drawing/2014/main" id="{5B102B1B-D778-722D-896B-2293304629B0}"/>
              </a:ext>
            </a:extLst>
          </p:cNvPr>
          <p:cNvSpPr txBox="1"/>
          <p:nvPr/>
        </p:nvSpPr>
        <p:spPr>
          <a:xfrm>
            <a:off x="384437" y="4090359"/>
            <a:ext cx="666821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Data Visualization:</a:t>
            </a:r>
          </a:p>
          <a:p>
            <a:r>
              <a:rPr lang="en-US" sz="2000" dirty="0">
                <a:ea typeface="+mn-lt"/>
                <a:cs typeface="+mn-lt"/>
              </a:rPr>
              <a:t>Advanced data visualization techniques using tools like Python libraries (e.g., Matplotlib, Seaborn) were used to create visually appealing and informative charts, graphs, and dashboards. These visualizations facilitated the effective communication of analysis results and provided a clear representation of key findings. </a:t>
            </a:r>
            <a:endParaRPr lang="en-US" sz="2000"/>
          </a:p>
        </p:txBody>
      </p:sp>
    </p:spTree>
    <p:extLst>
      <p:ext uri="{BB962C8B-B14F-4D97-AF65-F5344CB8AC3E}">
        <p14:creationId xmlns:p14="http://schemas.microsoft.com/office/powerpoint/2010/main" val="745051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D517D21-289D-4850-929A-9D0A854EA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mask">
            <a:extLst>
              <a:ext uri="{FF2B5EF4-FFF2-40B4-BE49-F238E27FC236}">
                <a16:creationId xmlns:a16="http://schemas.microsoft.com/office/drawing/2014/main" id="{69F2D923-FC6D-402C-AF7F-48E07A89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 y="-1"/>
            <a:ext cx="12188952" cy="6858000"/>
          </a:xfrm>
          <a:custGeom>
            <a:avLst/>
            <a:gdLst>
              <a:gd name="connsiteX0" fmla="*/ 10360682 w 12188952"/>
              <a:gd name="connsiteY0" fmla="*/ 1582951 h 6858000"/>
              <a:gd name="connsiteX1" fmla="*/ 9965970 w 12188952"/>
              <a:gd name="connsiteY1" fmla="*/ 1755290 h 6858000"/>
              <a:gd name="connsiteX2" fmla="*/ 9601833 w 12188952"/>
              <a:gd name="connsiteY2" fmla="*/ 1855358 h 6858000"/>
              <a:gd name="connsiteX3" fmla="*/ 9032001 w 12188952"/>
              <a:gd name="connsiteY3" fmla="*/ 1899833 h 6858000"/>
              <a:gd name="connsiteX4" fmla="*/ 8453831 w 12188952"/>
              <a:gd name="connsiteY4" fmla="*/ 1933189 h 6858000"/>
              <a:gd name="connsiteX5" fmla="*/ 7883999 w 12188952"/>
              <a:gd name="connsiteY5" fmla="*/ 1944308 h 6858000"/>
              <a:gd name="connsiteX6" fmla="*/ 7311387 w 12188952"/>
              <a:gd name="connsiteY6" fmla="*/ 1941528 h 6858000"/>
              <a:gd name="connsiteX7" fmla="*/ 7047319 w 12188952"/>
              <a:gd name="connsiteY7" fmla="*/ 1938749 h 6858000"/>
              <a:gd name="connsiteX8" fmla="*/ 6335724 w 12188952"/>
              <a:gd name="connsiteY8" fmla="*/ 1913732 h 6858000"/>
              <a:gd name="connsiteX9" fmla="*/ 6332945 w 12188952"/>
              <a:gd name="connsiteY9" fmla="*/ 1913732 h 6858000"/>
              <a:gd name="connsiteX10" fmla="*/ 6168943 w 12188952"/>
              <a:gd name="connsiteY10" fmla="*/ 1908172 h 6858000"/>
              <a:gd name="connsiteX11" fmla="*/ 5596332 w 12188952"/>
              <a:gd name="connsiteY11" fmla="*/ 1908172 h 6858000"/>
              <a:gd name="connsiteX12" fmla="*/ 5023720 w 12188952"/>
              <a:gd name="connsiteY12" fmla="*/ 1977664 h 6858000"/>
              <a:gd name="connsiteX13" fmla="*/ 4453890 w 12188952"/>
              <a:gd name="connsiteY13" fmla="*/ 2058275 h 6858000"/>
              <a:gd name="connsiteX14" fmla="*/ 4028600 w 12188952"/>
              <a:gd name="connsiteY14" fmla="*/ 2113868 h 6858000"/>
              <a:gd name="connsiteX15" fmla="*/ 3956328 w 12188952"/>
              <a:gd name="connsiteY15" fmla="*/ 2347360 h 6858000"/>
              <a:gd name="connsiteX16" fmla="*/ 4209278 w 12188952"/>
              <a:gd name="connsiteY16" fmla="*/ 2525259 h 6858000"/>
              <a:gd name="connsiteX17" fmla="*/ 4053617 w 12188952"/>
              <a:gd name="connsiteY17" fmla="*/ 2644784 h 6858000"/>
              <a:gd name="connsiteX18" fmla="*/ 4278770 w 12188952"/>
              <a:gd name="connsiteY18" fmla="*/ 2789327 h 6858000"/>
              <a:gd name="connsiteX19" fmla="*/ 4412194 w 12188952"/>
              <a:gd name="connsiteY19" fmla="*/ 2914412 h 6858000"/>
              <a:gd name="connsiteX20" fmla="*/ 4920873 w 12188952"/>
              <a:gd name="connsiteY20" fmla="*/ 2970006 h 6858000"/>
              <a:gd name="connsiteX21" fmla="*/ 5051518 w 12188952"/>
              <a:gd name="connsiteY21" fmla="*/ 3045057 h 6858000"/>
              <a:gd name="connsiteX22" fmla="*/ 4920873 w 12188952"/>
              <a:gd name="connsiteY22" fmla="*/ 3092311 h 6858000"/>
              <a:gd name="connsiteX23" fmla="*/ 4137007 w 12188952"/>
              <a:gd name="connsiteY23" fmla="*/ 3075633 h 6858000"/>
              <a:gd name="connsiteX24" fmla="*/ 4034159 w 12188952"/>
              <a:gd name="connsiteY24" fmla="*/ 3136786 h 6858000"/>
              <a:gd name="connsiteX25" fmla="*/ 5296129 w 12188952"/>
              <a:gd name="connsiteY25" fmla="*/ 3286888 h 6858000"/>
              <a:gd name="connsiteX26" fmla="*/ 4517821 w 12188952"/>
              <a:gd name="connsiteY26" fmla="*/ 3589872 h 6858000"/>
              <a:gd name="connsiteX27" fmla="*/ 4754094 w 12188952"/>
              <a:gd name="connsiteY27" fmla="*/ 3648245 h 6858000"/>
              <a:gd name="connsiteX28" fmla="*/ 5218298 w 12188952"/>
              <a:gd name="connsiteY28" fmla="*/ 3890077 h 6858000"/>
              <a:gd name="connsiteX29" fmla="*/ 4806907 w 12188952"/>
              <a:gd name="connsiteY29" fmla="*/ 4067975 h 6858000"/>
              <a:gd name="connsiteX30" fmla="*/ 5137687 w 12188952"/>
              <a:gd name="connsiteY30" fmla="*/ 4173602 h 6858000"/>
              <a:gd name="connsiteX31" fmla="*/ 5218298 w 12188952"/>
              <a:gd name="connsiteY31" fmla="*/ 4240314 h 6858000"/>
              <a:gd name="connsiteX32" fmla="*/ 5176602 w 12188952"/>
              <a:gd name="connsiteY32" fmla="*/ 4256992 h 6858000"/>
              <a:gd name="connsiteX33" fmla="*/ 5913214 w 12188952"/>
              <a:gd name="connsiteY33" fmla="*/ 4384858 h 6858000"/>
              <a:gd name="connsiteX34" fmla="*/ 5607451 w 12188952"/>
              <a:gd name="connsiteY34" fmla="*/ 4443230 h 6858000"/>
              <a:gd name="connsiteX35" fmla="*/ 7586575 w 12188952"/>
              <a:gd name="connsiteY35" fmla="*/ 4924113 h 6858000"/>
              <a:gd name="connsiteX36" fmla="*/ 10471869 w 12188952"/>
              <a:gd name="connsiteY36" fmla="*/ 4985265 h 6858000"/>
              <a:gd name="connsiteX37" fmla="*/ 10916616 w 12188952"/>
              <a:gd name="connsiteY37" fmla="*/ 4687841 h 6858000"/>
              <a:gd name="connsiteX38" fmla="*/ 11333566 w 12188952"/>
              <a:gd name="connsiteY38" fmla="*/ 3392515 h 6858000"/>
              <a:gd name="connsiteX39" fmla="*/ 11289091 w 12188952"/>
              <a:gd name="connsiteY39" fmla="*/ 2300106 h 6858000"/>
              <a:gd name="connsiteX40" fmla="*/ 10747056 w 12188952"/>
              <a:gd name="connsiteY40" fmla="*/ 1816443 h 6858000"/>
              <a:gd name="connsiteX41" fmla="*/ 10360682 w 12188952"/>
              <a:gd name="connsiteY41" fmla="*/ 1582951 h 6858000"/>
              <a:gd name="connsiteX42" fmla="*/ 0 w 12188952"/>
              <a:gd name="connsiteY42" fmla="*/ 0 h 6858000"/>
              <a:gd name="connsiteX43" fmla="*/ 12188952 w 12188952"/>
              <a:gd name="connsiteY43" fmla="*/ 0 h 6858000"/>
              <a:gd name="connsiteX44" fmla="*/ 12188952 w 12188952"/>
              <a:gd name="connsiteY44" fmla="*/ 6858000 h 6858000"/>
              <a:gd name="connsiteX45" fmla="*/ 0 w 12188952"/>
              <a:gd name="connsiteY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88952" h="6858000">
                <a:moveTo>
                  <a:pt x="10360682" y="1582951"/>
                </a:moveTo>
                <a:cubicBezTo>
                  <a:pt x="10227259" y="1638544"/>
                  <a:pt x="10118852" y="1796986"/>
                  <a:pt x="9965970" y="1755290"/>
                </a:cubicBezTo>
                <a:cubicBezTo>
                  <a:pt x="9813089" y="1716375"/>
                  <a:pt x="9743597" y="1916511"/>
                  <a:pt x="9601833" y="1855358"/>
                </a:cubicBezTo>
                <a:cubicBezTo>
                  <a:pt x="9415596" y="1910952"/>
                  <a:pt x="9223799" y="1910952"/>
                  <a:pt x="9032001" y="1899833"/>
                </a:cubicBezTo>
                <a:cubicBezTo>
                  <a:pt x="8840205" y="1924850"/>
                  <a:pt x="8648407" y="1952647"/>
                  <a:pt x="8453831" y="1933189"/>
                </a:cubicBezTo>
                <a:cubicBezTo>
                  <a:pt x="8262034" y="1949868"/>
                  <a:pt x="8075796" y="1960986"/>
                  <a:pt x="7883999" y="1944308"/>
                </a:cubicBezTo>
                <a:cubicBezTo>
                  <a:pt x="7692202" y="1963765"/>
                  <a:pt x="7500405" y="1955426"/>
                  <a:pt x="7311387" y="1941528"/>
                </a:cubicBezTo>
                <a:cubicBezTo>
                  <a:pt x="7222438" y="1941528"/>
                  <a:pt x="7136268" y="1938749"/>
                  <a:pt x="7047319" y="1938749"/>
                </a:cubicBezTo>
                <a:cubicBezTo>
                  <a:pt x="6811047" y="1927630"/>
                  <a:pt x="6574776" y="1922071"/>
                  <a:pt x="6335724" y="1913732"/>
                </a:cubicBezTo>
                <a:cubicBezTo>
                  <a:pt x="6335724" y="1913732"/>
                  <a:pt x="6332945" y="1913732"/>
                  <a:pt x="6332945" y="1913732"/>
                </a:cubicBezTo>
                <a:cubicBezTo>
                  <a:pt x="6277350" y="1910952"/>
                  <a:pt x="6224538" y="1910952"/>
                  <a:pt x="6168943" y="1908172"/>
                </a:cubicBezTo>
                <a:cubicBezTo>
                  <a:pt x="5977147" y="1908172"/>
                  <a:pt x="5785350" y="1908172"/>
                  <a:pt x="5596332" y="1908172"/>
                </a:cubicBezTo>
                <a:cubicBezTo>
                  <a:pt x="5410094" y="1983223"/>
                  <a:pt x="5207180" y="1919291"/>
                  <a:pt x="5023720" y="1977664"/>
                </a:cubicBezTo>
                <a:cubicBezTo>
                  <a:pt x="4829144" y="1974885"/>
                  <a:pt x="4645687" y="2033257"/>
                  <a:pt x="4453890" y="2058275"/>
                </a:cubicBezTo>
                <a:cubicBezTo>
                  <a:pt x="4309346" y="2069393"/>
                  <a:pt x="4162024" y="2055495"/>
                  <a:pt x="4028600" y="2113868"/>
                </a:cubicBezTo>
                <a:cubicBezTo>
                  <a:pt x="3925752" y="2161122"/>
                  <a:pt x="3845142" y="2222275"/>
                  <a:pt x="3956328" y="2347360"/>
                </a:cubicBezTo>
                <a:cubicBezTo>
                  <a:pt x="4089753" y="2344581"/>
                  <a:pt x="4075854" y="2555835"/>
                  <a:pt x="4209278" y="2525259"/>
                </a:cubicBezTo>
                <a:cubicBezTo>
                  <a:pt x="4181482" y="2622548"/>
                  <a:pt x="4086973" y="2572513"/>
                  <a:pt x="4053617" y="2644784"/>
                </a:cubicBezTo>
                <a:cubicBezTo>
                  <a:pt x="4123109" y="2705937"/>
                  <a:pt x="4256532" y="2661463"/>
                  <a:pt x="4278770" y="2789327"/>
                </a:cubicBezTo>
                <a:cubicBezTo>
                  <a:pt x="4250974" y="2922751"/>
                  <a:pt x="4339924" y="2906073"/>
                  <a:pt x="4412194" y="2914412"/>
                </a:cubicBezTo>
                <a:cubicBezTo>
                  <a:pt x="4584534" y="2931091"/>
                  <a:pt x="4751314" y="2942209"/>
                  <a:pt x="4920873" y="2970006"/>
                </a:cubicBezTo>
                <a:cubicBezTo>
                  <a:pt x="4962568" y="2978345"/>
                  <a:pt x="5059857" y="2958887"/>
                  <a:pt x="5051518" y="3045057"/>
                </a:cubicBezTo>
                <a:cubicBezTo>
                  <a:pt x="5043179" y="3114548"/>
                  <a:pt x="4968127" y="3089532"/>
                  <a:pt x="4920873" y="3092311"/>
                </a:cubicBezTo>
                <a:cubicBezTo>
                  <a:pt x="4659584" y="3125668"/>
                  <a:pt x="4395517" y="3072854"/>
                  <a:pt x="4137007" y="3075633"/>
                </a:cubicBezTo>
                <a:cubicBezTo>
                  <a:pt x="4106431" y="3075633"/>
                  <a:pt x="4100871" y="3167362"/>
                  <a:pt x="4034159" y="3136786"/>
                </a:cubicBezTo>
                <a:cubicBezTo>
                  <a:pt x="4209278" y="3220176"/>
                  <a:pt x="5023720" y="3242414"/>
                  <a:pt x="5296129" y="3286888"/>
                </a:cubicBezTo>
                <a:cubicBezTo>
                  <a:pt x="5012602" y="3603771"/>
                  <a:pt x="4742974" y="3411974"/>
                  <a:pt x="4517821" y="3589872"/>
                </a:cubicBezTo>
                <a:cubicBezTo>
                  <a:pt x="4517821" y="3589872"/>
                  <a:pt x="4562296" y="3589872"/>
                  <a:pt x="4754094" y="3648245"/>
                </a:cubicBezTo>
                <a:cubicBezTo>
                  <a:pt x="4906975" y="3695499"/>
                  <a:pt x="4831925" y="3762211"/>
                  <a:pt x="5218298" y="3890077"/>
                </a:cubicBezTo>
                <a:cubicBezTo>
                  <a:pt x="5070976" y="3931771"/>
                  <a:pt x="4879178" y="3851161"/>
                  <a:pt x="4806907" y="4067975"/>
                </a:cubicBezTo>
                <a:cubicBezTo>
                  <a:pt x="4920873" y="4106891"/>
                  <a:pt x="5057077" y="4070755"/>
                  <a:pt x="5137687" y="4173602"/>
                </a:cubicBezTo>
                <a:cubicBezTo>
                  <a:pt x="5162704" y="4204179"/>
                  <a:pt x="5187722" y="4223637"/>
                  <a:pt x="5218298" y="4240314"/>
                </a:cubicBezTo>
                <a:cubicBezTo>
                  <a:pt x="5204400" y="4245874"/>
                  <a:pt x="5187722" y="4251433"/>
                  <a:pt x="5176602" y="4256992"/>
                </a:cubicBezTo>
                <a:cubicBezTo>
                  <a:pt x="5198840" y="4276451"/>
                  <a:pt x="5768673" y="4382077"/>
                  <a:pt x="5913214" y="4384858"/>
                </a:cubicBezTo>
                <a:cubicBezTo>
                  <a:pt x="5813146" y="4418213"/>
                  <a:pt x="5607451" y="4443230"/>
                  <a:pt x="5607451" y="4443230"/>
                </a:cubicBezTo>
                <a:cubicBezTo>
                  <a:pt x="5607451" y="4443230"/>
                  <a:pt x="5651926" y="4571095"/>
                  <a:pt x="7586575" y="4924113"/>
                </a:cubicBezTo>
                <a:cubicBezTo>
                  <a:pt x="7942372" y="4988046"/>
                  <a:pt x="10310649" y="4996385"/>
                  <a:pt x="10471869" y="4985265"/>
                </a:cubicBezTo>
                <a:cubicBezTo>
                  <a:pt x="10624751" y="4974147"/>
                  <a:pt x="10827667" y="4668383"/>
                  <a:pt x="10916616" y="4687841"/>
                </a:cubicBezTo>
                <a:cubicBezTo>
                  <a:pt x="10944413" y="4660044"/>
                  <a:pt x="11250176" y="3981806"/>
                  <a:pt x="11333566" y="3392515"/>
                </a:cubicBezTo>
                <a:cubicBezTo>
                  <a:pt x="11355803" y="3156244"/>
                  <a:pt x="11378041" y="2483564"/>
                  <a:pt x="11289091" y="2300106"/>
                </a:cubicBezTo>
                <a:cubicBezTo>
                  <a:pt x="11239057" y="2194478"/>
                  <a:pt x="10874921" y="1872037"/>
                  <a:pt x="10747056" y="1816443"/>
                </a:cubicBezTo>
                <a:cubicBezTo>
                  <a:pt x="10616412" y="1744172"/>
                  <a:pt x="10463531" y="1708036"/>
                  <a:pt x="10360682" y="1582951"/>
                </a:cubicBezTo>
                <a:close/>
                <a:moveTo>
                  <a:pt x="0" y="0"/>
                </a:moveTo>
                <a:lnTo>
                  <a:pt x="12188952" y="0"/>
                </a:lnTo>
                <a:lnTo>
                  <a:pt x="12188952"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363747" y="2780931"/>
            <a:ext cx="2414599" cy="937648"/>
          </a:xfrm>
        </p:spPr>
        <p:txBody>
          <a:bodyPr anchor="b">
            <a:normAutofit/>
          </a:bodyPr>
          <a:lstStyle/>
          <a:p>
            <a:r>
              <a:rPr lang="en-US" i="0" dirty="0">
                <a:latin typeface="Century Gothic"/>
              </a:rPr>
              <a:t>Results</a:t>
            </a:r>
          </a:p>
        </p:txBody>
      </p:sp>
      <p:pic>
        <p:nvPicPr>
          <p:cNvPr id="4" name="Picture 4" descr="A screenshot of a data visualization&#10;&#10;Description automatically generated">
            <a:extLst>
              <a:ext uri="{FF2B5EF4-FFF2-40B4-BE49-F238E27FC236}">
                <a16:creationId xmlns:a16="http://schemas.microsoft.com/office/drawing/2014/main" id="{4262872F-EC9D-F6B4-3932-EA8D9F6AD75D}"/>
              </a:ext>
            </a:extLst>
          </p:cNvPr>
          <p:cNvPicPr>
            <a:picLocks noChangeAspect="1"/>
          </p:cNvPicPr>
          <p:nvPr/>
        </p:nvPicPr>
        <p:blipFill>
          <a:blip r:embed="rId2"/>
          <a:stretch>
            <a:fillRect/>
          </a:stretch>
        </p:blipFill>
        <p:spPr>
          <a:xfrm>
            <a:off x="2773301" y="-494"/>
            <a:ext cx="9277788" cy="6753293"/>
          </a:xfrm>
          <a:prstGeom prst="rect">
            <a:avLst/>
          </a:prstGeom>
        </p:spPr>
      </p:pic>
    </p:spTree>
    <p:extLst>
      <p:ext uri="{BB962C8B-B14F-4D97-AF65-F5344CB8AC3E}">
        <p14:creationId xmlns:p14="http://schemas.microsoft.com/office/powerpoint/2010/main" val="276672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01300" y="0"/>
            <a:ext cx="2895301" cy="883010"/>
          </a:xfrm>
        </p:spPr>
        <p:txBody>
          <a:bodyPr>
            <a:normAutofit/>
          </a:bodyPr>
          <a:lstStyle/>
          <a:p>
            <a:r>
              <a:rPr lang="en-US" i="0" dirty="0">
                <a:latin typeface="+mn-lt"/>
              </a:rPr>
              <a:t>LINKS</a:t>
            </a:r>
          </a:p>
        </p:txBody>
      </p:sp>
      <p:pic>
        <p:nvPicPr>
          <p:cNvPr id="5" name="Picture 4" descr="Close-up of chain link">
            <a:extLst>
              <a:ext uri="{FF2B5EF4-FFF2-40B4-BE49-F238E27FC236}">
                <a16:creationId xmlns:a16="http://schemas.microsoft.com/office/drawing/2014/main" id="{43A8E56E-CF7F-B4E4-98C5-EDFDF00F1DF9}"/>
              </a:ext>
            </a:extLst>
          </p:cNvPr>
          <p:cNvPicPr>
            <a:picLocks noChangeAspect="1"/>
          </p:cNvPicPr>
          <p:nvPr/>
        </p:nvPicPr>
        <p:blipFill rotWithShape="1">
          <a:blip r:embed="rId2"/>
          <a:srcRect l="12904" r="29144" b="-3"/>
          <a:stretch/>
        </p:blipFill>
        <p:spPr>
          <a:xfrm>
            <a:off x="7927760" y="632608"/>
            <a:ext cx="4264240" cy="5592783"/>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3" name="TextBox 2">
            <a:extLst>
              <a:ext uri="{FF2B5EF4-FFF2-40B4-BE49-F238E27FC236}">
                <a16:creationId xmlns:a16="http://schemas.microsoft.com/office/drawing/2014/main" id="{5693AEE0-E871-6A2A-6C8E-59833748A518}"/>
              </a:ext>
            </a:extLst>
          </p:cNvPr>
          <p:cNvSpPr txBox="1"/>
          <p:nvPr/>
        </p:nvSpPr>
        <p:spPr>
          <a:xfrm>
            <a:off x="301300" y="3055292"/>
            <a:ext cx="6883878"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Here are some references for sales analysis on Superstore dataset:</a:t>
            </a:r>
          </a:p>
          <a:p>
            <a:r>
              <a:rPr lang="en-US" sz="2000" dirty="0">
                <a:ea typeface="+mn-lt"/>
                <a:cs typeface="+mn-lt"/>
              </a:rPr>
              <a:t>•Chakraborty, M. (2020). Sales Analysis of Superstore using Power BI. Kaggle. </a:t>
            </a:r>
            <a:r>
              <a:rPr lang="en-US" sz="2000" dirty="0">
                <a:solidFill>
                  <a:schemeClr val="accent6"/>
                </a:solidFill>
                <a:ea typeface="+mn-lt"/>
                <a:cs typeface="+mn-lt"/>
              </a:rPr>
              <a:t>https://www.kaggle.com/moumoyesh/sales-analysis-of-superstore-using-power-bi </a:t>
            </a:r>
          </a:p>
          <a:p>
            <a:r>
              <a:rPr lang="en-US" sz="2000" dirty="0">
                <a:ea typeface="+mn-lt"/>
                <a:cs typeface="+mn-lt"/>
              </a:rPr>
              <a:t>•Microsoft. (n.d.). Analyse and visualize Superstore data in Power BI. </a:t>
            </a:r>
            <a:r>
              <a:rPr lang="en-US" sz="2000" dirty="0">
                <a:solidFill>
                  <a:schemeClr val="accent6"/>
                </a:solidFill>
                <a:ea typeface="+mn-lt"/>
                <a:cs typeface="+mn-lt"/>
              </a:rPr>
              <a:t>https://powerbi.microsoft.com/enus/tutorials/analyze-and-visualize-superstore-data/</a:t>
            </a:r>
            <a:endParaRPr lang="en-US" sz="2000" dirty="0">
              <a:solidFill>
                <a:schemeClr val="accent6"/>
              </a:solidFill>
            </a:endParaRPr>
          </a:p>
        </p:txBody>
      </p:sp>
      <p:sp>
        <p:nvSpPr>
          <p:cNvPr id="4" name="TextBox 3">
            <a:extLst>
              <a:ext uri="{FF2B5EF4-FFF2-40B4-BE49-F238E27FC236}">
                <a16:creationId xmlns:a16="http://schemas.microsoft.com/office/drawing/2014/main" id="{38B5826C-BD6E-A1A0-1FB7-B03D810F05D4}"/>
              </a:ext>
            </a:extLst>
          </p:cNvPr>
          <p:cNvSpPr txBox="1"/>
          <p:nvPr/>
        </p:nvSpPr>
        <p:spPr>
          <a:xfrm>
            <a:off x="301300" y="1146642"/>
            <a:ext cx="6883878" cy="923330"/>
          </a:xfrm>
          <a:prstGeom prst="rect">
            <a:avLst/>
          </a:prstGeom>
          <a:noFill/>
        </p:spPr>
        <p:txBody>
          <a:bodyPr wrap="square" rtlCol="0">
            <a:spAutoFit/>
          </a:bodyPr>
          <a:lstStyle/>
          <a:p>
            <a:r>
              <a:rPr lang="en-US" b="1" dirty="0"/>
              <a:t>GITHUB-Links:-</a:t>
            </a:r>
          </a:p>
          <a:p>
            <a:r>
              <a:rPr lang="en-IN" dirty="0">
                <a:solidFill>
                  <a:schemeClr val="accent6"/>
                </a:solidFill>
              </a:rPr>
              <a:t>https://github.com/ShubhamKJ123/Analysis-of-Superstore-Database.git</a:t>
            </a:r>
          </a:p>
        </p:txBody>
      </p:sp>
    </p:spTree>
    <p:extLst>
      <p:ext uri="{BB962C8B-B14F-4D97-AF65-F5344CB8AC3E}">
        <p14:creationId xmlns:p14="http://schemas.microsoft.com/office/powerpoint/2010/main" val="545979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51937" y="48822"/>
            <a:ext cx="5251316" cy="815268"/>
          </a:xfrm>
        </p:spPr>
        <p:txBody>
          <a:bodyPr>
            <a:normAutofit/>
          </a:bodyPr>
          <a:lstStyle/>
          <a:p>
            <a:r>
              <a:rPr lang="en-US" i="0" u="sng" dirty="0">
                <a:latin typeface="+mn-lt"/>
              </a:rPr>
              <a:t>Research Paper</a:t>
            </a:r>
          </a:p>
        </p:txBody>
      </p:sp>
      <p:sp>
        <p:nvSpPr>
          <p:cNvPr id="3" name="Content Placeholder"/>
          <p:cNvSpPr>
            <a:spLocks noGrp="1"/>
          </p:cNvSpPr>
          <p:nvPr>
            <p:ph idx="1"/>
          </p:nvPr>
        </p:nvSpPr>
        <p:spPr>
          <a:xfrm>
            <a:off x="464389" y="1139976"/>
            <a:ext cx="5626036" cy="4634420"/>
          </a:xfrm>
        </p:spPr>
        <p:txBody>
          <a:bodyPr vert="horz" lIns="91440" tIns="45720" rIns="91440" bIns="45720" rtlCol="0" anchor="t">
            <a:noAutofit/>
          </a:bodyPr>
          <a:lstStyle/>
          <a:p>
            <a:pPr lvl="0">
              <a:lnSpc>
                <a:spcPct val="90000"/>
              </a:lnSpc>
            </a:pPr>
            <a:r>
              <a:rPr lang="en-US" sz="2400" dirty="0"/>
              <a:t>Analyse and visualize Superstore data in Power BI</a:t>
            </a:r>
          </a:p>
          <a:p>
            <a:pPr lvl="0">
              <a:lnSpc>
                <a:spcPct val="90000"/>
              </a:lnSpc>
            </a:pPr>
            <a:r>
              <a:rPr lang="en-US" sz="2400" dirty="0"/>
              <a:t>Sales Analysis of Superstore dataset using Power BI</a:t>
            </a:r>
          </a:p>
          <a:p>
            <a:pPr lvl="0">
              <a:lnSpc>
                <a:spcPct val="90000"/>
              </a:lnSpc>
            </a:pPr>
            <a:r>
              <a:rPr lang="en-US" sz="2400" dirty="0"/>
              <a:t>Analyse and visualize Superstore data in Power BI</a:t>
            </a:r>
          </a:p>
          <a:p>
            <a:pPr lvl="0">
              <a:lnSpc>
                <a:spcPct val="90000"/>
              </a:lnSpc>
            </a:pPr>
            <a:r>
              <a:rPr lang="en-US" sz="2400" dirty="0"/>
              <a:t>A review of sales forecasting models for retail industry</a:t>
            </a:r>
          </a:p>
          <a:p>
            <a:pPr lvl="0">
              <a:lnSpc>
                <a:spcPct val="90000"/>
              </a:lnSpc>
            </a:pPr>
            <a:r>
              <a:rPr lang="en-US" sz="2400" dirty="0"/>
              <a:t>A comparative analysis of machine learning algorithms for sales forecasting in retail industry</a:t>
            </a:r>
          </a:p>
        </p:txBody>
      </p:sp>
      <p:pic>
        <p:nvPicPr>
          <p:cNvPr id="6" name="Picture 5" descr="Empty speech bubbles">
            <a:extLst>
              <a:ext uri="{FF2B5EF4-FFF2-40B4-BE49-F238E27FC236}">
                <a16:creationId xmlns:a16="http://schemas.microsoft.com/office/drawing/2014/main" id="{A4343C1C-CAC1-1D46-60B6-34F039647CC3}"/>
              </a:ext>
            </a:extLst>
          </p:cNvPr>
          <p:cNvPicPr>
            <a:picLocks noChangeAspect="1"/>
          </p:cNvPicPr>
          <p:nvPr/>
        </p:nvPicPr>
        <p:blipFill rotWithShape="1">
          <a:blip r:embed="rId2"/>
          <a:srcRect l="23750" r="23750"/>
          <a:stretch/>
        </p:blipFill>
        <p:spPr>
          <a:xfrm>
            <a:off x="6890572" y="546349"/>
            <a:ext cx="5402069" cy="5765311"/>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858669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2" name="Rectangle 21">
            <a:extLst>
              <a:ext uri="{FF2B5EF4-FFF2-40B4-BE49-F238E27FC236}">
                <a16:creationId xmlns:a16="http://schemas.microsoft.com/office/drawing/2014/main" id="{BD517D21-289D-4850-929A-9D0A854EA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mask">
            <a:extLst>
              <a:ext uri="{FF2B5EF4-FFF2-40B4-BE49-F238E27FC236}">
                <a16:creationId xmlns:a16="http://schemas.microsoft.com/office/drawing/2014/main" id="{69F2D923-FC6D-402C-AF7F-48E07A89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 y="-1"/>
            <a:ext cx="12188952" cy="6858000"/>
          </a:xfrm>
          <a:custGeom>
            <a:avLst/>
            <a:gdLst>
              <a:gd name="connsiteX0" fmla="*/ 10360682 w 12188952"/>
              <a:gd name="connsiteY0" fmla="*/ 1582951 h 6858000"/>
              <a:gd name="connsiteX1" fmla="*/ 9965970 w 12188952"/>
              <a:gd name="connsiteY1" fmla="*/ 1755290 h 6858000"/>
              <a:gd name="connsiteX2" fmla="*/ 9601833 w 12188952"/>
              <a:gd name="connsiteY2" fmla="*/ 1855358 h 6858000"/>
              <a:gd name="connsiteX3" fmla="*/ 9032001 w 12188952"/>
              <a:gd name="connsiteY3" fmla="*/ 1899833 h 6858000"/>
              <a:gd name="connsiteX4" fmla="*/ 8453831 w 12188952"/>
              <a:gd name="connsiteY4" fmla="*/ 1933189 h 6858000"/>
              <a:gd name="connsiteX5" fmla="*/ 7883999 w 12188952"/>
              <a:gd name="connsiteY5" fmla="*/ 1944308 h 6858000"/>
              <a:gd name="connsiteX6" fmla="*/ 7311387 w 12188952"/>
              <a:gd name="connsiteY6" fmla="*/ 1941528 h 6858000"/>
              <a:gd name="connsiteX7" fmla="*/ 7047319 w 12188952"/>
              <a:gd name="connsiteY7" fmla="*/ 1938749 h 6858000"/>
              <a:gd name="connsiteX8" fmla="*/ 6335724 w 12188952"/>
              <a:gd name="connsiteY8" fmla="*/ 1913732 h 6858000"/>
              <a:gd name="connsiteX9" fmla="*/ 6332945 w 12188952"/>
              <a:gd name="connsiteY9" fmla="*/ 1913732 h 6858000"/>
              <a:gd name="connsiteX10" fmla="*/ 6168943 w 12188952"/>
              <a:gd name="connsiteY10" fmla="*/ 1908172 h 6858000"/>
              <a:gd name="connsiteX11" fmla="*/ 5596332 w 12188952"/>
              <a:gd name="connsiteY11" fmla="*/ 1908172 h 6858000"/>
              <a:gd name="connsiteX12" fmla="*/ 5023720 w 12188952"/>
              <a:gd name="connsiteY12" fmla="*/ 1977664 h 6858000"/>
              <a:gd name="connsiteX13" fmla="*/ 4453890 w 12188952"/>
              <a:gd name="connsiteY13" fmla="*/ 2058275 h 6858000"/>
              <a:gd name="connsiteX14" fmla="*/ 4028600 w 12188952"/>
              <a:gd name="connsiteY14" fmla="*/ 2113868 h 6858000"/>
              <a:gd name="connsiteX15" fmla="*/ 3956328 w 12188952"/>
              <a:gd name="connsiteY15" fmla="*/ 2347360 h 6858000"/>
              <a:gd name="connsiteX16" fmla="*/ 4209278 w 12188952"/>
              <a:gd name="connsiteY16" fmla="*/ 2525259 h 6858000"/>
              <a:gd name="connsiteX17" fmla="*/ 4053617 w 12188952"/>
              <a:gd name="connsiteY17" fmla="*/ 2644784 h 6858000"/>
              <a:gd name="connsiteX18" fmla="*/ 4278770 w 12188952"/>
              <a:gd name="connsiteY18" fmla="*/ 2789327 h 6858000"/>
              <a:gd name="connsiteX19" fmla="*/ 4412194 w 12188952"/>
              <a:gd name="connsiteY19" fmla="*/ 2914412 h 6858000"/>
              <a:gd name="connsiteX20" fmla="*/ 4920873 w 12188952"/>
              <a:gd name="connsiteY20" fmla="*/ 2970006 h 6858000"/>
              <a:gd name="connsiteX21" fmla="*/ 5051518 w 12188952"/>
              <a:gd name="connsiteY21" fmla="*/ 3045057 h 6858000"/>
              <a:gd name="connsiteX22" fmla="*/ 4920873 w 12188952"/>
              <a:gd name="connsiteY22" fmla="*/ 3092311 h 6858000"/>
              <a:gd name="connsiteX23" fmla="*/ 4137007 w 12188952"/>
              <a:gd name="connsiteY23" fmla="*/ 3075633 h 6858000"/>
              <a:gd name="connsiteX24" fmla="*/ 4034159 w 12188952"/>
              <a:gd name="connsiteY24" fmla="*/ 3136786 h 6858000"/>
              <a:gd name="connsiteX25" fmla="*/ 5296129 w 12188952"/>
              <a:gd name="connsiteY25" fmla="*/ 3286888 h 6858000"/>
              <a:gd name="connsiteX26" fmla="*/ 4517821 w 12188952"/>
              <a:gd name="connsiteY26" fmla="*/ 3589872 h 6858000"/>
              <a:gd name="connsiteX27" fmla="*/ 4754094 w 12188952"/>
              <a:gd name="connsiteY27" fmla="*/ 3648245 h 6858000"/>
              <a:gd name="connsiteX28" fmla="*/ 5218298 w 12188952"/>
              <a:gd name="connsiteY28" fmla="*/ 3890077 h 6858000"/>
              <a:gd name="connsiteX29" fmla="*/ 4806907 w 12188952"/>
              <a:gd name="connsiteY29" fmla="*/ 4067975 h 6858000"/>
              <a:gd name="connsiteX30" fmla="*/ 5137687 w 12188952"/>
              <a:gd name="connsiteY30" fmla="*/ 4173602 h 6858000"/>
              <a:gd name="connsiteX31" fmla="*/ 5218298 w 12188952"/>
              <a:gd name="connsiteY31" fmla="*/ 4240314 h 6858000"/>
              <a:gd name="connsiteX32" fmla="*/ 5176602 w 12188952"/>
              <a:gd name="connsiteY32" fmla="*/ 4256992 h 6858000"/>
              <a:gd name="connsiteX33" fmla="*/ 5913214 w 12188952"/>
              <a:gd name="connsiteY33" fmla="*/ 4384858 h 6858000"/>
              <a:gd name="connsiteX34" fmla="*/ 5607451 w 12188952"/>
              <a:gd name="connsiteY34" fmla="*/ 4443230 h 6858000"/>
              <a:gd name="connsiteX35" fmla="*/ 7586575 w 12188952"/>
              <a:gd name="connsiteY35" fmla="*/ 4924113 h 6858000"/>
              <a:gd name="connsiteX36" fmla="*/ 10471869 w 12188952"/>
              <a:gd name="connsiteY36" fmla="*/ 4985265 h 6858000"/>
              <a:gd name="connsiteX37" fmla="*/ 10916616 w 12188952"/>
              <a:gd name="connsiteY37" fmla="*/ 4687841 h 6858000"/>
              <a:gd name="connsiteX38" fmla="*/ 11333566 w 12188952"/>
              <a:gd name="connsiteY38" fmla="*/ 3392515 h 6858000"/>
              <a:gd name="connsiteX39" fmla="*/ 11289091 w 12188952"/>
              <a:gd name="connsiteY39" fmla="*/ 2300106 h 6858000"/>
              <a:gd name="connsiteX40" fmla="*/ 10747056 w 12188952"/>
              <a:gd name="connsiteY40" fmla="*/ 1816443 h 6858000"/>
              <a:gd name="connsiteX41" fmla="*/ 10360682 w 12188952"/>
              <a:gd name="connsiteY41" fmla="*/ 1582951 h 6858000"/>
              <a:gd name="connsiteX42" fmla="*/ 0 w 12188952"/>
              <a:gd name="connsiteY42" fmla="*/ 0 h 6858000"/>
              <a:gd name="connsiteX43" fmla="*/ 12188952 w 12188952"/>
              <a:gd name="connsiteY43" fmla="*/ 0 h 6858000"/>
              <a:gd name="connsiteX44" fmla="*/ 12188952 w 12188952"/>
              <a:gd name="connsiteY44" fmla="*/ 6858000 h 6858000"/>
              <a:gd name="connsiteX45" fmla="*/ 0 w 12188952"/>
              <a:gd name="connsiteY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88952" h="6858000">
                <a:moveTo>
                  <a:pt x="10360682" y="1582951"/>
                </a:moveTo>
                <a:cubicBezTo>
                  <a:pt x="10227259" y="1638544"/>
                  <a:pt x="10118852" y="1796986"/>
                  <a:pt x="9965970" y="1755290"/>
                </a:cubicBezTo>
                <a:cubicBezTo>
                  <a:pt x="9813089" y="1716375"/>
                  <a:pt x="9743597" y="1916511"/>
                  <a:pt x="9601833" y="1855358"/>
                </a:cubicBezTo>
                <a:cubicBezTo>
                  <a:pt x="9415596" y="1910952"/>
                  <a:pt x="9223799" y="1910952"/>
                  <a:pt x="9032001" y="1899833"/>
                </a:cubicBezTo>
                <a:cubicBezTo>
                  <a:pt x="8840205" y="1924850"/>
                  <a:pt x="8648407" y="1952647"/>
                  <a:pt x="8453831" y="1933189"/>
                </a:cubicBezTo>
                <a:cubicBezTo>
                  <a:pt x="8262034" y="1949868"/>
                  <a:pt x="8075796" y="1960986"/>
                  <a:pt x="7883999" y="1944308"/>
                </a:cubicBezTo>
                <a:cubicBezTo>
                  <a:pt x="7692202" y="1963765"/>
                  <a:pt x="7500405" y="1955426"/>
                  <a:pt x="7311387" y="1941528"/>
                </a:cubicBezTo>
                <a:cubicBezTo>
                  <a:pt x="7222438" y="1941528"/>
                  <a:pt x="7136268" y="1938749"/>
                  <a:pt x="7047319" y="1938749"/>
                </a:cubicBezTo>
                <a:cubicBezTo>
                  <a:pt x="6811047" y="1927630"/>
                  <a:pt x="6574776" y="1922071"/>
                  <a:pt x="6335724" y="1913732"/>
                </a:cubicBezTo>
                <a:cubicBezTo>
                  <a:pt x="6335724" y="1913732"/>
                  <a:pt x="6332945" y="1913732"/>
                  <a:pt x="6332945" y="1913732"/>
                </a:cubicBezTo>
                <a:cubicBezTo>
                  <a:pt x="6277350" y="1910952"/>
                  <a:pt x="6224538" y="1910952"/>
                  <a:pt x="6168943" y="1908172"/>
                </a:cubicBezTo>
                <a:cubicBezTo>
                  <a:pt x="5977147" y="1908172"/>
                  <a:pt x="5785350" y="1908172"/>
                  <a:pt x="5596332" y="1908172"/>
                </a:cubicBezTo>
                <a:cubicBezTo>
                  <a:pt x="5410094" y="1983223"/>
                  <a:pt x="5207180" y="1919291"/>
                  <a:pt x="5023720" y="1977664"/>
                </a:cubicBezTo>
                <a:cubicBezTo>
                  <a:pt x="4829144" y="1974885"/>
                  <a:pt x="4645687" y="2033257"/>
                  <a:pt x="4453890" y="2058275"/>
                </a:cubicBezTo>
                <a:cubicBezTo>
                  <a:pt x="4309346" y="2069393"/>
                  <a:pt x="4162024" y="2055495"/>
                  <a:pt x="4028600" y="2113868"/>
                </a:cubicBezTo>
                <a:cubicBezTo>
                  <a:pt x="3925752" y="2161122"/>
                  <a:pt x="3845142" y="2222275"/>
                  <a:pt x="3956328" y="2347360"/>
                </a:cubicBezTo>
                <a:cubicBezTo>
                  <a:pt x="4089753" y="2344581"/>
                  <a:pt x="4075854" y="2555835"/>
                  <a:pt x="4209278" y="2525259"/>
                </a:cubicBezTo>
                <a:cubicBezTo>
                  <a:pt x="4181482" y="2622548"/>
                  <a:pt x="4086973" y="2572513"/>
                  <a:pt x="4053617" y="2644784"/>
                </a:cubicBezTo>
                <a:cubicBezTo>
                  <a:pt x="4123109" y="2705937"/>
                  <a:pt x="4256532" y="2661463"/>
                  <a:pt x="4278770" y="2789327"/>
                </a:cubicBezTo>
                <a:cubicBezTo>
                  <a:pt x="4250974" y="2922751"/>
                  <a:pt x="4339924" y="2906073"/>
                  <a:pt x="4412194" y="2914412"/>
                </a:cubicBezTo>
                <a:cubicBezTo>
                  <a:pt x="4584534" y="2931091"/>
                  <a:pt x="4751314" y="2942209"/>
                  <a:pt x="4920873" y="2970006"/>
                </a:cubicBezTo>
                <a:cubicBezTo>
                  <a:pt x="4962568" y="2978345"/>
                  <a:pt x="5059857" y="2958887"/>
                  <a:pt x="5051518" y="3045057"/>
                </a:cubicBezTo>
                <a:cubicBezTo>
                  <a:pt x="5043179" y="3114548"/>
                  <a:pt x="4968127" y="3089532"/>
                  <a:pt x="4920873" y="3092311"/>
                </a:cubicBezTo>
                <a:cubicBezTo>
                  <a:pt x="4659584" y="3125668"/>
                  <a:pt x="4395517" y="3072854"/>
                  <a:pt x="4137007" y="3075633"/>
                </a:cubicBezTo>
                <a:cubicBezTo>
                  <a:pt x="4106431" y="3075633"/>
                  <a:pt x="4100871" y="3167362"/>
                  <a:pt x="4034159" y="3136786"/>
                </a:cubicBezTo>
                <a:cubicBezTo>
                  <a:pt x="4209278" y="3220176"/>
                  <a:pt x="5023720" y="3242414"/>
                  <a:pt x="5296129" y="3286888"/>
                </a:cubicBezTo>
                <a:cubicBezTo>
                  <a:pt x="5012602" y="3603771"/>
                  <a:pt x="4742974" y="3411974"/>
                  <a:pt x="4517821" y="3589872"/>
                </a:cubicBezTo>
                <a:cubicBezTo>
                  <a:pt x="4517821" y="3589872"/>
                  <a:pt x="4562296" y="3589872"/>
                  <a:pt x="4754094" y="3648245"/>
                </a:cubicBezTo>
                <a:cubicBezTo>
                  <a:pt x="4906975" y="3695499"/>
                  <a:pt x="4831925" y="3762211"/>
                  <a:pt x="5218298" y="3890077"/>
                </a:cubicBezTo>
                <a:cubicBezTo>
                  <a:pt x="5070976" y="3931771"/>
                  <a:pt x="4879178" y="3851161"/>
                  <a:pt x="4806907" y="4067975"/>
                </a:cubicBezTo>
                <a:cubicBezTo>
                  <a:pt x="4920873" y="4106891"/>
                  <a:pt x="5057077" y="4070755"/>
                  <a:pt x="5137687" y="4173602"/>
                </a:cubicBezTo>
                <a:cubicBezTo>
                  <a:pt x="5162704" y="4204179"/>
                  <a:pt x="5187722" y="4223637"/>
                  <a:pt x="5218298" y="4240314"/>
                </a:cubicBezTo>
                <a:cubicBezTo>
                  <a:pt x="5204400" y="4245874"/>
                  <a:pt x="5187722" y="4251433"/>
                  <a:pt x="5176602" y="4256992"/>
                </a:cubicBezTo>
                <a:cubicBezTo>
                  <a:pt x="5198840" y="4276451"/>
                  <a:pt x="5768673" y="4382077"/>
                  <a:pt x="5913214" y="4384858"/>
                </a:cubicBezTo>
                <a:cubicBezTo>
                  <a:pt x="5813146" y="4418213"/>
                  <a:pt x="5607451" y="4443230"/>
                  <a:pt x="5607451" y="4443230"/>
                </a:cubicBezTo>
                <a:cubicBezTo>
                  <a:pt x="5607451" y="4443230"/>
                  <a:pt x="5651926" y="4571095"/>
                  <a:pt x="7586575" y="4924113"/>
                </a:cubicBezTo>
                <a:cubicBezTo>
                  <a:pt x="7942372" y="4988046"/>
                  <a:pt x="10310649" y="4996385"/>
                  <a:pt x="10471869" y="4985265"/>
                </a:cubicBezTo>
                <a:cubicBezTo>
                  <a:pt x="10624751" y="4974147"/>
                  <a:pt x="10827667" y="4668383"/>
                  <a:pt x="10916616" y="4687841"/>
                </a:cubicBezTo>
                <a:cubicBezTo>
                  <a:pt x="10944413" y="4660044"/>
                  <a:pt x="11250176" y="3981806"/>
                  <a:pt x="11333566" y="3392515"/>
                </a:cubicBezTo>
                <a:cubicBezTo>
                  <a:pt x="11355803" y="3156244"/>
                  <a:pt x="11378041" y="2483564"/>
                  <a:pt x="11289091" y="2300106"/>
                </a:cubicBezTo>
                <a:cubicBezTo>
                  <a:pt x="11239057" y="2194478"/>
                  <a:pt x="10874921" y="1872037"/>
                  <a:pt x="10747056" y="1816443"/>
                </a:cubicBezTo>
                <a:cubicBezTo>
                  <a:pt x="10616412" y="1744172"/>
                  <a:pt x="10463531" y="1708036"/>
                  <a:pt x="10360682" y="1582951"/>
                </a:cubicBezTo>
                <a:close/>
                <a:moveTo>
                  <a:pt x="0" y="0"/>
                </a:moveTo>
                <a:lnTo>
                  <a:pt x="12188952" y="0"/>
                </a:lnTo>
                <a:lnTo>
                  <a:pt x="12188952"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4561936" y="106743"/>
            <a:ext cx="3061580" cy="837006"/>
          </a:xfrm>
        </p:spPr>
        <p:txBody>
          <a:bodyPr vert="horz" lIns="91440" tIns="45720" rIns="91440" bIns="45720" rtlCol="0" anchor="b">
            <a:normAutofit/>
          </a:bodyPr>
          <a:lstStyle/>
          <a:p>
            <a:r>
              <a:rPr lang="en-US" sz="4800" i="0" u="sng" dirty="0">
                <a:latin typeface="Century Gothic"/>
              </a:rPr>
              <a:t>DATA SET</a:t>
            </a:r>
          </a:p>
        </p:txBody>
      </p:sp>
      <p:sp>
        <p:nvSpPr>
          <p:cNvPr id="5" name="Content Placeholder 4">
            <a:extLst>
              <a:ext uri="{FF2B5EF4-FFF2-40B4-BE49-F238E27FC236}">
                <a16:creationId xmlns:a16="http://schemas.microsoft.com/office/drawing/2014/main" id="{B6FD2A97-24C1-5DF7-A77E-9C970D5CDAC2}"/>
              </a:ext>
            </a:extLst>
          </p:cNvPr>
          <p:cNvSpPr>
            <a:spLocks noGrp="1"/>
          </p:cNvSpPr>
          <p:nvPr>
            <p:ph idx="1"/>
          </p:nvPr>
        </p:nvSpPr>
        <p:spPr>
          <a:xfrm>
            <a:off x="176842" y="962133"/>
            <a:ext cx="5785448" cy="5195689"/>
          </a:xfrm>
        </p:spPr>
        <p:txBody>
          <a:bodyPr vert="horz" lIns="91440" tIns="45720" rIns="91440" bIns="45720" rtlCol="0" anchor="t">
            <a:normAutofit fontScale="92500" lnSpcReduction="10000"/>
          </a:bodyPr>
          <a:lstStyle/>
          <a:p>
            <a:pPr marL="0" indent="0">
              <a:buNone/>
            </a:pPr>
            <a:r>
              <a:rPr lang="en-US" b="1" dirty="0">
                <a:ea typeface="+mn-lt"/>
                <a:cs typeface="+mn-lt"/>
              </a:rPr>
              <a:t>Data set URL:</a:t>
            </a:r>
            <a:endParaRPr lang="en-US" dirty="0"/>
          </a:p>
          <a:p>
            <a:pPr marL="0" indent="0">
              <a:buNone/>
            </a:pPr>
            <a:r>
              <a:rPr lang="en-US" sz="2400" dirty="0">
                <a:solidFill>
                  <a:schemeClr val="accent6"/>
                </a:solidFill>
                <a:ea typeface="+mn-lt"/>
                <a:cs typeface="+mn-lt"/>
              </a:rPr>
              <a:t>https://www.kaggle.com/datasets/vivek468/superstore-dataset-final</a:t>
            </a:r>
            <a:r>
              <a:rPr lang="en-US" dirty="0">
                <a:ea typeface="+mn-lt"/>
                <a:cs typeface="+mn-lt"/>
              </a:rPr>
              <a:t> </a:t>
            </a:r>
            <a:endParaRPr lang="en-US" dirty="0"/>
          </a:p>
          <a:p>
            <a:pPr marL="0" indent="0">
              <a:buNone/>
            </a:pPr>
            <a:r>
              <a:rPr lang="en-US" b="1" dirty="0">
                <a:ea typeface="+mn-lt"/>
                <a:cs typeface="+mn-lt"/>
              </a:rPr>
              <a:t>About the dataset:</a:t>
            </a:r>
            <a:r>
              <a:rPr lang="en-US" dirty="0">
                <a:ea typeface="+mn-lt"/>
                <a:cs typeface="+mn-lt"/>
              </a:rPr>
              <a:t> The dataset provides information about the sales and profit from a supermarket.</a:t>
            </a:r>
          </a:p>
          <a:p>
            <a:pPr marL="0" indent="0">
              <a:buNone/>
            </a:pPr>
            <a:r>
              <a:rPr lang="en-US" b="1" dirty="0">
                <a:ea typeface="+mn-lt"/>
                <a:cs typeface="+mn-lt"/>
              </a:rPr>
              <a:t>Column details:</a:t>
            </a:r>
            <a:r>
              <a:rPr lang="en-US" dirty="0">
                <a:ea typeface="+mn-lt"/>
                <a:cs typeface="+mn-lt"/>
              </a:rPr>
              <a:t> </a:t>
            </a:r>
          </a:p>
          <a:p>
            <a:pPr marL="0" indent="0">
              <a:buNone/>
            </a:pPr>
            <a:r>
              <a:rPr lang="en-US" sz="2000" dirty="0">
                <a:ea typeface="+mn-lt"/>
                <a:cs typeface="+mn-lt"/>
              </a:rPr>
              <a:t>['Row ID', 'Order ID', 'Order Date', 'Ship Date', 'Ship Mode', 'Customer ID', 'Customer Name', 'Segment', 'Country', 'City', 'State', 'Postal Code', 'Region', 'Product ID', 'Category', 'Sub-Category', 'Product Name', 'Sales', 'Quantity', 'Discount', 'Profit']</a:t>
            </a:r>
            <a:endParaRPr lang="en-US" sz="2000"/>
          </a:p>
        </p:txBody>
      </p:sp>
      <p:pic>
        <p:nvPicPr>
          <p:cNvPr id="6" name="Picture 6" descr="A blue and white rectangular box with numbers&#10;&#10;Description automatically generated">
            <a:extLst>
              <a:ext uri="{FF2B5EF4-FFF2-40B4-BE49-F238E27FC236}">
                <a16:creationId xmlns:a16="http://schemas.microsoft.com/office/drawing/2014/main" id="{78D6AE6A-9559-53A1-16A6-C38981307121}"/>
              </a:ext>
            </a:extLst>
          </p:cNvPr>
          <p:cNvPicPr>
            <a:picLocks noChangeAspect="1"/>
          </p:cNvPicPr>
          <p:nvPr/>
        </p:nvPicPr>
        <p:blipFill>
          <a:blip r:embed="rId2"/>
          <a:stretch>
            <a:fillRect/>
          </a:stretch>
        </p:blipFill>
        <p:spPr>
          <a:xfrm>
            <a:off x="6349042" y="1452532"/>
            <a:ext cx="5719312" cy="3651011"/>
          </a:xfrm>
          <a:prstGeom prst="rect">
            <a:avLst/>
          </a:prstGeom>
        </p:spPr>
      </p:pic>
    </p:spTree>
    <p:extLst>
      <p:ext uri="{BB962C8B-B14F-4D97-AF65-F5344CB8AC3E}">
        <p14:creationId xmlns:p14="http://schemas.microsoft.com/office/powerpoint/2010/main" val="3229624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3711" y="77577"/>
            <a:ext cx="6559654" cy="671495"/>
          </a:xfrm>
        </p:spPr>
        <p:txBody>
          <a:bodyPr>
            <a:normAutofit/>
          </a:bodyPr>
          <a:lstStyle/>
          <a:p>
            <a:r>
              <a:rPr lang="en-US" sz="3200" i="0" dirty="0">
                <a:latin typeface="Century Gothic"/>
              </a:rPr>
              <a:t># Step-1: Importing the dataset</a:t>
            </a:r>
          </a:p>
        </p:txBody>
      </p:sp>
      <p:sp>
        <p:nvSpPr>
          <p:cNvPr id="3" name="Content Placeholder"/>
          <p:cNvSpPr>
            <a:spLocks noGrp="1"/>
          </p:cNvSpPr>
          <p:nvPr>
            <p:ph idx="1"/>
          </p:nvPr>
        </p:nvSpPr>
        <p:spPr>
          <a:xfrm>
            <a:off x="133709" y="938693"/>
            <a:ext cx="8415243" cy="5683968"/>
          </a:xfrm>
        </p:spPr>
        <p:txBody>
          <a:bodyPr vert="horz" lIns="91440" tIns="45720" rIns="91440" bIns="45720" rtlCol="0" anchor="t">
            <a:normAutofit fontScale="92500" lnSpcReduction="10000"/>
          </a:bodyPr>
          <a:lstStyle/>
          <a:p>
            <a:pPr marL="0" indent="0">
              <a:buNone/>
            </a:pPr>
            <a:r>
              <a:rPr lang="en-US" sz="2000" b="1" dirty="0">
                <a:ea typeface="+mn-lt"/>
                <a:cs typeface="+mn-lt"/>
              </a:rPr>
              <a:t># Importing libraries</a:t>
            </a:r>
            <a:endParaRPr lang="en-US" b="1">
              <a:ea typeface="+mn-lt"/>
              <a:cs typeface="+mn-lt"/>
            </a:endParaRPr>
          </a:p>
          <a:p>
            <a:pPr marL="0" indent="0">
              <a:spcBef>
                <a:spcPts val="600"/>
              </a:spcBef>
              <a:buNone/>
            </a:pPr>
            <a:r>
              <a:rPr lang="en-US" sz="2000" dirty="0">
                <a:solidFill>
                  <a:schemeClr val="accent6"/>
                </a:solidFill>
                <a:ea typeface="+mn-lt"/>
                <a:cs typeface="+mn-lt"/>
              </a:rPr>
              <a:t>import pandas as pd </a:t>
            </a:r>
            <a:endParaRPr lang="en-US">
              <a:solidFill>
                <a:schemeClr val="accent6"/>
              </a:solidFill>
              <a:ea typeface="+mn-lt"/>
              <a:cs typeface="+mn-lt"/>
            </a:endParaRPr>
          </a:p>
          <a:p>
            <a:pPr marL="0" indent="0">
              <a:spcBef>
                <a:spcPts val="600"/>
              </a:spcBef>
              <a:buNone/>
            </a:pPr>
            <a:r>
              <a:rPr lang="en-US" sz="2000" dirty="0">
                <a:solidFill>
                  <a:schemeClr val="accent6"/>
                </a:solidFill>
                <a:ea typeface="+mn-lt"/>
                <a:cs typeface="+mn-lt"/>
              </a:rPr>
              <a:t>import </a:t>
            </a:r>
            <a:r>
              <a:rPr lang="en-US" sz="2000" err="1">
                <a:solidFill>
                  <a:schemeClr val="accent6"/>
                </a:solidFill>
                <a:ea typeface="+mn-lt"/>
                <a:cs typeface="+mn-lt"/>
              </a:rPr>
              <a:t>numpy</a:t>
            </a:r>
            <a:r>
              <a:rPr lang="en-US" sz="2000" dirty="0">
                <a:solidFill>
                  <a:schemeClr val="accent6"/>
                </a:solidFill>
                <a:ea typeface="+mn-lt"/>
                <a:cs typeface="+mn-lt"/>
              </a:rPr>
              <a:t> as np</a:t>
            </a:r>
            <a:endParaRPr lang="en-US" sz="2000" dirty="0">
              <a:solidFill>
                <a:schemeClr val="accent6"/>
              </a:solidFill>
            </a:endParaRPr>
          </a:p>
          <a:p>
            <a:pPr marL="0" indent="0">
              <a:spcBef>
                <a:spcPts val="600"/>
              </a:spcBef>
              <a:buNone/>
            </a:pPr>
            <a:endParaRPr lang="en-US" sz="2000" dirty="0">
              <a:solidFill>
                <a:schemeClr val="accent6"/>
              </a:solidFill>
            </a:endParaRPr>
          </a:p>
          <a:p>
            <a:pPr marL="0" indent="0">
              <a:spcBef>
                <a:spcPts val="600"/>
              </a:spcBef>
              <a:buNone/>
            </a:pPr>
            <a:r>
              <a:rPr lang="en-US" sz="2000" err="1">
                <a:solidFill>
                  <a:schemeClr val="accent6"/>
                </a:solidFill>
                <a:ea typeface="+mn-lt"/>
                <a:cs typeface="+mn-lt"/>
              </a:rPr>
              <a:t>df</a:t>
            </a:r>
            <a:r>
              <a:rPr lang="en-US" sz="2000" dirty="0">
                <a:solidFill>
                  <a:schemeClr val="accent6"/>
                </a:solidFill>
                <a:ea typeface="+mn-lt"/>
                <a:cs typeface="+mn-lt"/>
              </a:rPr>
              <a:t>=</a:t>
            </a:r>
            <a:r>
              <a:rPr lang="en-US" sz="2000" err="1">
                <a:solidFill>
                  <a:schemeClr val="accent6"/>
                </a:solidFill>
                <a:ea typeface="+mn-lt"/>
                <a:cs typeface="+mn-lt"/>
              </a:rPr>
              <a:t>pd.read_csv</a:t>
            </a:r>
            <a:r>
              <a:rPr lang="en-US" sz="2000" dirty="0">
                <a:solidFill>
                  <a:schemeClr val="accent6"/>
                </a:solidFill>
                <a:ea typeface="+mn-lt"/>
                <a:cs typeface="+mn-lt"/>
              </a:rPr>
              <a:t>("/content/drive/</a:t>
            </a:r>
            <a:r>
              <a:rPr lang="en-US" sz="2000" err="1">
                <a:solidFill>
                  <a:schemeClr val="accent6"/>
                </a:solidFill>
                <a:ea typeface="+mn-lt"/>
                <a:cs typeface="+mn-lt"/>
              </a:rPr>
              <a:t>MyDrive</a:t>
            </a:r>
            <a:r>
              <a:rPr lang="en-US" sz="2000" dirty="0">
                <a:solidFill>
                  <a:schemeClr val="accent6"/>
                </a:solidFill>
                <a:ea typeface="+mn-lt"/>
                <a:cs typeface="+mn-lt"/>
              </a:rPr>
              <a:t>/</a:t>
            </a:r>
            <a:r>
              <a:rPr lang="en-US" sz="2000" err="1">
                <a:solidFill>
                  <a:schemeClr val="accent6"/>
                </a:solidFill>
                <a:ea typeface="+mn-lt"/>
                <a:cs typeface="+mn-lt"/>
              </a:rPr>
              <a:t>IBM_Project</a:t>
            </a:r>
            <a:r>
              <a:rPr lang="en-US" sz="2000" dirty="0">
                <a:solidFill>
                  <a:schemeClr val="accent6"/>
                </a:solidFill>
                <a:ea typeface="+mn-lt"/>
                <a:cs typeface="+mn-lt"/>
              </a:rPr>
              <a:t>/Superstoredataset.csv", encoding='cp1252') </a:t>
            </a:r>
            <a:endParaRPr lang="en-US">
              <a:solidFill>
                <a:schemeClr val="accent6"/>
              </a:solidFill>
              <a:ea typeface="+mn-lt"/>
              <a:cs typeface="+mn-lt"/>
            </a:endParaRPr>
          </a:p>
          <a:p>
            <a:pPr marL="0" indent="0">
              <a:spcBef>
                <a:spcPts val="600"/>
              </a:spcBef>
              <a:buNone/>
            </a:pPr>
            <a:r>
              <a:rPr lang="en-US" sz="2000" dirty="0" err="1">
                <a:solidFill>
                  <a:schemeClr val="accent6"/>
                </a:solidFill>
                <a:ea typeface="+mn-lt"/>
                <a:cs typeface="+mn-lt"/>
              </a:rPr>
              <a:t>Df</a:t>
            </a:r>
            <a:endParaRPr lang="en-US" sz="2000" dirty="0">
              <a:solidFill>
                <a:schemeClr val="accent6"/>
              </a:solidFill>
              <a:ea typeface="+mn-lt"/>
              <a:cs typeface="+mn-lt"/>
            </a:endParaRPr>
          </a:p>
          <a:p>
            <a:pPr marL="0" indent="0">
              <a:spcBef>
                <a:spcPts val="600"/>
              </a:spcBef>
              <a:buNone/>
            </a:pPr>
            <a:endParaRPr lang="en-US" sz="2000" dirty="0">
              <a:solidFill>
                <a:schemeClr val="accent6"/>
              </a:solidFill>
              <a:ea typeface="+mn-lt"/>
              <a:cs typeface="+mn-lt"/>
            </a:endParaRPr>
          </a:p>
          <a:p>
            <a:pPr marL="0" indent="0">
              <a:spcBef>
                <a:spcPts val="600"/>
              </a:spcBef>
              <a:buNone/>
            </a:pPr>
            <a:r>
              <a:rPr lang="en-US" sz="1500" dirty="0">
                <a:solidFill>
                  <a:srgbClr val="111111"/>
                </a:solidFill>
                <a:ea typeface="+mn-lt"/>
                <a:cs typeface="+mn-lt"/>
              </a:rPr>
              <a:t>• </a:t>
            </a:r>
            <a:r>
              <a:rPr lang="en-US" sz="2000" b="1" dirty="0">
                <a:ea typeface="+mn-lt"/>
                <a:cs typeface="+mn-lt"/>
              </a:rPr>
              <a:t>Checking data type and missing values:</a:t>
            </a:r>
            <a:endParaRPr lang="en-US" b="1" dirty="0">
              <a:ea typeface="+mn-lt"/>
              <a:cs typeface="+mn-lt"/>
            </a:endParaRPr>
          </a:p>
          <a:p>
            <a:pPr marL="0" indent="0">
              <a:spcBef>
                <a:spcPts val="600"/>
              </a:spcBef>
              <a:buNone/>
            </a:pPr>
            <a:r>
              <a:rPr lang="en-US" sz="2000" dirty="0">
                <a:solidFill>
                  <a:schemeClr val="accent6"/>
                </a:solidFill>
                <a:ea typeface="+mn-lt"/>
                <a:cs typeface="+mn-lt"/>
              </a:rPr>
              <a:t>df.info() </a:t>
            </a:r>
            <a:endParaRPr lang="en-US" dirty="0">
              <a:solidFill>
                <a:schemeClr val="accent6"/>
              </a:solidFill>
            </a:endParaRPr>
          </a:p>
          <a:p>
            <a:r>
              <a:rPr lang="en-US" sz="2000" b="1" dirty="0">
                <a:ea typeface="+mn-lt"/>
                <a:cs typeface="+mn-lt"/>
              </a:rPr>
              <a:t>Read the columns or Features of the dataset:</a:t>
            </a:r>
            <a:endParaRPr lang="en-US" b="1" dirty="0"/>
          </a:p>
          <a:p>
            <a:pPr marL="0" indent="0">
              <a:buNone/>
            </a:pPr>
            <a:r>
              <a:rPr lang="en-US" sz="2000" err="1">
                <a:solidFill>
                  <a:schemeClr val="accent6"/>
                </a:solidFill>
                <a:ea typeface="+mn-lt"/>
                <a:cs typeface="+mn-lt"/>
              </a:rPr>
              <a:t>df.columns</a:t>
            </a:r>
            <a:endParaRPr lang="en-US" err="1">
              <a:solidFill>
                <a:schemeClr val="accent6"/>
              </a:solidFill>
            </a:endParaRPr>
          </a:p>
          <a:p>
            <a:r>
              <a:rPr lang="en-US" sz="2000" b="1" dirty="0">
                <a:ea typeface="+mn-lt"/>
                <a:cs typeface="+mn-lt"/>
              </a:rPr>
              <a:t>Null Value check:</a:t>
            </a:r>
            <a:endParaRPr lang="en-US" b="1" dirty="0"/>
          </a:p>
          <a:p>
            <a:pPr marL="0" indent="0">
              <a:buNone/>
            </a:pPr>
            <a:r>
              <a:rPr lang="en-US" sz="2000" err="1">
                <a:solidFill>
                  <a:schemeClr val="accent6"/>
                </a:solidFill>
                <a:ea typeface="+mn-lt"/>
                <a:cs typeface="+mn-lt"/>
              </a:rPr>
              <a:t>df.isna</a:t>
            </a:r>
            <a:r>
              <a:rPr lang="en-US" sz="2000" dirty="0">
                <a:solidFill>
                  <a:schemeClr val="accent6"/>
                </a:solidFill>
                <a:ea typeface="+mn-lt"/>
                <a:cs typeface="+mn-lt"/>
              </a:rPr>
              <a:t>().sum() </a:t>
            </a:r>
            <a:endParaRPr lang="en-US">
              <a:solidFill>
                <a:schemeClr val="accent6"/>
              </a:solidFill>
            </a:endParaRPr>
          </a:p>
          <a:p>
            <a:pPr marL="0" indent="0">
              <a:buNone/>
            </a:pPr>
            <a:r>
              <a:rPr lang="en-US" sz="1500" dirty="0">
                <a:solidFill>
                  <a:srgbClr val="111111"/>
                </a:solidFill>
                <a:ea typeface="+mn-lt"/>
                <a:cs typeface="+mn-lt"/>
              </a:rPr>
              <a:t>• </a:t>
            </a:r>
            <a:r>
              <a:rPr lang="en-US" sz="2000" b="1" dirty="0">
                <a:ea typeface="+mn-lt"/>
                <a:cs typeface="+mn-lt"/>
              </a:rPr>
              <a:t>Read the Duplicate value:</a:t>
            </a:r>
            <a:endParaRPr lang="en-US" b="1" dirty="0">
              <a:ea typeface="+mn-lt"/>
              <a:cs typeface="+mn-lt"/>
            </a:endParaRPr>
          </a:p>
          <a:p>
            <a:pPr marL="0" indent="0">
              <a:buNone/>
            </a:pPr>
            <a:r>
              <a:rPr lang="en-US" sz="2000" err="1">
                <a:solidFill>
                  <a:schemeClr val="accent6"/>
                </a:solidFill>
                <a:ea typeface="+mn-lt"/>
                <a:cs typeface="+mn-lt"/>
              </a:rPr>
              <a:t>df.duplicated</a:t>
            </a:r>
            <a:r>
              <a:rPr lang="en-US" sz="2000" dirty="0">
                <a:solidFill>
                  <a:schemeClr val="accent6"/>
                </a:solidFill>
                <a:ea typeface="+mn-lt"/>
                <a:cs typeface="+mn-lt"/>
              </a:rPr>
              <a:t>().sum() </a:t>
            </a:r>
            <a:endParaRPr lang="en-US">
              <a:solidFill>
                <a:schemeClr val="accent6"/>
              </a:solidFill>
            </a:endParaRPr>
          </a:p>
          <a:p>
            <a:pPr marL="0" indent="0">
              <a:buNone/>
            </a:pPr>
            <a:endParaRPr lang="en-US" sz="2000" dirty="0">
              <a:solidFill>
                <a:srgbClr val="000000"/>
              </a:solidFill>
            </a:endParaRPr>
          </a:p>
        </p:txBody>
      </p:sp>
      <p:pic>
        <p:nvPicPr>
          <p:cNvPr id="6" name="Picture 5" descr="Financial graphs on a dark display">
            <a:extLst>
              <a:ext uri="{FF2B5EF4-FFF2-40B4-BE49-F238E27FC236}">
                <a16:creationId xmlns:a16="http://schemas.microsoft.com/office/drawing/2014/main" id="{9202C3AD-1B5E-0D1C-7546-DB318E32048B}"/>
              </a:ext>
            </a:extLst>
          </p:cNvPr>
          <p:cNvPicPr>
            <a:picLocks noChangeAspect="1"/>
          </p:cNvPicPr>
          <p:nvPr/>
        </p:nvPicPr>
        <p:blipFill rotWithShape="1">
          <a:blip r:embed="rId2"/>
          <a:srcRect l="20124" r="25537" b="4"/>
          <a:stretch/>
        </p:blipFill>
        <p:spPr>
          <a:xfrm>
            <a:off x="8702119" y="474462"/>
            <a:ext cx="3489881" cy="5794067"/>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7213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84034" y="1990165"/>
            <a:ext cx="6906583" cy="1610172"/>
          </a:xfrm>
        </p:spPr>
        <p:txBody>
          <a:bodyPr>
            <a:normAutofit/>
          </a:bodyPr>
          <a:lstStyle/>
          <a:p>
            <a:pPr algn="ctr"/>
            <a:r>
              <a:rPr lang="en-US" i="0" dirty="0">
                <a:latin typeface="Century Gothic"/>
              </a:rPr>
              <a:t>Analysis of Superstore Dataset</a:t>
            </a:r>
          </a:p>
        </p:txBody>
      </p:sp>
      <p:pic>
        <p:nvPicPr>
          <p:cNvPr id="3" name="Picture 2">
            <a:extLst>
              <a:ext uri="{FF2B5EF4-FFF2-40B4-BE49-F238E27FC236}">
                <a16:creationId xmlns:a16="http://schemas.microsoft.com/office/drawing/2014/main" id="{9EDD8EC5-2DE4-00E6-4BAB-28DFB378FE3D}"/>
              </a:ext>
            </a:extLst>
          </p:cNvPr>
          <p:cNvPicPr>
            <a:picLocks noChangeAspect="1"/>
          </p:cNvPicPr>
          <p:nvPr/>
        </p:nvPicPr>
        <p:blipFill rotWithShape="1">
          <a:blip r:embed="rId2"/>
          <a:srcRect l="15660" r="31015" b="-3"/>
          <a:stretch/>
        </p:blipFill>
        <p:spPr>
          <a:xfrm>
            <a:off x="7178120" y="10"/>
            <a:ext cx="5013880"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TextBox 3">
            <a:extLst>
              <a:ext uri="{FF2B5EF4-FFF2-40B4-BE49-F238E27FC236}">
                <a16:creationId xmlns:a16="http://schemas.microsoft.com/office/drawing/2014/main" id="{B1E98C8C-1E3A-5CA9-5A8C-780313EC3D24}"/>
              </a:ext>
            </a:extLst>
          </p:cNvPr>
          <p:cNvSpPr txBox="1"/>
          <p:nvPr/>
        </p:nvSpPr>
        <p:spPr>
          <a:xfrm>
            <a:off x="278482" y="211284"/>
            <a:ext cx="592059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u="sng" dirty="0"/>
              <a:t>PROJECT TITLE</a:t>
            </a:r>
            <a:endParaRPr lang="en-US" sz="5400"/>
          </a:p>
        </p:txBody>
      </p:sp>
    </p:spTree>
    <p:extLst>
      <p:ext uri="{BB962C8B-B14F-4D97-AF65-F5344CB8AC3E}">
        <p14:creationId xmlns:p14="http://schemas.microsoft.com/office/powerpoint/2010/main" val="3550604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592239" y="163842"/>
            <a:ext cx="5567618" cy="585230"/>
          </a:xfrm>
        </p:spPr>
        <p:txBody>
          <a:bodyPr>
            <a:normAutofit/>
          </a:bodyPr>
          <a:lstStyle/>
          <a:p>
            <a:r>
              <a:rPr lang="en-US" sz="3200" i="0" u="sng" dirty="0">
                <a:latin typeface="Century Gothic"/>
              </a:rPr>
              <a:t>Some statistical information</a:t>
            </a:r>
          </a:p>
        </p:txBody>
      </p:sp>
      <p:sp>
        <p:nvSpPr>
          <p:cNvPr id="3" name="Content Placeholder"/>
          <p:cNvSpPr>
            <a:spLocks noGrp="1"/>
          </p:cNvSpPr>
          <p:nvPr>
            <p:ph idx="1"/>
          </p:nvPr>
        </p:nvSpPr>
        <p:spPr>
          <a:xfrm>
            <a:off x="263106" y="924316"/>
            <a:ext cx="11592640" cy="1859591"/>
          </a:xfrm>
        </p:spPr>
        <p:txBody>
          <a:bodyPr>
            <a:normAutofit/>
          </a:bodyPr>
          <a:lstStyle/>
          <a:p>
            <a:pPr lvl="0">
              <a:lnSpc>
                <a:spcPct val="90000"/>
              </a:lnSpc>
            </a:pPr>
            <a:r>
              <a:rPr lang="en-US" sz="2000"/>
              <a:t>Understanding the distribution of the data: The mean, min, max, and other metrics provide a quick overview of the distribution of the data</a:t>
            </a:r>
          </a:p>
          <a:p>
            <a:pPr lvl="0">
              <a:lnSpc>
                <a:spcPct val="90000"/>
              </a:lnSpc>
            </a:pPr>
            <a:r>
              <a:rPr lang="en-US" sz="2000"/>
              <a:t>Data normalization: The mean and std values can be used to normalize the data</a:t>
            </a:r>
          </a:p>
          <a:p>
            <a:pPr lvl="0">
              <a:lnSpc>
                <a:spcPct val="90000"/>
              </a:lnSpc>
            </a:pPr>
            <a:r>
              <a:rPr lang="en-US" sz="2000"/>
              <a:t>Feature scaling: The min, max, and other values can be used to scale the features to a suitable range</a:t>
            </a:r>
          </a:p>
        </p:txBody>
      </p:sp>
      <p:pic>
        <p:nvPicPr>
          <p:cNvPr id="4" name="Picture 4" descr="A table of numbers and letters&#10;&#10;Description automatically generated">
            <a:extLst>
              <a:ext uri="{FF2B5EF4-FFF2-40B4-BE49-F238E27FC236}">
                <a16:creationId xmlns:a16="http://schemas.microsoft.com/office/drawing/2014/main" id="{50536046-52E4-6C3A-425B-AE036045C6A9}"/>
              </a:ext>
            </a:extLst>
          </p:cNvPr>
          <p:cNvPicPr>
            <a:picLocks noChangeAspect="1"/>
          </p:cNvPicPr>
          <p:nvPr/>
        </p:nvPicPr>
        <p:blipFill>
          <a:blip r:embed="rId2"/>
          <a:stretch>
            <a:fillRect/>
          </a:stretch>
        </p:blipFill>
        <p:spPr>
          <a:xfrm>
            <a:off x="267420" y="2840651"/>
            <a:ext cx="11599651" cy="3663980"/>
          </a:xfrm>
          <a:prstGeom prst="rect">
            <a:avLst/>
          </a:prstGeom>
        </p:spPr>
      </p:pic>
    </p:spTree>
    <p:extLst>
      <p:ext uri="{BB962C8B-B14F-4D97-AF65-F5344CB8AC3E}">
        <p14:creationId xmlns:p14="http://schemas.microsoft.com/office/powerpoint/2010/main" val="2336236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2751" y="53993"/>
            <a:ext cx="8545602" cy="685252"/>
          </a:xfrm>
        </p:spPr>
        <p:txBody>
          <a:bodyPr>
            <a:normAutofit/>
          </a:bodyPr>
          <a:lstStyle/>
          <a:p>
            <a:r>
              <a:rPr lang="en-US" sz="3200" i="0" dirty="0">
                <a:latin typeface="Century Gothic"/>
              </a:rPr>
              <a:t># Step-2: Exploratory Data Analysis – EDA</a:t>
            </a:r>
          </a:p>
        </p:txBody>
      </p:sp>
      <p:sp>
        <p:nvSpPr>
          <p:cNvPr id="3" name="TextBox 2">
            <a:extLst>
              <a:ext uri="{FF2B5EF4-FFF2-40B4-BE49-F238E27FC236}">
                <a16:creationId xmlns:a16="http://schemas.microsoft.com/office/drawing/2014/main" id="{08DA83AE-1137-109E-838A-3E157AB731B9}"/>
              </a:ext>
            </a:extLst>
          </p:cNvPr>
          <p:cNvSpPr txBox="1"/>
          <p:nvPr/>
        </p:nvSpPr>
        <p:spPr>
          <a:xfrm>
            <a:off x="88141" y="873581"/>
            <a:ext cx="6524444"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What are the top selling products in the superstore?</a:t>
            </a:r>
          </a:p>
          <a:p>
            <a:endParaRPr lang="en-US" dirty="0">
              <a:ea typeface="+mn-lt"/>
              <a:cs typeface="+mn-lt"/>
            </a:endParaRPr>
          </a:p>
          <a:p>
            <a:r>
              <a:rPr lang="en-US" b="1" dirty="0">
                <a:ea typeface="+mn-lt"/>
                <a:cs typeface="+mn-lt"/>
              </a:rPr>
              <a:t># Group the data by Product Name and sum up the sales by product </a:t>
            </a:r>
            <a:r>
              <a:rPr lang="en-US" b="1" err="1">
                <a:ea typeface="+mn-lt"/>
                <a:cs typeface="+mn-lt"/>
              </a:rPr>
              <a:t>product_group</a:t>
            </a:r>
            <a:r>
              <a:rPr lang="en-US" b="1" dirty="0">
                <a:ea typeface="+mn-lt"/>
                <a:cs typeface="+mn-lt"/>
              </a:rPr>
              <a:t> = </a:t>
            </a:r>
            <a:r>
              <a:rPr lang="en-US" err="1">
                <a:solidFill>
                  <a:schemeClr val="accent6"/>
                </a:solidFill>
                <a:ea typeface="+mn-lt"/>
                <a:cs typeface="+mn-lt"/>
              </a:rPr>
              <a:t>df.groupby</a:t>
            </a:r>
            <a:r>
              <a:rPr lang="en-US" dirty="0">
                <a:solidFill>
                  <a:schemeClr val="accent6"/>
                </a:solidFill>
                <a:ea typeface="+mn-lt"/>
                <a:cs typeface="+mn-lt"/>
              </a:rPr>
              <a:t>(["Product Name"]).sum()["Sales"] </a:t>
            </a:r>
            <a:r>
              <a:rPr lang="en-US" err="1">
                <a:solidFill>
                  <a:schemeClr val="accent6"/>
                </a:solidFill>
                <a:ea typeface="+mn-lt"/>
                <a:cs typeface="+mn-lt"/>
              </a:rPr>
              <a:t>product_group.head</a:t>
            </a:r>
            <a:r>
              <a:rPr lang="en-US" dirty="0">
                <a:solidFill>
                  <a:schemeClr val="accent6"/>
                </a:solidFill>
                <a:ea typeface="+mn-lt"/>
                <a:cs typeface="+mn-lt"/>
              </a:rPr>
              <a:t>()</a:t>
            </a:r>
            <a:endParaRPr lang="en-US" b="1">
              <a:solidFill>
                <a:schemeClr val="accent6"/>
              </a:solidFill>
              <a:ea typeface="+mn-lt"/>
              <a:cs typeface="+mn-lt"/>
            </a:endParaRPr>
          </a:p>
          <a:p>
            <a:endParaRPr lang="en-US" dirty="0">
              <a:solidFill>
                <a:schemeClr val="accent6"/>
              </a:solidFill>
              <a:ea typeface="+mn-lt"/>
              <a:cs typeface="+mn-lt"/>
            </a:endParaRPr>
          </a:p>
          <a:p>
            <a:r>
              <a:rPr lang="en-US" dirty="0">
                <a:solidFill>
                  <a:schemeClr val="accent6"/>
                </a:solidFill>
                <a:ea typeface="+mn-lt"/>
                <a:cs typeface="+mn-lt"/>
              </a:rPr>
              <a:t>top_5_selling_products.plot(kind="bar") </a:t>
            </a:r>
          </a:p>
          <a:p>
            <a:endParaRPr lang="en-US" dirty="0"/>
          </a:p>
          <a:p>
            <a:r>
              <a:rPr lang="en-US" b="1" dirty="0">
                <a:ea typeface="+mn-lt"/>
                <a:cs typeface="+mn-lt"/>
              </a:rPr>
              <a:t># Add a title to the plot</a:t>
            </a:r>
          </a:p>
          <a:p>
            <a:r>
              <a:rPr lang="en-US" dirty="0">
                <a:ea typeface="+mn-lt"/>
                <a:cs typeface="+mn-lt"/>
              </a:rPr>
              <a:t> </a:t>
            </a:r>
            <a:r>
              <a:rPr lang="en-US" err="1">
                <a:solidFill>
                  <a:schemeClr val="accent6"/>
                </a:solidFill>
                <a:ea typeface="+mn-lt"/>
                <a:cs typeface="+mn-lt"/>
              </a:rPr>
              <a:t>plt.title</a:t>
            </a:r>
            <a:r>
              <a:rPr lang="en-US" dirty="0">
                <a:solidFill>
                  <a:schemeClr val="accent6"/>
                </a:solidFill>
                <a:ea typeface="+mn-lt"/>
                <a:cs typeface="+mn-lt"/>
              </a:rPr>
              <a:t>("Top 5 Selling Products in Superstore") </a:t>
            </a:r>
          </a:p>
          <a:p>
            <a:endParaRPr lang="en-US" dirty="0">
              <a:ea typeface="+mn-lt"/>
              <a:cs typeface="+mn-lt"/>
            </a:endParaRPr>
          </a:p>
          <a:p>
            <a:r>
              <a:rPr lang="en-US" b="1" dirty="0">
                <a:ea typeface="+mn-lt"/>
                <a:cs typeface="+mn-lt"/>
              </a:rPr>
              <a:t># Add labels to the x and y axe</a:t>
            </a:r>
            <a:r>
              <a:rPr lang="en-US" dirty="0">
                <a:ea typeface="+mn-lt"/>
                <a:cs typeface="+mn-lt"/>
              </a:rPr>
              <a:t>s </a:t>
            </a:r>
            <a:endParaRPr lang="en-US">
              <a:ea typeface="+mn-lt"/>
              <a:cs typeface="+mn-lt"/>
            </a:endParaRPr>
          </a:p>
          <a:p>
            <a:r>
              <a:rPr lang="en-US" dirty="0">
                <a:ea typeface="+mn-lt"/>
                <a:cs typeface="+mn-lt"/>
              </a:rPr>
              <a:t> </a:t>
            </a:r>
            <a:r>
              <a:rPr lang="en-US" err="1">
                <a:solidFill>
                  <a:schemeClr val="accent6"/>
                </a:solidFill>
                <a:ea typeface="+mn-lt"/>
                <a:cs typeface="+mn-lt"/>
              </a:rPr>
              <a:t>plt.xlabel</a:t>
            </a:r>
            <a:r>
              <a:rPr lang="en-US" dirty="0">
                <a:solidFill>
                  <a:schemeClr val="accent6"/>
                </a:solidFill>
                <a:ea typeface="+mn-lt"/>
                <a:cs typeface="+mn-lt"/>
              </a:rPr>
              <a:t>("Product Name") </a:t>
            </a:r>
            <a:r>
              <a:rPr lang="en-US" err="1">
                <a:solidFill>
                  <a:schemeClr val="accent6"/>
                </a:solidFill>
                <a:ea typeface="+mn-lt"/>
                <a:cs typeface="+mn-lt"/>
              </a:rPr>
              <a:t>plt.ylabel</a:t>
            </a:r>
            <a:r>
              <a:rPr lang="en-US" dirty="0">
                <a:solidFill>
                  <a:schemeClr val="accent6"/>
                </a:solidFill>
                <a:ea typeface="+mn-lt"/>
                <a:cs typeface="+mn-lt"/>
              </a:rPr>
              <a:t>("Total Profit")</a:t>
            </a:r>
          </a:p>
          <a:p>
            <a:endParaRPr lang="en-US" dirty="0">
              <a:ea typeface="+mn-lt"/>
              <a:cs typeface="+mn-lt"/>
            </a:endParaRPr>
          </a:p>
          <a:p>
            <a:r>
              <a:rPr lang="en-US" b="1" dirty="0">
                <a:ea typeface="+mn-lt"/>
                <a:cs typeface="+mn-lt"/>
              </a:rPr>
              <a:t># Show the plot</a:t>
            </a:r>
          </a:p>
          <a:p>
            <a:r>
              <a:rPr lang="en-US" dirty="0">
                <a:ea typeface="+mn-lt"/>
                <a:cs typeface="+mn-lt"/>
              </a:rPr>
              <a:t>  </a:t>
            </a:r>
            <a:r>
              <a:rPr lang="en-US" err="1">
                <a:solidFill>
                  <a:schemeClr val="accent6"/>
                </a:solidFill>
                <a:ea typeface="+mn-lt"/>
                <a:cs typeface="+mn-lt"/>
              </a:rPr>
              <a:t>plt.show</a:t>
            </a:r>
            <a:r>
              <a:rPr lang="en-US" dirty="0">
                <a:solidFill>
                  <a:schemeClr val="accent6"/>
                </a:solidFill>
                <a:ea typeface="+mn-lt"/>
                <a:cs typeface="+mn-lt"/>
              </a:rPr>
              <a:t>() </a:t>
            </a:r>
            <a:endParaRPr lang="en-US">
              <a:solidFill>
                <a:schemeClr val="accent6"/>
              </a:solidFill>
            </a:endParaRPr>
          </a:p>
        </p:txBody>
      </p:sp>
      <p:pic>
        <p:nvPicPr>
          <p:cNvPr id="4" name="Picture 5" descr="A graph of a bar graph&#10;&#10;Description automatically generated">
            <a:extLst>
              <a:ext uri="{FF2B5EF4-FFF2-40B4-BE49-F238E27FC236}">
                <a16:creationId xmlns:a16="http://schemas.microsoft.com/office/drawing/2014/main" id="{72179E40-31F1-D2C2-91D8-D46F77BD330E}"/>
              </a:ext>
            </a:extLst>
          </p:cNvPr>
          <p:cNvPicPr>
            <a:picLocks noChangeAspect="1"/>
          </p:cNvPicPr>
          <p:nvPr/>
        </p:nvPicPr>
        <p:blipFill>
          <a:blip r:embed="rId2"/>
          <a:stretch>
            <a:fillRect/>
          </a:stretch>
        </p:blipFill>
        <p:spPr>
          <a:xfrm>
            <a:off x="7087805" y="969035"/>
            <a:ext cx="5104427" cy="5739440"/>
          </a:xfrm>
          <a:prstGeom prst="rect">
            <a:avLst/>
          </a:prstGeom>
        </p:spPr>
      </p:pic>
    </p:spTree>
    <p:extLst>
      <p:ext uri="{BB962C8B-B14F-4D97-AF65-F5344CB8AC3E}">
        <p14:creationId xmlns:p14="http://schemas.microsoft.com/office/powerpoint/2010/main" val="2822722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06881" y="120710"/>
            <a:ext cx="11189164" cy="757758"/>
          </a:xfrm>
        </p:spPr>
        <p:txBody>
          <a:bodyPr>
            <a:normAutofit/>
          </a:bodyPr>
          <a:lstStyle/>
          <a:p>
            <a:r>
              <a:rPr lang="en-US" sz="3600" i="0" u="sng" dirty="0">
                <a:latin typeface="Century Gothic"/>
                <a:ea typeface="+mj-lt"/>
                <a:cs typeface="+mj-lt"/>
              </a:rPr>
              <a:t>Are the top-selling products the most profitable? </a:t>
            </a:r>
            <a:endParaRPr lang="en-US" sz="3600" u="sng">
              <a:latin typeface="Century Gothic"/>
            </a:endParaRPr>
          </a:p>
        </p:txBody>
      </p:sp>
      <p:pic>
        <p:nvPicPr>
          <p:cNvPr id="7" name="Picture 7">
            <a:extLst>
              <a:ext uri="{FF2B5EF4-FFF2-40B4-BE49-F238E27FC236}">
                <a16:creationId xmlns:a16="http://schemas.microsoft.com/office/drawing/2014/main" id="{024E8972-D1DB-8962-E12E-8D924205270D}"/>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238665" y="958626"/>
            <a:ext cx="11685915" cy="5630860"/>
          </a:xfrm>
          <a:prstGeom prst="rect">
            <a:avLst/>
          </a:prstGeom>
        </p:spPr>
      </p:pic>
    </p:spTree>
    <p:extLst>
      <p:ext uri="{BB962C8B-B14F-4D97-AF65-F5344CB8AC3E}">
        <p14:creationId xmlns:p14="http://schemas.microsoft.com/office/powerpoint/2010/main" val="3309879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8F20F8-60BF-42FE-A252-DFD5A7445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E7298F">
              <a:alpha val="20000"/>
            </a:srgbClr>
          </a:solidFill>
          <a:ln w="32707" cap="flat">
            <a:noFill/>
            <a:prstDash val="solid"/>
            <a:miter/>
          </a:ln>
        </p:spPr>
        <p:txBody>
          <a:bodyPr wrap="square" rtlCol="0" anchor="ctr">
            <a:noAutofit/>
          </a:bodyPr>
          <a:lstStyle/>
          <a:p>
            <a:endParaRPr lang="en-US"/>
          </a:p>
        </p:txBody>
      </p:sp>
      <p:sp>
        <p:nvSpPr>
          <p:cNvPr id="2" name="Title"/>
          <p:cNvSpPr>
            <a:spLocks noGrp="1"/>
          </p:cNvSpPr>
          <p:nvPr>
            <p:ph type="ctrTitle"/>
          </p:nvPr>
        </p:nvSpPr>
        <p:spPr>
          <a:xfrm>
            <a:off x="4313" y="91955"/>
            <a:ext cx="10515600" cy="750469"/>
          </a:xfrm>
        </p:spPr>
        <p:txBody>
          <a:bodyPr>
            <a:normAutofit fontScale="90000"/>
          </a:bodyPr>
          <a:lstStyle/>
          <a:p>
            <a:r>
              <a:rPr lang="en-US" i="0" dirty="0">
                <a:latin typeface="Century Gothic"/>
              </a:rPr>
              <a:t>What is the total Sales and Profit by region?</a:t>
            </a:r>
          </a:p>
        </p:txBody>
      </p:sp>
      <p:sp>
        <p:nvSpPr>
          <p:cNvPr id="14" name="Content Placeholder 13">
            <a:extLst>
              <a:ext uri="{FF2B5EF4-FFF2-40B4-BE49-F238E27FC236}">
                <a16:creationId xmlns:a16="http://schemas.microsoft.com/office/drawing/2014/main" id="{4B13D082-F747-EC99-7DE0-2691E78BE966}"/>
              </a:ext>
            </a:extLst>
          </p:cNvPr>
          <p:cNvSpPr>
            <a:spLocks noGrp="1"/>
          </p:cNvSpPr>
          <p:nvPr>
            <p:ph idx="1"/>
          </p:nvPr>
        </p:nvSpPr>
        <p:spPr>
          <a:xfrm>
            <a:off x="76200" y="1034020"/>
            <a:ext cx="11565147" cy="1356937"/>
          </a:xfrm>
        </p:spPr>
        <p:txBody>
          <a:bodyPr vert="horz" lIns="91440" tIns="45720" rIns="91440" bIns="45720" rtlCol="0" anchor="t">
            <a:normAutofit fontScale="85000" lnSpcReduction="10000"/>
          </a:bodyPr>
          <a:lstStyle/>
          <a:p>
            <a:r>
              <a:rPr lang="en-US" sz="2400" b="1" dirty="0">
                <a:ea typeface="+mn-lt"/>
                <a:cs typeface="+mn-lt"/>
              </a:rPr>
              <a:t>Filter the data to only include the Canon </a:t>
            </a:r>
            <a:r>
              <a:rPr lang="en-US" sz="2400" b="1" err="1">
                <a:ea typeface="+mn-lt"/>
                <a:cs typeface="+mn-lt"/>
              </a:rPr>
              <a:t>imageCLASS</a:t>
            </a:r>
            <a:r>
              <a:rPr lang="en-US" sz="2400" b="1" dirty="0">
                <a:ea typeface="+mn-lt"/>
                <a:cs typeface="+mn-lt"/>
              </a:rPr>
              <a:t> 2200 Advanced Copier product =</a:t>
            </a:r>
            <a:r>
              <a:rPr lang="en-US" sz="2400" dirty="0">
                <a:ea typeface="+mn-lt"/>
                <a:cs typeface="+mn-lt"/>
              </a:rPr>
              <a:t> </a:t>
            </a:r>
            <a:r>
              <a:rPr lang="en-US" sz="2400" err="1">
                <a:solidFill>
                  <a:schemeClr val="accent6"/>
                </a:solidFill>
                <a:ea typeface="+mn-lt"/>
                <a:cs typeface="+mn-lt"/>
              </a:rPr>
              <a:t>df</a:t>
            </a:r>
            <a:r>
              <a:rPr lang="en-US" sz="2400" dirty="0">
                <a:solidFill>
                  <a:schemeClr val="accent6"/>
                </a:solidFill>
                <a:ea typeface="+mn-lt"/>
                <a:cs typeface="+mn-lt"/>
              </a:rPr>
              <a:t>[</a:t>
            </a:r>
            <a:r>
              <a:rPr lang="en-US" sz="2400" err="1">
                <a:solidFill>
                  <a:schemeClr val="accent6"/>
                </a:solidFill>
                <a:ea typeface="+mn-lt"/>
                <a:cs typeface="+mn-lt"/>
              </a:rPr>
              <a:t>df</a:t>
            </a:r>
            <a:r>
              <a:rPr lang="en-US" sz="2400" dirty="0">
                <a:solidFill>
                  <a:schemeClr val="accent6"/>
                </a:solidFill>
                <a:ea typeface="+mn-lt"/>
                <a:cs typeface="+mn-lt"/>
              </a:rPr>
              <a:t>["Product Name"] == "Canon </a:t>
            </a:r>
            <a:r>
              <a:rPr lang="en-US" sz="2400" err="1">
                <a:solidFill>
                  <a:schemeClr val="accent6"/>
                </a:solidFill>
                <a:ea typeface="+mn-lt"/>
                <a:cs typeface="+mn-lt"/>
              </a:rPr>
              <a:t>imageCLASS</a:t>
            </a:r>
            <a:r>
              <a:rPr lang="en-US" sz="2400" dirty="0">
                <a:solidFill>
                  <a:schemeClr val="accent6"/>
                </a:solidFill>
                <a:ea typeface="+mn-lt"/>
                <a:cs typeface="+mn-lt"/>
              </a:rPr>
              <a:t> 2200 Advanced Copier"] </a:t>
            </a:r>
            <a:endParaRPr lang="en-US" sz="2400">
              <a:solidFill>
                <a:schemeClr val="accent6"/>
              </a:solidFill>
            </a:endParaRPr>
          </a:p>
          <a:p>
            <a:r>
              <a:rPr lang="en-US" sz="2400" b="1" dirty="0">
                <a:ea typeface="+mn-lt"/>
                <a:cs typeface="+mn-lt"/>
              </a:rPr>
              <a:t>Group the data by Region </a:t>
            </a:r>
            <a:r>
              <a:rPr lang="en-US" sz="2400" b="1" err="1">
                <a:ea typeface="+mn-lt"/>
                <a:cs typeface="+mn-lt"/>
              </a:rPr>
              <a:t>region_group</a:t>
            </a:r>
            <a:r>
              <a:rPr lang="en-US" sz="2400" b="1" dirty="0">
                <a:ea typeface="+mn-lt"/>
                <a:cs typeface="+mn-lt"/>
              </a:rPr>
              <a:t> =</a:t>
            </a:r>
            <a:r>
              <a:rPr lang="en-US" sz="2400" dirty="0">
                <a:ea typeface="+mn-lt"/>
                <a:cs typeface="+mn-lt"/>
              </a:rPr>
              <a:t> </a:t>
            </a:r>
            <a:r>
              <a:rPr lang="en-US" sz="2400" err="1">
                <a:solidFill>
                  <a:schemeClr val="accent6"/>
                </a:solidFill>
                <a:ea typeface="+mn-lt"/>
                <a:cs typeface="+mn-lt"/>
              </a:rPr>
              <a:t>product.groupby</a:t>
            </a:r>
            <a:r>
              <a:rPr lang="en-US" sz="2400" dirty="0">
                <a:solidFill>
                  <a:schemeClr val="accent6"/>
                </a:solidFill>
                <a:ea typeface="+mn-lt"/>
                <a:cs typeface="+mn-lt"/>
              </a:rPr>
              <a:t>(["Region"]).mean()[["Sales", "Profit"]]</a:t>
            </a:r>
          </a:p>
        </p:txBody>
      </p:sp>
      <p:sp>
        <p:nvSpPr>
          <p:cNvPr id="15" name="TextBox 14">
            <a:extLst>
              <a:ext uri="{FF2B5EF4-FFF2-40B4-BE49-F238E27FC236}">
                <a16:creationId xmlns:a16="http://schemas.microsoft.com/office/drawing/2014/main" id="{C1848FA0-4D11-1F90-CDB3-2FB19687F194}"/>
              </a:ext>
            </a:extLst>
          </p:cNvPr>
          <p:cNvSpPr txBox="1"/>
          <p:nvPr/>
        </p:nvSpPr>
        <p:spPr>
          <a:xfrm>
            <a:off x="77199" y="2547918"/>
            <a:ext cx="45547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111111"/>
                </a:solidFill>
                <a:ea typeface="+mn-lt"/>
                <a:cs typeface="+mn-lt"/>
              </a:rPr>
              <a:t>• </a:t>
            </a:r>
            <a:r>
              <a:rPr lang="en-US" b="1" err="1">
                <a:ea typeface="+mn-lt"/>
                <a:cs typeface="+mn-lt"/>
              </a:rPr>
              <a:t>Ploting</a:t>
            </a:r>
            <a:r>
              <a:rPr lang="en-US" b="1" dirty="0">
                <a:ea typeface="+mn-lt"/>
                <a:cs typeface="+mn-lt"/>
              </a:rPr>
              <a:t> </a:t>
            </a:r>
            <a:r>
              <a:rPr lang="en-US" b="1" err="1">
                <a:ea typeface="+mn-lt"/>
                <a:cs typeface="+mn-lt"/>
              </a:rPr>
              <a:t>region_group.plot</a:t>
            </a:r>
            <a:r>
              <a:rPr lang="en-US" b="1" dirty="0">
                <a:ea typeface="+mn-lt"/>
                <a:cs typeface="+mn-lt"/>
              </a:rPr>
              <a:t>(kind="bar")</a:t>
            </a:r>
            <a:endParaRPr lang="en-US" b="1" dirty="0"/>
          </a:p>
          <a:p>
            <a:r>
              <a:rPr lang="en-US" dirty="0">
                <a:ea typeface="+mn-lt"/>
                <a:cs typeface="+mn-lt"/>
              </a:rPr>
              <a:t>     </a:t>
            </a:r>
            <a:r>
              <a:rPr lang="en-US" err="1">
                <a:solidFill>
                  <a:schemeClr val="accent6"/>
                </a:solidFill>
                <a:ea typeface="+mn-lt"/>
                <a:cs typeface="+mn-lt"/>
              </a:rPr>
              <a:t>plt.show</a:t>
            </a:r>
            <a:r>
              <a:rPr lang="en-US" dirty="0">
                <a:solidFill>
                  <a:schemeClr val="accent6"/>
                </a:solidFill>
                <a:ea typeface="+mn-lt"/>
                <a:cs typeface="+mn-lt"/>
              </a:rPr>
              <a:t>()</a:t>
            </a:r>
            <a:endParaRPr lang="en-US" dirty="0">
              <a:solidFill>
                <a:schemeClr val="accent6"/>
              </a:solidFill>
            </a:endParaRPr>
          </a:p>
        </p:txBody>
      </p:sp>
      <p:pic>
        <p:nvPicPr>
          <p:cNvPr id="16" name="Picture 16" descr="A graph of different colored bars&#10;&#10;Description automatically generated">
            <a:extLst>
              <a:ext uri="{FF2B5EF4-FFF2-40B4-BE49-F238E27FC236}">
                <a16:creationId xmlns:a16="http://schemas.microsoft.com/office/drawing/2014/main" id="{038F39D6-4AA8-DD50-3622-8839F187A208}"/>
              </a:ext>
            </a:extLst>
          </p:cNvPr>
          <p:cNvPicPr>
            <a:picLocks noChangeAspect="1"/>
          </p:cNvPicPr>
          <p:nvPr/>
        </p:nvPicPr>
        <p:blipFill>
          <a:blip r:embed="rId2"/>
          <a:stretch>
            <a:fillRect/>
          </a:stretch>
        </p:blipFill>
        <p:spPr>
          <a:xfrm>
            <a:off x="4968816" y="2430959"/>
            <a:ext cx="6970142" cy="4310836"/>
          </a:xfrm>
          <a:prstGeom prst="rect">
            <a:avLst/>
          </a:prstGeom>
        </p:spPr>
      </p:pic>
    </p:spTree>
    <p:extLst>
      <p:ext uri="{BB962C8B-B14F-4D97-AF65-F5344CB8AC3E}">
        <p14:creationId xmlns:p14="http://schemas.microsoft.com/office/powerpoint/2010/main" val="155996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D8D8703-9EB7-42BC-86DE-8F2C26612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98917" y="84101"/>
            <a:ext cx="9211962" cy="604188"/>
          </a:xfrm>
        </p:spPr>
        <p:txBody>
          <a:bodyPr>
            <a:normAutofit fontScale="90000"/>
          </a:bodyPr>
          <a:lstStyle/>
          <a:p>
            <a:r>
              <a:rPr lang="en-US" i="0" u="sng" dirty="0">
                <a:latin typeface="Century Gothic"/>
              </a:rPr>
              <a:t>Sales Generated by </a:t>
            </a:r>
            <a:r>
              <a:rPr lang="en-US" i="0" u="sng" err="1">
                <a:latin typeface="Century Gothic"/>
              </a:rPr>
              <a:t>Statewise</a:t>
            </a:r>
            <a:endParaRPr lang="en-US" i="0" u="sng">
              <a:latin typeface="Century Gothic"/>
            </a:endParaRPr>
          </a:p>
        </p:txBody>
      </p:sp>
      <p:pic>
        <p:nvPicPr>
          <p:cNvPr id="5" name="Picture 5" descr="A graph showing the sales trend&#10;&#10;Description automatically generated">
            <a:extLst>
              <a:ext uri="{FF2B5EF4-FFF2-40B4-BE49-F238E27FC236}">
                <a16:creationId xmlns:a16="http://schemas.microsoft.com/office/drawing/2014/main" id="{171988F4-2ACD-91F6-0F08-E80A190F3F33}"/>
              </a:ext>
            </a:extLst>
          </p:cNvPr>
          <p:cNvPicPr>
            <a:picLocks noChangeAspect="1"/>
          </p:cNvPicPr>
          <p:nvPr/>
        </p:nvPicPr>
        <p:blipFill>
          <a:blip r:embed="rId2"/>
          <a:stretch>
            <a:fillRect/>
          </a:stretch>
        </p:blipFill>
        <p:spPr>
          <a:xfrm>
            <a:off x="152401" y="583062"/>
            <a:ext cx="11887199" cy="5850028"/>
          </a:xfrm>
          <a:prstGeom prst="rect">
            <a:avLst/>
          </a:prstGeom>
        </p:spPr>
      </p:pic>
    </p:spTree>
    <p:extLst>
      <p:ext uri="{BB962C8B-B14F-4D97-AF65-F5344CB8AC3E}">
        <p14:creationId xmlns:p14="http://schemas.microsoft.com/office/powerpoint/2010/main" val="418138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834243"/>
            <a:ext cx="3781618" cy="3189514"/>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E7298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586D0F-FEC1-37DE-C19F-FFA991085DC8}"/>
              </a:ext>
            </a:extLst>
          </p:cNvPr>
          <p:cNvSpPr>
            <a:spLocks noGrp="1"/>
          </p:cNvSpPr>
          <p:nvPr>
            <p:ph type="title"/>
          </p:nvPr>
        </p:nvSpPr>
        <p:spPr>
          <a:xfrm>
            <a:off x="3562812" y="68509"/>
            <a:ext cx="4462850" cy="644180"/>
          </a:xfrm>
        </p:spPr>
        <p:txBody>
          <a:bodyPr>
            <a:normAutofit/>
          </a:bodyPr>
          <a:lstStyle/>
          <a:p>
            <a:pPr algn="ctr"/>
            <a:r>
              <a:rPr lang="en-US" sz="3200" i="0" u="sng" dirty="0">
                <a:ea typeface="+mj-lt"/>
                <a:cs typeface="+mj-lt"/>
              </a:rPr>
              <a:t>Profit over time:</a:t>
            </a:r>
            <a:r>
              <a:rPr lang="en-US" sz="3200" i="0" dirty="0">
                <a:ea typeface="+mj-lt"/>
                <a:cs typeface="+mj-lt"/>
              </a:rPr>
              <a:t> </a:t>
            </a:r>
            <a:endParaRPr lang="en-US" dirty="0"/>
          </a:p>
        </p:txBody>
      </p:sp>
      <p:pic>
        <p:nvPicPr>
          <p:cNvPr id="4" name="Picture 4" descr="A graph showing a number of sales&#10;&#10;Description automatically generated">
            <a:extLst>
              <a:ext uri="{FF2B5EF4-FFF2-40B4-BE49-F238E27FC236}">
                <a16:creationId xmlns:a16="http://schemas.microsoft.com/office/drawing/2014/main" id="{DC0D6C3C-B4F8-20DA-438E-B940BF7505C4}"/>
              </a:ext>
            </a:extLst>
          </p:cNvPr>
          <p:cNvPicPr>
            <a:picLocks noChangeAspect="1"/>
          </p:cNvPicPr>
          <p:nvPr/>
        </p:nvPicPr>
        <p:blipFill>
          <a:blip r:embed="rId2"/>
          <a:stretch>
            <a:fillRect/>
          </a:stretch>
        </p:blipFill>
        <p:spPr>
          <a:xfrm>
            <a:off x="66136" y="820240"/>
            <a:ext cx="11887199" cy="5864502"/>
          </a:xfrm>
          <a:prstGeom prst="rect">
            <a:avLst/>
          </a:prstGeom>
        </p:spPr>
      </p:pic>
    </p:spTree>
    <p:extLst>
      <p:ext uri="{BB962C8B-B14F-4D97-AF65-F5344CB8AC3E}">
        <p14:creationId xmlns:p14="http://schemas.microsoft.com/office/powerpoint/2010/main" val="2159700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B9AB-FA06-1FB0-F1CC-5FF299CED29A}"/>
              </a:ext>
            </a:extLst>
          </p:cNvPr>
          <p:cNvSpPr>
            <a:spLocks noGrp="1"/>
          </p:cNvSpPr>
          <p:nvPr>
            <p:ph type="title"/>
          </p:nvPr>
        </p:nvSpPr>
        <p:spPr>
          <a:xfrm>
            <a:off x="2592237" y="5690"/>
            <a:ext cx="7151299" cy="664205"/>
          </a:xfrm>
        </p:spPr>
        <p:txBody>
          <a:bodyPr/>
          <a:lstStyle/>
          <a:p>
            <a:r>
              <a:rPr lang="en-US" sz="3600" i="0" u="sng" dirty="0">
                <a:ea typeface="+mj-lt"/>
                <a:cs typeface="+mj-lt"/>
              </a:rPr>
              <a:t>Sales Generated by </a:t>
            </a:r>
            <a:r>
              <a:rPr lang="en-US" sz="3600" i="0" u="sng" err="1">
                <a:ea typeface="+mj-lt"/>
                <a:cs typeface="+mj-lt"/>
              </a:rPr>
              <a:t>Statewise</a:t>
            </a:r>
            <a:r>
              <a:rPr lang="en-US" sz="3600" i="0" u="sng" dirty="0">
                <a:ea typeface="+mj-lt"/>
                <a:cs typeface="+mj-lt"/>
              </a:rPr>
              <a:t>:</a:t>
            </a:r>
            <a:r>
              <a:rPr lang="en-US" sz="3600" i="0" dirty="0">
                <a:ea typeface="+mj-lt"/>
                <a:cs typeface="+mj-lt"/>
              </a:rPr>
              <a:t> </a:t>
            </a:r>
            <a:endParaRPr lang="en-US" sz="3600"/>
          </a:p>
        </p:txBody>
      </p:sp>
      <p:sp>
        <p:nvSpPr>
          <p:cNvPr id="3" name="Content Placeholder 2">
            <a:extLst>
              <a:ext uri="{FF2B5EF4-FFF2-40B4-BE49-F238E27FC236}">
                <a16:creationId xmlns:a16="http://schemas.microsoft.com/office/drawing/2014/main" id="{B4873B86-C1C5-85D1-D49B-E0D2A6370319}"/>
              </a:ext>
            </a:extLst>
          </p:cNvPr>
          <p:cNvSpPr>
            <a:spLocks noGrp="1"/>
          </p:cNvSpPr>
          <p:nvPr>
            <p:ph idx="1"/>
          </p:nvPr>
        </p:nvSpPr>
        <p:spPr>
          <a:xfrm>
            <a:off x="104955" y="674586"/>
            <a:ext cx="11694544" cy="1371314"/>
          </a:xfrm>
        </p:spPr>
        <p:txBody>
          <a:bodyPr vert="horz" lIns="91440" tIns="45720" rIns="91440" bIns="45720" rtlCol="0" anchor="t">
            <a:noAutofit/>
          </a:bodyPr>
          <a:lstStyle/>
          <a:p>
            <a:pPr marL="0" indent="0">
              <a:buNone/>
            </a:pPr>
            <a:r>
              <a:rPr lang="en-US" sz="1800" b="1" dirty="0" err="1">
                <a:ea typeface="+mn-lt"/>
                <a:cs typeface="+mn-lt"/>
              </a:rPr>
              <a:t>state_sales</a:t>
            </a:r>
            <a:r>
              <a:rPr lang="en-US" sz="1800" b="1" dirty="0">
                <a:ea typeface="+mn-lt"/>
                <a:cs typeface="+mn-lt"/>
              </a:rPr>
              <a:t> = </a:t>
            </a:r>
            <a:r>
              <a:rPr lang="en-US" sz="1800" dirty="0" err="1">
                <a:solidFill>
                  <a:schemeClr val="accent6"/>
                </a:solidFill>
                <a:ea typeface="+mn-lt"/>
                <a:cs typeface="+mn-lt"/>
              </a:rPr>
              <a:t>df_places.groupby</a:t>
            </a:r>
            <a:r>
              <a:rPr lang="en-US" sz="1800" dirty="0">
                <a:solidFill>
                  <a:schemeClr val="accent6"/>
                </a:solidFill>
                <a:ea typeface="+mn-lt"/>
                <a:cs typeface="+mn-lt"/>
              </a:rPr>
              <a:t>(['State'], </a:t>
            </a:r>
            <a:r>
              <a:rPr lang="en-US" sz="1800" dirty="0" err="1">
                <a:solidFill>
                  <a:schemeClr val="accent6"/>
                </a:solidFill>
                <a:ea typeface="+mn-lt"/>
                <a:cs typeface="+mn-lt"/>
              </a:rPr>
              <a:t>as_index</a:t>
            </a:r>
            <a:r>
              <a:rPr lang="en-US" sz="1800" dirty="0">
                <a:solidFill>
                  <a:schemeClr val="accent6"/>
                </a:solidFill>
                <a:ea typeface="+mn-lt"/>
                <a:cs typeface="+mn-lt"/>
              </a:rPr>
              <a:t>=False).sum() </a:t>
            </a:r>
            <a:r>
              <a:rPr lang="en-US" sz="1800" dirty="0" err="1">
                <a:solidFill>
                  <a:schemeClr val="accent6"/>
                </a:solidFill>
                <a:ea typeface="+mn-lt"/>
                <a:cs typeface="+mn-lt"/>
              </a:rPr>
              <a:t>state_sales.sort_values</a:t>
            </a:r>
            <a:r>
              <a:rPr lang="en-US" sz="1800" dirty="0">
                <a:solidFill>
                  <a:schemeClr val="accent6"/>
                </a:solidFill>
                <a:ea typeface="+mn-lt"/>
                <a:cs typeface="+mn-lt"/>
              </a:rPr>
              <a:t>(by='Sales', ascending=False, </a:t>
            </a:r>
            <a:r>
              <a:rPr lang="en-US" sz="1800" dirty="0" err="1">
                <a:solidFill>
                  <a:schemeClr val="accent6"/>
                </a:solidFill>
                <a:ea typeface="+mn-lt"/>
                <a:cs typeface="+mn-lt"/>
              </a:rPr>
              <a:t>inplace</a:t>
            </a:r>
            <a:r>
              <a:rPr lang="en-US" sz="1800" dirty="0">
                <a:solidFill>
                  <a:schemeClr val="accent6"/>
                </a:solidFill>
                <a:ea typeface="+mn-lt"/>
                <a:cs typeface="+mn-lt"/>
              </a:rPr>
              <a:t>=True)</a:t>
            </a:r>
          </a:p>
          <a:p>
            <a:pPr marL="0" indent="0">
              <a:buNone/>
            </a:pPr>
            <a:r>
              <a:rPr lang="en-US" sz="1800" dirty="0" err="1">
                <a:solidFill>
                  <a:schemeClr val="accent6"/>
                </a:solidFill>
                <a:ea typeface="+mn-lt"/>
                <a:cs typeface="+mn-lt"/>
              </a:rPr>
              <a:t>plt.figure</a:t>
            </a:r>
            <a:r>
              <a:rPr lang="en-US" sz="1800" dirty="0">
                <a:solidFill>
                  <a:schemeClr val="accent6"/>
                </a:solidFill>
                <a:ea typeface="+mn-lt"/>
                <a:cs typeface="+mn-lt"/>
              </a:rPr>
              <a:t>(</a:t>
            </a:r>
            <a:r>
              <a:rPr lang="en-US" sz="1800" dirty="0" err="1">
                <a:solidFill>
                  <a:schemeClr val="accent6"/>
                </a:solidFill>
                <a:ea typeface="+mn-lt"/>
                <a:cs typeface="+mn-lt"/>
              </a:rPr>
              <a:t>figsize</a:t>
            </a:r>
            <a:r>
              <a:rPr lang="en-US" sz="1800" dirty="0">
                <a:solidFill>
                  <a:schemeClr val="accent6"/>
                </a:solidFill>
                <a:ea typeface="+mn-lt"/>
                <a:cs typeface="+mn-lt"/>
              </a:rPr>
              <a:t>=(22,10)) </a:t>
            </a:r>
            <a:r>
              <a:rPr lang="en-US" sz="1800" dirty="0" err="1">
                <a:solidFill>
                  <a:schemeClr val="accent6"/>
                </a:solidFill>
                <a:ea typeface="+mn-lt"/>
                <a:cs typeface="+mn-lt"/>
              </a:rPr>
              <a:t>plt.bar</a:t>
            </a:r>
            <a:r>
              <a:rPr lang="en-US" sz="1800" dirty="0">
                <a:solidFill>
                  <a:schemeClr val="accent6"/>
                </a:solidFill>
                <a:ea typeface="+mn-lt"/>
                <a:cs typeface="+mn-lt"/>
              </a:rPr>
              <a:t>(</a:t>
            </a:r>
            <a:r>
              <a:rPr lang="en-US" sz="1800" dirty="0" err="1">
                <a:solidFill>
                  <a:schemeClr val="accent6"/>
                </a:solidFill>
                <a:ea typeface="+mn-lt"/>
                <a:cs typeface="+mn-lt"/>
              </a:rPr>
              <a:t>state_sales</a:t>
            </a:r>
            <a:r>
              <a:rPr lang="en-US" sz="1800" dirty="0">
                <a:solidFill>
                  <a:schemeClr val="accent6"/>
                </a:solidFill>
                <a:ea typeface="+mn-lt"/>
                <a:cs typeface="+mn-lt"/>
              </a:rPr>
              <a:t>['State'], </a:t>
            </a:r>
            <a:r>
              <a:rPr lang="en-US" sz="1800" dirty="0" err="1">
                <a:solidFill>
                  <a:schemeClr val="accent6"/>
                </a:solidFill>
                <a:ea typeface="+mn-lt"/>
                <a:cs typeface="+mn-lt"/>
              </a:rPr>
              <a:t>state_sales</a:t>
            </a:r>
            <a:r>
              <a:rPr lang="en-US" sz="1800" dirty="0">
                <a:solidFill>
                  <a:schemeClr val="accent6"/>
                </a:solidFill>
                <a:ea typeface="+mn-lt"/>
                <a:cs typeface="+mn-lt"/>
              </a:rPr>
              <a:t>['Sales'], align='center',) </a:t>
            </a:r>
            <a:r>
              <a:rPr lang="en-US" sz="1800" dirty="0" err="1">
                <a:solidFill>
                  <a:schemeClr val="accent6"/>
                </a:solidFill>
                <a:ea typeface="+mn-lt"/>
                <a:cs typeface="+mn-lt"/>
              </a:rPr>
              <a:t>plt.xlabel</a:t>
            </a:r>
            <a:r>
              <a:rPr lang="en-US" sz="1800" dirty="0">
                <a:solidFill>
                  <a:schemeClr val="accent6"/>
                </a:solidFill>
                <a:ea typeface="+mn-lt"/>
                <a:cs typeface="+mn-lt"/>
              </a:rPr>
              <a:t>("State") </a:t>
            </a:r>
            <a:r>
              <a:rPr lang="en-US" sz="1800" dirty="0" err="1">
                <a:solidFill>
                  <a:schemeClr val="accent6"/>
                </a:solidFill>
                <a:ea typeface="+mn-lt"/>
                <a:cs typeface="+mn-lt"/>
              </a:rPr>
              <a:t>plt.ylabel</a:t>
            </a:r>
            <a:r>
              <a:rPr lang="en-US" sz="1800" dirty="0">
                <a:solidFill>
                  <a:schemeClr val="accent6"/>
                </a:solidFill>
                <a:ea typeface="+mn-lt"/>
                <a:cs typeface="+mn-lt"/>
              </a:rPr>
              <a:t>("Sales") </a:t>
            </a:r>
            <a:r>
              <a:rPr lang="en-US" sz="1800" dirty="0" err="1">
                <a:solidFill>
                  <a:schemeClr val="accent6"/>
                </a:solidFill>
                <a:ea typeface="+mn-lt"/>
                <a:cs typeface="+mn-lt"/>
              </a:rPr>
              <a:t>plt.title</a:t>
            </a:r>
            <a:r>
              <a:rPr lang="en-US" sz="1800" dirty="0">
                <a:solidFill>
                  <a:schemeClr val="accent6"/>
                </a:solidFill>
                <a:ea typeface="+mn-lt"/>
                <a:cs typeface="+mn-lt"/>
              </a:rPr>
              <a:t>("Sales Generated by State")</a:t>
            </a:r>
            <a:endParaRPr lang="en-US" sz="1800">
              <a:solidFill>
                <a:schemeClr val="accent6"/>
              </a:solidFill>
            </a:endParaRPr>
          </a:p>
        </p:txBody>
      </p:sp>
      <p:sp>
        <p:nvSpPr>
          <p:cNvPr id="4" name="TextBox 3">
            <a:extLst>
              <a:ext uri="{FF2B5EF4-FFF2-40B4-BE49-F238E27FC236}">
                <a16:creationId xmlns:a16="http://schemas.microsoft.com/office/drawing/2014/main" id="{DADD0AA7-8972-6C17-5CBE-22D45724EF3C}"/>
              </a:ext>
            </a:extLst>
          </p:cNvPr>
          <p:cNvSpPr txBox="1"/>
          <p:nvPr/>
        </p:nvSpPr>
        <p:spPr>
          <a:xfrm>
            <a:off x="99703" y="2130349"/>
            <a:ext cx="2743200" cy="14568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dirty="0" err="1">
                <a:solidFill>
                  <a:schemeClr val="accent6"/>
                </a:solidFill>
              </a:rPr>
              <a:t>plt.xticks</a:t>
            </a:r>
            <a:r>
              <a:rPr lang="en-US" dirty="0">
                <a:solidFill>
                  <a:schemeClr val="accent6"/>
                </a:solidFill>
              </a:rPr>
              <a:t>(rotation=90)</a:t>
            </a:r>
          </a:p>
          <a:p>
            <a:pPr>
              <a:spcBef>
                <a:spcPts val="1000"/>
              </a:spcBef>
            </a:pPr>
            <a:r>
              <a:rPr lang="en-US" dirty="0" err="1">
                <a:solidFill>
                  <a:schemeClr val="accent6"/>
                </a:solidFill>
              </a:rPr>
              <a:t>plt.show</a:t>
            </a:r>
            <a:r>
              <a:rPr lang="en-US" dirty="0">
                <a:solidFill>
                  <a:schemeClr val="accent6"/>
                </a:solidFill>
              </a:rPr>
              <a:t>()</a:t>
            </a:r>
          </a:p>
          <a:p>
            <a:pPr>
              <a:spcBef>
                <a:spcPts val="1000"/>
              </a:spcBef>
            </a:pPr>
            <a:r>
              <a:rPr lang="en-US" dirty="0" err="1">
                <a:solidFill>
                  <a:schemeClr val="accent6"/>
                </a:solidFill>
              </a:rPr>
              <a:t>state_sales</a:t>
            </a:r>
            <a:r>
              <a:rPr lang="en-US" dirty="0">
                <a:solidFill>
                  <a:schemeClr val="accent6"/>
                </a:solidFill>
              </a:rPr>
              <a:t> </a:t>
            </a:r>
          </a:p>
          <a:p>
            <a:pPr algn="l"/>
            <a:endParaRPr lang="en-US" dirty="0"/>
          </a:p>
        </p:txBody>
      </p:sp>
      <p:pic>
        <p:nvPicPr>
          <p:cNvPr id="5" name="Picture 5" descr="A graph of the states of the united states&#10;&#10;Description automatically generated">
            <a:extLst>
              <a:ext uri="{FF2B5EF4-FFF2-40B4-BE49-F238E27FC236}">
                <a16:creationId xmlns:a16="http://schemas.microsoft.com/office/drawing/2014/main" id="{EB807FF1-34E5-697E-575E-B1A36B407F58}"/>
              </a:ext>
            </a:extLst>
          </p:cNvPr>
          <p:cNvPicPr>
            <a:picLocks noChangeAspect="1"/>
          </p:cNvPicPr>
          <p:nvPr/>
        </p:nvPicPr>
        <p:blipFill>
          <a:blip r:embed="rId2"/>
          <a:stretch>
            <a:fillRect/>
          </a:stretch>
        </p:blipFill>
        <p:spPr>
          <a:xfrm>
            <a:off x="2797835" y="2123258"/>
            <a:ext cx="9256141" cy="4667447"/>
          </a:xfrm>
          <a:prstGeom prst="rect">
            <a:avLst/>
          </a:prstGeom>
        </p:spPr>
      </p:pic>
    </p:spTree>
    <p:extLst>
      <p:ext uri="{BB962C8B-B14F-4D97-AF65-F5344CB8AC3E}">
        <p14:creationId xmlns:p14="http://schemas.microsoft.com/office/powerpoint/2010/main" val="962751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3" name="Rectangle 12">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25884" y="169013"/>
            <a:ext cx="6489639" cy="3747628"/>
          </a:xfrm>
        </p:spPr>
        <p:txBody>
          <a:bodyPr vert="horz" lIns="91440" tIns="45720" rIns="91440" bIns="45720" rtlCol="0" anchor="b">
            <a:normAutofit/>
          </a:bodyPr>
          <a:lstStyle/>
          <a:p>
            <a:r>
              <a:rPr lang="en-US" sz="4800" i="0" dirty="0">
                <a:latin typeface="Century Gothic"/>
                <a:ea typeface="+mj-lt"/>
                <a:cs typeface="+mj-lt"/>
              </a:rPr>
              <a:t>Select top 5 cities by sales and Sort the data by</a:t>
            </a:r>
            <a:endParaRPr lang="en-US" sz="4800" i="0">
              <a:latin typeface="Century Gothic"/>
              <a:ea typeface="+mj-lt"/>
              <a:cs typeface="+mj-lt"/>
            </a:endParaRPr>
          </a:p>
          <a:p>
            <a:r>
              <a:rPr lang="en-US" sz="4800" i="0" dirty="0">
                <a:latin typeface="Century Gothic"/>
              </a:rPr>
              <a:t>sales in descending order</a:t>
            </a:r>
            <a:endParaRPr lang="en-US" i="0">
              <a:latin typeface="Century Gothic"/>
            </a:endParaRPr>
          </a:p>
        </p:txBody>
      </p:sp>
      <p:pic>
        <p:nvPicPr>
          <p:cNvPr id="8" name="Graphic 7" descr="Bar Graph with Upward Trend">
            <a:extLst>
              <a:ext uri="{FF2B5EF4-FFF2-40B4-BE49-F238E27FC236}">
                <a16:creationId xmlns:a16="http://schemas.microsoft.com/office/drawing/2014/main" id="{C15F1322-B765-77E8-0D5C-CD115F9B42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3217870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9DCAC-6BEE-B7D0-1493-48EE67A07866}"/>
              </a:ext>
            </a:extLst>
          </p:cNvPr>
          <p:cNvSpPr>
            <a:spLocks noGrp="1"/>
          </p:cNvSpPr>
          <p:nvPr>
            <p:ph type="title"/>
          </p:nvPr>
        </p:nvSpPr>
        <p:spPr>
          <a:xfrm>
            <a:off x="2606615" y="149464"/>
            <a:ext cx="6791865" cy="678582"/>
          </a:xfrm>
        </p:spPr>
        <p:txBody>
          <a:bodyPr/>
          <a:lstStyle/>
          <a:p>
            <a:r>
              <a:rPr lang="en-US" i="0" u="sng" dirty="0">
                <a:latin typeface="Century Gothic"/>
              </a:rPr>
              <a:t>Query &amp; Visualization</a:t>
            </a:r>
          </a:p>
        </p:txBody>
      </p:sp>
      <p:sp>
        <p:nvSpPr>
          <p:cNvPr id="3" name="Content Placeholder 2">
            <a:extLst>
              <a:ext uri="{FF2B5EF4-FFF2-40B4-BE49-F238E27FC236}">
                <a16:creationId xmlns:a16="http://schemas.microsoft.com/office/drawing/2014/main" id="{66A75562-4260-C819-EBA4-7B96E613867A}"/>
              </a:ext>
            </a:extLst>
          </p:cNvPr>
          <p:cNvSpPr>
            <a:spLocks noGrp="1"/>
          </p:cNvSpPr>
          <p:nvPr>
            <p:ph idx="1"/>
          </p:nvPr>
        </p:nvSpPr>
        <p:spPr>
          <a:xfrm>
            <a:off x="76200" y="1134662"/>
            <a:ext cx="9969260" cy="2233955"/>
          </a:xfrm>
        </p:spPr>
        <p:txBody>
          <a:bodyPr vert="horz" lIns="91440" tIns="45720" rIns="91440" bIns="45720" rtlCol="0" anchor="t">
            <a:normAutofit fontScale="92500" lnSpcReduction="20000"/>
          </a:bodyPr>
          <a:lstStyle/>
          <a:p>
            <a:pPr marL="0" indent="0">
              <a:buNone/>
            </a:pPr>
            <a:r>
              <a:rPr lang="en-US" sz="2400" err="1">
                <a:solidFill>
                  <a:schemeClr val="accent6"/>
                </a:solidFill>
                <a:ea typeface="+mn-lt"/>
                <a:cs typeface="+mn-lt"/>
              </a:rPr>
              <a:t>city_sales</a:t>
            </a:r>
            <a:r>
              <a:rPr lang="en-US" sz="2400" dirty="0">
                <a:solidFill>
                  <a:schemeClr val="accent6"/>
                </a:solidFill>
                <a:ea typeface="+mn-lt"/>
                <a:cs typeface="+mn-lt"/>
              </a:rPr>
              <a:t> = </a:t>
            </a:r>
            <a:r>
              <a:rPr lang="en-US" sz="2400" err="1">
                <a:solidFill>
                  <a:schemeClr val="accent6"/>
                </a:solidFill>
                <a:ea typeface="+mn-lt"/>
                <a:cs typeface="+mn-lt"/>
              </a:rPr>
              <a:t>df_places.groupby</a:t>
            </a:r>
            <a:r>
              <a:rPr lang="en-US" sz="2400" dirty="0">
                <a:solidFill>
                  <a:schemeClr val="accent6"/>
                </a:solidFill>
                <a:ea typeface="+mn-lt"/>
                <a:cs typeface="+mn-lt"/>
              </a:rPr>
              <a:t>('City', </a:t>
            </a:r>
            <a:r>
              <a:rPr lang="en-US" sz="2400" err="1">
                <a:solidFill>
                  <a:schemeClr val="accent6"/>
                </a:solidFill>
                <a:ea typeface="+mn-lt"/>
                <a:cs typeface="+mn-lt"/>
              </a:rPr>
              <a:t>as_index</a:t>
            </a:r>
            <a:r>
              <a:rPr lang="en-US" sz="2400" dirty="0">
                <a:solidFill>
                  <a:schemeClr val="accent6"/>
                </a:solidFill>
                <a:ea typeface="+mn-lt"/>
                <a:cs typeface="+mn-lt"/>
              </a:rPr>
              <a:t>=False).sum()</a:t>
            </a:r>
          </a:p>
          <a:p>
            <a:r>
              <a:rPr lang="en-US" sz="2400" dirty="0">
                <a:ea typeface="+mn-lt"/>
                <a:cs typeface="+mn-lt"/>
              </a:rPr>
              <a:t>Sort the data by Sales in descending order:</a:t>
            </a:r>
            <a:endParaRPr lang="en-US" sz="2400" dirty="0"/>
          </a:p>
          <a:p>
            <a:pPr marL="0" indent="0">
              <a:buNone/>
            </a:pPr>
            <a:r>
              <a:rPr lang="en-US" sz="2400" dirty="0">
                <a:ea typeface="+mn-lt"/>
                <a:cs typeface="+mn-lt"/>
              </a:rPr>
              <a:t>  </a:t>
            </a:r>
            <a:r>
              <a:rPr lang="en-US" sz="2400" err="1">
                <a:solidFill>
                  <a:schemeClr val="accent6"/>
                </a:solidFill>
                <a:ea typeface="+mn-lt"/>
                <a:cs typeface="+mn-lt"/>
              </a:rPr>
              <a:t>city_sales.sort_values</a:t>
            </a:r>
            <a:r>
              <a:rPr lang="en-US" sz="2400" dirty="0">
                <a:solidFill>
                  <a:schemeClr val="accent6"/>
                </a:solidFill>
                <a:ea typeface="+mn-lt"/>
                <a:cs typeface="+mn-lt"/>
              </a:rPr>
              <a:t>(by='Sales', ascending=False, </a:t>
            </a:r>
            <a:r>
              <a:rPr lang="en-US" sz="2400" err="1">
                <a:solidFill>
                  <a:schemeClr val="accent6"/>
                </a:solidFill>
                <a:ea typeface="+mn-lt"/>
                <a:cs typeface="+mn-lt"/>
              </a:rPr>
              <a:t>inplace</a:t>
            </a:r>
            <a:r>
              <a:rPr lang="en-US" sz="2400" dirty="0">
                <a:solidFill>
                  <a:schemeClr val="accent6"/>
                </a:solidFill>
                <a:ea typeface="+mn-lt"/>
                <a:cs typeface="+mn-lt"/>
              </a:rPr>
              <a:t>=True)</a:t>
            </a:r>
          </a:p>
          <a:p>
            <a:r>
              <a:rPr lang="en-US" sz="2400" dirty="0">
                <a:ea typeface="+mn-lt"/>
                <a:cs typeface="+mn-lt"/>
              </a:rPr>
              <a:t>Select the top 5 cities:</a:t>
            </a:r>
          </a:p>
          <a:p>
            <a:pPr marL="0" indent="0">
              <a:buNone/>
            </a:pPr>
            <a:r>
              <a:rPr lang="en-US" sz="2400" dirty="0"/>
              <a:t>  </a:t>
            </a:r>
            <a:r>
              <a:rPr lang="en-US" sz="2400" dirty="0">
                <a:solidFill>
                  <a:schemeClr val="accent6"/>
                </a:solidFill>
                <a:ea typeface="+mn-lt"/>
                <a:cs typeface="+mn-lt"/>
              </a:rPr>
              <a:t>top_5_cities_sales = </a:t>
            </a:r>
            <a:r>
              <a:rPr lang="en-US" sz="2400" err="1">
                <a:solidFill>
                  <a:schemeClr val="accent6"/>
                </a:solidFill>
                <a:ea typeface="+mn-lt"/>
                <a:cs typeface="+mn-lt"/>
              </a:rPr>
              <a:t>city_sales.head</a:t>
            </a:r>
            <a:r>
              <a:rPr lang="en-US" sz="2400" dirty="0">
                <a:solidFill>
                  <a:schemeClr val="accent6"/>
                </a:solidFill>
                <a:ea typeface="+mn-lt"/>
                <a:cs typeface="+mn-lt"/>
              </a:rPr>
              <a:t>() </a:t>
            </a:r>
            <a:r>
              <a:rPr lang="en-US" sz="2400" err="1">
                <a:solidFill>
                  <a:schemeClr val="accent6"/>
                </a:solidFill>
                <a:ea typeface="+mn-lt"/>
                <a:cs typeface="+mn-lt"/>
              </a:rPr>
              <a:t>plt.bar</a:t>
            </a:r>
            <a:r>
              <a:rPr lang="en-US" sz="2400" dirty="0">
                <a:solidFill>
                  <a:schemeClr val="accent6"/>
                </a:solidFill>
                <a:ea typeface="+mn-lt"/>
                <a:cs typeface="+mn-lt"/>
              </a:rPr>
              <a:t>(top_5_cities_sales['City'], top_5_cities_sales['Sales'], align='center') </a:t>
            </a:r>
            <a:endParaRPr lang="en-US" sz="2400" dirty="0">
              <a:solidFill>
                <a:schemeClr val="accent6"/>
              </a:solidFill>
            </a:endParaRPr>
          </a:p>
        </p:txBody>
      </p:sp>
      <p:sp>
        <p:nvSpPr>
          <p:cNvPr id="4" name="TextBox 3">
            <a:extLst>
              <a:ext uri="{FF2B5EF4-FFF2-40B4-BE49-F238E27FC236}">
                <a16:creationId xmlns:a16="http://schemas.microsoft.com/office/drawing/2014/main" id="{E151054F-4E2B-82D1-726D-3B1D0CBECE94}"/>
              </a:ext>
            </a:extLst>
          </p:cNvPr>
          <p:cNvSpPr txBox="1"/>
          <p:nvPr/>
        </p:nvSpPr>
        <p:spPr>
          <a:xfrm>
            <a:off x="70323" y="3486822"/>
            <a:ext cx="620814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111111"/>
                </a:solidFill>
                <a:ea typeface="+mn-lt"/>
                <a:cs typeface="+mn-lt"/>
              </a:rPr>
              <a:t>• </a:t>
            </a:r>
            <a:r>
              <a:rPr lang="en-US" sz="2000" dirty="0" err="1">
                <a:solidFill>
                  <a:schemeClr val="accent6"/>
                </a:solidFill>
                <a:ea typeface="+mn-lt"/>
                <a:cs typeface="+mn-lt"/>
              </a:rPr>
              <a:t>plt.xlabel</a:t>
            </a:r>
            <a:r>
              <a:rPr lang="en-US" sz="2000" dirty="0">
                <a:solidFill>
                  <a:schemeClr val="accent6"/>
                </a:solidFill>
                <a:ea typeface="+mn-lt"/>
                <a:cs typeface="+mn-lt"/>
              </a:rPr>
              <a:t>("City")</a:t>
            </a:r>
            <a:endParaRPr lang="en-US" dirty="0">
              <a:solidFill>
                <a:schemeClr val="accent6"/>
              </a:solidFill>
              <a:ea typeface="+mn-lt"/>
              <a:cs typeface="+mn-lt"/>
            </a:endParaRPr>
          </a:p>
          <a:p>
            <a:r>
              <a:rPr lang="en-US" sz="1400" dirty="0">
                <a:solidFill>
                  <a:srgbClr val="111111"/>
                </a:solidFill>
                <a:ea typeface="+mn-lt"/>
                <a:cs typeface="+mn-lt"/>
              </a:rPr>
              <a:t>• </a:t>
            </a:r>
            <a:r>
              <a:rPr lang="en-US" sz="2000" dirty="0" err="1">
                <a:solidFill>
                  <a:schemeClr val="accent6"/>
                </a:solidFill>
                <a:ea typeface="+mn-lt"/>
                <a:cs typeface="+mn-lt"/>
              </a:rPr>
              <a:t>plt.ylabel</a:t>
            </a:r>
            <a:r>
              <a:rPr lang="en-US" sz="2000" dirty="0">
                <a:solidFill>
                  <a:schemeClr val="accent6"/>
                </a:solidFill>
                <a:ea typeface="+mn-lt"/>
                <a:cs typeface="+mn-lt"/>
              </a:rPr>
              <a:t>("Sales") </a:t>
            </a:r>
            <a:r>
              <a:rPr lang="en-US" sz="2000" dirty="0" err="1">
                <a:solidFill>
                  <a:schemeClr val="accent6"/>
                </a:solidFill>
                <a:ea typeface="+mn-lt"/>
                <a:cs typeface="+mn-lt"/>
              </a:rPr>
              <a:t>plt.title</a:t>
            </a:r>
            <a:r>
              <a:rPr lang="en-US" sz="2000" dirty="0">
                <a:solidFill>
                  <a:schemeClr val="accent6"/>
                </a:solidFill>
                <a:ea typeface="+mn-lt"/>
                <a:cs typeface="+mn-lt"/>
              </a:rPr>
              <a:t>("Top 5 Cities by Sales") </a:t>
            </a:r>
            <a:r>
              <a:rPr lang="en-US" sz="1400" dirty="0">
                <a:solidFill>
                  <a:srgbClr val="111111"/>
                </a:solidFill>
                <a:ea typeface="+mn-lt"/>
                <a:cs typeface="+mn-lt"/>
              </a:rPr>
              <a:t>• </a:t>
            </a:r>
            <a:r>
              <a:rPr lang="en-US" sz="2000" dirty="0" err="1">
                <a:solidFill>
                  <a:schemeClr val="accent6"/>
                </a:solidFill>
                <a:ea typeface="+mn-lt"/>
                <a:cs typeface="+mn-lt"/>
              </a:rPr>
              <a:t>plt.xticks</a:t>
            </a:r>
            <a:r>
              <a:rPr lang="en-US" sz="2000" dirty="0">
                <a:solidFill>
                  <a:schemeClr val="accent6"/>
                </a:solidFill>
                <a:ea typeface="+mn-lt"/>
                <a:cs typeface="+mn-lt"/>
              </a:rPr>
              <a:t>(rotation=90)</a:t>
            </a:r>
            <a:endParaRPr lang="en-US" dirty="0">
              <a:solidFill>
                <a:schemeClr val="accent6"/>
              </a:solidFill>
            </a:endParaRPr>
          </a:p>
          <a:p>
            <a:endParaRPr lang="en-US" sz="2000" dirty="0">
              <a:solidFill>
                <a:schemeClr val="accent6"/>
              </a:solidFill>
              <a:ea typeface="+mn-lt"/>
              <a:cs typeface="+mn-lt"/>
            </a:endParaRPr>
          </a:p>
          <a:p>
            <a:r>
              <a:rPr lang="en-US" sz="1400" dirty="0">
                <a:solidFill>
                  <a:srgbClr val="111111"/>
                </a:solidFill>
                <a:ea typeface="+mn-lt"/>
                <a:cs typeface="+mn-lt"/>
              </a:rPr>
              <a:t>• </a:t>
            </a:r>
            <a:r>
              <a:rPr lang="en-US" sz="2000" dirty="0" err="1">
                <a:solidFill>
                  <a:schemeClr val="accent6"/>
                </a:solidFill>
                <a:ea typeface="+mn-lt"/>
                <a:cs typeface="+mn-lt"/>
              </a:rPr>
              <a:t>plt.show</a:t>
            </a:r>
            <a:r>
              <a:rPr lang="en-US" sz="2000" dirty="0">
                <a:solidFill>
                  <a:schemeClr val="accent6"/>
                </a:solidFill>
                <a:ea typeface="+mn-lt"/>
                <a:cs typeface="+mn-lt"/>
              </a:rPr>
              <a:t>()</a:t>
            </a:r>
            <a:endParaRPr lang="en-US" dirty="0">
              <a:solidFill>
                <a:schemeClr val="accent6"/>
              </a:solidFill>
            </a:endParaRPr>
          </a:p>
          <a:p>
            <a:r>
              <a:rPr lang="en-US" sz="2000" dirty="0">
                <a:solidFill>
                  <a:schemeClr val="accent6"/>
                </a:solidFill>
                <a:ea typeface="+mn-lt"/>
                <a:cs typeface="+mn-lt"/>
              </a:rPr>
              <a:t>top_5_cities_sales </a:t>
            </a:r>
            <a:endParaRPr lang="en-US" sz="2000">
              <a:solidFill>
                <a:schemeClr val="accent6"/>
              </a:solidFill>
            </a:endParaRPr>
          </a:p>
        </p:txBody>
      </p:sp>
      <p:pic>
        <p:nvPicPr>
          <p:cNvPr id="5" name="Picture 5" descr="A graph of blue bars with white text&#10;&#10;Description automatically generated">
            <a:extLst>
              <a:ext uri="{FF2B5EF4-FFF2-40B4-BE49-F238E27FC236}">
                <a16:creationId xmlns:a16="http://schemas.microsoft.com/office/drawing/2014/main" id="{AE167F09-47E9-CE14-0945-033BAA8C3541}"/>
              </a:ext>
            </a:extLst>
          </p:cNvPr>
          <p:cNvPicPr>
            <a:picLocks noChangeAspect="1"/>
          </p:cNvPicPr>
          <p:nvPr/>
        </p:nvPicPr>
        <p:blipFill>
          <a:blip r:embed="rId2"/>
          <a:stretch>
            <a:fillRect/>
          </a:stretch>
        </p:blipFill>
        <p:spPr>
          <a:xfrm>
            <a:off x="6291533" y="3357161"/>
            <a:ext cx="5848708" cy="3364207"/>
          </a:xfrm>
          <a:prstGeom prst="rect">
            <a:avLst/>
          </a:prstGeom>
        </p:spPr>
      </p:pic>
    </p:spTree>
    <p:extLst>
      <p:ext uri="{BB962C8B-B14F-4D97-AF65-F5344CB8AC3E}">
        <p14:creationId xmlns:p14="http://schemas.microsoft.com/office/powerpoint/2010/main" val="3169103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3" name="Rectangle 12">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69015" y="255277"/>
            <a:ext cx="5023150" cy="3488836"/>
          </a:xfrm>
        </p:spPr>
        <p:txBody>
          <a:bodyPr vert="horz" lIns="91440" tIns="45720" rIns="91440" bIns="45720" rtlCol="0" anchor="b">
            <a:normAutofit fontScale="90000"/>
          </a:bodyPr>
          <a:lstStyle/>
          <a:p>
            <a:r>
              <a:rPr lang="en-US" sz="4800" i="0" dirty="0">
                <a:latin typeface="Century Gothic"/>
                <a:ea typeface="+mj-lt"/>
                <a:cs typeface="+mj-lt"/>
              </a:rPr>
              <a:t>Select top 5 cities by profit and Sort the data by</a:t>
            </a:r>
          </a:p>
          <a:p>
            <a:r>
              <a:rPr lang="en-US" sz="4800" i="0" dirty="0">
                <a:latin typeface="Century Gothic"/>
              </a:rPr>
              <a:t>profit in descending order</a:t>
            </a:r>
            <a:endParaRPr lang="en-US" i="0">
              <a:latin typeface="Century Gothic"/>
            </a:endParaRPr>
          </a:p>
        </p:txBody>
      </p:sp>
      <p:pic>
        <p:nvPicPr>
          <p:cNvPr id="8" name="Graphic 7" descr="Bar Graph with Upward Trend">
            <a:extLst>
              <a:ext uri="{FF2B5EF4-FFF2-40B4-BE49-F238E27FC236}">
                <a16:creationId xmlns:a16="http://schemas.microsoft.com/office/drawing/2014/main" id="{584D43DD-E7F5-FC2F-88FA-8DABAD416A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422065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4314" y="-3514"/>
            <a:ext cx="6677733" cy="1800526"/>
          </a:xfrm>
        </p:spPr>
        <p:txBody>
          <a:bodyPr>
            <a:normAutofit/>
          </a:bodyPr>
          <a:lstStyle/>
          <a:p>
            <a:r>
              <a:rPr lang="en-US" i="0" dirty="0">
                <a:latin typeface="Century Gothic"/>
                <a:ea typeface="+mj-lt"/>
                <a:cs typeface="+mj-lt"/>
              </a:rPr>
              <a:t>Project Title: Analysis of Superstore Dataset</a:t>
            </a:r>
            <a:endParaRPr lang="en-US">
              <a:latin typeface="Century Gothic"/>
            </a:endParaRPr>
          </a:p>
        </p:txBody>
      </p:sp>
      <p:sp>
        <p:nvSpPr>
          <p:cNvPr id="3" name="Content Placeholder"/>
          <p:cNvSpPr>
            <a:spLocks noGrp="1"/>
          </p:cNvSpPr>
          <p:nvPr>
            <p:ph idx="1"/>
          </p:nvPr>
        </p:nvSpPr>
        <p:spPr>
          <a:xfrm>
            <a:off x="4315" y="1789495"/>
            <a:ext cx="6893395" cy="4905051"/>
          </a:xfrm>
        </p:spPr>
        <p:txBody>
          <a:bodyPr vert="horz" lIns="91440" tIns="45720" rIns="91440" bIns="45720" rtlCol="0" anchor="t">
            <a:noAutofit/>
          </a:bodyPr>
          <a:lstStyle/>
          <a:p>
            <a:pPr lvl="0">
              <a:lnSpc>
                <a:spcPct val="90000"/>
              </a:lnSpc>
            </a:pPr>
            <a:r>
              <a:rPr lang="en-US" sz="2000" b="1" dirty="0"/>
              <a:t>Introduction:</a:t>
            </a:r>
            <a:r>
              <a:rPr lang="en-US" sz="2000" dirty="0"/>
              <a:t> The goal of this project is to analyze the Superstore dataset to gain</a:t>
            </a:r>
          </a:p>
          <a:p>
            <a:pPr lvl="0">
              <a:lnSpc>
                <a:spcPct val="90000"/>
              </a:lnSpc>
            </a:pPr>
            <a:r>
              <a:rPr lang="en-US" sz="2000" b="1" dirty="0"/>
              <a:t>Data Collection and Preprocessing:</a:t>
            </a:r>
            <a:r>
              <a:rPr lang="en-US" sz="2000" dirty="0"/>
              <a:t> Collect and preprocess the Superstore dataset</a:t>
            </a:r>
          </a:p>
          <a:p>
            <a:pPr lvl="0">
              <a:lnSpc>
                <a:spcPct val="90000"/>
              </a:lnSpc>
            </a:pPr>
            <a:r>
              <a:rPr lang="en-US" sz="2000" b="1" dirty="0"/>
              <a:t>Sales Analysis:</a:t>
            </a:r>
            <a:r>
              <a:rPr lang="en-US" sz="2000" dirty="0"/>
              <a:t> Analyze sales metrics, trends, and factors influencing sales fluctuations</a:t>
            </a:r>
          </a:p>
          <a:p>
            <a:pPr lvl="0">
              <a:lnSpc>
                <a:spcPct val="90000"/>
              </a:lnSpc>
            </a:pPr>
            <a:r>
              <a:rPr lang="en-US" sz="2000" b="1" dirty="0"/>
              <a:t>Customer Behavior Analysis:</a:t>
            </a:r>
            <a:r>
              <a:rPr lang="en-US" sz="2000" dirty="0"/>
              <a:t> Study customer demographics, preferences, and</a:t>
            </a:r>
          </a:p>
          <a:p>
            <a:pPr lvl="0">
              <a:lnSpc>
                <a:spcPct val="90000"/>
              </a:lnSpc>
            </a:pPr>
            <a:r>
              <a:rPr lang="en-US" sz="2000" b="1" dirty="0"/>
              <a:t>Operational Efficiency Analysis:</a:t>
            </a:r>
            <a:r>
              <a:rPr lang="en-US" sz="2000" dirty="0"/>
              <a:t> Evaluate operational efficiency, identify bottlenecks</a:t>
            </a:r>
          </a:p>
          <a:p>
            <a:pPr lvl="0">
              <a:lnSpc>
                <a:spcPct val="90000"/>
              </a:lnSpc>
            </a:pPr>
            <a:r>
              <a:rPr lang="en-US" sz="2000" b="1" dirty="0"/>
              <a:t>Conclusion and Next Steps:</a:t>
            </a:r>
            <a:r>
              <a:rPr lang="en-US" sz="2000" dirty="0"/>
              <a:t> Summarize findings, plan for advanced analysis, predictive</a:t>
            </a:r>
          </a:p>
        </p:txBody>
      </p:sp>
      <p:pic>
        <p:nvPicPr>
          <p:cNvPr id="6" name="Picture 5" descr="Magnifying glass showing decling performance">
            <a:extLst>
              <a:ext uri="{FF2B5EF4-FFF2-40B4-BE49-F238E27FC236}">
                <a16:creationId xmlns:a16="http://schemas.microsoft.com/office/drawing/2014/main" id="{ED614385-3FCD-191B-1A48-FDDF5BAC1D24}"/>
              </a:ext>
            </a:extLst>
          </p:cNvPr>
          <p:cNvPicPr>
            <a:picLocks noChangeAspect="1"/>
          </p:cNvPicPr>
          <p:nvPr/>
        </p:nvPicPr>
        <p:blipFill rotWithShape="1">
          <a:blip r:embed="rId2"/>
          <a:srcRect l="22994" r="19054" b="-3"/>
          <a:stretch/>
        </p:blipFill>
        <p:spPr>
          <a:xfrm>
            <a:off x="7361703" y="780828"/>
            <a:ext cx="4747547" cy="5468461"/>
          </a:xfrm>
          <a:prstGeom prst="rect">
            <a:avLst/>
          </a:prstGeom>
        </p:spPr>
      </p:pic>
    </p:spTree>
    <p:extLst>
      <p:ext uri="{BB962C8B-B14F-4D97-AF65-F5344CB8AC3E}">
        <p14:creationId xmlns:p14="http://schemas.microsoft.com/office/powerpoint/2010/main" val="1313454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4B04273-AE2A-4676-98D5-85D0D238C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8A68847-134F-4AF1-B1C6-332344C9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rgbClr val="E7298F">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898FA7E-CC5D-BEC0-FF53-E4A9D7C5533F}"/>
              </a:ext>
            </a:extLst>
          </p:cNvPr>
          <p:cNvSpPr>
            <a:spLocks noGrp="1"/>
          </p:cNvSpPr>
          <p:nvPr>
            <p:ph type="title"/>
          </p:nvPr>
        </p:nvSpPr>
        <p:spPr>
          <a:xfrm>
            <a:off x="133710" y="106332"/>
            <a:ext cx="11924580" cy="865487"/>
          </a:xfrm>
        </p:spPr>
        <p:txBody>
          <a:bodyPr>
            <a:normAutofit fontScale="90000"/>
          </a:bodyPr>
          <a:lstStyle/>
          <a:p>
            <a:pPr algn="ctr"/>
            <a:r>
              <a:rPr lang="en-US" sz="3600" i="0" u="sng" dirty="0">
                <a:latin typeface="Century Gothic"/>
                <a:ea typeface="+mj-lt"/>
                <a:cs typeface="+mj-lt"/>
              </a:rPr>
              <a:t>Select top 5 cities by profit and Sort the data by profit in descending order:</a:t>
            </a:r>
            <a:endParaRPr lang="en-US" sz="3600" u="sng">
              <a:latin typeface="Century Gothic"/>
            </a:endParaRPr>
          </a:p>
        </p:txBody>
      </p:sp>
      <p:sp>
        <p:nvSpPr>
          <p:cNvPr id="3" name="Content Placeholder 2">
            <a:extLst>
              <a:ext uri="{FF2B5EF4-FFF2-40B4-BE49-F238E27FC236}">
                <a16:creationId xmlns:a16="http://schemas.microsoft.com/office/drawing/2014/main" id="{AFD37CA7-2253-ECF2-9332-4873E368C5ED}"/>
              </a:ext>
            </a:extLst>
          </p:cNvPr>
          <p:cNvSpPr>
            <a:spLocks noGrp="1"/>
          </p:cNvSpPr>
          <p:nvPr>
            <p:ph idx="1"/>
          </p:nvPr>
        </p:nvSpPr>
        <p:spPr>
          <a:xfrm>
            <a:off x="133710" y="1122228"/>
            <a:ext cx="11795185" cy="1877339"/>
          </a:xfrm>
        </p:spPr>
        <p:txBody>
          <a:bodyPr vert="horz" lIns="91440" tIns="45720" rIns="91440" bIns="45720" rtlCol="0" anchor="t">
            <a:normAutofit/>
          </a:bodyPr>
          <a:lstStyle/>
          <a:p>
            <a:pPr marL="0" indent="0">
              <a:buNone/>
            </a:pPr>
            <a:r>
              <a:rPr lang="en-US" sz="2000" err="1">
                <a:solidFill>
                  <a:schemeClr val="accent6"/>
                </a:solidFill>
                <a:ea typeface="+mn-lt"/>
                <a:cs typeface="+mn-lt"/>
              </a:rPr>
              <a:t>city_profit</a:t>
            </a:r>
            <a:r>
              <a:rPr lang="en-US" sz="2000" dirty="0">
                <a:solidFill>
                  <a:schemeClr val="accent6"/>
                </a:solidFill>
                <a:ea typeface="+mn-lt"/>
                <a:cs typeface="+mn-lt"/>
              </a:rPr>
              <a:t> = </a:t>
            </a:r>
            <a:r>
              <a:rPr lang="en-US" sz="2000" err="1">
                <a:solidFill>
                  <a:schemeClr val="accent6"/>
                </a:solidFill>
                <a:ea typeface="+mn-lt"/>
                <a:cs typeface="+mn-lt"/>
              </a:rPr>
              <a:t>df_places.groupby</a:t>
            </a:r>
            <a:r>
              <a:rPr lang="en-US" sz="2000" dirty="0">
                <a:solidFill>
                  <a:schemeClr val="accent6"/>
                </a:solidFill>
                <a:ea typeface="+mn-lt"/>
                <a:cs typeface="+mn-lt"/>
              </a:rPr>
              <a:t>('City', </a:t>
            </a:r>
            <a:r>
              <a:rPr lang="en-US" sz="2000" err="1">
                <a:solidFill>
                  <a:schemeClr val="accent6"/>
                </a:solidFill>
                <a:ea typeface="+mn-lt"/>
                <a:cs typeface="+mn-lt"/>
              </a:rPr>
              <a:t>as_index</a:t>
            </a:r>
            <a:r>
              <a:rPr lang="en-US" sz="2000" dirty="0">
                <a:solidFill>
                  <a:schemeClr val="accent6"/>
                </a:solidFill>
                <a:ea typeface="+mn-lt"/>
                <a:cs typeface="+mn-lt"/>
              </a:rPr>
              <a:t>=False).sum()</a:t>
            </a:r>
          </a:p>
          <a:p>
            <a:pPr marL="0" indent="0">
              <a:buNone/>
            </a:pPr>
            <a:r>
              <a:rPr lang="en-US" sz="2000" b="1" dirty="0">
                <a:ea typeface="+mn-lt"/>
                <a:cs typeface="+mn-lt"/>
              </a:rPr>
              <a:t># Sort the data by Sales in descending order:</a:t>
            </a:r>
            <a:r>
              <a:rPr lang="en-US" sz="2000" dirty="0">
                <a:ea typeface="+mn-lt"/>
                <a:cs typeface="+mn-lt"/>
              </a:rPr>
              <a:t> </a:t>
            </a:r>
            <a:r>
              <a:rPr lang="en-US" sz="2000" err="1">
                <a:solidFill>
                  <a:schemeClr val="accent6"/>
                </a:solidFill>
                <a:ea typeface="+mn-lt"/>
                <a:cs typeface="+mn-lt"/>
              </a:rPr>
              <a:t>city_profit.sort_values</a:t>
            </a:r>
            <a:r>
              <a:rPr lang="en-US" sz="2000" dirty="0">
                <a:solidFill>
                  <a:schemeClr val="accent6"/>
                </a:solidFill>
                <a:ea typeface="+mn-lt"/>
                <a:cs typeface="+mn-lt"/>
              </a:rPr>
              <a:t>(by='Profit', ascending=False, </a:t>
            </a:r>
            <a:r>
              <a:rPr lang="en-US" sz="2000" err="1">
                <a:solidFill>
                  <a:schemeClr val="accent6"/>
                </a:solidFill>
                <a:ea typeface="+mn-lt"/>
                <a:cs typeface="+mn-lt"/>
              </a:rPr>
              <a:t>inplace</a:t>
            </a:r>
            <a:r>
              <a:rPr lang="en-US" sz="2000" dirty="0">
                <a:solidFill>
                  <a:schemeClr val="accent6"/>
                </a:solidFill>
                <a:ea typeface="+mn-lt"/>
                <a:cs typeface="+mn-lt"/>
              </a:rPr>
              <a:t>=True)</a:t>
            </a:r>
          </a:p>
          <a:p>
            <a:pPr marL="0" indent="0">
              <a:buNone/>
            </a:pPr>
            <a:r>
              <a:rPr lang="en-US" sz="2000" b="1" dirty="0">
                <a:ea typeface="+mn-lt"/>
                <a:cs typeface="+mn-lt"/>
              </a:rPr>
              <a:t># Select the top 5 cities:</a:t>
            </a:r>
            <a:r>
              <a:rPr lang="en-US" sz="2000" dirty="0">
                <a:ea typeface="+mn-lt"/>
                <a:cs typeface="+mn-lt"/>
              </a:rPr>
              <a:t> </a:t>
            </a:r>
            <a:r>
              <a:rPr lang="en-US" sz="2000" dirty="0">
                <a:solidFill>
                  <a:schemeClr val="accent6"/>
                </a:solidFill>
                <a:ea typeface="+mn-lt"/>
                <a:cs typeface="+mn-lt"/>
              </a:rPr>
              <a:t>top_5_cities_profit =</a:t>
            </a:r>
            <a:r>
              <a:rPr lang="en-US" sz="2000" dirty="0" err="1">
                <a:solidFill>
                  <a:schemeClr val="accent6"/>
                </a:solidFill>
                <a:ea typeface="+mn-lt"/>
                <a:cs typeface="+mn-lt"/>
              </a:rPr>
              <a:t>city_profit.head</a:t>
            </a:r>
            <a:r>
              <a:rPr lang="en-US" sz="2000" dirty="0">
                <a:solidFill>
                  <a:schemeClr val="accent6"/>
                </a:solidFill>
                <a:ea typeface="+mn-lt"/>
                <a:cs typeface="+mn-lt"/>
              </a:rPr>
              <a:t>() </a:t>
            </a:r>
            <a:r>
              <a:rPr lang="en-US" sz="2000" dirty="0" err="1">
                <a:solidFill>
                  <a:schemeClr val="accent6"/>
                </a:solidFill>
                <a:ea typeface="+mn-lt"/>
                <a:cs typeface="+mn-lt"/>
              </a:rPr>
              <a:t>plt.bar</a:t>
            </a:r>
            <a:r>
              <a:rPr lang="en-US" sz="2000" dirty="0">
                <a:solidFill>
                  <a:schemeClr val="accent6"/>
                </a:solidFill>
                <a:ea typeface="+mn-lt"/>
                <a:cs typeface="+mn-lt"/>
              </a:rPr>
              <a:t>(top_5_cities_profit['City'], top_5_cities_profit['Profit'], align='center')</a:t>
            </a:r>
            <a:endParaRPr lang="en-US" sz="2000">
              <a:solidFill>
                <a:schemeClr val="accent6"/>
              </a:solidFill>
            </a:endParaRPr>
          </a:p>
        </p:txBody>
      </p:sp>
      <p:sp>
        <p:nvSpPr>
          <p:cNvPr id="4" name="TextBox 3">
            <a:extLst>
              <a:ext uri="{FF2B5EF4-FFF2-40B4-BE49-F238E27FC236}">
                <a16:creationId xmlns:a16="http://schemas.microsoft.com/office/drawing/2014/main" id="{DE267560-E15B-0475-C374-0D863006C76A}"/>
              </a:ext>
            </a:extLst>
          </p:cNvPr>
          <p:cNvSpPr txBox="1"/>
          <p:nvPr/>
        </p:nvSpPr>
        <p:spPr>
          <a:xfrm>
            <a:off x="132521" y="3011432"/>
            <a:ext cx="396527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chemeClr val="accent6"/>
                </a:solidFill>
                <a:ea typeface="+mn-lt"/>
                <a:cs typeface="+mn-lt"/>
              </a:rPr>
              <a:t>plt.xlabel</a:t>
            </a:r>
            <a:r>
              <a:rPr lang="en-US" dirty="0">
                <a:solidFill>
                  <a:schemeClr val="accent6"/>
                </a:solidFill>
                <a:ea typeface="+mn-lt"/>
                <a:cs typeface="+mn-lt"/>
              </a:rPr>
              <a:t>("City") </a:t>
            </a:r>
            <a:r>
              <a:rPr lang="en-US" dirty="0" err="1">
                <a:solidFill>
                  <a:schemeClr val="accent6"/>
                </a:solidFill>
                <a:ea typeface="+mn-lt"/>
                <a:cs typeface="+mn-lt"/>
              </a:rPr>
              <a:t>plt.ylabel</a:t>
            </a:r>
            <a:r>
              <a:rPr lang="en-US" dirty="0">
                <a:solidFill>
                  <a:schemeClr val="accent6"/>
                </a:solidFill>
                <a:ea typeface="+mn-lt"/>
                <a:cs typeface="+mn-lt"/>
              </a:rPr>
              <a:t>("Profit") </a:t>
            </a:r>
            <a:r>
              <a:rPr lang="en-US" dirty="0" err="1">
                <a:solidFill>
                  <a:schemeClr val="accent6"/>
                </a:solidFill>
                <a:ea typeface="+mn-lt"/>
                <a:cs typeface="+mn-lt"/>
              </a:rPr>
              <a:t>plt.title</a:t>
            </a:r>
            <a:r>
              <a:rPr lang="en-US" dirty="0">
                <a:solidFill>
                  <a:schemeClr val="accent6"/>
                </a:solidFill>
                <a:ea typeface="+mn-lt"/>
                <a:cs typeface="+mn-lt"/>
              </a:rPr>
              <a:t>("Top 5 Cities by Profit") </a:t>
            </a:r>
            <a:r>
              <a:rPr lang="en-US" dirty="0" err="1">
                <a:solidFill>
                  <a:schemeClr val="accent6"/>
                </a:solidFill>
                <a:ea typeface="+mn-lt"/>
                <a:cs typeface="+mn-lt"/>
              </a:rPr>
              <a:t>plt.xticks</a:t>
            </a:r>
            <a:r>
              <a:rPr lang="en-US" dirty="0">
                <a:solidFill>
                  <a:schemeClr val="accent6"/>
                </a:solidFill>
                <a:ea typeface="+mn-lt"/>
                <a:cs typeface="+mn-lt"/>
              </a:rPr>
              <a:t>(rotation=90)</a:t>
            </a:r>
          </a:p>
          <a:p>
            <a:endParaRPr lang="en-US" dirty="0">
              <a:solidFill>
                <a:schemeClr val="accent6"/>
              </a:solidFill>
              <a:ea typeface="+mn-lt"/>
              <a:cs typeface="+mn-lt"/>
            </a:endParaRPr>
          </a:p>
          <a:p>
            <a:r>
              <a:rPr lang="en-US" dirty="0" err="1">
                <a:solidFill>
                  <a:schemeClr val="accent6"/>
                </a:solidFill>
                <a:ea typeface="+mn-lt"/>
                <a:cs typeface="+mn-lt"/>
              </a:rPr>
              <a:t>plt.show</a:t>
            </a:r>
            <a:r>
              <a:rPr lang="en-US" dirty="0">
                <a:solidFill>
                  <a:schemeClr val="accent6"/>
                </a:solidFill>
                <a:ea typeface="+mn-lt"/>
                <a:cs typeface="+mn-lt"/>
              </a:rPr>
              <a:t>()</a:t>
            </a:r>
          </a:p>
          <a:p>
            <a:r>
              <a:rPr lang="en-US" dirty="0">
                <a:solidFill>
                  <a:schemeClr val="accent6"/>
                </a:solidFill>
                <a:ea typeface="+mn-lt"/>
                <a:cs typeface="+mn-lt"/>
              </a:rPr>
              <a:t>top_5_cities_profit </a:t>
            </a:r>
            <a:endParaRPr lang="en-US">
              <a:solidFill>
                <a:schemeClr val="accent6"/>
              </a:solidFill>
            </a:endParaRPr>
          </a:p>
        </p:txBody>
      </p:sp>
      <p:pic>
        <p:nvPicPr>
          <p:cNvPr id="5" name="Picture 5" descr="A graph of blue bars&#10;&#10;Description automatically generated">
            <a:extLst>
              <a:ext uri="{FF2B5EF4-FFF2-40B4-BE49-F238E27FC236}">
                <a16:creationId xmlns:a16="http://schemas.microsoft.com/office/drawing/2014/main" id="{7BE45CC5-F994-B8B5-05F7-8D27B5D0E51B}"/>
              </a:ext>
            </a:extLst>
          </p:cNvPr>
          <p:cNvPicPr>
            <a:picLocks noChangeAspect="1"/>
          </p:cNvPicPr>
          <p:nvPr/>
        </p:nvPicPr>
        <p:blipFill>
          <a:blip r:embed="rId2"/>
          <a:stretch>
            <a:fillRect/>
          </a:stretch>
        </p:blipFill>
        <p:spPr>
          <a:xfrm>
            <a:off x="4925684" y="3139460"/>
            <a:ext cx="7027652" cy="3555193"/>
          </a:xfrm>
          <a:prstGeom prst="rect">
            <a:avLst/>
          </a:prstGeom>
        </p:spPr>
      </p:pic>
    </p:spTree>
    <p:extLst>
      <p:ext uri="{BB962C8B-B14F-4D97-AF65-F5344CB8AC3E}">
        <p14:creationId xmlns:p14="http://schemas.microsoft.com/office/powerpoint/2010/main" val="359378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641785" y="5691"/>
            <a:ext cx="5251316" cy="757758"/>
          </a:xfrm>
        </p:spPr>
        <p:txBody>
          <a:bodyPr>
            <a:normAutofit/>
          </a:bodyPr>
          <a:lstStyle/>
          <a:p>
            <a:r>
              <a:rPr lang="en-US" i="0" u="sng" dirty="0">
                <a:latin typeface="Century Gothic"/>
              </a:rPr>
              <a:t>The best sales</a:t>
            </a:r>
          </a:p>
        </p:txBody>
      </p:sp>
      <p:sp>
        <p:nvSpPr>
          <p:cNvPr id="3" name="Content Placeholder"/>
          <p:cNvSpPr>
            <a:spLocks noGrp="1"/>
          </p:cNvSpPr>
          <p:nvPr>
            <p:ph idx="1"/>
          </p:nvPr>
        </p:nvSpPr>
        <p:spPr>
          <a:xfrm>
            <a:off x="90577" y="895561"/>
            <a:ext cx="11865809" cy="2290912"/>
          </a:xfrm>
        </p:spPr>
        <p:txBody>
          <a:bodyPr vert="horz" lIns="91440" tIns="45720" rIns="91440" bIns="45720" rtlCol="0" anchor="t">
            <a:normAutofit lnSpcReduction="10000"/>
          </a:bodyPr>
          <a:lstStyle/>
          <a:p>
            <a:r>
              <a:rPr lang="en-US" sz="2000" b="1" dirty="0"/>
              <a:t># Group the data by product category and calculate the average profit for each category:</a:t>
            </a:r>
          </a:p>
          <a:p>
            <a:pPr marL="0" indent="0">
              <a:buNone/>
            </a:pPr>
            <a:r>
              <a:rPr lang="en-US" sz="2000" dirty="0"/>
              <a:t>  </a:t>
            </a:r>
            <a:r>
              <a:rPr lang="en-US" sz="2000" dirty="0">
                <a:solidFill>
                  <a:schemeClr val="accent6"/>
                </a:solidFill>
              </a:rPr>
              <a:t> </a:t>
            </a:r>
            <a:r>
              <a:rPr lang="en-US" sz="2000" err="1">
                <a:solidFill>
                  <a:schemeClr val="accent6"/>
                </a:solidFill>
                <a:ea typeface="+mn-lt"/>
                <a:cs typeface="+mn-lt"/>
              </a:rPr>
              <a:t>avg_profit_margin_by_category</a:t>
            </a:r>
            <a:r>
              <a:rPr lang="en-US" sz="2000" dirty="0">
                <a:solidFill>
                  <a:schemeClr val="accent6"/>
                </a:solidFill>
                <a:ea typeface="+mn-lt"/>
                <a:cs typeface="+mn-lt"/>
              </a:rPr>
              <a:t> = </a:t>
            </a:r>
            <a:r>
              <a:rPr lang="en-US" sz="2000" err="1">
                <a:solidFill>
                  <a:schemeClr val="accent6"/>
                </a:solidFill>
                <a:ea typeface="+mn-lt"/>
                <a:cs typeface="+mn-lt"/>
              </a:rPr>
              <a:t>df.groupby</a:t>
            </a:r>
            <a:r>
              <a:rPr lang="en-US" sz="2000" dirty="0">
                <a:solidFill>
                  <a:schemeClr val="accent6"/>
                </a:solidFill>
                <a:ea typeface="+mn-lt"/>
                <a:cs typeface="+mn-lt"/>
              </a:rPr>
              <a:t>('Category')['Profit'].sum() print(</a:t>
            </a:r>
            <a:r>
              <a:rPr lang="en-US" sz="2000" err="1">
                <a:solidFill>
                  <a:schemeClr val="accent6"/>
                </a:solidFill>
                <a:ea typeface="+mn-lt"/>
                <a:cs typeface="+mn-lt"/>
              </a:rPr>
              <a:t>avg_profit_margin_by_category</a:t>
            </a:r>
            <a:r>
              <a:rPr lang="en-US" sz="2000" dirty="0">
                <a:solidFill>
                  <a:schemeClr val="accent6"/>
                </a:solidFill>
                <a:ea typeface="+mn-lt"/>
                <a:cs typeface="+mn-lt"/>
              </a:rPr>
              <a:t>) </a:t>
            </a:r>
            <a:r>
              <a:rPr lang="en-US" sz="2000" err="1">
                <a:solidFill>
                  <a:schemeClr val="accent6"/>
                </a:solidFill>
                <a:ea typeface="+mn-lt"/>
                <a:cs typeface="+mn-lt"/>
              </a:rPr>
              <a:t>df</a:t>
            </a:r>
            <a:r>
              <a:rPr lang="en-US" sz="2000" dirty="0">
                <a:solidFill>
                  <a:schemeClr val="accent6"/>
                </a:solidFill>
                <a:ea typeface="+mn-lt"/>
                <a:cs typeface="+mn-lt"/>
              </a:rPr>
              <a:t>['Profit Margin'] = </a:t>
            </a:r>
            <a:r>
              <a:rPr lang="en-US" sz="2000" err="1">
                <a:solidFill>
                  <a:schemeClr val="accent6"/>
                </a:solidFill>
                <a:ea typeface="+mn-lt"/>
                <a:cs typeface="+mn-lt"/>
              </a:rPr>
              <a:t>df</a:t>
            </a:r>
            <a:r>
              <a:rPr lang="en-US" sz="2000" dirty="0">
                <a:solidFill>
                  <a:schemeClr val="accent6"/>
                </a:solidFill>
                <a:ea typeface="+mn-lt"/>
                <a:cs typeface="+mn-lt"/>
              </a:rPr>
              <a:t>['Profit'] / </a:t>
            </a:r>
            <a:r>
              <a:rPr lang="en-US" sz="2000" err="1">
                <a:solidFill>
                  <a:schemeClr val="accent6"/>
                </a:solidFill>
                <a:ea typeface="+mn-lt"/>
                <a:cs typeface="+mn-lt"/>
              </a:rPr>
              <a:t>df</a:t>
            </a:r>
            <a:r>
              <a:rPr lang="en-US" sz="2000" dirty="0">
                <a:solidFill>
                  <a:schemeClr val="accent6"/>
                </a:solidFill>
                <a:ea typeface="+mn-lt"/>
                <a:cs typeface="+mn-lt"/>
              </a:rPr>
              <a:t>['Sales'] </a:t>
            </a:r>
            <a:endParaRPr lang="en-US" sz="2000" dirty="0">
              <a:solidFill>
                <a:schemeClr val="accent6"/>
              </a:solidFill>
            </a:endParaRPr>
          </a:p>
          <a:p>
            <a:r>
              <a:rPr lang="en-US" sz="2000" dirty="0"/>
              <a:t> </a:t>
            </a:r>
            <a:r>
              <a:rPr lang="en-US" sz="2000" b="1" dirty="0"/>
              <a:t># Group the data by product category and calculate the average profit margin for each category:</a:t>
            </a:r>
          </a:p>
          <a:p>
            <a:pPr marL="0" indent="0">
              <a:buNone/>
            </a:pPr>
            <a:r>
              <a:rPr lang="en-US" sz="2000" dirty="0"/>
              <a:t>   </a:t>
            </a:r>
            <a:r>
              <a:rPr lang="en-US" sz="2000" err="1">
                <a:solidFill>
                  <a:schemeClr val="accent6"/>
                </a:solidFill>
                <a:ea typeface="+mn-lt"/>
                <a:cs typeface="+mn-lt"/>
              </a:rPr>
              <a:t>avg_profit_margin_by_category</a:t>
            </a:r>
            <a:r>
              <a:rPr lang="en-US" sz="2000" dirty="0">
                <a:solidFill>
                  <a:schemeClr val="accent6"/>
                </a:solidFill>
                <a:ea typeface="+mn-lt"/>
                <a:cs typeface="+mn-lt"/>
              </a:rPr>
              <a:t> = </a:t>
            </a:r>
            <a:r>
              <a:rPr lang="en-US" sz="2000" err="1">
                <a:solidFill>
                  <a:schemeClr val="accent6"/>
                </a:solidFill>
                <a:ea typeface="+mn-lt"/>
                <a:cs typeface="+mn-lt"/>
              </a:rPr>
              <a:t>df.groupby</a:t>
            </a:r>
            <a:r>
              <a:rPr lang="en-US" sz="2000" dirty="0">
                <a:solidFill>
                  <a:schemeClr val="accent6"/>
                </a:solidFill>
                <a:ea typeface="+mn-lt"/>
                <a:cs typeface="+mn-lt"/>
              </a:rPr>
              <a:t>('Category')['Profit Margin'].mean()</a:t>
            </a:r>
            <a:endParaRPr lang="en-US" sz="2000">
              <a:solidFill>
                <a:schemeClr val="accent6"/>
              </a:solidFill>
            </a:endParaRPr>
          </a:p>
        </p:txBody>
      </p:sp>
      <p:sp>
        <p:nvSpPr>
          <p:cNvPr id="4" name="TextBox 3">
            <a:extLst>
              <a:ext uri="{FF2B5EF4-FFF2-40B4-BE49-F238E27FC236}">
                <a16:creationId xmlns:a16="http://schemas.microsoft.com/office/drawing/2014/main" id="{C5FD621B-B633-9E69-EFC1-848E7C22B587}"/>
              </a:ext>
            </a:extLst>
          </p:cNvPr>
          <p:cNvSpPr txBox="1"/>
          <p:nvPr/>
        </p:nvSpPr>
        <p:spPr>
          <a:xfrm>
            <a:off x="92827" y="3195524"/>
            <a:ext cx="612187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111111"/>
                </a:solidFill>
                <a:ea typeface="+mn-lt"/>
                <a:cs typeface="+mn-lt"/>
              </a:rPr>
              <a:t>• </a:t>
            </a:r>
            <a:r>
              <a:rPr lang="en-US" b="1" dirty="0">
                <a:ea typeface="+mn-lt"/>
                <a:cs typeface="+mn-lt"/>
              </a:rPr>
              <a:t># Plot the average profit margin for each category as a bar chart:</a:t>
            </a:r>
            <a:endParaRPr lang="en-US" dirty="0">
              <a:ea typeface="+mn-lt"/>
              <a:cs typeface="+mn-lt"/>
            </a:endParaRPr>
          </a:p>
          <a:p>
            <a:endParaRPr lang="en-US" dirty="0">
              <a:ea typeface="+mn-lt"/>
              <a:cs typeface="+mn-lt"/>
            </a:endParaRPr>
          </a:p>
          <a:p>
            <a:r>
              <a:rPr lang="en-US" err="1">
                <a:solidFill>
                  <a:schemeClr val="accent6"/>
                </a:solidFill>
                <a:ea typeface="+mn-lt"/>
                <a:cs typeface="+mn-lt"/>
              </a:rPr>
              <a:t>avg_profit_margin_by_category.plot</a:t>
            </a:r>
            <a:r>
              <a:rPr lang="en-US" dirty="0">
                <a:solidFill>
                  <a:schemeClr val="accent6"/>
                </a:solidFill>
                <a:ea typeface="+mn-lt"/>
                <a:cs typeface="+mn-lt"/>
              </a:rPr>
              <a:t>(kind='bar')</a:t>
            </a:r>
            <a:endParaRPr lang="en-US" dirty="0">
              <a:solidFill>
                <a:schemeClr val="accent6"/>
              </a:solidFill>
            </a:endParaRPr>
          </a:p>
          <a:p>
            <a:endParaRPr lang="en-US" dirty="0">
              <a:solidFill>
                <a:schemeClr val="accent6"/>
              </a:solidFill>
              <a:ea typeface="+mn-lt"/>
              <a:cs typeface="+mn-lt"/>
            </a:endParaRPr>
          </a:p>
          <a:p>
            <a:r>
              <a:rPr lang="en-US" sz="1400" b="1" dirty="0">
                <a:solidFill>
                  <a:srgbClr val="111111"/>
                </a:solidFill>
                <a:ea typeface="+mn-lt"/>
                <a:cs typeface="+mn-lt"/>
              </a:rPr>
              <a:t>• </a:t>
            </a:r>
            <a:r>
              <a:rPr lang="en-US" b="1" dirty="0">
                <a:ea typeface="+mn-lt"/>
                <a:cs typeface="+mn-lt"/>
              </a:rPr>
              <a:t># Add a title and labels to the chart:</a:t>
            </a:r>
            <a:endParaRPr lang="en-US" dirty="0">
              <a:ea typeface="+mn-lt"/>
              <a:cs typeface="+mn-lt"/>
            </a:endParaRPr>
          </a:p>
          <a:p>
            <a:endParaRPr lang="en-US" dirty="0">
              <a:ea typeface="+mn-lt"/>
              <a:cs typeface="+mn-lt"/>
            </a:endParaRPr>
          </a:p>
          <a:p>
            <a:r>
              <a:rPr lang="en-US" err="1">
                <a:solidFill>
                  <a:schemeClr val="accent6"/>
                </a:solidFill>
                <a:ea typeface="+mn-lt"/>
                <a:cs typeface="+mn-lt"/>
              </a:rPr>
              <a:t>plt.title</a:t>
            </a:r>
            <a:r>
              <a:rPr lang="en-US" dirty="0">
                <a:solidFill>
                  <a:schemeClr val="accent6"/>
                </a:solidFill>
                <a:ea typeface="+mn-lt"/>
                <a:cs typeface="+mn-lt"/>
              </a:rPr>
              <a:t>("Average Profit Margin by Product Category")</a:t>
            </a:r>
            <a:endParaRPr lang="en-US">
              <a:solidFill>
                <a:schemeClr val="accent6"/>
              </a:solidFill>
            </a:endParaRPr>
          </a:p>
          <a:p>
            <a:r>
              <a:rPr lang="en-US" err="1">
                <a:solidFill>
                  <a:schemeClr val="accent6"/>
                </a:solidFill>
                <a:ea typeface="+mn-lt"/>
                <a:cs typeface="+mn-lt"/>
              </a:rPr>
              <a:t>plt.xlabel</a:t>
            </a:r>
            <a:r>
              <a:rPr lang="en-US" dirty="0">
                <a:solidFill>
                  <a:schemeClr val="accent6"/>
                </a:solidFill>
                <a:ea typeface="+mn-lt"/>
                <a:cs typeface="+mn-lt"/>
              </a:rPr>
              <a:t>("Product Category") </a:t>
            </a:r>
            <a:r>
              <a:rPr lang="en-US" err="1">
                <a:solidFill>
                  <a:schemeClr val="accent6"/>
                </a:solidFill>
                <a:ea typeface="+mn-lt"/>
                <a:cs typeface="+mn-lt"/>
              </a:rPr>
              <a:t>plt.ylabel</a:t>
            </a:r>
            <a:r>
              <a:rPr lang="en-US" dirty="0">
                <a:solidFill>
                  <a:schemeClr val="accent6"/>
                </a:solidFill>
                <a:ea typeface="+mn-lt"/>
                <a:cs typeface="+mn-lt"/>
              </a:rPr>
              <a:t>("Average Profit Margin") </a:t>
            </a:r>
          </a:p>
          <a:p>
            <a:endParaRPr lang="en-US" dirty="0">
              <a:solidFill>
                <a:schemeClr val="accent6"/>
              </a:solidFill>
              <a:ea typeface="+mn-lt"/>
              <a:cs typeface="+mn-lt"/>
            </a:endParaRPr>
          </a:p>
          <a:p>
            <a:r>
              <a:rPr lang="en-US" err="1">
                <a:solidFill>
                  <a:schemeClr val="accent6"/>
                </a:solidFill>
                <a:ea typeface="+mn-lt"/>
                <a:cs typeface="+mn-lt"/>
              </a:rPr>
              <a:t>plt.show</a:t>
            </a:r>
            <a:r>
              <a:rPr lang="en-US" dirty="0">
                <a:solidFill>
                  <a:schemeClr val="accent6"/>
                </a:solidFill>
                <a:ea typeface="+mn-lt"/>
                <a:cs typeface="+mn-lt"/>
              </a:rPr>
              <a:t>()</a:t>
            </a:r>
            <a:endParaRPr lang="en-US">
              <a:solidFill>
                <a:schemeClr val="accent6"/>
              </a:solidFill>
            </a:endParaRPr>
          </a:p>
        </p:txBody>
      </p:sp>
      <p:pic>
        <p:nvPicPr>
          <p:cNvPr id="5" name="Picture 6" descr="A graph of a bar chart&#10;&#10;Description automatically generated">
            <a:extLst>
              <a:ext uri="{FF2B5EF4-FFF2-40B4-BE49-F238E27FC236}">
                <a16:creationId xmlns:a16="http://schemas.microsoft.com/office/drawing/2014/main" id="{A6BF1D51-2CEF-31BA-0948-A1E5E2711AFD}"/>
              </a:ext>
            </a:extLst>
          </p:cNvPr>
          <p:cNvPicPr>
            <a:picLocks noChangeAspect="1"/>
          </p:cNvPicPr>
          <p:nvPr/>
        </p:nvPicPr>
        <p:blipFill>
          <a:blip r:embed="rId2"/>
          <a:stretch>
            <a:fillRect/>
          </a:stretch>
        </p:blipFill>
        <p:spPr>
          <a:xfrm>
            <a:off x="6478439" y="3380775"/>
            <a:ext cx="5633047" cy="3230714"/>
          </a:xfrm>
          <a:prstGeom prst="rect">
            <a:avLst/>
          </a:prstGeom>
        </p:spPr>
      </p:pic>
    </p:spTree>
    <p:extLst>
      <p:ext uri="{BB962C8B-B14F-4D97-AF65-F5344CB8AC3E}">
        <p14:creationId xmlns:p14="http://schemas.microsoft.com/office/powerpoint/2010/main" val="2877974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2465" y="106332"/>
            <a:ext cx="5251316" cy="642740"/>
          </a:xfrm>
        </p:spPr>
        <p:txBody>
          <a:bodyPr>
            <a:normAutofit/>
          </a:bodyPr>
          <a:lstStyle/>
          <a:p>
            <a:r>
              <a:rPr lang="en-US" i="0" dirty="0">
                <a:latin typeface="Century Gothic"/>
              </a:rPr>
              <a:t>CONCLUSION</a:t>
            </a:r>
          </a:p>
        </p:txBody>
      </p:sp>
      <p:sp>
        <p:nvSpPr>
          <p:cNvPr id="3" name="Content Placeholder"/>
          <p:cNvSpPr>
            <a:spLocks noGrp="1"/>
          </p:cNvSpPr>
          <p:nvPr>
            <p:ph idx="1"/>
          </p:nvPr>
        </p:nvSpPr>
        <p:spPr>
          <a:xfrm>
            <a:off x="162464" y="881184"/>
            <a:ext cx="7566979" cy="2463440"/>
          </a:xfrm>
        </p:spPr>
        <p:txBody>
          <a:bodyPr vert="horz" lIns="91440" tIns="45720" rIns="91440" bIns="45720" rtlCol="0" anchor="t">
            <a:noAutofit/>
          </a:bodyPr>
          <a:lstStyle/>
          <a:p>
            <a:pPr lvl="0">
              <a:lnSpc>
                <a:spcPct val="90000"/>
              </a:lnSpc>
            </a:pPr>
            <a:r>
              <a:rPr lang="en-US" sz="1600" dirty="0"/>
              <a:t>The analysis of the Superstore dataset has provided valuable insights into sales trends, customer behavior, and operational efficiency</a:t>
            </a:r>
          </a:p>
          <a:p>
            <a:pPr lvl="0">
              <a:lnSpc>
                <a:spcPct val="90000"/>
              </a:lnSpc>
            </a:pPr>
            <a:r>
              <a:rPr lang="en-US" sz="1600" dirty="0"/>
              <a:t>Through exploratory data analysis and advanced modeling techniques, we have identified several significant findings: •Sales Trends: The analysis revealed seasonal patterns, with peak sales occurring during specific months</a:t>
            </a:r>
          </a:p>
          <a:p>
            <a:pPr lvl="0">
              <a:lnSpc>
                <a:spcPct val="90000"/>
              </a:lnSpc>
            </a:pPr>
            <a:r>
              <a:rPr lang="en-US" sz="1600" dirty="0"/>
              <a:t>Overall, the "Analysis of Superstore dataset" project demonstrates the power of data analytics in uncovering insights that drive strategic decision-making, operational efficiency, and ultimately, the success of the Superstore in a competitive retail market</a:t>
            </a:r>
          </a:p>
        </p:txBody>
      </p:sp>
      <p:pic>
        <p:nvPicPr>
          <p:cNvPr id="6" name="Picture 5" descr="Magnifying glass on clear background">
            <a:extLst>
              <a:ext uri="{FF2B5EF4-FFF2-40B4-BE49-F238E27FC236}">
                <a16:creationId xmlns:a16="http://schemas.microsoft.com/office/drawing/2014/main" id="{64AC2F3F-22B4-6E35-198F-A4896EA122B5}"/>
              </a:ext>
            </a:extLst>
          </p:cNvPr>
          <p:cNvPicPr>
            <a:picLocks noChangeAspect="1"/>
          </p:cNvPicPr>
          <p:nvPr/>
        </p:nvPicPr>
        <p:blipFill rotWithShape="1">
          <a:blip r:embed="rId2"/>
          <a:srcRect l="28329" r="28329"/>
          <a:stretch/>
        </p:blipFill>
        <p:spPr>
          <a:xfrm>
            <a:off x="7810724" y="603858"/>
            <a:ext cx="4453163" cy="5909086"/>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TextBox 3">
            <a:extLst>
              <a:ext uri="{FF2B5EF4-FFF2-40B4-BE49-F238E27FC236}">
                <a16:creationId xmlns:a16="http://schemas.microsoft.com/office/drawing/2014/main" id="{023B6539-ED85-DCC4-D4F7-7AEF408D83D3}"/>
              </a:ext>
            </a:extLst>
          </p:cNvPr>
          <p:cNvSpPr txBox="1"/>
          <p:nvPr/>
        </p:nvSpPr>
        <p:spPr>
          <a:xfrm>
            <a:off x="167215" y="3504324"/>
            <a:ext cx="748772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Moving forward, it is recommended that the Superstore continues to monitor sales performance, customer behavior, and operational metrics. This will allow for ongoing adjustments and improvements based on changing market dynamics and evolving customer preferences. </a:t>
            </a:r>
          </a:p>
          <a:p>
            <a:endParaRPr lang="en-US" dirty="0">
              <a:ea typeface="+mn-lt"/>
              <a:cs typeface="+mn-lt"/>
            </a:endParaRPr>
          </a:p>
          <a:p>
            <a:r>
              <a:rPr lang="en-US" dirty="0">
                <a:ea typeface="+mn-lt"/>
                <a:cs typeface="+mn-lt"/>
              </a:rPr>
              <a:t>Overall, the "Analysis of Superstore dataset" project demonstrates the power of data analytics in uncovering insights that drive strategic decision-making, operational efficiency, and ultimately, the success of the Superstore in a competitive retail market</a:t>
            </a:r>
            <a:endParaRPr lang="en-US"/>
          </a:p>
        </p:txBody>
      </p:sp>
    </p:spTree>
    <p:extLst>
      <p:ext uri="{BB962C8B-B14F-4D97-AF65-F5344CB8AC3E}">
        <p14:creationId xmlns:p14="http://schemas.microsoft.com/office/powerpoint/2010/main" val="363578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CC8833C-30C9-4C08-938B-48540C1B3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0577" y="149874"/>
            <a:ext cx="5409042" cy="980780"/>
          </a:xfrm>
        </p:spPr>
        <p:txBody>
          <a:bodyPr anchor="b">
            <a:normAutofit/>
          </a:bodyPr>
          <a:lstStyle/>
          <a:p>
            <a:r>
              <a:rPr lang="en-US" i="0" dirty="0">
                <a:latin typeface="Century Gothic"/>
              </a:rPr>
              <a:t>AGENDA</a:t>
            </a:r>
          </a:p>
        </p:txBody>
      </p:sp>
      <p:pic>
        <p:nvPicPr>
          <p:cNvPr id="3" name="Picture 3" descr="A screenshot of a project overview&#10;&#10;Description automatically generated">
            <a:extLst>
              <a:ext uri="{FF2B5EF4-FFF2-40B4-BE49-F238E27FC236}">
                <a16:creationId xmlns:a16="http://schemas.microsoft.com/office/drawing/2014/main" id="{1CC72FBB-225B-B3DE-2F80-EB5B2F855A2D}"/>
              </a:ext>
            </a:extLst>
          </p:cNvPr>
          <p:cNvPicPr>
            <a:picLocks noChangeAspect="1"/>
          </p:cNvPicPr>
          <p:nvPr/>
        </p:nvPicPr>
        <p:blipFill>
          <a:blip r:embed="rId2"/>
          <a:stretch>
            <a:fillRect/>
          </a:stretch>
        </p:blipFill>
        <p:spPr>
          <a:xfrm>
            <a:off x="4467287" y="156170"/>
            <a:ext cx="7507760" cy="6504120"/>
          </a:xfrm>
          <a:prstGeom prst="rect">
            <a:avLst/>
          </a:prstGeom>
        </p:spPr>
      </p:pic>
      <p:pic>
        <p:nvPicPr>
          <p:cNvPr id="7" name="Graphic 6" descr="Check List">
            <a:extLst>
              <a:ext uri="{FF2B5EF4-FFF2-40B4-BE49-F238E27FC236}">
                <a16:creationId xmlns:a16="http://schemas.microsoft.com/office/drawing/2014/main" id="{E8036FAB-5220-E83E-B245-74C620BFC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59" y="1587261"/>
            <a:ext cx="2535970" cy="2535970"/>
          </a:xfrm>
          <a:prstGeom prst="rect">
            <a:avLst/>
          </a:prstGeom>
        </p:spPr>
      </p:pic>
    </p:spTree>
    <p:extLst>
      <p:ext uri="{BB962C8B-B14F-4D97-AF65-F5344CB8AC3E}">
        <p14:creationId xmlns:p14="http://schemas.microsoft.com/office/powerpoint/2010/main" val="2221679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656164" y="77576"/>
            <a:ext cx="5251316" cy="786514"/>
          </a:xfrm>
        </p:spPr>
        <p:txBody>
          <a:bodyPr>
            <a:normAutofit/>
          </a:bodyPr>
          <a:lstStyle/>
          <a:p>
            <a:r>
              <a:rPr lang="en-US" sz="3600" i="0" u="sng" dirty="0">
                <a:latin typeface="+mn-lt"/>
                <a:ea typeface="+mj-lt"/>
                <a:cs typeface="+mj-lt"/>
              </a:rPr>
              <a:t>Project Overview</a:t>
            </a:r>
            <a:endParaRPr lang="en-US" sz="3600" u="sng" dirty="0">
              <a:latin typeface="+mn-lt"/>
            </a:endParaRPr>
          </a:p>
        </p:txBody>
      </p:sp>
      <p:sp>
        <p:nvSpPr>
          <p:cNvPr id="3" name="Content Placeholder"/>
          <p:cNvSpPr>
            <a:spLocks noGrp="1"/>
          </p:cNvSpPr>
          <p:nvPr>
            <p:ph idx="1"/>
          </p:nvPr>
        </p:nvSpPr>
        <p:spPr>
          <a:xfrm>
            <a:off x="435634" y="1039336"/>
            <a:ext cx="11491997" cy="1773327"/>
          </a:xfrm>
        </p:spPr>
        <p:txBody>
          <a:bodyPr vert="horz" lIns="91440" tIns="45720" rIns="91440" bIns="45720" rtlCol="0" anchor="t">
            <a:normAutofit lnSpcReduction="10000"/>
          </a:bodyPr>
          <a:lstStyle/>
          <a:p>
            <a:pPr marL="0" indent="0">
              <a:buNone/>
            </a:pPr>
            <a:r>
              <a:rPr lang="en-US" sz="2000" dirty="0">
                <a:ea typeface="+mn-lt"/>
                <a:cs typeface="+mn-lt"/>
              </a:rPr>
              <a:t>The analysis on Superstore dataset is a comprehensive study that aims to analyze the sales performance of a fictional retail company called "Superstore". The dataset used in this analysis contains information about sales transactions, customers, products, and geographical locations. The analysis involves using Power BI, a data visualization and reporting tool, to create interactive dashboards and reports that provide insights into the sales performance of Superstore</a:t>
            </a:r>
            <a:endParaRPr lang="en-US" dirty="0"/>
          </a:p>
        </p:txBody>
      </p:sp>
      <p:sp>
        <p:nvSpPr>
          <p:cNvPr id="4" name="TextBox 3">
            <a:extLst>
              <a:ext uri="{FF2B5EF4-FFF2-40B4-BE49-F238E27FC236}">
                <a16:creationId xmlns:a16="http://schemas.microsoft.com/office/drawing/2014/main" id="{A77377B7-CE9A-07FB-5889-A12F088B0CEF}"/>
              </a:ext>
            </a:extLst>
          </p:cNvPr>
          <p:cNvSpPr txBox="1"/>
          <p:nvPr/>
        </p:nvSpPr>
        <p:spPr>
          <a:xfrm>
            <a:off x="399754" y="3100508"/>
            <a:ext cx="1139836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Purpose:</a:t>
            </a:r>
            <a:r>
              <a:rPr lang="en-US" dirty="0">
                <a:ea typeface="+mn-lt"/>
                <a:cs typeface="+mn-lt"/>
              </a:rPr>
              <a:t> The purpose of the "Analysis of Superstore dataset" is to gain insights into sales trends, customer behavior, and operational efficiency in order to optimize store performance and make data-driven recommendations for improvement.</a:t>
            </a:r>
            <a:endParaRPr lang="en-US" dirty="0"/>
          </a:p>
        </p:txBody>
      </p:sp>
      <p:sp>
        <p:nvSpPr>
          <p:cNvPr id="5" name="TextBox 4">
            <a:extLst>
              <a:ext uri="{FF2B5EF4-FFF2-40B4-BE49-F238E27FC236}">
                <a16:creationId xmlns:a16="http://schemas.microsoft.com/office/drawing/2014/main" id="{39202B8E-5BD1-327C-7DEF-CA33D7A95BE2}"/>
              </a:ext>
            </a:extLst>
          </p:cNvPr>
          <p:cNvSpPr txBox="1"/>
          <p:nvPr/>
        </p:nvSpPr>
        <p:spPr>
          <a:xfrm>
            <a:off x="366622" y="4223817"/>
            <a:ext cx="11829689"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Scope:</a:t>
            </a:r>
            <a:r>
              <a:rPr lang="en-US" dirty="0">
                <a:ea typeface="+mn-lt"/>
                <a:cs typeface="+mn-lt"/>
              </a:rPr>
              <a:t> The scope of the analysis includes examining the Superstore dataset, which consists of sales transactions, customer demographics, product categories, and geographical regions. The analysis will involve data cleaning, exploratory data analysis, sales analysis, customer behavior analysis, and operational efficiency analysis.</a:t>
            </a:r>
            <a:endParaRPr lang="en-US" dirty="0"/>
          </a:p>
        </p:txBody>
      </p:sp>
    </p:spTree>
    <p:extLst>
      <p:ext uri="{BB962C8B-B14F-4D97-AF65-F5344CB8AC3E}">
        <p14:creationId xmlns:p14="http://schemas.microsoft.com/office/powerpoint/2010/main" val="46797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i="0" dirty="0"/>
              <a:t>Objectives</a:t>
            </a:r>
          </a:p>
        </p:txBody>
      </p:sp>
      <p:sp>
        <p:nvSpPr>
          <p:cNvPr id="3" name="Content Placeholder"/>
          <p:cNvSpPr>
            <a:spLocks noGrp="1"/>
          </p:cNvSpPr>
          <p:nvPr>
            <p:ph idx="1"/>
          </p:nvPr>
        </p:nvSpPr>
        <p:spPr>
          <a:xfrm>
            <a:off x="838200" y="2333297"/>
            <a:ext cx="4619621" cy="3843666"/>
          </a:xfrm>
        </p:spPr>
        <p:txBody>
          <a:bodyPr>
            <a:normAutofit/>
          </a:bodyPr>
          <a:lstStyle/>
          <a:p>
            <a:pPr lvl="0">
              <a:lnSpc>
                <a:spcPct val="90000"/>
              </a:lnSpc>
            </a:pPr>
            <a:r>
              <a:rPr lang="en-US" sz="1700"/>
              <a:t>•Identify sales trends, such as seasonal patterns and fluctuations, to optimize inventory management and sales forecasting</a:t>
            </a:r>
          </a:p>
          <a:p>
            <a:pPr lvl="0">
              <a:lnSpc>
                <a:spcPct val="90000"/>
              </a:lnSpc>
            </a:pPr>
            <a:r>
              <a:rPr lang="en-US" sz="1700"/>
              <a:t>•Understand customer behavior by analyzing demographics, preferences, and purchase patterns to develop targeted marketing strategies and enhance customer satisfaction</a:t>
            </a:r>
          </a:p>
          <a:p>
            <a:pPr lvl="0">
              <a:lnSpc>
                <a:spcPct val="90000"/>
              </a:lnSpc>
            </a:pPr>
            <a:r>
              <a:rPr lang="en-US" sz="1700"/>
              <a:t>•Provide data-driven recommendations to optimize store performance, improve customer experience, and increase overall profitability based on the analysis findings</a:t>
            </a:r>
          </a:p>
        </p:txBody>
      </p:sp>
      <p:pic>
        <p:nvPicPr>
          <p:cNvPr id="6" name="Picture 5" descr="Hand with pen over a colour palette">
            <a:extLst>
              <a:ext uri="{FF2B5EF4-FFF2-40B4-BE49-F238E27FC236}">
                <a16:creationId xmlns:a16="http://schemas.microsoft.com/office/drawing/2014/main" id="{D03B979F-989E-0387-1001-237EF41A1345}"/>
              </a:ext>
            </a:extLst>
          </p:cNvPr>
          <p:cNvPicPr>
            <a:picLocks noChangeAspect="1"/>
          </p:cNvPicPr>
          <p:nvPr/>
        </p:nvPicPr>
        <p:blipFill rotWithShape="1">
          <a:blip r:embed="rId2"/>
          <a:srcRect l="14727" r="27321"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00696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74BEB6-C205-445B-9C1D-3D4F5FC71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927A7B7-1B6D-432E-B2C4-E71C6C361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E27DBEE0-99A4-4464-9371-C89D97E7A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7136182 w 12192000"/>
              <a:gd name="connsiteY1" fmla="*/ 0 h 6858000"/>
              <a:gd name="connsiteX2" fmla="*/ 7136182 w 12192000"/>
              <a:gd name="connsiteY2" fmla="*/ 335 h 6858000"/>
              <a:gd name="connsiteX3" fmla="*/ 7215619 w 12192000"/>
              <a:gd name="connsiteY3" fmla="*/ 2368586 h 6858000"/>
              <a:gd name="connsiteX4" fmla="*/ 7295436 w 12192000"/>
              <a:gd name="connsiteY4" fmla="*/ 3753611 h 6858000"/>
              <a:gd name="connsiteX5" fmla="*/ 7397299 w 12192000"/>
              <a:gd name="connsiteY5" fmla="*/ 4072305 h 6858000"/>
              <a:gd name="connsiteX6" fmla="*/ 7445569 w 12192000"/>
              <a:gd name="connsiteY6" fmla="*/ 4526719 h 6858000"/>
              <a:gd name="connsiteX7" fmla="*/ 7531468 w 12192000"/>
              <a:gd name="connsiteY7" fmla="*/ 5116854 h 6858000"/>
              <a:gd name="connsiteX8" fmla="*/ 7590760 w 12192000"/>
              <a:gd name="connsiteY8" fmla="*/ 5630249 h 6858000"/>
              <a:gd name="connsiteX9" fmla="*/ 7884185 w 12192000"/>
              <a:gd name="connsiteY9" fmla="*/ 5724081 h 6858000"/>
              <a:gd name="connsiteX10" fmla="*/ 8115655 w 12192000"/>
              <a:gd name="connsiteY10" fmla="*/ 5424488 h 6858000"/>
              <a:gd name="connsiteX11" fmla="*/ 8264267 w 12192000"/>
              <a:gd name="connsiteY11" fmla="*/ 5616845 h 6858000"/>
              <a:gd name="connsiteX12" fmla="*/ 8453928 w 12192000"/>
              <a:gd name="connsiteY12" fmla="*/ 5348754 h 6858000"/>
              <a:gd name="connsiteX13" fmla="*/ 8615844 w 12192000"/>
              <a:gd name="connsiteY13" fmla="*/ 5190580 h 6858000"/>
              <a:gd name="connsiteX14" fmla="*/ 8701363 w 12192000"/>
              <a:gd name="connsiteY14" fmla="*/ 4645684 h 6858000"/>
              <a:gd name="connsiteX15" fmla="*/ 8801704 w 12192000"/>
              <a:gd name="connsiteY15" fmla="*/ 4490862 h 6858000"/>
              <a:gd name="connsiteX16" fmla="*/ 8859097 w 12192000"/>
              <a:gd name="connsiteY16" fmla="*/ 4649036 h 6858000"/>
              <a:gd name="connsiteX17" fmla="*/ 8816528 w 12192000"/>
              <a:gd name="connsiteY17" fmla="*/ 5258608 h 6858000"/>
              <a:gd name="connsiteX18" fmla="*/ 8908507 w 12192000"/>
              <a:gd name="connsiteY18" fmla="*/ 5148354 h 6858000"/>
              <a:gd name="connsiteX19" fmla="*/ 9112612 w 12192000"/>
              <a:gd name="connsiteY19" fmla="*/ 4460032 h 6858000"/>
              <a:gd name="connsiteX20" fmla="*/ 9242220 w 12192000"/>
              <a:gd name="connsiteY20" fmla="*/ 4342071 h 6858000"/>
              <a:gd name="connsiteX21" fmla="*/ 9341422 w 12192000"/>
              <a:gd name="connsiteY21" fmla="*/ 4562911 h 6858000"/>
              <a:gd name="connsiteX22" fmla="*/ 9480152 w 12192000"/>
              <a:gd name="connsiteY22" fmla="*/ 5150031 h 6858000"/>
              <a:gd name="connsiteX23" fmla="*/ 9561110 w 12192000"/>
              <a:gd name="connsiteY23" fmla="*/ 4866524 h 6858000"/>
              <a:gd name="connsiteX24" fmla="*/ 9881520 w 12192000"/>
              <a:gd name="connsiteY24" fmla="*/ 4313922 h 6858000"/>
              <a:gd name="connsiteX25" fmla="*/ 10094366 w 12192000"/>
              <a:gd name="connsiteY25" fmla="*/ 4813241 h 6858000"/>
              <a:gd name="connsiteX26" fmla="*/ 10237276 w 12192000"/>
              <a:gd name="connsiteY26" fmla="*/ 4416132 h 6858000"/>
              <a:gd name="connsiteX27" fmla="*/ 10324315 w 12192000"/>
              <a:gd name="connsiteY27" fmla="*/ 4322299 h 6858000"/>
              <a:gd name="connsiteX28" fmla="*/ 10344080 w 12192000"/>
              <a:gd name="connsiteY28" fmla="*/ 4373907 h 6858000"/>
              <a:gd name="connsiteX29" fmla="*/ 10527280 w 12192000"/>
              <a:gd name="connsiteY29" fmla="*/ 3490211 h 6858000"/>
              <a:gd name="connsiteX30" fmla="*/ 10594174 w 12192000"/>
              <a:gd name="connsiteY30" fmla="*/ 3861183 h 6858000"/>
              <a:gd name="connsiteX31" fmla="*/ 11258180 w 12192000"/>
              <a:gd name="connsiteY31" fmla="*/ 1488576 h 6858000"/>
              <a:gd name="connsiteX32" fmla="*/ 11362322 w 12192000"/>
              <a:gd name="connsiteY32" fmla="*/ 0 h 6858000"/>
              <a:gd name="connsiteX33" fmla="*/ 12192000 w 12192000"/>
              <a:gd name="connsiteY33" fmla="*/ 0 h 6858000"/>
              <a:gd name="connsiteX34" fmla="*/ 12192000 w 12192000"/>
              <a:gd name="connsiteY34" fmla="*/ 6858000 h 6858000"/>
              <a:gd name="connsiteX35" fmla="*/ 0 w 12192000"/>
              <a:gd name="connsiteY3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6858000">
                <a:moveTo>
                  <a:pt x="0" y="0"/>
                </a:moveTo>
                <a:lnTo>
                  <a:pt x="7136182" y="0"/>
                </a:lnTo>
                <a:lnTo>
                  <a:pt x="7136182" y="335"/>
                </a:lnTo>
                <a:cubicBezTo>
                  <a:pt x="7149485" y="1194346"/>
                  <a:pt x="7215999" y="2368586"/>
                  <a:pt x="7215619" y="2368586"/>
                </a:cubicBezTo>
                <a:cubicBezTo>
                  <a:pt x="7215999" y="2370261"/>
                  <a:pt x="7261609" y="3524058"/>
                  <a:pt x="7295436" y="3753611"/>
                </a:cubicBezTo>
                <a:cubicBezTo>
                  <a:pt x="7329643" y="3986516"/>
                  <a:pt x="7366892" y="3841746"/>
                  <a:pt x="7397299" y="4072305"/>
                </a:cubicBezTo>
                <a:cubicBezTo>
                  <a:pt x="7410602" y="4226792"/>
                  <a:pt x="7396538" y="4381615"/>
                  <a:pt x="7445569" y="4526719"/>
                </a:cubicBezTo>
                <a:cubicBezTo>
                  <a:pt x="7442148" y="4749905"/>
                  <a:pt x="7507522" y="4896349"/>
                  <a:pt x="7531468" y="5116854"/>
                </a:cubicBezTo>
                <a:cubicBezTo>
                  <a:pt x="7542490" y="5292454"/>
                  <a:pt x="7518165" y="5467049"/>
                  <a:pt x="7590760" y="5630249"/>
                </a:cubicBezTo>
                <a:cubicBezTo>
                  <a:pt x="7648913" y="5755916"/>
                  <a:pt x="7723029" y="5854440"/>
                  <a:pt x="7884185" y="5724081"/>
                </a:cubicBezTo>
                <a:cubicBezTo>
                  <a:pt x="7883045" y="5562555"/>
                  <a:pt x="8152523" y="5586684"/>
                  <a:pt x="8115655" y="5424488"/>
                </a:cubicBezTo>
                <a:cubicBezTo>
                  <a:pt x="8237281" y="5459341"/>
                  <a:pt x="8173428" y="5573280"/>
                  <a:pt x="8264267" y="5616845"/>
                </a:cubicBezTo>
                <a:cubicBezTo>
                  <a:pt x="8342565" y="5535411"/>
                  <a:pt x="8290493" y="5372882"/>
                  <a:pt x="8453928" y="5348754"/>
                </a:cubicBezTo>
                <a:cubicBezTo>
                  <a:pt x="8621165" y="5384611"/>
                  <a:pt x="8603300" y="5278045"/>
                  <a:pt x="8615844" y="5190580"/>
                </a:cubicBezTo>
                <a:cubicBezTo>
                  <a:pt x="8640930" y="4983479"/>
                  <a:pt x="8661074" y="4848093"/>
                  <a:pt x="8701363" y="4645684"/>
                </a:cubicBezTo>
                <a:cubicBezTo>
                  <a:pt x="8712764" y="4595082"/>
                  <a:pt x="8689960" y="4479468"/>
                  <a:pt x="8801704" y="4490862"/>
                </a:cubicBezTo>
                <a:cubicBezTo>
                  <a:pt x="8887983" y="4501920"/>
                  <a:pt x="8855296" y="4593407"/>
                  <a:pt x="8859097" y="4649036"/>
                </a:cubicBezTo>
                <a:cubicBezTo>
                  <a:pt x="8892544" y="4963372"/>
                  <a:pt x="8818808" y="4944941"/>
                  <a:pt x="8816528" y="5258608"/>
                </a:cubicBezTo>
                <a:cubicBezTo>
                  <a:pt x="8816147" y="5271006"/>
                  <a:pt x="8871260" y="5282066"/>
                  <a:pt x="8908507" y="5148354"/>
                </a:cubicBezTo>
                <a:cubicBezTo>
                  <a:pt x="8981484" y="4884620"/>
                  <a:pt x="9068522" y="4676850"/>
                  <a:pt x="9112612" y="4460032"/>
                </a:cubicBezTo>
                <a:cubicBezTo>
                  <a:pt x="9165063" y="4506612"/>
                  <a:pt x="9210294" y="4296495"/>
                  <a:pt x="9242220" y="4342071"/>
                </a:cubicBezTo>
                <a:cubicBezTo>
                  <a:pt x="9257044" y="4418812"/>
                  <a:pt x="9283648" y="4492872"/>
                  <a:pt x="9341422" y="4562911"/>
                </a:cubicBezTo>
                <a:cubicBezTo>
                  <a:pt x="9391213" y="4774703"/>
                  <a:pt x="9336860" y="4972085"/>
                  <a:pt x="9480152" y="5150031"/>
                </a:cubicBezTo>
                <a:cubicBezTo>
                  <a:pt x="9480152" y="5150031"/>
                  <a:pt x="9482432" y="5095407"/>
                  <a:pt x="9561110" y="4866524"/>
                </a:cubicBezTo>
                <a:cubicBezTo>
                  <a:pt x="9624583" y="4682212"/>
                  <a:pt x="9705921" y="4777385"/>
                  <a:pt x="9881520" y="4313922"/>
                </a:cubicBezTo>
                <a:cubicBezTo>
                  <a:pt x="9929790" y="4492202"/>
                  <a:pt x="9821466" y="4720414"/>
                  <a:pt x="10094366" y="4813241"/>
                </a:cubicBezTo>
                <a:cubicBezTo>
                  <a:pt x="10147197" y="4677855"/>
                  <a:pt x="10106528" y="4511974"/>
                  <a:pt x="10237276" y="4416132"/>
                </a:cubicBezTo>
                <a:cubicBezTo>
                  <a:pt x="10275285" y="4388317"/>
                  <a:pt x="10302651" y="4356481"/>
                  <a:pt x="10324315" y="4322299"/>
                </a:cubicBezTo>
                <a:cubicBezTo>
                  <a:pt x="10330777" y="4339726"/>
                  <a:pt x="10337619" y="4357821"/>
                  <a:pt x="10344080" y="4373907"/>
                </a:cubicBezTo>
                <a:cubicBezTo>
                  <a:pt x="10370306" y="4346763"/>
                  <a:pt x="10519678" y="3662796"/>
                  <a:pt x="10527280" y="3490211"/>
                </a:cubicBezTo>
                <a:cubicBezTo>
                  <a:pt x="10565288" y="3612863"/>
                  <a:pt x="10594174" y="3861183"/>
                  <a:pt x="10594174" y="3861183"/>
                </a:cubicBezTo>
                <a:cubicBezTo>
                  <a:pt x="10594174" y="3861183"/>
                  <a:pt x="10758371" y="3809910"/>
                  <a:pt x="11258180" y="1488576"/>
                </a:cubicBezTo>
                <a:cubicBezTo>
                  <a:pt x="11297708" y="1305268"/>
                  <a:pt x="11334195" y="675255"/>
                  <a:pt x="11362322" y="0"/>
                </a:cubicBezTo>
                <a:lnTo>
                  <a:pt x="12192000" y="0"/>
                </a:lnTo>
                <a:lnTo>
                  <a:pt x="1219200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838200" y="1406005"/>
            <a:ext cx="5257800" cy="2806704"/>
          </a:xfrm>
        </p:spPr>
        <p:txBody>
          <a:bodyPr anchor="b">
            <a:normAutofit/>
          </a:bodyPr>
          <a:lstStyle/>
          <a:p>
            <a:r>
              <a:rPr lang="en-US" i="0" dirty="0"/>
              <a:t>WHO ARE THE END USERS</a:t>
            </a:r>
          </a:p>
        </p:txBody>
      </p:sp>
      <p:pic>
        <p:nvPicPr>
          <p:cNvPr id="7" name="Graphic 6" descr="User">
            <a:extLst>
              <a:ext uri="{FF2B5EF4-FFF2-40B4-BE49-F238E27FC236}">
                <a16:creationId xmlns:a16="http://schemas.microsoft.com/office/drawing/2014/main" id="{5565784A-3FA2-5CC2-52A7-52AD95345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2008" y="676274"/>
            <a:ext cx="2743201" cy="2743201"/>
          </a:xfrm>
          <a:prstGeom prst="rect">
            <a:avLst/>
          </a:prstGeom>
        </p:spPr>
      </p:pic>
    </p:spTree>
    <p:extLst>
      <p:ext uri="{BB962C8B-B14F-4D97-AF65-F5344CB8AC3E}">
        <p14:creationId xmlns:p14="http://schemas.microsoft.com/office/powerpoint/2010/main" val="147996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i="0" dirty="0">
                <a:latin typeface="+mn-lt"/>
              </a:rPr>
              <a:t>Target Audience or End Users</a:t>
            </a:r>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•Store Managers: They require insights on sales performance, customer behavior, and operational efficiency to make informed decisions and optimize store operations</a:t>
            </a:r>
          </a:p>
          <a:p>
            <a:pPr lvl="0"/>
            <a:r>
              <a:rPr lang="en-US" sz="2000"/>
              <a:t>and buying patterns to develop targeted marketing campaigns and improve customer</a:t>
            </a:r>
          </a:p>
        </p:txBody>
      </p:sp>
      <p:pic>
        <p:nvPicPr>
          <p:cNvPr id="6" name="Picture 5" descr="Person holding a puzzle piece">
            <a:extLst>
              <a:ext uri="{FF2B5EF4-FFF2-40B4-BE49-F238E27FC236}">
                <a16:creationId xmlns:a16="http://schemas.microsoft.com/office/drawing/2014/main" id="{2813E84A-8871-DAAD-2169-F210841E9D0C}"/>
              </a:ext>
            </a:extLst>
          </p:cNvPr>
          <p:cNvPicPr>
            <a:picLocks noChangeAspect="1"/>
          </p:cNvPicPr>
          <p:nvPr/>
        </p:nvPicPr>
        <p:blipFill rotWithShape="1">
          <a:blip r:embed="rId2"/>
          <a:srcRect l="20710" r="20495" b="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285932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i="0" dirty="0">
                <a:latin typeface="+mn-lt"/>
              </a:rPr>
              <a:t>Characteristics and Needs</a:t>
            </a:r>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•They seek comprehensive data analysis, visualizations, and actionable recommendations to identify areas for improvement, enhance profitability, and streamline operations</a:t>
            </a:r>
          </a:p>
        </p:txBody>
      </p:sp>
      <p:pic>
        <p:nvPicPr>
          <p:cNvPr id="6" name="Picture 5" descr="Magnifying glass showing decling performance">
            <a:extLst>
              <a:ext uri="{FF2B5EF4-FFF2-40B4-BE49-F238E27FC236}">
                <a16:creationId xmlns:a16="http://schemas.microsoft.com/office/drawing/2014/main" id="{32679A38-0D0E-9A31-CE52-459919A2EF6B}"/>
              </a:ext>
            </a:extLst>
          </p:cNvPr>
          <p:cNvPicPr>
            <a:picLocks noChangeAspect="1"/>
          </p:cNvPicPr>
          <p:nvPr/>
        </p:nvPicPr>
        <p:blipFill rotWithShape="1">
          <a:blip r:embed="rId2"/>
          <a:srcRect l="22994" r="19054"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826390286"/>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1F1830"/>
      </a:dk2>
      <a:lt2>
        <a:srgbClr val="F0F3F2"/>
      </a:lt2>
      <a:accent1>
        <a:srgbClr val="E7298F"/>
      </a:accent1>
      <a:accent2>
        <a:srgbClr val="D517CD"/>
      </a:accent2>
      <a:accent3>
        <a:srgbClr val="A029E7"/>
      </a:accent3>
      <a:accent4>
        <a:srgbClr val="4822D7"/>
      </a:accent4>
      <a:accent5>
        <a:srgbClr val="2950E7"/>
      </a:accent5>
      <a:accent6>
        <a:srgbClr val="178DD5"/>
      </a:accent6>
      <a:hlink>
        <a:srgbClr val="3F44B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6</TotalTime>
  <Words>2321</Words>
  <Application>Microsoft Office PowerPoint</Application>
  <PresentationFormat>Widescreen</PresentationFormat>
  <Paragraphs>167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Century Gothic</vt:lpstr>
      <vt:lpstr>Elephant</vt:lpstr>
      <vt:lpstr>BrushVTI</vt:lpstr>
      <vt:lpstr>Student Details</vt:lpstr>
      <vt:lpstr>Analysis of Superstore Dataset</vt:lpstr>
      <vt:lpstr>Project Title: Analysis of Superstore Dataset</vt:lpstr>
      <vt:lpstr>AGENDA</vt:lpstr>
      <vt:lpstr>Project Overview</vt:lpstr>
      <vt:lpstr>Objectives</vt:lpstr>
      <vt:lpstr>WHO ARE THE END USERS</vt:lpstr>
      <vt:lpstr>Target Audience or End Users</vt:lpstr>
      <vt:lpstr>Characteristics and Needs</vt:lpstr>
      <vt:lpstr>Benefits from the Solution</vt:lpstr>
      <vt:lpstr>Solution and its value proposition</vt:lpstr>
      <vt:lpstr>Customize the project and make it my own</vt:lpstr>
      <vt:lpstr>Modelling techniques, methodologies, and frameworks were applied:</vt:lpstr>
      <vt:lpstr>PowerPoint Presentation</vt:lpstr>
      <vt:lpstr>Results</vt:lpstr>
      <vt:lpstr>LINKS</vt:lpstr>
      <vt:lpstr>Research Paper</vt:lpstr>
      <vt:lpstr>DATA SET</vt:lpstr>
      <vt:lpstr># Step-1: Importing the dataset</vt:lpstr>
      <vt:lpstr>Some statistical information</vt:lpstr>
      <vt:lpstr># Step-2: Exploratory Data Analysis – EDA</vt:lpstr>
      <vt:lpstr>Are the top-selling products the most profitable? </vt:lpstr>
      <vt:lpstr>What is the total Sales and Profit by region?</vt:lpstr>
      <vt:lpstr>Sales Generated by Statewise</vt:lpstr>
      <vt:lpstr>Profit over time: </vt:lpstr>
      <vt:lpstr>Sales Generated by Statewise: </vt:lpstr>
      <vt:lpstr>Select top 5 cities by sales and Sort the data by sales in descending order</vt:lpstr>
      <vt:lpstr>Query &amp; Visualization</vt:lpstr>
      <vt:lpstr>Select top 5 cities by profit and Sort the data by profit in descending order</vt:lpstr>
      <vt:lpstr>Select top 5 cities by profit and Sort the data by profit in descending order:</vt:lpstr>
      <vt:lpstr>The best sales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Shubham Kumar Jha</cp:lastModifiedBy>
  <cp:revision>961</cp:revision>
  <dcterms:created xsi:type="dcterms:W3CDTF">2023-07-10T10:18:15Z</dcterms:created>
  <dcterms:modified xsi:type="dcterms:W3CDTF">2023-07-12T05:19:29Z</dcterms:modified>
</cp:coreProperties>
</file>