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4B00-D424-4CB8-9270-94E5A0A4422D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7045605-9F52-41CF-B0D2-1E94CB5B3D0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4B00-D424-4CB8-9270-94E5A0A4422D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605-9F52-41CF-B0D2-1E94CB5B3D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4B00-D424-4CB8-9270-94E5A0A4422D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605-9F52-41CF-B0D2-1E94CB5B3D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4B00-D424-4CB8-9270-94E5A0A4422D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605-9F52-41CF-B0D2-1E94CB5B3D0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4B00-D424-4CB8-9270-94E5A0A4422D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7045605-9F52-41CF-B0D2-1E94CB5B3D0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4B00-D424-4CB8-9270-94E5A0A4422D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605-9F52-41CF-B0D2-1E94CB5B3D0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4B00-D424-4CB8-9270-94E5A0A4422D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605-9F52-41CF-B0D2-1E94CB5B3D0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4B00-D424-4CB8-9270-94E5A0A4422D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605-9F52-41CF-B0D2-1E94CB5B3D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4B00-D424-4CB8-9270-94E5A0A4422D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605-9F52-41CF-B0D2-1E94CB5B3D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4B00-D424-4CB8-9270-94E5A0A4422D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605-9F52-41CF-B0D2-1E94CB5B3D0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4B00-D424-4CB8-9270-94E5A0A4422D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7045605-9F52-41CF-B0D2-1E94CB5B3D0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134B00-D424-4CB8-9270-94E5A0A4422D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7045605-9F52-41CF-B0D2-1E94CB5B3D0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png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1412776"/>
            <a:ext cx="6477000" cy="18288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Study of Finite Heat Release Model of Combustion in SI Engine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4077072"/>
            <a:ext cx="30491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Guided by: </a:t>
            </a:r>
            <a:r>
              <a:rPr lang="en-IN" dirty="0" err="1" smtClean="0"/>
              <a:t>Prof.</a:t>
            </a:r>
            <a:r>
              <a:rPr lang="en-IN" dirty="0" smtClean="0"/>
              <a:t> H.N. GUPTA</a:t>
            </a:r>
          </a:p>
          <a:p>
            <a:endParaRPr lang="en-IN" dirty="0" smtClean="0"/>
          </a:p>
          <a:p>
            <a:r>
              <a:rPr lang="en-IN" dirty="0" smtClean="0"/>
              <a:t>Submitted by: </a:t>
            </a:r>
          </a:p>
          <a:p>
            <a:r>
              <a:rPr lang="en-IN" dirty="0" smtClean="0"/>
              <a:t>Harish </a:t>
            </a:r>
            <a:r>
              <a:rPr lang="en-IN" dirty="0" err="1" smtClean="0"/>
              <a:t>Choudhary</a:t>
            </a:r>
            <a:r>
              <a:rPr lang="en-IN" dirty="0" smtClean="0"/>
              <a:t> (13135045)</a:t>
            </a:r>
          </a:p>
          <a:p>
            <a:r>
              <a:rPr lang="en-IN" dirty="0" err="1" smtClean="0"/>
              <a:t>Hariom</a:t>
            </a:r>
            <a:r>
              <a:rPr lang="en-IN" dirty="0" smtClean="0"/>
              <a:t> </a:t>
            </a:r>
            <a:r>
              <a:rPr lang="en-IN" dirty="0" err="1" smtClean="0"/>
              <a:t>Bairwa</a:t>
            </a:r>
            <a:r>
              <a:rPr lang="en-IN" dirty="0" smtClean="0"/>
              <a:t> (13135044)</a:t>
            </a:r>
          </a:p>
          <a:p>
            <a:r>
              <a:rPr lang="en-IN" dirty="0" err="1" smtClean="0"/>
              <a:t>Shubham</a:t>
            </a:r>
            <a:r>
              <a:rPr lang="en-IN" dirty="0" smtClean="0"/>
              <a:t> B. </a:t>
            </a:r>
            <a:r>
              <a:rPr lang="en-IN" dirty="0" err="1" smtClean="0"/>
              <a:t>Kanhekar</a:t>
            </a:r>
            <a:r>
              <a:rPr lang="en-IN" dirty="0" smtClean="0"/>
              <a:t> (13135050)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4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597" y="1628800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smtClean="0">
                <a:latin typeface="Calibri" pitchFamily="34" charset="0"/>
              </a:rPr>
              <a:t>In the Otto and diesel cycles, fuel is assumed to burn at rates which results in constant volume top dead center combustion, or constant pressure combustion, respectively.</a:t>
            </a:r>
          </a:p>
          <a:p>
            <a:pPr marL="342900" indent="-342900" algn="just">
              <a:buFont typeface="Courier New" pitchFamily="49" charset="0"/>
              <a:buChar char="o"/>
            </a:pPr>
            <a:endParaRPr lang="en-US" sz="2000" dirty="0">
              <a:latin typeface="Calibri" pitchFamily="34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smtClean="0">
                <a:latin typeface="Calibri" pitchFamily="34" charset="0"/>
              </a:rPr>
              <a:t>But actual engines pressure and temperature profile data does not match these simple models.</a:t>
            </a:r>
          </a:p>
          <a:p>
            <a:pPr marL="342900" indent="-342900" algn="just">
              <a:buFont typeface="Courier New" pitchFamily="49" charset="0"/>
              <a:buChar char="o"/>
            </a:pPr>
            <a:endParaRPr lang="en-US" sz="2000" dirty="0">
              <a:latin typeface="Calibri" pitchFamily="34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smtClean="0">
                <a:latin typeface="Calibri" pitchFamily="34" charset="0"/>
              </a:rPr>
              <a:t>Therefore more realistic modeling, such as a finite heat release model is required.</a:t>
            </a:r>
          </a:p>
          <a:p>
            <a:pPr marL="342900" indent="-342900" algn="just">
              <a:buFont typeface="Courier New" pitchFamily="49" charset="0"/>
              <a:buChar char="o"/>
            </a:pPr>
            <a:endParaRPr lang="en-US" sz="2000" dirty="0">
              <a:latin typeface="Calibri" pitchFamily="34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smtClean="0">
                <a:latin typeface="Calibri" pitchFamily="34" charset="0"/>
              </a:rPr>
              <a:t>It is differential model of engine power cycle in which heat addition is function of the crank angle. </a:t>
            </a:r>
          </a:p>
          <a:p>
            <a:pPr marL="342900" indent="-342900" algn="just">
              <a:buFont typeface="Courier New" pitchFamily="49" charset="0"/>
              <a:buChar char="o"/>
            </a:pPr>
            <a:endParaRPr lang="en-US" sz="2000" dirty="0">
              <a:latin typeface="Calibri" pitchFamily="34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smtClean="0">
                <a:latin typeface="Calibri" pitchFamily="34" charset="0"/>
              </a:rPr>
              <a:t>This model can be used determine the effect of spark timing or heat transfer on engine work and efficiency.</a:t>
            </a:r>
          </a:p>
          <a:p>
            <a:pPr marL="342900" indent="-342900" algn="just">
              <a:buFont typeface="Courier New" pitchFamily="49" charset="0"/>
              <a:buChar char="o"/>
            </a:pPr>
            <a:endParaRPr lang="en-US" sz="2000" dirty="0" smtClean="0">
              <a:latin typeface="Calibri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IN" sz="20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995" y="620688"/>
            <a:ext cx="2641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INTRODUCTION:</a:t>
            </a: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3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77995" y="1601240"/>
                <a:ext cx="4802117" cy="819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IN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IN" sz="2000" b="0" i="0" smtClean="0">
                          <a:latin typeface="Cambria Math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n-IN" sz="2000" b="0" i="0" smtClean="0">
                          <a:latin typeface="Cambria Math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20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r>
                                        <a:rPr lang="en-IN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2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N" sz="2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sz="20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N" sz="2000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IN" sz="20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95" y="1601240"/>
                <a:ext cx="4802117" cy="8196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77995" y="620688"/>
            <a:ext cx="400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HEAT RELEASE FRACTION:</a:t>
            </a: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9592" y="3374990"/>
                <a:ext cx="712879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Where :</a:t>
                </a:r>
              </a:p>
              <a:p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𝑐𝑟𝑎𝑛𝑘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𝑎𝑛𝑔𝑙𝑒</m:t>
                    </m:r>
                  </m:oMath>
                </a14:m>
                <a:endParaRPr lang="en-IN" b="0" dirty="0" smtClean="0">
                  <a:ea typeface="Cambria Math"/>
                </a:endParaRPr>
              </a:p>
              <a:p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𝑠𝑡𝑎𝑟𝑡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𝑜𝑓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h𝑒𝑎𝑡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𝑟𝑒𝑙𝑒𝑎𝑠𝑒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𝑜𝑟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𝑠𝑝𝑎𝑟𝑘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𝑡𝑖𝑚𝑖𝑛𝑔</m:t>
                    </m:r>
                  </m:oMath>
                </a14:m>
                <a:endParaRPr lang="en-IN" b="0" dirty="0" smtClean="0"/>
              </a:p>
              <a:p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𝑑𝑢𝑟𝑎𝑡𝑖𝑜𝑛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𝑜𝑓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h𝑒𝑎𝑡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𝑟𝑒𝑙𝑒𝑎𝑠𝑒</m:t>
                    </m:r>
                  </m:oMath>
                </a14:m>
                <a:endParaRPr lang="en-IN" b="0" dirty="0" smtClean="0"/>
              </a:p>
              <a:p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𝑤𝑒𝑖𝑏𝑒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𝑓𝑜𝑟𝑚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𝑓𝑎𝑐𝑡𝑜𝑟</m:t>
                    </m:r>
                  </m:oMath>
                </a14:m>
                <a:endParaRPr lang="en-IN" b="0" dirty="0" smtClean="0"/>
              </a:p>
              <a:p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𝑎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𝑤𝑒𝑖𝑏𝑒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𝑒𝑓𝑓𝑖𝑐𝑖𝑒𝑛𝑐𝑦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𝑓𝑎𝑐𝑡𝑜𝑟</m:t>
                    </m:r>
                  </m:oMath>
                </a14:m>
                <a:endParaRPr lang="en-IN" b="0" dirty="0" smtClean="0"/>
              </a:p>
              <a:p>
                <a:endParaRPr lang="en-IN" dirty="0" smtClean="0"/>
              </a:p>
              <a:p>
                <a:pPr algn="just"/>
                <a:r>
                  <a:rPr lang="en-IN" dirty="0" smtClean="0">
                    <a:latin typeface="Calibri" pitchFamily="34" charset="0"/>
                  </a:rPr>
                  <a:t>The parameters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IN" dirty="0" smtClean="0">
                    <a:latin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IN" dirty="0" smtClean="0">
                    <a:latin typeface="Calibri" pitchFamily="34" charset="0"/>
                  </a:rPr>
                  <a:t> are adjustable parameters used to fit experimental data. However parameter values also depend to some degree on the engine load and speed as well as particular type of engine.</a:t>
                </a:r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374990"/>
                <a:ext cx="7128792" cy="2862322"/>
              </a:xfrm>
              <a:prstGeom prst="rect">
                <a:avLst/>
              </a:prstGeom>
              <a:blipFill rotWithShape="1">
                <a:blip r:embed="rId3"/>
                <a:stretch>
                  <a:fillRect l="-770" t="-1066" r="-684" b="-21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~lwf00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836712"/>
            <a:ext cx="360072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4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7995" y="620688"/>
            <a:ext cx="400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HEAT RELEASE FRACTION:</a:t>
            </a: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80421" y="1484784"/>
            <a:ext cx="819603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Courier New" pitchFamily="49" charset="0"/>
              <a:buChar char="o"/>
            </a:pPr>
            <a:r>
              <a:rPr lang="en-US" sz="1800" dirty="0">
                <a:latin typeface="Calibri" pitchFamily="34" charset="0"/>
              </a:rPr>
              <a:t>A typical heat release curve consists of an initial spark ignition </a:t>
            </a:r>
            <a:r>
              <a:rPr lang="en-US" sz="1800" dirty="0" smtClean="0">
                <a:latin typeface="Calibri" pitchFamily="34" charset="0"/>
              </a:rPr>
              <a:t>phase, followed </a:t>
            </a:r>
            <a:r>
              <a:rPr lang="en-US" sz="1800" dirty="0">
                <a:latin typeface="Calibri" pitchFamily="34" charset="0"/>
              </a:rPr>
              <a:t>by a rapid burning phase and ends with burning completion </a:t>
            </a:r>
            <a:r>
              <a:rPr lang="en-US" sz="1800" dirty="0" smtClean="0">
                <a:latin typeface="Calibri" pitchFamily="34" charset="0"/>
              </a:rPr>
              <a:t>phase.</a:t>
            </a:r>
          </a:p>
          <a:p>
            <a:pPr marL="285750" indent="-285750" eaLnBrk="1" hangingPunct="1">
              <a:buFont typeface="Courier New" pitchFamily="49" charset="0"/>
              <a:buChar char="o"/>
            </a:pPr>
            <a:endParaRPr lang="en-US" sz="1800" dirty="0">
              <a:latin typeface="Calibri" pitchFamily="34" charset="0"/>
            </a:endParaRPr>
          </a:p>
          <a:p>
            <a:pPr marL="285750" indent="-285750" eaLnBrk="1" hangingPunct="1">
              <a:buFont typeface="Courier New" pitchFamily="49" charset="0"/>
              <a:buChar char="o"/>
            </a:pPr>
            <a:r>
              <a:rPr lang="en-US" sz="1800" dirty="0" smtClean="0">
                <a:latin typeface="Calibri" pitchFamily="34" charset="0"/>
              </a:rPr>
              <a:t>The rate of heat release as a function of crank angle is: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064127"/>
              </p:ext>
            </p:extLst>
          </p:nvPr>
        </p:nvGraphicFramePr>
        <p:xfrm>
          <a:off x="2282825" y="2716213"/>
          <a:ext cx="471487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3" imgW="2476440" imgH="507960" progId="Equation.3">
                  <p:embed/>
                </p:oleObj>
              </mc:Choice>
              <mc:Fallback>
                <p:oleObj name="Equation" r:id="rId3" imgW="247644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2825" y="2716213"/>
                        <a:ext cx="4714875" cy="96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0421" y="3717032"/>
                <a:ext cx="81960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Courier New" pitchFamily="49" charset="0"/>
                  <a:buChar char="o"/>
                </a:pPr>
                <a:r>
                  <a:rPr lang="en-IN" dirty="0" smtClean="0">
                    <a:latin typeface="Calibri" pitchFamily="34" charset="0"/>
                  </a:rPr>
                  <a:t>Applying the first law to the closed system containing the gas in the cylinder for a small crank angle change, d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en-IN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21" y="3717032"/>
                <a:ext cx="8196035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21" t="-4717" r="-595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249898"/>
              </p:ext>
            </p:extLst>
          </p:nvPr>
        </p:nvGraphicFramePr>
        <p:xfrm>
          <a:off x="3651338" y="4365104"/>
          <a:ext cx="1640742" cy="35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6" imgW="927000" imgH="203040" progId="Equation.3">
                  <p:embed/>
                </p:oleObj>
              </mc:Choice>
              <mc:Fallback>
                <p:oleObj name="Equation" r:id="rId6" imgW="9270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51338" y="4365104"/>
                        <a:ext cx="1640742" cy="359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77994" y="4653136"/>
                <a:ext cx="7898461" cy="1995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𝐴𝑠𝑠𝑢𝑚𝑖𝑛𝑔</m:t>
                      </m:r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𝑖𝑑𝑒𝑎𝑙</m:t>
                      </m:r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𝑔𝑎𝑠</m:t>
                      </m:r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𝑏𝑒h𝑎𝑣𝑖𝑜𝑢𝑟</m:t>
                      </m:r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IN" b="0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𝑃𝑉</m:t>
                      </m:r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𝑚𝑅𝑇</m:t>
                      </m:r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IN" b="0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r>
                  <a:rPr lang="en-IN" i="1" dirty="0" smtClean="0">
                    <a:solidFill>
                      <a:prstClr val="black"/>
                    </a:solidFill>
                    <a:latin typeface="Cambria Math"/>
                  </a:rPr>
                  <a:t>Which in  differential form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𝑚𝑑𝑇</m:t>
                      </m:r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𝑃𝑑𝑉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𝑉𝑑𝑃</m:t>
                          </m:r>
                        </m:e>
                      </m:d>
                    </m:oMath>
                  </m:oMathPara>
                </a14:m>
                <a:endParaRPr lang="en-IN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r>
                  <a:rPr lang="en-IN" b="0" i="1" dirty="0" smtClean="0">
                    <a:solidFill>
                      <a:prstClr val="black"/>
                    </a:solidFill>
                    <a:latin typeface="Calibri" pitchFamily="34" charset="0"/>
                  </a:rPr>
                  <a:t>And since</a:t>
                </a:r>
                <a:r>
                  <a:rPr lang="en-IN" b="0" i="1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𝛿</m:t>
                    </m:r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𝑊</m:t>
                    </m:r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𝑃𝑑𝑉</m:t>
                    </m:r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𝑑𝑈</m:t>
                    </m:r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𝑚</m:t>
                    </m:r>
                    <m:sSub>
                      <m:sSubPr>
                        <m:ctrlPr>
                          <a:rPr lang="en-IN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sub>
                    </m:sSub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𝑑𝑇</m:t>
                    </m:r>
                  </m:oMath>
                </a14:m>
                <a:endParaRPr lang="en-IN" b="0" dirty="0" smtClean="0">
                  <a:solidFill>
                    <a:prstClr val="black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94" y="4653136"/>
                <a:ext cx="7898461" cy="1995931"/>
              </a:xfrm>
              <a:prstGeom prst="rect">
                <a:avLst/>
              </a:prstGeom>
              <a:blipFill rotWithShape="1">
                <a:blip r:embed="rId8"/>
                <a:stretch>
                  <a:fillRect l="-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568" y="404664"/>
                <a:ext cx="7848872" cy="2775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𝐴𝑠𝑠𝑒𝑚𝑏𝑙𝑖𝑛𝑔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𝑎𝑙𝑙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𝑒𝑞𝑢𝑎𝑡𝑖𝑜𝑛𝑠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𝑎𝑛𝑑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𝑠𝑜𝑙𝑣𝑖𝑛𝑔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𝑓𝑜𝑟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𝑝𝑟𝑒𝑠𝑠𝑢𝑟𝑒</m:t>
                      </m:r>
                      <m:r>
                        <a:rPr lang="en-IN" b="0" i="1" smtClean="0">
                          <a:latin typeface="Cambria Math"/>
                        </a:rPr>
                        <m:t>, </m:t>
                      </m:r>
                      <m:r>
                        <a:rPr lang="en-IN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IN" b="0" dirty="0" smtClean="0"/>
              </a:p>
              <a:p>
                <a:endParaRPr lang="en-I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𝑑𝑃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den>
                      </m:f>
                      <m:r>
                        <a:rPr lang="en-IN" b="0" i="1" smtClean="0">
                          <a:latin typeface="Cambria Math"/>
                        </a:rPr>
                        <m:t>=−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𝛾</m:t>
                      </m:r>
                      <m:f>
                        <m:fPr>
                          <m:ctrlPr>
                            <a:rPr lang="en-IN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den>
                      </m:f>
                      <m:f>
                        <m:fPr>
                          <m:ctrlPr>
                            <a:rPr lang="en-IN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𝑑𝑉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den>
                      </m:f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den>
                      </m:f>
                      <m:d>
                        <m:dPr>
                          <m:ctrlPr>
                            <a:rPr lang="en-I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𝑑𝑄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i="1" dirty="0" smtClean="0">
                    <a:latin typeface="Cambria Math" pitchFamily="18" charset="0"/>
                    <a:ea typeface="Cambria Math" pitchFamily="18" charset="0"/>
                  </a:rPr>
                  <a:t>For 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  <m:r>
                      <a:rPr lang="en-IN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IN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h𝑒𝑎𝑡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𝑟𝑒𝑙𝑒𝑎𝑠𝑒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=0 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. ,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𝑑𝑄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den>
                    </m:f>
                    <m:r>
                      <a:rPr lang="en-IN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IN" b="0" i="1" dirty="0" smtClean="0">
                  <a:latin typeface="Cambria Math" pitchFamily="18" charset="0"/>
                  <a:ea typeface="Cambria Math"/>
                </a:endParaRPr>
              </a:p>
              <a:p>
                <a:endParaRPr lang="en-IN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IN" i="1" dirty="0" smtClean="0">
                    <a:latin typeface="Cambria Math" pitchFamily="18" charset="0"/>
                    <a:ea typeface="Cambria Math" pitchFamily="18" charset="0"/>
                  </a:rPr>
                  <a:t>And </a:t>
                </a:r>
              </a:p>
              <a:p>
                <a:endParaRPr lang="en-IN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4664"/>
                <a:ext cx="7848872" cy="2775696"/>
              </a:xfrm>
              <a:prstGeom prst="rect">
                <a:avLst/>
              </a:prstGeom>
              <a:blipFill rotWithShape="1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932326"/>
              </p:ext>
            </p:extLst>
          </p:nvPr>
        </p:nvGraphicFramePr>
        <p:xfrm>
          <a:off x="2411760" y="2564904"/>
          <a:ext cx="4608512" cy="62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4" imgW="2920680" imgH="393480" progId="Equation.3">
                  <p:embed/>
                </p:oleObj>
              </mc:Choice>
              <mc:Fallback>
                <p:oleObj name="Equation" r:id="rId4" imgW="29206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564904"/>
                        <a:ext cx="4608512" cy="621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478315"/>
              </p:ext>
            </p:extLst>
          </p:nvPr>
        </p:nvGraphicFramePr>
        <p:xfrm>
          <a:off x="2464916" y="3611488"/>
          <a:ext cx="4051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6" imgW="4051300" imgH="609600" progId="Equation.3">
                  <p:embed/>
                </p:oleObj>
              </mc:Choice>
              <mc:Fallback>
                <p:oleObj name="Equation" r:id="rId6" imgW="40513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916" y="3611488"/>
                        <a:ext cx="4051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3568" y="3212976"/>
            <a:ext cx="224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>
                <a:latin typeface="Cambria Math" pitchFamily="18" charset="0"/>
                <a:ea typeface="Cambria Math" pitchFamily="18" charset="0"/>
              </a:rPr>
              <a:t>Upon differentiation:</a:t>
            </a:r>
            <a:endParaRPr lang="en-IN" i="1" dirty="0"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3568" y="4149080"/>
                <a:ext cx="4368505" cy="1324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>
                    <a:latin typeface="Cambria Math" pitchFamily="18" charset="0"/>
                    <a:ea typeface="Cambria Math" pitchFamily="18" charset="0"/>
                  </a:rPr>
                  <a:t>Where</a:t>
                </a:r>
              </a:p>
              <a:p>
                <a:r>
                  <a:rPr lang="en-IN" dirty="0">
                    <a:latin typeface="Cambria Math" pitchFamily="18" charset="0"/>
                    <a:ea typeface="Cambria Math" pitchFamily="18" charset="0"/>
                  </a:rPr>
                  <a:t>	</a:t>
                </a:r>
                <a:r>
                  <a:rPr lang="en-IN" dirty="0" err="1" smtClean="0">
                    <a:latin typeface="Cambria Math" pitchFamily="18" charset="0"/>
                    <a:ea typeface="Cambria Math" pitchFamily="18" charset="0"/>
                  </a:rPr>
                  <a:t>V</a:t>
                </a:r>
                <a:r>
                  <a:rPr lang="en-IN" baseline="-25000" dirty="0" err="1" smtClean="0">
                    <a:latin typeface="Cambria Math" pitchFamily="18" charset="0"/>
                    <a:ea typeface="Cambria Math" pitchFamily="18" charset="0"/>
                  </a:rPr>
                  <a:t>d</a:t>
                </a:r>
                <a:r>
                  <a:rPr lang="en-IN" dirty="0" smtClean="0">
                    <a:latin typeface="Cambria Math" pitchFamily="18" charset="0"/>
                    <a:ea typeface="Cambria Math" pitchFamily="18" charset="0"/>
                  </a:rPr>
                  <a:t> = displacement volume,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I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endParaRPr lang="en-IN" b="0" dirty="0" smtClean="0">
                  <a:latin typeface="Cambria Math" pitchFamily="18" charset="0"/>
                  <a:ea typeface="Cambria Math"/>
                </a:endParaRPr>
              </a:p>
              <a:p>
                <a:r>
                  <a:rPr lang="en-IN" dirty="0" smtClean="0">
                    <a:latin typeface="Cambria Math" pitchFamily="18" charset="0"/>
                    <a:ea typeface="Cambria Math" pitchFamily="18" charset="0"/>
                  </a:rPr>
                  <a:t>	r = compression ratio</a:t>
                </a:r>
              </a:p>
              <a:p>
                <a:r>
                  <a:rPr lang="en-IN" dirty="0">
                    <a:latin typeface="Cambria Math" pitchFamily="18" charset="0"/>
                    <a:ea typeface="Cambria Math" pitchFamily="18" charset="0"/>
                  </a:rPr>
                  <a:t>	</a:t>
                </a:r>
                <a:r>
                  <a:rPr lang="en-IN" dirty="0" smtClean="0">
                    <a:latin typeface="Cambria Math" pitchFamily="18" charset="0"/>
                    <a:ea typeface="Cambria Math" pitchFamily="18" charset="0"/>
                  </a:rPr>
                  <a:t>R = 2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  <a:ea typeface="Cambria Math" pitchFamily="18" charset="0"/>
                          </a:rPr>
                          <m:t>𝑙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  <a:ea typeface="Cambria Math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IN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149080"/>
                <a:ext cx="4368505" cy="1324658"/>
              </a:xfrm>
              <a:prstGeom prst="rect">
                <a:avLst/>
              </a:prstGeom>
              <a:blipFill rotWithShape="1">
                <a:blip r:embed="rId8"/>
                <a:stretch>
                  <a:fillRect l="-1116" t="-2765" b="-470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3568" y="5373216"/>
                <a:ext cx="7632848" cy="1322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>
                    <a:latin typeface="Cambria Math" pitchFamily="18" charset="0"/>
                    <a:ea typeface="Cambria Math" pitchFamily="18" charset="0"/>
                  </a:rPr>
                  <a:t>After values of constants put in equation:</a:t>
                </a:r>
              </a:p>
              <a:p>
                <a:pPr algn="ctr"/>
                <a:r>
                  <a:rPr lang="en-IN" dirty="0" smtClean="0">
                    <a:latin typeface="Cambria Math" pitchFamily="18" charset="0"/>
                    <a:ea typeface="Cambria Math" pitchFamily="18" charset="0"/>
                  </a:rPr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  <a:ea typeface="Cambria Math" pitchFamily="18" charset="0"/>
                          </a:rPr>
                          <m:t>𝑑𝑃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  <a:ea typeface="Cambria Math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den>
                    </m:f>
                    <m:r>
                      <a:rPr lang="en-IN" b="0" i="1" smtClean="0">
                        <a:latin typeface="Cambria Math"/>
                        <a:ea typeface="Cambria Math" pitchFamily="18" charset="0"/>
                      </a:rPr>
                      <m:t>=</m:t>
                    </m:r>
                    <m:r>
                      <a:rPr lang="en-IN" b="0" i="1" smtClean="0">
                        <a:latin typeface="Cambria Math"/>
                        <a:ea typeface="Cambria Math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</m:oMath>
                </a14:m>
                <a:endParaRPr lang="en-IN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IN" dirty="0" smtClean="0">
                    <a:latin typeface="Cambria Math" pitchFamily="18" charset="0"/>
                    <a:ea typeface="Cambria Math" pitchFamily="18" charset="0"/>
                  </a:rPr>
                  <a:t>Used fourth order </a:t>
                </a:r>
                <a:r>
                  <a:rPr lang="en-IN" dirty="0" err="1" smtClean="0">
                    <a:latin typeface="Cambria Math" pitchFamily="18" charset="0"/>
                    <a:ea typeface="Cambria Math" pitchFamily="18" charset="0"/>
                  </a:rPr>
                  <a:t>Runge-Kutta</a:t>
                </a:r>
                <a:r>
                  <a:rPr lang="en-IN" dirty="0" smtClean="0">
                    <a:latin typeface="Cambria Math" pitchFamily="18" charset="0"/>
                    <a:ea typeface="Cambria Math" pitchFamily="18" charset="0"/>
                  </a:rPr>
                  <a:t> integration  to solve the above equation.</a:t>
                </a:r>
              </a:p>
              <a:p>
                <a:endParaRPr lang="en-IN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373216"/>
                <a:ext cx="7632848" cy="1322350"/>
              </a:xfrm>
              <a:prstGeom prst="rect">
                <a:avLst/>
              </a:prstGeom>
              <a:blipFill rotWithShape="1">
                <a:blip r:embed="rId9"/>
                <a:stretch>
                  <a:fillRect l="-639" t="-2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4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48680"/>
                <a:ext cx="191667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latin typeface="Cambria Math" pitchFamily="18" charset="0"/>
                    <a:ea typeface="Cambria Math" pitchFamily="18" charset="0"/>
                  </a:rPr>
                  <a:t>Results:</a:t>
                </a:r>
              </a:p>
              <a:p>
                <a:endParaRPr lang="en-IN" dirty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IN" dirty="0" smtClean="0">
                    <a:latin typeface="Cambria Math" pitchFamily="18" charset="0"/>
                    <a:ea typeface="Cambria Math" pitchFamily="18" charset="0"/>
                  </a:rPr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 pitchFamily="18" charset="0"/>
                          </a:rPr>
                          <m:t>𝑠</m:t>
                        </m:r>
                      </m:sub>
                    </m:sSub>
                    <m:r>
                      <a:rPr lang="en-IN" b="0" i="1" smtClean="0">
                        <a:latin typeface="Cambria Math"/>
                        <a:ea typeface="Cambria Math" pitchFamily="18" charset="0"/>
                      </a:rPr>
                      <m:t>=−20 </m:t>
                    </m:r>
                    <m:r>
                      <a:rPr lang="en-IN" b="0" i="1" smtClean="0">
                        <a:latin typeface="Cambria Math"/>
                        <a:ea typeface="Cambria Math" pitchFamily="18" charset="0"/>
                      </a:rPr>
                      <m:t>𝑑𝑒𝑔</m:t>
                    </m:r>
                  </m:oMath>
                </a14:m>
                <a:endParaRPr lang="en-IN" b="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  <a:ea typeface="Cambria Math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N" b="0" i="1" smtClean="0">
                          <a:latin typeface="Cambria Math"/>
                          <a:ea typeface="Cambria Math" pitchFamily="18" charset="0"/>
                        </a:rPr>
                        <m:t>=40 </m:t>
                      </m:r>
                      <m:r>
                        <a:rPr lang="en-IN" b="0" i="1" smtClean="0">
                          <a:latin typeface="Cambria Math"/>
                          <a:ea typeface="Cambria Math" pitchFamily="18" charset="0"/>
                        </a:rPr>
                        <m:t>𝑑𝑒𝑔</m:t>
                      </m:r>
                    </m:oMath>
                  </m:oMathPara>
                </a14:m>
                <a:endParaRPr lang="en-IN" b="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  <a:ea typeface="Cambria Math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  <a:ea typeface="Cambria Math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/>
                          <a:ea typeface="Cambria Math" pitchFamily="18" charset="0"/>
                        </a:rPr>
                        <m:t>=101325 </m:t>
                      </m:r>
                      <m:r>
                        <a:rPr lang="en-IN" b="0" i="1" smtClean="0">
                          <a:latin typeface="Cambria Math"/>
                          <a:ea typeface="Cambria Math" pitchFamily="18" charset="0"/>
                        </a:rPr>
                        <m:t>𝑃𝑎</m:t>
                      </m:r>
                    </m:oMath>
                  </m:oMathPara>
                </a14:m>
                <a:endParaRPr lang="en-IN" b="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endParaRPr lang="en-IN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48680"/>
                <a:ext cx="1916679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2866" t="-20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7" name="Picture 5" descr="C:\Users\Harish choudhary\Pictures\Screenshots\Screenshot (63)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403" y="3789040"/>
            <a:ext cx="4205085" cy="2795813"/>
          </a:xfrm>
          <a:prstGeom prst="rect">
            <a:avLst/>
          </a:prstGeom>
          <a:noFill/>
          <a:effectLst>
            <a:glow rad="127000">
              <a:schemeClr val="tx1"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Harish choudhary\Pictures\Screenshots\Screenshot (61)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19" y="371239"/>
            <a:ext cx="4869185" cy="3201777"/>
          </a:xfrm>
          <a:prstGeom prst="rect">
            <a:avLst/>
          </a:prstGeom>
          <a:noFill/>
          <a:effectLst>
            <a:glow rad="127000">
              <a:schemeClr val="tx1"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Harish choudhary\Pictures\Screenshots\Screenshot (62)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7" y="3765564"/>
            <a:ext cx="4217347" cy="2819289"/>
          </a:xfrm>
          <a:prstGeom prst="rect">
            <a:avLst/>
          </a:prstGeom>
          <a:noFill/>
          <a:effectLst>
            <a:glow rad="127000">
              <a:schemeClr val="tx1">
                <a:alpha val="23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5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417</TotalTime>
  <Words>410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Equity</vt:lpstr>
      <vt:lpstr>Equation</vt:lpstr>
      <vt:lpstr>Study of Finite Heat Release Model of Combustion in SI Engine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Finite Heat Release Model of Combustion in SI Engine</dc:title>
  <dc:creator>Harish Choudhary</dc:creator>
  <cp:lastModifiedBy>shubham kanhekar</cp:lastModifiedBy>
  <cp:revision>33</cp:revision>
  <dcterms:created xsi:type="dcterms:W3CDTF">2016-05-04T07:49:30Z</dcterms:created>
  <dcterms:modified xsi:type="dcterms:W3CDTF">2016-05-05T03:55:22Z</dcterms:modified>
</cp:coreProperties>
</file>