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4E0F35F-479F-4E2D-A242-6B65B4FB416E}"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29070579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0F35F-479F-4E2D-A242-6B65B4FB416E}"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171580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0F35F-479F-4E2D-A242-6B65B4FB416E}"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924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0F35F-479F-4E2D-A242-6B65B4FB416E}"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7856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4E0F35F-479F-4E2D-A242-6B65B4FB416E}"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5739895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4E0F35F-479F-4E2D-A242-6B65B4FB416E}" type="datetimeFigureOut">
              <a:rPr lang="en-IN" smtClean="0"/>
              <a:t>10/06/2024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69369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4E0F35F-479F-4E2D-A242-6B65B4FB416E}"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34CF3E-096F-4CEF-9EDB-5B8E143F310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4417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0F35F-479F-4E2D-A242-6B65B4FB416E}"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14440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0F35F-479F-4E2D-A242-6B65B4FB416E}"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235188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4E0F35F-479F-4E2D-A242-6B65B4FB416E}" type="datetimeFigureOut">
              <a:rPr lang="en-IN" smtClean="0"/>
              <a:t>10/06/2024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156031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4E0F35F-479F-4E2D-A242-6B65B4FB416E}" type="datetimeFigureOut">
              <a:rPr lang="en-IN" smtClean="0"/>
              <a:t>10/06/2024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50315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4E0F35F-479F-4E2D-A242-6B65B4FB416E}" type="datetimeFigureOut">
              <a:rPr lang="en-IN" smtClean="0"/>
              <a:t>10/06/2024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734CF3E-096F-4CEF-9EDB-5B8E143F3104}" type="slidenum">
              <a:rPr lang="en-IN" smtClean="0"/>
              <a:t>‹#›</a:t>
            </a:fld>
            <a:endParaRPr lang="en-IN"/>
          </a:p>
        </p:txBody>
      </p:sp>
    </p:spTree>
    <p:extLst>
      <p:ext uri="{BB962C8B-B14F-4D97-AF65-F5344CB8AC3E}">
        <p14:creationId xmlns:p14="http://schemas.microsoft.com/office/powerpoint/2010/main" val="49472507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8FDF74-36A8-0E89-2169-C349B288FBD6}"/>
              </a:ext>
            </a:extLst>
          </p:cNvPr>
          <p:cNvSpPr>
            <a:spLocks noGrp="1"/>
          </p:cNvSpPr>
          <p:nvPr>
            <p:ph type="subTitle" idx="1"/>
          </p:nvPr>
        </p:nvSpPr>
        <p:spPr>
          <a:xfrm>
            <a:off x="2286000" y="3007820"/>
            <a:ext cx="5962650" cy="1354630"/>
          </a:xfrm>
        </p:spPr>
        <p:txBody>
          <a:bodyPr>
            <a:normAutofit fontScale="92500"/>
          </a:bodyPr>
          <a:lstStyle/>
          <a:p>
            <a:pPr algn="l"/>
            <a:r>
              <a:rPr lang="en-IN" sz="3600" dirty="0">
                <a:solidFill>
                  <a:schemeClr val="tx1">
                    <a:lumMod val="95000"/>
                    <a:lumOff val="5000"/>
                  </a:schemeClr>
                </a:solidFill>
                <a:latin typeface="+mn-lt"/>
              </a:rPr>
              <a:t>BANKING ANALYTICAL CRM </a:t>
            </a:r>
          </a:p>
          <a:p>
            <a:pPr algn="ctr"/>
            <a:r>
              <a:rPr lang="en-IN" sz="3600" dirty="0">
                <a:solidFill>
                  <a:schemeClr val="tx1">
                    <a:lumMod val="95000"/>
                    <a:lumOff val="5000"/>
                  </a:schemeClr>
                </a:solidFill>
                <a:latin typeface="+mn-lt"/>
              </a:rPr>
              <a:t>DEVELOPMENT</a:t>
            </a:r>
          </a:p>
          <a:p>
            <a:endParaRPr lang="en-IN" sz="3600" dirty="0">
              <a:solidFill>
                <a:schemeClr val="tx1"/>
              </a:solidFill>
              <a:latin typeface="+mn-lt"/>
            </a:endParaRPr>
          </a:p>
        </p:txBody>
      </p:sp>
      <p:sp>
        <p:nvSpPr>
          <p:cNvPr id="4" name="TextBox 3">
            <a:extLst>
              <a:ext uri="{FF2B5EF4-FFF2-40B4-BE49-F238E27FC236}">
                <a16:creationId xmlns:a16="http://schemas.microsoft.com/office/drawing/2014/main" id="{E0C8D837-C2D1-A3D2-DB6B-3D1CC92453AE}"/>
              </a:ext>
            </a:extLst>
          </p:cNvPr>
          <p:cNvSpPr txBox="1"/>
          <p:nvPr/>
        </p:nvSpPr>
        <p:spPr>
          <a:xfrm>
            <a:off x="7429500" y="4695825"/>
            <a:ext cx="3419475" cy="369332"/>
          </a:xfrm>
          <a:prstGeom prst="rect">
            <a:avLst/>
          </a:prstGeom>
          <a:noFill/>
        </p:spPr>
        <p:txBody>
          <a:bodyPr wrap="square" rtlCol="0">
            <a:spAutoFit/>
          </a:bodyPr>
          <a:lstStyle/>
          <a:p>
            <a:r>
              <a:rPr lang="en-US" dirty="0"/>
              <a:t>FROM- SHUBHAM KESAREKAR</a:t>
            </a:r>
            <a:endParaRPr lang="en-IN" dirty="0"/>
          </a:p>
        </p:txBody>
      </p:sp>
    </p:spTree>
    <p:extLst>
      <p:ext uri="{BB962C8B-B14F-4D97-AF65-F5344CB8AC3E}">
        <p14:creationId xmlns:p14="http://schemas.microsoft.com/office/powerpoint/2010/main" val="179087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1147571" y="218337"/>
            <a:ext cx="9996679"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COUNT OF CUSTOMERID BY NUMBER OF PRODUCTS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714375" y="1142642"/>
            <a:ext cx="5257800" cy="4949432"/>
          </a:xfrm>
          <a:prstGeom prst="rect">
            <a:avLst/>
          </a:prstGeom>
          <a:noFill/>
        </p:spPr>
        <p:txBody>
          <a:bodyPr wrap="square" rtlCol="0">
            <a:spAutoFit/>
          </a:bodyPr>
          <a:lstStyle/>
          <a:p>
            <a:pPr>
              <a:lnSpc>
                <a:spcPct val="107000"/>
              </a:lnSpc>
              <a:spcAft>
                <a:spcPts val="8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Key Points: </a:t>
            </a:r>
          </a:p>
          <a:p>
            <a:pPr marL="285750" indent="-285750">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The largest number (5.1K) of customers use a single product.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As more products are utilized, the count decreases.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Encourage the use of multiple products by suggesting product bundling.</a:t>
            </a:r>
          </a:p>
          <a:p>
            <a:pPr>
              <a:lnSpc>
                <a:spcPct val="107000"/>
              </a:lnSpc>
              <a:spcAft>
                <a:spcPts val="800"/>
              </a:spcAft>
            </a:pPr>
            <a:r>
              <a:rPr lang="en-IN" sz="1800" kern="0" dirty="0">
                <a:effectLst/>
                <a:latin typeface="Calibri" panose="020F0502020204030204" pitchFamily="34" charset="0"/>
                <a:ea typeface="Calibri" panose="020F0502020204030204" pitchFamily="34" charset="0"/>
                <a:cs typeface="Calibri" panose="020F0502020204030204" pitchFamily="34" charset="0"/>
              </a:rPr>
              <a:t>Analysis:</a:t>
            </a:r>
          </a:p>
          <a:p>
            <a:pPr marL="285750" indent="-285750">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The reason behind single-product clients could be their limited banking demands or their perception of value.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Users that utilize multiple products exhibit greater loyalty, suggesting that product diversification should be promoted.</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40264C9-3AB5-24FC-93C0-C9C28DDE3BB8}"/>
              </a:ext>
            </a:extLst>
          </p:cNvPr>
          <p:cNvPicPr>
            <a:picLocks noChangeAspect="1"/>
          </p:cNvPicPr>
          <p:nvPr/>
        </p:nvPicPr>
        <p:blipFill>
          <a:blip r:embed="rId2"/>
          <a:stretch>
            <a:fillRect/>
          </a:stretch>
        </p:blipFill>
        <p:spPr>
          <a:xfrm>
            <a:off x="6219827" y="1680940"/>
            <a:ext cx="5239481" cy="3191320"/>
          </a:xfrm>
          <a:prstGeom prst="rect">
            <a:avLst/>
          </a:prstGeom>
        </p:spPr>
      </p:pic>
    </p:spTree>
    <p:extLst>
      <p:ext uri="{BB962C8B-B14F-4D97-AF65-F5344CB8AC3E}">
        <p14:creationId xmlns:p14="http://schemas.microsoft.com/office/powerpoint/2010/main" val="82491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EC50DCD-DF5C-6E95-1A1D-ADE112C59062}"/>
              </a:ext>
            </a:extLst>
          </p:cNvPr>
          <p:cNvSpPr/>
          <p:nvPr/>
        </p:nvSpPr>
        <p:spPr>
          <a:xfrm>
            <a:off x="3895725" y="70757"/>
            <a:ext cx="3530740" cy="904875"/>
          </a:xfrm>
          <a:prstGeom prst="roundRect">
            <a:avLst/>
          </a:prstGeom>
          <a:solidFill>
            <a:schemeClr val="bg1">
              <a:lumMod val="65000"/>
              <a:lumOff val="3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4">
            <a:extLst>
              <a:ext uri="{FF2B5EF4-FFF2-40B4-BE49-F238E27FC236}">
                <a16:creationId xmlns:a16="http://schemas.microsoft.com/office/drawing/2014/main" id="{95965E81-985A-A688-CE61-BD10107A63A7}"/>
              </a:ext>
            </a:extLst>
          </p:cNvPr>
          <p:cNvSpPr>
            <a:spLocks noGrp="1"/>
          </p:cNvSpPr>
          <p:nvPr>
            <p:ph type="subTitle" idx="1"/>
          </p:nvPr>
        </p:nvSpPr>
        <p:spPr>
          <a:xfrm>
            <a:off x="3895725" y="222303"/>
            <a:ext cx="3703968" cy="904874"/>
          </a:xfrm>
        </p:spPr>
        <p:txBody>
          <a:bodyPr>
            <a:normAutofit fontScale="85000" lnSpcReduction="10000"/>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RECOMMENDATIONS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8B502194-839A-E404-6CF5-A58CEFADE6B0}"/>
              </a:ext>
            </a:extLst>
          </p:cNvPr>
          <p:cNvSpPr/>
          <p:nvPr/>
        </p:nvSpPr>
        <p:spPr>
          <a:xfrm>
            <a:off x="295275" y="1359859"/>
            <a:ext cx="3600450" cy="165830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E0E0FC3-18B5-33C5-33EE-1B28B5D9B25E}"/>
              </a:ext>
            </a:extLst>
          </p:cNvPr>
          <p:cNvSpPr/>
          <p:nvPr/>
        </p:nvSpPr>
        <p:spPr>
          <a:xfrm>
            <a:off x="542925" y="4181475"/>
            <a:ext cx="3090076" cy="15848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59D44C1C-7C5D-D1CA-B728-1AA53DF2FF93}"/>
              </a:ext>
            </a:extLst>
          </p:cNvPr>
          <p:cNvSpPr/>
          <p:nvPr/>
        </p:nvSpPr>
        <p:spPr>
          <a:xfrm>
            <a:off x="8273701" y="1206000"/>
            <a:ext cx="3600450" cy="15848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C402592-7CE3-E8E3-E190-65425E3E65F1}"/>
              </a:ext>
            </a:extLst>
          </p:cNvPr>
          <p:cNvSpPr/>
          <p:nvPr/>
        </p:nvSpPr>
        <p:spPr>
          <a:xfrm>
            <a:off x="8483251" y="4207326"/>
            <a:ext cx="3600450" cy="15848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51FD5EE-D22D-C377-FDD6-ACA51807CA15}"/>
              </a:ext>
            </a:extLst>
          </p:cNvPr>
          <p:cNvSpPr/>
          <p:nvPr/>
        </p:nvSpPr>
        <p:spPr>
          <a:xfrm>
            <a:off x="4438687" y="3010090"/>
            <a:ext cx="3337726" cy="165830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4F0FF02-5E85-7A6C-DF91-949C3F3957EE}"/>
              </a:ext>
            </a:extLst>
          </p:cNvPr>
          <p:cNvSpPr txBox="1"/>
          <p:nvPr/>
        </p:nvSpPr>
        <p:spPr>
          <a:xfrm>
            <a:off x="542925" y="1697456"/>
            <a:ext cx="3171825" cy="923330"/>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Offer bundled products or incentives for multiple product adoption.</a:t>
            </a:r>
          </a:p>
        </p:txBody>
      </p:sp>
      <p:sp>
        <p:nvSpPr>
          <p:cNvPr id="16" name="TextBox 15">
            <a:extLst>
              <a:ext uri="{FF2B5EF4-FFF2-40B4-BE49-F238E27FC236}">
                <a16:creationId xmlns:a16="http://schemas.microsoft.com/office/drawing/2014/main" id="{B9641085-EEBA-8BAB-E348-539981E91D4F}"/>
              </a:ext>
            </a:extLst>
          </p:cNvPr>
          <p:cNvSpPr txBox="1"/>
          <p:nvPr/>
        </p:nvSpPr>
        <p:spPr>
          <a:xfrm>
            <a:off x="1000125" y="4447603"/>
            <a:ext cx="2600325" cy="923330"/>
          </a:xfrm>
          <a:prstGeom prst="rect">
            <a:avLst/>
          </a:prstGeom>
          <a:noFill/>
        </p:spPr>
        <p:txBody>
          <a:bodyPr wrap="square" rtlCol="0">
            <a:spAutoFit/>
          </a:bodyPr>
          <a:lstStyle/>
          <a:p>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Use data analytics for personalized product recommendations.</a:t>
            </a:r>
          </a:p>
        </p:txBody>
      </p:sp>
      <p:sp>
        <p:nvSpPr>
          <p:cNvPr id="17" name="TextBox 16">
            <a:extLst>
              <a:ext uri="{FF2B5EF4-FFF2-40B4-BE49-F238E27FC236}">
                <a16:creationId xmlns:a16="http://schemas.microsoft.com/office/drawing/2014/main" id="{5F4EA4A6-BEF9-EB6B-BBD9-9314601CA327}"/>
              </a:ext>
            </a:extLst>
          </p:cNvPr>
          <p:cNvSpPr txBox="1"/>
          <p:nvPr/>
        </p:nvSpPr>
        <p:spPr>
          <a:xfrm>
            <a:off x="4514850" y="3429000"/>
            <a:ext cx="3162300" cy="646331"/>
          </a:xfrm>
          <a:prstGeom prst="rect">
            <a:avLst/>
          </a:prstGeom>
          <a:noFill/>
        </p:spPr>
        <p:txBody>
          <a:bodyPr wrap="square" rtlCol="0">
            <a:spAutoFit/>
          </a:bodyPr>
          <a:lstStyle/>
          <a:p>
            <a:pPr algn="just"/>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Enhance value proposition for using multiple products</a:t>
            </a: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19D4222A-086E-45FF-FBB2-439FFDB84882}"/>
              </a:ext>
            </a:extLst>
          </p:cNvPr>
          <p:cNvSpPr txBox="1"/>
          <p:nvPr/>
        </p:nvSpPr>
        <p:spPr>
          <a:xfrm>
            <a:off x="8483251" y="1699462"/>
            <a:ext cx="3181350" cy="923330"/>
          </a:xfrm>
          <a:prstGeom prst="rect">
            <a:avLst/>
          </a:prstGeom>
          <a:noFill/>
        </p:spPr>
        <p:txBody>
          <a:bodyPr wrap="square" rtlCol="0">
            <a:spAutoFit/>
          </a:bodyPr>
          <a:lstStyle/>
          <a:p>
            <a:pPr algn="just"/>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Educate customers on the benefits of multiple products</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just"/>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EBCA1964-81E1-2C94-B284-2042087ACAB8}"/>
              </a:ext>
            </a:extLst>
          </p:cNvPr>
          <p:cNvSpPr txBox="1"/>
          <p:nvPr/>
        </p:nvSpPr>
        <p:spPr>
          <a:xfrm>
            <a:off x="8689277" y="4447603"/>
            <a:ext cx="3181350" cy="923330"/>
          </a:xfrm>
          <a:prstGeom prst="rect">
            <a:avLst/>
          </a:prstGeom>
          <a:noFill/>
        </p:spPr>
        <p:txBody>
          <a:bodyPr wrap="square" rtlCol="0">
            <a:spAutoFit/>
          </a:bodyPr>
          <a:lstStyle/>
          <a:p>
            <a:pPr algn="just"/>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Launch targeted retention campaigns for single-product customers</a:t>
            </a: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331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2242947" y="218337"/>
            <a:ext cx="7263004"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CUSTOMERS JOINING OVER THE YEAR</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678702" y="1590557"/>
            <a:ext cx="5257800" cy="2647263"/>
          </a:xfrm>
          <a:prstGeom prst="rect">
            <a:avLst/>
          </a:prstGeom>
          <a:noFill/>
        </p:spPr>
        <p:txBody>
          <a:bodyPr wrap="square" rtlCol="0">
            <a:spAutoFit/>
          </a:bodyPr>
          <a:lstStyle/>
          <a:p>
            <a:pPr>
              <a:lnSpc>
                <a:spcPct val="150000"/>
              </a:lnSpc>
              <a:spcAft>
                <a:spcPts val="800"/>
              </a:spcAft>
            </a:pPr>
            <a:r>
              <a:rPr lang="en-US" sz="1800" b="1" kern="0" dirty="0">
                <a:effectLst/>
                <a:latin typeface="Calibri" panose="020F0502020204030204" pitchFamily="34" charset="0"/>
                <a:ea typeface="Calibri" panose="020F0502020204030204" pitchFamily="34" charset="0"/>
                <a:cs typeface="Calibri" panose="020F0502020204030204" pitchFamily="34" charset="0"/>
              </a:rPr>
              <a:t>Analysis: </a:t>
            </a:r>
            <a:r>
              <a:rPr lang="en-US" sz="1800" kern="0" dirty="0">
                <a:effectLst/>
                <a:latin typeface="Calibri" panose="020F0502020204030204" pitchFamily="34" charset="0"/>
                <a:ea typeface="Calibri" panose="020F0502020204030204" pitchFamily="34" charset="0"/>
                <a:cs typeface="Calibri" panose="020F0502020204030204" pitchFamily="34" charset="0"/>
              </a:rPr>
              <a:t>The bank's annual growth in new clients is a favorable trend that suggests future expansion prospects.</a:t>
            </a:r>
          </a:p>
          <a:p>
            <a:pPr>
              <a:lnSpc>
                <a:spcPct val="150000"/>
              </a:lnSpc>
              <a:spcAft>
                <a:spcPts val="800"/>
              </a:spcAft>
            </a:pPr>
            <a:r>
              <a:rPr lang="en-US" sz="1800" kern="0" dirty="0">
                <a:effectLst/>
                <a:latin typeface="Calibri" panose="020F0502020204030204" pitchFamily="34" charset="0"/>
                <a:ea typeface="Calibri" panose="020F0502020204030204" pitchFamily="34" charset="0"/>
                <a:cs typeface="Calibri" panose="020F0502020204030204" pitchFamily="34" charset="0"/>
              </a:rPr>
              <a:t>But even though the bank is getting more customers, it appears that it is having trouble keeping them around given the consistent attrition rate.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D66E6A4-62D0-9C5C-6DF6-4082DD5EC0CC}"/>
              </a:ext>
            </a:extLst>
          </p:cNvPr>
          <p:cNvPicPr>
            <a:picLocks noChangeAspect="1"/>
          </p:cNvPicPr>
          <p:nvPr/>
        </p:nvPicPr>
        <p:blipFill>
          <a:blip r:embed="rId2"/>
          <a:stretch>
            <a:fillRect/>
          </a:stretch>
        </p:blipFill>
        <p:spPr>
          <a:xfrm>
            <a:off x="6096000" y="1457082"/>
            <a:ext cx="5417298" cy="3514967"/>
          </a:xfrm>
          <a:prstGeom prst="rect">
            <a:avLst/>
          </a:prstGeom>
        </p:spPr>
      </p:pic>
    </p:spTree>
    <p:extLst>
      <p:ext uri="{BB962C8B-B14F-4D97-AF65-F5344CB8AC3E}">
        <p14:creationId xmlns:p14="http://schemas.microsoft.com/office/powerpoint/2010/main" val="103690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1447800" y="218337"/>
            <a:ext cx="9058275"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ACCOUNT BALANCE BY NUMBER OF PRODUCTS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678702" y="1590557"/>
            <a:ext cx="5257800" cy="4204356"/>
          </a:xfrm>
          <a:prstGeom prst="rect">
            <a:avLst/>
          </a:prstGeom>
          <a:noFill/>
        </p:spPr>
        <p:txBody>
          <a:bodyPr wrap="square" rtlCol="0">
            <a:spAutoFit/>
          </a:bodyPr>
          <a:lstStyle/>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Analysis:</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Customers with higher product usage tend to </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have higher total account balances.</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Customers using 1 product contribute </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significantly to the total account balance.</a:t>
            </a:r>
          </a:p>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Recommendation:</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Encourage customers to use multiple products</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to increase overall account balances.</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Offer incentives or rewards for customers </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who adopt additional banking products.</a:t>
            </a:r>
          </a:p>
        </p:txBody>
      </p:sp>
      <p:pic>
        <p:nvPicPr>
          <p:cNvPr id="5" name="Picture 4">
            <a:extLst>
              <a:ext uri="{FF2B5EF4-FFF2-40B4-BE49-F238E27FC236}">
                <a16:creationId xmlns:a16="http://schemas.microsoft.com/office/drawing/2014/main" id="{5A7E2DE8-6CE5-D95F-A6D4-C5F3E4C3BE8A}"/>
              </a:ext>
            </a:extLst>
          </p:cNvPr>
          <p:cNvPicPr>
            <a:picLocks noChangeAspect="1"/>
          </p:cNvPicPr>
          <p:nvPr/>
        </p:nvPicPr>
        <p:blipFill>
          <a:blip r:embed="rId2"/>
          <a:stretch>
            <a:fillRect/>
          </a:stretch>
        </p:blipFill>
        <p:spPr>
          <a:xfrm>
            <a:off x="6096000" y="1590557"/>
            <a:ext cx="5220134" cy="3610093"/>
          </a:xfrm>
          <a:prstGeom prst="rect">
            <a:avLst/>
          </a:prstGeom>
        </p:spPr>
      </p:pic>
    </p:spTree>
    <p:extLst>
      <p:ext uri="{BB962C8B-B14F-4D97-AF65-F5344CB8AC3E}">
        <p14:creationId xmlns:p14="http://schemas.microsoft.com/office/powerpoint/2010/main" val="194069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4543426" y="233675"/>
            <a:ext cx="2914650"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CONCLUSION</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1488327" y="1034512"/>
            <a:ext cx="8198598" cy="4445704"/>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Over the years, the bank has seen a steady increase in customer acquisition, but at the same time, it has had a consistent churn rate.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Consumers who use fewer products and have worse credit scores are more prone to discontinue their subscriptions.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age groups &gt;50 and 30-50 exhibit the highest rates of turnover, suggesting difficulties with retention.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Key tactics for lowering churn include increasing client engagement, providing superior customer service, and providing competitive goods and services.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Customers in crucial age and credit score groups can be kept loyal with the use of tailored offers and targeted marketing.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All things considered, the bank can lower attrition, increase customer retention, and promote long-term client loyalty by emphasizing customer interaction, service enhancement, and focused tactics for particular customer segments.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3174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AEE22847-9A3D-B8C6-595E-6DB5777E6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1000125"/>
            <a:ext cx="9486900" cy="5486400"/>
          </a:xfrm>
          <a:prstGeom prst="rect">
            <a:avLst/>
          </a:prstGeom>
        </p:spPr>
      </p:pic>
      <p:sp>
        <p:nvSpPr>
          <p:cNvPr id="6" name="Subtitle 4">
            <a:extLst>
              <a:ext uri="{FF2B5EF4-FFF2-40B4-BE49-F238E27FC236}">
                <a16:creationId xmlns:a16="http://schemas.microsoft.com/office/drawing/2014/main" id="{39E341F3-4CA0-7E00-5124-9E1A1BD64771}"/>
              </a:ext>
            </a:extLst>
          </p:cNvPr>
          <p:cNvSpPr>
            <a:spLocks noGrp="1"/>
          </p:cNvSpPr>
          <p:nvPr>
            <p:ph type="subTitle" idx="1"/>
          </p:nvPr>
        </p:nvSpPr>
        <p:spPr>
          <a:xfrm>
            <a:off x="4543426" y="233675"/>
            <a:ext cx="2914650"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DASHBOARD</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896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39E341F3-4CA0-7E00-5124-9E1A1BD64771}"/>
              </a:ext>
            </a:extLst>
          </p:cNvPr>
          <p:cNvSpPr>
            <a:spLocks noGrp="1"/>
          </p:cNvSpPr>
          <p:nvPr>
            <p:ph type="subTitle" idx="1"/>
          </p:nvPr>
        </p:nvSpPr>
        <p:spPr>
          <a:xfrm>
            <a:off x="4543426" y="233675"/>
            <a:ext cx="2914650"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DASHBOARD</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screenshot of a graph&#10;&#10;Description automatically generated">
            <a:extLst>
              <a:ext uri="{FF2B5EF4-FFF2-40B4-BE49-F238E27FC236}">
                <a16:creationId xmlns:a16="http://schemas.microsoft.com/office/drawing/2014/main" id="{488C4FE7-760B-9FE0-47A1-65A739AF6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69" y="857249"/>
            <a:ext cx="9972236" cy="5767076"/>
          </a:xfrm>
          <a:prstGeom prst="rect">
            <a:avLst/>
          </a:prstGeom>
        </p:spPr>
      </p:pic>
    </p:spTree>
    <p:extLst>
      <p:ext uri="{BB962C8B-B14F-4D97-AF65-F5344CB8AC3E}">
        <p14:creationId xmlns:p14="http://schemas.microsoft.com/office/powerpoint/2010/main" val="2269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39E341F3-4CA0-7E00-5124-9E1A1BD64771}"/>
              </a:ext>
            </a:extLst>
          </p:cNvPr>
          <p:cNvSpPr>
            <a:spLocks noGrp="1"/>
          </p:cNvSpPr>
          <p:nvPr>
            <p:ph type="subTitle" idx="1"/>
          </p:nvPr>
        </p:nvSpPr>
        <p:spPr>
          <a:xfrm>
            <a:off x="4543426" y="233675"/>
            <a:ext cx="2914650"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DASHBOARD</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E8EB7D39-A702-2208-0F6B-FAF76A628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529" y="923925"/>
            <a:ext cx="9856942" cy="5700400"/>
          </a:xfrm>
          <a:prstGeom prst="rect">
            <a:avLst/>
          </a:prstGeom>
        </p:spPr>
      </p:pic>
    </p:spTree>
    <p:extLst>
      <p:ext uri="{BB962C8B-B14F-4D97-AF65-F5344CB8AC3E}">
        <p14:creationId xmlns:p14="http://schemas.microsoft.com/office/powerpoint/2010/main" val="10977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39E341F3-4CA0-7E00-5124-9E1A1BD64771}"/>
              </a:ext>
            </a:extLst>
          </p:cNvPr>
          <p:cNvSpPr>
            <a:spLocks noGrp="1"/>
          </p:cNvSpPr>
          <p:nvPr>
            <p:ph type="subTitle" idx="1"/>
          </p:nvPr>
        </p:nvSpPr>
        <p:spPr>
          <a:xfrm>
            <a:off x="3867151" y="2450462"/>
            <a:ext cx="4038599" cy="1216663"/>
          </a:xfrm>
        </p:spPr>
        <p:txBody>
          <a:bodyPr>
            <a:noAutofit/>
          </a:bodyPr>
          <a:lstStyle/>
          <a:p>
            <a:pPr algn="l"/>
            <a:r>
              <a:rPr lang="en-US" sz="6000" b="1" u="sng" dirty="0">
                <a:latin typeface="Calibri" panose="020F0502020204030204" pitchFamily="34" charset="0"/>
                <a:ea typeface="Calibri" panose="020F0502020204030204" pitchFamily="34" charset="0"/>
                <a:cs typeface="Calibri" panose="020F0502020204030204" pitchFamily="34" charset="0"/>
              </a:rPr>
              <a:t>THANK YOU</a:t>
            </a:r>
            <a:endParaRPr lang="en-IN" sz="6000" b="1"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468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AA249CE-7669-5301-8066-6D1B1B27DE7A}"/>
              </a:ext>
            </a:extLst>
          </p:cNvPr>
          <p:cNvSpPr>
            <a:spLocks noGrp="1"/>
          </p:cNvSpPr>
          <p:nvPr>
            <p:ph type="subTitle" idx="1"/>
          </p:nvPr>
        </p:nvSpPr>
        <p:spPr>
          <a:xfrm>
            <a:off x="647318" y="437769"/>
            <a:ext cx="4867657" cy="914781"/>
          </a:xfrm>
        </p:spPr>
        <p:txBody>
          <a:bodyPr>
            <a:norm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BANK CHURN ANALYSIS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ECA5417C-9BD8-499D-3B23-CE6FC47A6834}"/>
              </a:ext>
            </a:extLst>
          </p:cNvPr>
          <p:cNvSpPr>
            <a:spLocks noGrp="1"/>
          </p:cNvSpPr>
          <p:nvPr/>
        </p:nvSpPr>
        <p:spPr>
          <a:xfrm>
            <a:off x="838200" y="1253331"/>
            <a:ext cx="10515600" cy="42902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2400" kern="0" dirty="0">
                <a:effectLst/>
                <a:latin typeface="Calibri" panose="020F0502020204030204" pitchFamily="34" charset="0"/>
                <a:ea typeface="Calibri" panose="020F0502020204030204" pitchFamily="34" charset="0"/>
                <a:cs typeface="Calibri" panose="020F0502020204030204" pitchFamily="34" charset="0"/>
              </a:rPr>
              <a:t>Objective is to extract meaningful insights from various customer-</a:t>
            </a:r>
            <a:r>
              <a:rPr lang="en-IN" sz="2400" kern="0" dirty="0" err="1">
                <a:effectLst/>
                <a:latin typeface="Calibri" panose="020F0502020204030204" pitchFamily="34" charset="0"/>
                <a:ea typeface="Calibri" panose="020F0502020204030204" pitchFamily="34" charset="0"/>
                <a:cs typeface="Calibri" panose="020F0502020204030204" pitchFamily="34" charset="0"/>
              </a:rPr>
              <a:t>releated</a:t>
            </a:r>
            <a:r>
              <a:rPr lang="en-IN" sz="2400" kern="0" dirty="0">
                <a:effectLst/>
                <a:latin typeface="Calibri" panose="020F0502020204030204" pitchFamily="34" charset="0"/>
                <a:ea typeface="Calibri" panose="020F0502020204030204" pitchFamily="34" charset="0"/>
                <a:cs typeface="Calibri" panose="020F0502020204030204" pitchFamily="34" charset="0"/>
              </a:rPr>
              <a:t> data Sets ,with the help of SQL and power BI Dashboard The bank aims to reduce customer churn, improve service delivery, and enhance customer satisfaction. I have Provide with datasets including customer demographics, transaction details, customer exit information and active customer profile</a:t>
            </a:r>
          </a:p>
          <a:p>
            <a:pPr>
              <a:lnSpc>
                <a:spcPct val="115000"/>
              </a:lnSpc>
              <a:spcAft>
                <a:spcPts val="8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DATA PREPARATION : </a:t>
            </a:r>
            <a:r>
              <a:rPr lang="en-IN" sz="1800" kern="0" dirty="0">
                <a:effectLst/>
                <a:latin typeface="Calibri" panose="020F0502020204030204" pitchFamily="34" charset="0"/>
                <a:ea typeface="Calibri" panose="020F0502020204030204" pitchFamily="34" charset="0"/>
                <a:cs typeface="Calibri" panose="020F0502020204030204" pitchFamily="34" charset="0"/>
              </a:rPr>
              <a:t>Explore and clean datasets, merging relevant data for analysis key Customer Segmentation: Customer churn is increasing steadily, indicating the need for better retention strategies.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r>
              <a:rPr lang="en-IN" sz="1800" b="1" kern="0" dirty="0">
                <a:effectLst/>
                <a:latin typeface="Calibri" panose="020F0502020204030204" pitchFamily="34" charset="0"/>
                <a:ea typeface="Calibri" panose="020F0502020204030204" pitchFamily="34" charset="0"/>
                <a:cs typeface="Calibri" panose="020F0502020204030204" pitchFamily="34" charset="0"/>
              </a:rPr>
              <a:t>Churn Analysis:</a:t>
            </a:r>
            <a:r>
              <a:rPr lang="en-IN" sz="1800" kern="0" dirty="0">
                <a:effectLst/>
                <a:latin typeface="Calibri" panose="020F0502020204030204" pitchFamily="34" charset="0"/>
                <a:ea typeface="Calibri" panose="020F0502020204030204" pitchFamily="34" charset="0"/>
                <a:cs typeface="Calibri" panose="020F0502020204030204" pitchFamily="34" charset="0"/>
              </a:rPr>
              <a:t> identify reasons for customer </a:t>
            </a:r>
            <a:r>
              <a:rPr lang="en-IN" sz="1800" kern="0" dirty="0" err="1">
                <a:effectLst/>
                <a:latin typeface="Calibri" panose="020F0502020204030204" pitchFamily="34" charset="0"/>
                <a:ea typeface="Calibri" panose="020F0502020204030204" pitchFamily="34" charset="0"/>
                <a:cs typeface="Calibri" panose="020F0502020204030204" pitchFamily="34" charset="0"/>
              </a:rPr>
              <a:t>customer</a:t>
            </a:r>
            <a:r>
              <a:rPr lang="en-IN" sz="1800" kern="0" dirty="0">
                <a:effectLst/>
                <a:latin typeface="Calibri" panose="020F0502020204030204" pitchFamily="34" charset="0"/>
                <a:ea typeface="Calibri" panose="020F0502020204030204" pitchFamily="34" charset="0"/>
                <a:cs typeface="Calibri" panose="020F0502020204030204" pitchFamily="34" charset="0"/>
              </a:rPr>
              <a:t> attrition using transaction data and demographics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Delivery Analysis</a:t>
            </a:r>
            <a:r>
              <a:rPr lang="en-IN" sz="1800" kern="0" dirty="0">
                <a:effectLst/>
                <a:latin typeface="Calibri" panose="020F0502020204030204" pitchFamily="34" charset="0"/>
                <a:ea typeface="Calibri" panose="020F0502020204030204" pitchFamily="34" charset="0"/>
                <a:cs typeface="Calibri" panose="020F0502020204030204" pitchFamily="34" charset="0"/>
              </a:rPr>
              <a:t> : Evaluate response and resolution times, identify areas for improvement. Customer satisfaction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612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6858496-7CBB-E9AE-61FB-393378DE0FD7}"/>
              </a:ext>
            </a:extLst>
          </p:cNvPr>
          <p:cNvSpPr>
            <a:spLocks noGrp="1"/>
          </p:cNvSpPr>
          <p:nvPr/>
        </p:nvSpPr>
        <p:spPr>
          <a:xfrm>
            <a:off x="638735" y="885824"/>
            <a:ext cx="10914529" cy="49720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15000"/>
              </a:lnSpc>
              <a:spcAft>
                <a:spcPts val="800"/>
              </a:spcAft>
            </a:pPr>
            <a:endParaRPr lang="en-IN" sz="2400" b="1" kern="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2400" b="1" kern="0" dirty="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IN" sz="2400" b="1" kern="0" dirty="0">
                <a:effectLst/>
                <a:latin typeface="Calibri" panose="020F0502020204030204" pitchFamily="34" charset="0"/>
                <a:ea typeface="Calibri" panose="020F0502020204030204" pitchFamily="34" charset="0"/>
                <a:cs typeface="Calibri" panose="020F0502020204030204" pitchFamily="34" charset="0"/>
              </a:rPr>
              <a:t>Analysis:</a:t>
            </a:r>
            <a:r>
              <a:rPr lang="en-IN" sz="2400" kern="0" dirty="0">
                <a:effectLst/>
                <a:latin typeface="Calibri" panose="020F0502020204030204" pitchFamily="34" charset="0"/>
                <a:ea typeface="Calibri" panose="020F0502020204030204" pitchFamily="34" charset="0"/>
                <a:cs typeface="Calibri" panose="020F0502020204030204" pitchFamily="34" charset="0"/>
              </a:rPr>
              <a:t> </a:t>
            </a:r>
            <a:r>
              <a:rPr lang="en-IN" sz="2400" kern="0" dirty="0" err="1">
                <a:effectLst/>
                <a:latin typeface="Calibri" panose="020F0502020204030204" pitchFamily="34" charset="0"/>
                <a:ea typeface="Calibri" panose="020F0502020204030204" pitchFamily="34" charset="0"/>
                <a:cs typeface="Calibri" panose="020F0502020204030204" pitchFamily="34" charset="0"/>
              </a:rPr>
              <a:t>Analyze</a:t>
            </a:r>
            <a:r>
              <a:rPr lang="en-IN" sz="2400" kern="0" dirty="0">
                <a:effectLst/>
                <a:latin typeface="Calibri" panose="020F0502020204030204" pitchFamily="34" charset="0"/>
                <a:ea typeface="Calibri" panose="020F0502020204030204" pitchFamily="34" charset="0"/>
                <a:cs typeface="Calibri" panose="020F0502020204030204" pitchFamily="34" charset="0"/>
              </a:rPr>
              <a:t> feedback data to measure satisfaction level and address concerns.</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IN" sz="2400" b="1" kern="0" dirty="0">
                <a:effectLst/>
                <a:latin typeface="Calibri" panose="020F0502020204030204" pitchFamily="34" charset="0"/>
                <a:ea typeface="Calibri" panose="020F0502020204030204" pitchFamily="34" charset="0"/>
                <a:cs typeface="Calibri" panose="020F0502020204030204" pitchFamily="34" charset="0"/>
              </a:rPr>
              <a:t>Power BI Dashboard Creation:</a:t>
            </a:r>
            <a:r>
              <a:rPr lang="en-IN" sz="2400" kern="0" dirty="0">
                <a:effectLst/>
                <a:latin typeface="Calibri" panose="020F0502020204030204" pitchFamily="34" charset="0"/>
                <a:ea typeface="Calibri" panose="020F0502020204030204" pitchFamily="34" charset="0"/>
                <a:cs typeface="Calibri" panose="020F0502020204030204" pitchFamily="34" charset="0"/>
              </a:rPr>
              <a:t> Design interactive dashboard showcasing key insights and trends for stakeholders and we can modify the data with the help of Dax functions.</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IN" sz="2400" b="1" kern="0" dirty="0">
                <a:effectLst/>
                <a:latin typeface="Calibri" panose="020F0502020204030204" pitchFamily="34" charset="0"/>
                <a:ea typeface="Calibri" panose="020F0502020204030204" pitchFamily="34" charset="0"/>
                <a:cs typeface="Calibri" panose="020F0502020204030204" pitchFamily="34" charset="0"/>
              </a:rPr>
              <a:t>Optimization</a:t>
            </a:r>
            <a:r>
              <a:rPr lang="en-IN" sz="2400" kern="0" dirty="0">
                <a:effectLst/>
                <a:latin typeface="Calibri" panose="020F0502020204030204" pitchFamily="34" charset="0"/>
                <a:ea typeface="Calibri" panose="020F0502020204030204" pitchFamily="34" charset="0"/>
                <a:cs typeface="Calibri" panose="020F0502020204030204" pitchFamily="34" charset="0"/>
              </a:rPr>
              <a:t> : continuously monitor metrics, gather feedback, and iterate on dashboard design for on going improvement.</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23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0E1FB5CB-05F0-F603-E3EB-DA730B90CFFC}"/>
              </a:ext>
            </a:extLst>
          </p:cNvPr>
          <p:cNvSpPr>
            <a:spLocks noGrp="1"/>
          </p:cNvSpPr>
          <p:nvPr>
            <p:ph type="subTitle" idx="1"/>
          </p:nvPr>
        </p:nvSpPr>
        <p:spPr>
          <a:xfrm>
            <a:off x="3200018" y="218694"/>
            <a:ext cx="4867657" cy="914781"/>
          </a:xfrm>
        </p:spPr>
        <p:txBody>
          <a:bodyPr>
            <a:norm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DATA INTRODUCTION</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3B55FD8-F252-E4A0-7C9B-0BA9DEA1FF4B}"/>
              </a:ext>
            </a:extLst>
          </p:cNvPr>
          <p:cNvSpPr>
            <a:spLocks noGrp="1"/>
          </p:cNvSpPr>
          <p:nvPr/>
        </p:nvSpPr>
        <p:spPr>
          <a:xfrm>
            <a:off x="1622729" y="1050759"/>
            <a:ext cx="8946541" cy="47564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876300" lvl="1">
              <a:lnSpc>
                <a:spcPct val="115000"/>
              </a:lnSpc>
              <a:spcBef>
                <a:spcPts val="0"/>
              </a:spcBef>
              <a:buClr>
                <a:schemeClr val="dk1"/>
              </a:buClr>
              <a:buSzPts val="1500"/>
              <a:buFont typeface="Wingdings" panose="05000000000000000000" pitchFamily="2" charset="2"/>
              <a:buChar char="v"/>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RowNumber:</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The row number in the dataset, likely used for reference or indexing.</a:t>
            </a:r>
          </a:p>
          <a:p>
            <a:pPr marL="476250" marR="0" lvl="0" algn="l" rtl="0">
              <a:lnSpc>
                <a:spcPct val="100000"/>
              </a:lnSpc>
              <a:spcBef>
                <a:spcPts val="1000"/>
              </a:spcBef>
              <a:spcAft>
                <a:spcPts val="0"/>
              </a:spcAft>
              <a:buClr>
                <a:schemeClr val="dk1"/>
              </a:buClr>
              <a:buSzPts val="1500"/>
              <a:buFont typeface="Wingdings" panose="05000000000000000000" pitchFamily="2" charset="2"/>
              <a:buChar char="v"/>
            </a:pPr>
            <a:r>
              <a:rPr lang="en-US" sz="20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CreditScore: </a:t>
            </a: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A numerical representation of the customer’s                  creditworthiness.</a:t>
            </a:r>
          </a:p>
          <a:p>
            <a:pPr marL="876300" marR="0" lvl="1" algn="l" rtl="0">
              <a:lnSpc>
                <a:spcPct val="100000"/>
              </a:lnSpc>
              <a:spcBef>
                <a:spcPts val="0"/>
              </a:spcBef>
              <a:spcAft>
                <a:spcPts val="0"/>
              </a:spcAft>
              <a:buClr>
                <a:schemeClr val="dk1"/>
              </a:buClr>
              <a:buSzPts val="1500"/>
              <a:buFont typeface="Wingdings" panose="05000000000000000000" pitchFamily="2" charset="2"/>
              <a:buChar char="v"/>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Credit score: </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Excellent: 800–850</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Very Good: 740–799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Good: 670–739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Fair: 580–669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Poor: 300–579</a:t>
            </a:r>
          </a:p>
          <a:p>
            <a:pPr marL="476250" marR="0" lvl="0" algn="l" rtl="0">
              <a:lnSpc>
                <a:spcPct val="115000"/>
              </a:lnSpc>
              <a:spcBef>
                <a:spcPts val="1000"/>
              </a:spcBef>
              <a:spcAft>
                <a:spcPts val="0"/>
              </a:spcAft>
              <a:buClr>
                <a:schemeClr val="dk1"/>
              </a:buClr>
              <a:buSzPts val="1500"/>
              <a:buFont typeface="Wingdings" panose="05000000000000000000" pitchFamily="2" charset="2"/>
              <a:buChar char="v"/>
            </a:pPr>
            <a:r>
              <a:rPr lang="en-US" sz="20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GeographyID</a:t>
            </a:r>
            <a:r>
              <a:rPr lang="en-US" sz="20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a:t>
            </a: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 numerical identifier that likely corresponds to a geographical location, such as a country or region.</a:t>
            </a:r>
          </a:p>
          <a:p>
            <a:pPr marL="476250" marR="0" lvl="0" algn="l" rtl="0">
              <a:lnSpc>
                <a:spcPct val="115000"/>
              </a:lnSpc>
              <a:spcBef>
                <a:spcPts val="1000"/>
              </a:spcBef>
              <a:spcAft>
                <a:spcPts val="1000"/>
              </a:spcAft>
              <a:buClr>
                <a:schemeClr val="dk1"/>
              </a:buClr>
              <a:buSzPts val="1500"/>
              <a:buFont typeface="Wingdings" panose="05000000000000000000" pitchFamily="2" charset="2"/>
              <a:buChar char="v"/>
            </a:pPr>
            <a:r>
              <a:rPr lang="en-US" sz="20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GenderID</a:t>
            </a:r>
            <a:r>
              <a:rPr lang="en-US" sz="20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a:t>
            </a: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 numerical identifier for the customer's gender, where for example, '1' could represent male and '2' could represent female.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662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D5C5E7-C266-AEEE-065C-DF39C3B54CCB}"/>
              </a:ext>
            </a:extLst>
          </p:cNvPr>
          <p:cNvSpPr>
            <a:spLocks noGrp="1"/>
          </p:cNvSpPr>
          <p:nvPr/>
        </p:nvSpPr>
        <p:spPr>
          <a:xfrm rot="10800000" flipH="1" flipV="1">
            <a:off x="619125" y="219075"/>
            <a:ext cx="10591799" cy="6505575"/>
          </a:xfrm>
          <a:prstGeom prst="rect">
            <a:avLst/>
          </a:prstGeom>
        </p:spPr>
        <p:txBody>
          <a:bodyPr vert="horz" lIns="91440" tIns="45720" rIns="91440" bIns="45720" rtlCol="0" anchor="ctr">
            <a:normAutofit fontScale="92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457200" marR="0" lvl="0" indent="-323850" algn="l" rtl="0">
              <a:lnSpc>
                <a:spcPct val="115000"/>
              </a:lnSpc>
              <a:spcBef>
                <a:spcPts val="0"/>
              </a:spcBef>
              <a:spcAft>
                <a:spcPts val="0"/>
              </a:spcAft>
              <a:buClr>
                <a:srgbClr val="000000"/>
              </a:buClr>
              <a:buSzPts val="15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Age:</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The age of the customer.</a:t>
            </a:r>
            <a:endPar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23850" algn="l" rtl="0">
              <a:lnSpc>
                <a:spcPct val="125000"/>
              </a:lnSpc>
              <a:spcBef>
                <a:spcPts val="1000"/>
              </a:spcBef>
              <a:spcAft>
                <a:spcPts val="0"/>
              </a:spcAft>
              <a:buClr>
                <a:srgbClr val="000000"/>
              </a:buClr>
              <a:buSzPts val="15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Tenure: </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The number of years the customer has been with the bank.</a:t>
            </a:r>
          </a:p>
          <a:p>
            <a:pPr marL="457200" marR="0" lvl="0" indent="-323850" algn="l" rtl="0">
              <a:lnSpc>
                <a:spcPct val="125000"/>
              </a:lnSpc>
              <a:spcBef>
                <a:spcPts val="1000"/>
              </a:spcBef>
              <a:spcAft>
                <a:spcPts val="0"/>
              </a:spcAft>
              <a:buClr>
                <a:srgbClr val="000000"/>
              </a:buClr>
              <a:buSzPts val="15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Balance: </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Current balance in the customer's account.</a:t>
            </a:r>
          </a:p>
          <a:p>
            <a:pPr marL="457200" marR="0" lvl="0" indent="-323850" algn="l" rtl="0">
              <a:lnSpc>
                <a:spcPct val="125000"/>
              </a:lnSpc>
              <a:spcBef>
                <a:spcPts val="1000"/>
              </a:spcBef>
              <a:spcAft>
                <a:spcPts val="0"/>
              </a:spcAft>
              <a:buClr>
                <a:srgbClr val="000000"/>
              </a:buClr>
              <a:buSzPts val="1500"/>
              <a:buFont typeface="Arial"/>
              <a:buChar char="➔"/>
            </a:pPr>
            <a:r>
              <a:rPr lang="en-US"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NumOfProducts</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refers to the number of products that a customer has purchased through the bank. </a:t>
            </a:r>
          </a:p>
          <a:p>
            <a:pPr marL="457200" marR="0" lvl="0" indent="-323850" algn="l" rtl="0">
              <a:lnSpc>
                <a:spcPct val="125000"/>
              </a:lnSpc>
              <a:spcBef>
                <a:spcPts val="1000"/>
              </a:spcBef>
              <a:spcAft>
                <a:spcPts val="0"/>
              </a:spcAft>
              <a:buClr>
                <a:srgbClr val="000000"/>
              </a:buClr>
              <a:buSzPts val="1500"/>
              <a:buFont typeface="Arial"/>
              <a:buChar char="➔"/>
            </a:pPr>
            <a:r>
              <a:rPr lang="en-US"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HasCrCard</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denotes whether or not a customer has a credit card. This column is also relevant, since people with a credit card are less likely to leave the bank.</a:t>
            </a:r>
          </a:p>
          <a:p>
            <a:pPr marL="1371600" marR="0" lvl="2" indent="-323850" algn="l" rtl="0">
              <a:lnSpc>
                <a:spcPct val="125000"/>
              </a:lnSpc>
              <a:spcBef>
                <a:spcPts val="1000"/>
              </a:spcBef>
              <a:spcAft>
                <a:spcPts val="0"/>
              </a:spcAft>
              <a:buClr>
                <a:srgbClr val="000000"/>
              </a:buClr>
              <a:buSzPts val="15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1 represents credit card holder</a:t>
            </a:r>
          </a:p>
          <a:p>
            <a:pPr marL="1371600" marR="0" lvl="2" indent="-323850" algn="l" rtl="0">
              <a:lnSpc>
                <a:spcPct val="125000"/>
              </a:lnSpc>
              <a:spcBef>
                <a:spcPts val="1000"/>
              </a:spcBef>
              <a:spcAft>
                <a:spcPts val="1000"/>
              </a:spcAft>
              <a:buClr>
                <a:srgbClr val="000000"/>
              </a:buClr>
              <a:buSzPts val="15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0 represents non credit card holder</a:t>
            </a:r>
          </a:p>
          <a:p>
            <a:pPr marL="457200" marR="0" lvl="0" indent="-330200" algn="l" rtl="0">
              <a:lnSpc>
                <a:spcPct val="125000"/>
              </a:lnSpc>
              <a:spcBef>
                <a:spcPts val="0"/>
              </a:spcBef>
              <a:spcAft>
                <a:spcPts val="0"/>
              </a:spcAft>
              <a:buClr>
                <a:schemeClr val="dk1"/>
              </a:buClr>
              <a:buSzPts val="16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IsActiveMember:</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active customers are less likely to leave the bank (as per the criteria defined by the bank for identifying the activeness).</a:t>
            </a:r>
          </a:p>
          <a:p>
            <a:pPr marL="1371600" marR="0" lvl="2" indent="-330200" algn="l" rtl="0">
              <a:lnSpc>
                <a:spcPct val="125000"/>
              </a:lnSpc>
              <a:spcBef>
                <a:spcPts val="0"/>
              </a:spcBef>
              <a:spcAft>
                <a:spcPts val="0"/>
              </a:spcAft>
              <a:buClr>
                <a:schemeClr val="dk1"/>
              </a:buClr>
              <a:buSzPts val="16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1 represents Active Member</a:t>
            </a:r>
          </a:p>
          <a:p>
            <a:pPr marL="1371600" marR="0" lvl="2" indent="-330200" algn="l" rtl="0">
              <a:lnSpc>
                <a:spcPct val="125000"/>
              </a:lnSpc>
              <a:spcBef>
                <a:spcPts val="0"/>
              </a:spcBef>
              <a:spcAft>
                <a:spcPts val="0"/>
              </a:spcAft>
              <a:buClr>
                <a:schemeClr val="dk1"/>
              </a:buClr>
              <a:buSzPts val="16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0 represents Inactive Member</a:t>
            </a:r>
          </a:p>
          <a:p>
            <a:pPr marL="457200" marR="0" lvl="0" indent="-330200" algn="l" rtl="0">
              <a:lnSpc>
                <a:spcPct val="125000"/>
              </a:lnSpc>
              <a:spcBef>
                <a:spcPts val="1000"/>
              </a:spcBef>
              <a:spcAft>
                <a:spcPts val="0"/>
              </a:spcAft>
              <a:buClr>
                <a:schemeClr val="dk1"/>
              </a:buClr>
              <a:buSzPts val="16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Estimated Salary: </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as with balance, people with lower salaries are more likely to leave the bank compared to those with higher salaries.</a:t>
            </a:r>
          </a:p>
          <a:p>
            <a:pPr marL="457200" marR="0" lvl="0" indent="-330200" algn="l" rtl="0">
              <a:lnSpc>
                <a:spcPct val="125000"/>
              </a:lnSpc>
              <a:spcBef>
                <a:spcPts val="1000"/>
              </a:spcBef>
              <a:spcAft>
                <a:spcPts val="0"/>
              </a:spcAft>
              <a:buClr>
                <a:schemeClr val="dk1"/>
              </a:buClr>
              <a:buSzPts val="16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Exited:</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whether or not the customer left the bank.</a:t>
            </a:r>
          </a:p>
          <a:p>
            <a:pPr marL="1371600" marR="0" lvl="2" indent="-330200" algn="l" rtl="0">
              <a:lnSpc>
                <a:spcPct val="125000"/>
              </a:lnSpc>
              <a:spcBef>
                <a:spcPts val="0"/>
              </a:spcBef>
              <a:spcAft>
                <a:spcPts val="0"/>
              </a:spcAft>
              <a:buClr>
                <a:schemeClr val="dk1"/>
              </a:buClr>
              <a:buSzPts val="16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0 represents Retain </a:t>
            </a:r>
          </a:p>
          <a:p>
            <a:pPr marL="1371600" marR="0" lvl="2" indent="-330200" algn="l" rtl="0">
              <a:lnSpc>
                <a:spcPct val="125000"/>
              </a:lnSpc>
              <a:spcBef>
                <a:spcPts val="0"/>
              </a:spcBef>
              <a:spcAft>
                <a:spcPts val="0"/>
              </a:spcAft>
              <a:buClr>
                <a:schemeClr val="dk1"/>
              </a:buClr>
              <a:buSzPts val="16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1 represents Exit</a:t>
            </a:r>
          </a:p>
          <a:p>
            <a:pPr marL="457200" marR="0" lvl="0" indent="-330200" algn="l" rtl="0">
              <a:lnSpc>
                <a:spcPct val="125000"/>
              </a:lnSpc>
              <a:spcBef>
                <a:spcPts val="1000"/>
              </a:spcBef>
              <a:spcAft>
                <a:spcPts val="1000"/>
              </a:spcAft>
              <a:buClr>
                <a:schemeClr val="dk1"/>
              </a:buClr>
              <a:buSzPts val="16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Bank DOJ:</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date when the Customer associated/joined  with the bank</a:t>
            </a:r>
            <a:r>
              <a:rPr lang="en-US" sz="16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a:t>
            </a: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432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1623821" y="742570"/>
            <a:ext cx="8944357" cy="695706"/>
          </a:xfrm>
        </p:spPr>
        <p:txBody>
          <a:bodyPr>
            <a:normAutofit fontScale="92500"/>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CUSTOMER CHURN AND  ITS IMPACT ON BUSINESS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3">
            <a:extLst>
              <a:ext uri="{FF2B5EF4-FFF2-40B4-BE49-F238E27FC236}">
                <a16:creationId xmlns:a16="http://schemas.microsoft.com/office/drawing/2014/main" id="{800B558F-C5CF-5B9A-F9FA-710101C57128}"/>
              </a:ext>
            </a:extLst>
          </p:cNvPr>
          <p:cNvSpPr>
            <a:spLocks noGrp="1"/>
          </p:cNvSpPr>
          <p:nvPr/>
        </p:nvSpPr>
        <p:spPr>
          <a:xfrm>
            <a:off x="1578395" y="1261310"/>
            <a:ext cx="8825659" cy="4335379"/>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342900" indent="-342900">
              <a:buClr>
                <a:schemeClr val="tx1"/>
              </a:buCl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One of the most important metrics for banks is customer churn, or the rate at which consumers discontinue utilizing a company's goods or services.</a:t>
            </a:r>
          </a:p>
          <a:p>
            <a:pPr marL="342900" indent="-342900">
              <a:buClr>
                <a:schemeClr val="tx1"/>
              </a:buCl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 It has an immediate effect on earnings and profitability. We will examine our bank's customer turnover rates in this presentation, paying particular attention to gender, recent transactions, credit card holders, the quantity of items utilized, churn count based on credit score, and churn count based on region.</a:t>
            </a:r>
          </a:p>
          <a:p>
            <a:pPr marL="342900" indent="-342900">
              <a:buClr>
                <a:schemeClr val="tx1"/>
              </a:buCl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 Our objective is to pinpoint the causes of customer attrition and suggest solutions that will increase client happiness and retention.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62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3585971" y="837820"/>
            <a:ext cx="4472179" cy="695706"/>
          </a:xfrm>
        </p:spPr>
        <p:txBody>
          <a:bodyPr>
            <a:norm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CHURN RATE TRENDS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657225" y="2321004"/>
            <a:ext cx="5257800" cy="2215991"/>
          </a:xfrm>
          <a:prstGeom prst="rect">
            <a:avLst/>
          </a:prstGeom>
          <a:noFill/>
        </p:spPr>
        <p:txBody>
          <a:bodyPr wrap="square" rtlCol="0">
            <a:spAutoFit/>
          </a:bodyPr>
          <a:lstStyle/>
          <a:p>
            <a:r>
              <a:rPr lang="en-IN" sz="2000" kern="0" dirty="0">
                <a:effectLst/>
                <a:latin typeface="Calibri" panose="020F0502020204030204" pitchFamily="34" charset="0"/>
                <a:ea typeface="Calibri" panose="020F0502020204030204" pitchFamily="34" charset="0"/>
                <a:cs typeface="Calibri" panose="020F0502020204030204" pitchFamily="34" charset="0"/>
              </a:rPr>
              <a:t>Analysis: A significant 22% growth in 2017. </a:t>
            </a:r>
            <a:br>
              <a:rPr lang="en-IN" sz="2000" kern="0" dirty="0">
                <a:effectLst/>
                <a:latin typeface="Calibri" panose="020F0502020204030204" pitchFamily="34" charset="0"/>
                <a:ea typeface="Calibri" panose="020F0502020204030204" pitchFamily="34" charset="0"/>
                <a:cs typeface="Calibri" panose="020F0502020204030204" pitchFamily="34" charset="0"/>
              </a:rPr>
            </a:br>
            <a:r>
              <a:rPr lang="en-IN" sz="2000" kern="0" dirty="0">
                <a:effectLst/>
                <a:latin typeface="Calibri" panose="020F0502020204030204" pitchFamily="34" charset="0"/>
                <a:ea typeface="Calibri" panose="020F0502020204030204" pitchFamily="34" charset="0"/>
                <a:cs typeface="Calibri" panose="020F0502020204030204" pitchFamily="34" charset="0"/>
              </a:rPr>
              <a:t>stabilized (20% each) in 2018 and 2019. </a:t>
            </a:r>
            <a:br>
              <a:rPr lang="en-IN" sz="2000" kern="0" dirty="0">
                <a:effectLst/>
                <a:latin typeface="Calibri" panose="020F0502020204030204" pitchFamily="34" charset="0"/>
                <a:ea typeface="Calibri" panose="020F0502020204030204" pitchFamily="34" charset="0"/>
                <a:cs typeface="Calibri" panose="020F0502020204030204" pitchFamily="34" charset="0"/>
              </a:rPr>
            </a:br>
            <a:br>
              <a:rPr lang="en-IN" sz="2000" kern="0" dirty="0">
                <a:effectLst/>
                <a:latin typeface="Calibri" panose="020F0502020204030204" pitchFamily="34" charset="0"/>
                <a:ea typeface="Calibri" panose="020F0502020204030204" pitchFamily="34" charset="0"/>
                <a:cs typeface="Calibri" panose="020F0502020204030204" pitchFamily="34" charset="0"/>
              </a:rPr>
            </a:br>
            <a:r>
              <a:rPr lang="en-IN" sz="2000" kern="0" dirty="0">
                <a:effectLst/>
                <a:latin typeface="Calibri" panose="020F0502020204030204" pitchFamily="34" charset="0"/>
                <a:ea typeface="Calibri" panose="020F0502020204030204" pitchFamily="34" charset="0"/>
                <a:cs typeface="Calibri" panose="020F0502020204030204" pitchFamily="34" charset="0"/>
              </a:rPr>
              <a:t>Recommendation Keep a watchful eye out for any new trends. </a:t>
            </a:r>
            <a:br>
              <a:rPr lang="en-IN" sz="2000" kern="0" dirty="0">
                <a:effectLst/>
                <a:latin typeface="Calibri" panose="020F0502020204030204" pitchFamily="34" charset="0"/>
                <a:ea typeface="Calibri" panose="020F0502020204030204" pitchFamily="34" charset="0"/>
                <a:cs typeface="Calibri" panose="020F0502020204030204" pitchFamily="34" charset="0"/>
              </a:rPr>
            </a:br>
            <a:r>
              <a:rPr lang="en-IN" sz="2000" kern="0" dirty="0">
                <a:effectLst/>
                <a:latin typeface="Calibri" panose="020F0502020204030204" pitchFamily="34" charset="0"/>
                <a:ea typeface="Calibri" panose="020F0502020204030204" pitchFamily="34" charset="0"/>
                <a:cs typeface="Calibri" panose="020F0502020204030204" pitchFamily="34" charset="0"/>
              </a:rPr>
              <a:t>Put targeted stabilizing initiatives into action.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16" name="Picture 15">
            <a:extLst>
              <a:ext uri="{FF2B5EF4-FFF2-40B4-BE49-F238E27FC236}">
                <a16:creationId xmlns:a16="http://schemas.microsoft.com/office/drawing/2014/main" id="{051A390F-DD99-0898-2E1A-E370B904E95E}"/>
              </a:ext>
            </a:extLst>
          </p:cNvPr>
          <p:cNvPicPr>
            <a:picLocks noChangeAspect="1"/>
          </p:cNvPicPr>
          <p:nvPr/>
        </p:nvPicPr>
        <p:blipFill>
          <a:blip r:embed="rId2"/>
          <a:stretch>
            <a:fillRect/>
          </a:stretch>
        </p:blipFill>
        <p:spPr>
          <a:xfrm>
            <a:off x="5822060" y="1890498"/>
            <a:ext cx="4673044" cy="3253002"/>
          </a:xfrm>
          <a:prstGeom prst="rect">
            <a:avLst/>
          </a:prstGeom>
        </p:spPr>
      </p:pic>
    </p:spTree>
    <p:extLst>
      <p:ext uri="{BB962C8B-B14F-4D97-AF65-F5344CB8AC3E}">
        <p14:creationId xmlns:p14="http://schemas.microsoft.com/office/powerpoint/2010/main" val="279246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3166871" y="256795"/>
            <a:ext cx="5177029" cy="695706"/>
          </a:xfrm>
        </p:spPr>
        <p:txBody>
          <a:bodyPr>
            <a:norm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CHURN ANALYSIS BY AGE</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714375" y="1142642"/>
            <a:ext cx="5257800" cy="4801314"/>
          </a:xfrm>
          <a:prstGeom prst="rect">
            <a:avLst/>
          </a:prstGeom>
          <a:noFill/>
        </p:spPr>
        <p:txBody>
          <a:bodyPr wrap="square" rtlCol="0">
            <a:spAutoFit/>
          </a:bodyPr>
          <a:lstStyle/>
          <a:p>
            <a:pPr algn="l"/>
            <a:r>
              <a:rPr lang="en-US" b="1" i="0" dirty="0">
                <a:effectLst/>
                <a:latin typeface="Arial" panose="020B0604020202020204" pitchFamily="34" charset="0"/>
                <a:cs typeface="Arial" panose="020B0604020202020204" pitchFamily="34" charset="0"/>
              </a:rPr>
              <a:t>Analysis: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Age Group </a:t>
            </a:r>
            <a:r>
              <a:rPr lang="en-US" b="1" dirty="0">
                <a:latin typeface="Arial" panose="020B0604020202020204" pitchFamily="34" charset="0"/>
                <a:cs typeface="Arial" panose="020B0604020202020204" pitchFamily="34" charset="0"/>
              </a:rPr>
              <a:t>&gt;50(45</a:t>
            </a:r>
            <a:r>
              <a:rPr lang="en-US" b="1" i="0" dirty="0">
                <a:effectLst/>
                <a:latin typeface="Arial" panose="020B0604020202020204" pitchFamily="34" charset="0"/>
                <a:cs typeface="Arial" panose="020B0604020202020204" pitchFamily="34" charset="0"/>
              </a:rPr>
              <a:t> Churn Rate):</a:t>
            </a:r>
          </a:p>
          <a:p>
            <a:pPr algn="l"/>
            <a:endParaRPr lang="en-US" b="1"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High churn rate suggests potential dissatisfaction or unmet needs.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Reasons could include lack of personalized services or better offers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from competitors.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Recommend further investigation into specific pain points or service gaps.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Age Group </a:t>
            </a:r>
            <a:r>
              <a:rPr lang="en-US" b="1" dirty="0">
                <a:latin typeface="Arial" panose="020B0604020202020204" pitchFamily="34" charset="0"/>
                <a:cs typeface="Arial" panose="020B0604020202020204" pitchFamily="34" charset="0"/>
              </a:rPr>
              <a:t>30-50</a:t>
            </a:r>
            <a:r>
              <a:rPr lang="en-US" b="1" i="0" dirty="0">
                <a:effectLst/>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19 </a:t>
            </a:r>
            <a:r>
              <a:rPr lang="en-US" b="1" i="0" dirty="0">
                <a:effectLst/>
                <a:latin typeface="Arial" panose="020B0604020202020204" pitchFamily="34" charset="0"/>
                <a:cs typeface="Arial" panose="020B0604020202020204" pitchFamily="34" charset="0"/>
              </a:rPr>
              <a:t>Churn Rate):</a:t>
            </a:r>
          </a:p>
          <a:p>
            <a:pPr algn="l"/>
            <a:endParaRPr lang="en-US" b="1"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Significant churn rate indicating possible issues.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Factors may include retirement planning or changing financial priorities.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Tailor retention strategies based on understanding their financial needs and concerns.</a:t>
            </a:r>
          </a:p>
        </p:txBody>
      </p:sp>
      <p:pic>
        <p:nvPicPr>
          <p:cNvPr id="4" name="Picture 3">
            <a:extLst>
              <a:ext uri="{FF2B5EF4-FFF2-40B4-BE49-F238E27FC236}">
                <a16:creationId xmlns:a16="http://schemas.microsoft.com/office/drawing/2014/main" id="{054F7BEC-2656-96EA-B817-4FB259B0EAC6}"/>
              </a:ext>
            </a:extLst>
          </p:cNvPr>
          <p:cNvPicPr>
            <a:picLocks noChangeAspect="1"/>
          </p:cNvPicPr>
          <p:nvPr/>
        </p:nvPicPr>
        <p:blipFill>
          <a:blip r:embed="rId2"/>
          <a:stretch>
            <a:fillRect/>
          </a:stretch>
        </p:blipFill>
        <p:spPr>
          <a:xfrm>
            <a:off x="6096000" y="1904771"/>
            <a:ext cx="5048250" cy="3277057"/>
          </a:xfrm>
          <a:prstGeom prst="rect">
            <a:avLst/>
          </a:prstGeom>
        </p:spPr>
      </p:pic>
    </p:spTree>
    <p:extLst>
      <p:ext uri="{BB962C8B-B14F-4D97-AF65-F5344CB8AC3E}">
        <p14:creationId xmlns:p14="http://schemas.microsoft.com/office/powerpoint/2010/main" val="293906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EC50DCD-DF5C-6E95-1A1D-ADE112C59062}"/>
              </a:ext>
            </a:extLst>
          </p:cNvPr>
          <p:cNvSpPr/>
          <p:nvPr/>
        </p:nvSpPr>
        <p:spPr>
          <a:xfrm>
            <a:off x="4610100" y="109537"/>
            <a:ext cx="2971800" cy="904875"/>
          </a:xfrm>
          <a:prstGeom prst="roundRect">
            <a:avLst/>
          </a:prstGeom>
          <a:solidFill>
            <a:schemeClr val="bg1">
              <a:lumMod val="65000"/>
              <a:lumOff val="3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4">
            <a:extLst>
              <a:ext uri="{FF2B5EF4-FFF2-40B4-BE49-F238E27FC236}">
                <a16:creationId xmlns:a16="http://schemas.microsoft.com/office/drawing/2014/main" id="{95965E81-985A-A688-CE61-BD10107A63A7}"/>
              </a:ext>
            </a:extLst>
          </p:cNvPr>
          <p:cNvSpPr>
            <a:spLocks noGrp="1"/>
          </p:cNvSpPr>
          <p:nvPr>
            <p:ph type="subTitle" idx="1"/>
          </p:nvPr>
        </p:nvSpPr>
        <p:spPr>
          <a:xfrm>
            <a:off x="4674298" y="214121"/>
            <a:ext cx="2843403" cy="695706"/>
          </a:xfrm>
        </p:spPr>
        <p:txBody>
          <a:bodyPr>
            <a:norm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SUGGESTIONS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8B502194-839A-E404-6CF5-A58CEFADE6B0}"/>
              </a:ext>
            </a:extLst>
          </p:cNvPr>
          <p:cNvSpPr/>
          <p:nvPr/>
        </p:nvSpPr>
        <p:spPr>
          <a:xfrm>
            <a:off x="295275" y="561975"/>
            <a:ext cx="3600450" cy="244811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E0E0FC3-18B5-33C5-33EE-1B28B5D9B25E}"/>
              </a:ext>
            </a:extLst>
          </p:cNvPr>
          <p:cNvSpPr/>
          <p:nvPr/>
        </p:nvSpPr>
        <p:spPr>
          <a:xfrm>
            <a:off x="295275" y="4181476"/>
            <a:ext cx="3600450" cy="211455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59D44C1C-7C5D-D1CA-B728-1AA53DF2FF93}"/>
              </a:ext>
            </a:extLst>
          </p:cNvPr>
          <p:cNvSpPr/>
          <p:nvPr/>
        </p:nvSpPr>
        <p:spPr>
          <a:xfrm>
            <a:off x="8273701" y="704851"/>
            <a:ext cx="3600450" cy="2063888"/>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C402592-7CE3-E8E3-E190-65425E3E65F1}"/>
              </a:ext>
            </a:extLst>
          </p:cNvPr>
          <p:cNvSpPr/>
          <p:nvPr/>
        </p:nvSpPr>
        <p:spPr>
          <a:xfrm>
            <a:off x="8319375" y="4081367"/>
            <a:ext cx="3600450" cy="221465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51FD5EE-D22D-C377-FDD6-ACA51807CA15}"/>
              </a:ext>
            </a:extLst>
          </p:cNvPr>
          <p:cNvSpPr/>
          <p:nvPr/>
        </p:nvSpPr>
        <p:spPr>
          <a:xfrm>
            <a:off x="4438687" y="3010090"/>
            <a:ext cx="3337726" cy="165830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4F0FF02-5E85-7A6C-DF91-949C3F3957EE}"/>
              </a:ext>
            </a:extLst>
          </p:cNvPr>
          <p:cNvSpPr txBox="1"/>
          <p:nvPr/>
        </p:nvSpPr>
        <p:spPr>
          <a:xfrm>
            <a:off x="514350" y="631870"/>
            <a:ext cx="3171825" cy="2308324"/>
          </a:xfrm>
          <a:prstGeom prst="rect">
            <a:avLst/>
          </a:prstGeom>
          <a:noFill/>
        </p:spPr>
        <p:txBody>
          <a:bodyPr wrap="square" rtlCol="0">
            <a:spAutoFit/>
          </a:bodyPr>
          <a:lstStyle/>
          <a:p>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Targeted Communication and Marketing: </a:t>
            </a:r>
          </a:p>
          <a:p>
            <a:pPr marL="285750" indent="-285750" algn="just">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Create campaigns that are centered on their financial objectives.</a:t>
            </a:r>
          </a:p>
          <a:p>
            <a:pPr marL="285750" indent="-285750" algn="just">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Emphasize services such as investing alternatives and retirement planning.</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B9641085-EEBA-8BAB-E348-539981E91D4F}"/>
              </a:ext>
            </a:extLst>
          </p:cNvPr>
          <p:cNvSpPr txBox="1"/>
          <p:nvPr/>
        </p:nvSpPr>
        <p:spPr>
          <a:xfrm>
            <a:off x="476250" y="4514278"/>
            <a:ext cx="3238500" cy="1477328"/>
          </a:xfrm>
          <a:prstGeom prst="rect">
            <a:avLst/>
          </a:prstGeom>
          <a:noFill/>
        </p:spPr>
        <p:txBody>
          <a:bodyPr wrap="square" rtlCol="0">
            <a:spAutoFit/>
          </a:bodyPr>
          <a:lstStyle/>
          <a:p>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Enhanced Client Support:</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Improve assistance for senior citizens.</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Teach representatives to handle their specific issues</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5F4EA4A6-BEF9-EB6B-BBD9-9314601CA327}"/>
              </a:ext>
            </a:extLst>
          </p:cNvPr>
          <p:cNvSpPr txBox="1"/>
          <p:nvPr/>
        </p:nvSpPr>
        <p:spPr>
          <a:xfrm>
            <a:off x="4614113" y="3191065"/>
            <a:ext cx="3162300" cy="1477328"/>
          </a:xfrm>
          <a:prstGeom prst="rect">
            <a:avLst/>
          </a:prstGeom>
          <a:noFill/>
        </p:spPr>
        <p:txBody>
          <a:bodyPr wrap="square" rtlCol="0">
            <a:spAutoFit/>
          </a:bodyPr>
          <a:lstStyle/>
          <a:p>
            <a:r>
              <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rPr>
              <a:t>Customer Loyalty Programs:</a:t>
            </a:r>
          </a:p>
          <a:p>
            <a:endPar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Implement programs rewarding long-term customers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19D4222A-086E-45FF-FBB2-439FFDB84882}"/>
              </a:ext>
            </a:extLst>
          </p:cNvPr>
          <p:cNvSpPr txBox="1"/>
          <p:nvPr/>
        </p:nvSpPr>
        <p:spPr>
          <a:xfrm>
            <a:off x="8496300" y="1014412"/>
            <a:ext cx="3181350" cy="1754326"/>
          </a:xfrm>
          <a:prstGeom prst="rect">
            <a:avLst/>
          </a:prstGeom>
          <a:noFill/>
        </p:spPr>
        <p:txBody>
          <a:bodyPr wrap="square" rtlCol="0">
            <a:spAutoFit/>
          </a:bodyPr>
          <a:lstStyle/>
          <a:p>
            <a:r>
              <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rPr>
              <a:t>Personalized Offers and Services:</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Offer tailored product bundles and exclusive discounts.</a:t>
            </a: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19" name="TextBox 18">
            <a:extLst>
              <a:ext uri="{FF2B5EF4-FFF2-40B4-BE49-F238E27FC236}">
                <a16:creationId xmlns:a16="http://schemas.microsoft.com/office/drawing/2014/main" id="{EBCA1964-81E1-2C94-B284-2042087ACAB8}"/>
              </a:ext>
            </a:extLst>
          </p:cNvPr>
          <p:cNvSpPr txBox="1"/>
          <p:nvPr/>
        </p:nvSpPr>
        <p:spPr>
          <a:xfrm>
            <a:off x="8692801" y="4264701"/>
            <a:ext cx="3181350" cy="2031325"/>
          </a:xfrm>
          <a:prstGeom prst="rect">
            <a:avLst/>
          </a:prstGeom>
          <a:noFill/>
        </p:spPr>
        <p:txBody>
          <a:bodyPr wrap="square" rtlCol="0">
            <a:spAutoFit/>
          </a:bodyPr>
          <a:lstStyle/>
          <a:p>
            <a:r>
              <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rPr>
              <a:t>Product Bundling and Cross-Selling:</a:t>
            </a:r>
          </a:p>
          <a:p>
            <a:endPar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Create bundled offerings to encourage multiple product usage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IN" dirty="0"/>
          </a:p>
        </p:txBody>
      </p:sp>
    </p:spTree>
    <p:extLst>
      <p:ext uri="{BB962C8B-B14F-4D97-AF65-F5344CB8AC3E}">
        <p14:creationId xmlns:p14="http://schemas.microsoft.com/office/powerpoint/2010/main" val="16132743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1048</TotalTime>
  <Words>1166</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Gill Sans MT</vt:lpstr>
      <vt:lpstr>Lato</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KESAREKAR</dc:creator>
  <cp:lastModifiedBy>kesarekar.shubham@gmail.com</cp:lastModifiedBy>
  <cp:revision>21</cp:revision>
  <dcterms:created xsi:type="dcterms:W3CDTF">2024-06-10T17:57:33Z</dcterms:created>
  <dcterms:modified xsi:type="dcterms:W3CDTF">2024-06-11T11:25:48Z</dcterms:modified>
</cp:coreProperties>
</file>