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unknown"/>
  <Override PartName="/ppt/media/image9.jpg" ContentType="image/unknown"/>
  <Override PartName="/ppt/media/image14.jpg" ContentType="image/unknown"/>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00:25.213"/>
    </inkml:context>
    <inkml:brush xml:id="br0">
      <inkml:brushProperty name="width" value="0.2" units="cm"/>
      <inkml:brushProperty name="height" value="0.2" units="cm"/>
      <inkml:brushProperty name="color" value="#E71224"/>
    </inkml:brush>
  </inkml:definitions>
  <inkml:trace contextRef="#ctx0" brushRef="#br0">1 1 24575,'11'0'0,"0"0"0,1 1 0,-1 1 0,0 0 0,1 1 0,17 6 0,-3 3 0,36 21 0,-44-23 0,408 246-91,-116-68-646,79 41 583,391 234-1455,502 268 125,50-90 447,-521-300 1100,175 76-1320,-702-293 1043,293 132 1570,-353-135 1430,-152-78-1993,1-4-1,129 49 1,-195-86-793,-2 0 0,1 0 0,-1 0 0,1-1 0,-1 0 0,1 0 0,11 0 0,-16-1 0,0 0 0,0 0 0,1-1 0,-1 1 0,0-1 0,1 1 0,-1-1 0,0 1 0,0-1 0,0 0 0,0 1 0,0-1 0,0 0 0,0 0 0,0 0 0,0 0 0,0 0 0,0 0 0,0 0 0,-1 0 0,1-1 0,0 1 0,-1 0 0,1 0 0,-1 0 0,1-1 0,-1 1 0,0 0 0,0-1 0,1 1 0,-1 0 0,0-1 0,0 1 0,0 0 0,0-1 0,-1 0 0,-5-61-1365,-10-11-5461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8T11:00:26.045"/>
    </inkml:context>
    <inkml:brush xml:id="br0">
      <inkml:brushProperty name="width" value="0.2" units="cm"/>
      <inkml:brushProperty name="height" value="0.2" units="cm"/>
      <inkml:brushProperty name="color" value="#E71224"/>
    </inkml:brush>
  </inkml:definitions>
  <inkml:trace contextRef="#ctx0" brushRef="#br0">4792 1 24575,'-11'6'0,"0"1"0,0 0 0,-14 13 0,-5 3 0,-430 297 14,171-123-189,-605 451-583,35 51-714,163-50 936,25 23 181,112-109 252,283-260 2123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E98361-8FA0-477A-A23F-8C1536194ADB}" type="datetimeFigureOut">
              <a:rPr lang="en-IN" smtClean="0"/>
              <a:t>28-04-2022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7BD56F-C196-447B-9F60-5C28427DFD1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70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8361-8FA0-477A-A23F-8C1536194AD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BD56F-C196-447B-9F60-5C28427DFD1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7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8361-8FA0-477A-A23F-8C1536194AD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BD56F-C196-447B-9F60-5C28427DFD1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3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98361-8FA0-477A-A23F-8C1536194AD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BD56F-C196-447B-9F60-5C28427DFD1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684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98361-8FA0-477A-A23F-8C1536194ADB}"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BD56F-C196-447B-9F60-5C28427DFD1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4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98361-8FA0-477A-A23F-8C1536194AD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7BD56F-C196-447B-9F60-5C28427DFD1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1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E98361-8FA0-477A-A23F-8C1536194ADB}"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7BD56F-C196-447B-9F60-5C28427DFD1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9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E98361-8FA0-477A-A23F-8C1536194ADB}"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7BD56F-C196-447B-9F60-5C28427DFD1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69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98361-8FA0-477A-A23F-8C1536194ADB}"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7BD56F-C196-447B-9F60-5C28427DFD1E}" type="slidenum">
              <a:rPr lang="en-IN" smtClean="0"/>
              <a:t>‹#›</a:t>
            </a:fld>
            <a:endParaRPr lang="en-IN"/>
          </a:p>
        </p:txBody>
      </p:sp>
    </p:spTree>
    <p:extLst>
      <p:ext uri="{BB962C8B-B14F-4D97-AF65-F5344CB8AC3E}">
        <p14:creationId xmlns:p14="http://schemas.microsoft.com/office/powerpoint/2010/main" val="28709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E98361-8FA0-477A-A23F-8C1536194ADB}"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7BD56F-C196-447B-9F60-5C28427DFD1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77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AE98361-8FA0-477A-A23F-8C1536194ADB}" type="datetimeFigureOut">
              <a:rPr lang="en-IN" smtClean="0"/>
              <a:t>28-04-2022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C7BD56F-C196-447B-9F60-5C28427DFD1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9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E98361-8FA0-477A-A23F-8C1536194ADB}" type="datetimeFigureOut">
              <a:rPr lang="en-IN" smtClean="0"/>
              <a:t>28-04-2022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7BD56F-C196-447B-9F60-5C28427DFD1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7927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customXml" Target="../ink/ink1.xml"/><Relationship Id="rId7" Type="http://schemas.openxmlformats.org/officeDocument/2006/relationships/image" Target="../media/image17.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40BBA-6EE1-41E6-BD55-826F14B9402D}"/>
              </a:ext>
            </a:extLst>
          </p:cNvPr>
          <p:cNvSpPr/>
          <p:nvPr/>
        </p:nvSpPr>
        <p:spPr>
          <a:xfrm>
            <a:off x="2798205" y="2194648"/>
            <a:ext cx="780886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0"/>
                <a:solidFill>
                  <a:srgbClr val="FF0000"/>
                </a:solidFill>
                <a:effectLst>
                  <a:reflection blurRad="6350" stA="53000" endA="300" endPos="35500" dir="5400000" sy="-90000" algn="bl" rotWithShape="0"/>
                </a:effectLst>
                <a:latin typeface="Times New Roman" panose="02020603050405020304" pitchFamily="18" charset="0"/>
                <a:ea typeface="Times New Roman" panose="02020603050405020304" pitchFamily="18" charset="0"/>
              </a:rPr>
              <a:t>Second-Hand Book Store </a:t>
            </a:r>
            <a:endParaRPr lang="en-US" sz="16600" b="1" dirty="0">
              <a:ln w="0"/>
              <a:solidFill>
                <a:srgbClr val="FF0000"/>
              </a:solidFill>
              <a:effectLst>
                <a:reflection blurRad="6350" stA="53000" endA="300" endPos="35500" dir="5400000" sy="-90000" algn="bl" rotWithShape="0"/>
              </a:effectLst>
            </a:endParaRPr>
          </a:p>
        </p:txBody>
      </p:sp>
      <p:pic>
        <p:nvPicPr>
          <p:cNvPr id="6" name="Picture 5">
            <a:extLst>
              <a:ext uri="{FF2B5EF4-FFF2-40B4-BE49-F238E27FC236}">
                <a16:creationId xmlns:a16="http://schemas.microsoft.com/office/drawing/2014/main" id="{7A0A33F2-2023-4BD0-9DB9-59AF29633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242" y="3740023"/>
            <a:ext cx="7368467" cy="2621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103CBA1D-066E-4AE5-B7AE-FD86F5947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57" y="330130"/>
            <a:ext cx="2762250" cy="1657350"/>
          </a:xfrm>
          <a:prstGeom prst="rect">
            <a:avLst/>
          </a:prstGeom>
          <a:ln>
            <a:noFill/>
          </a:ln>
          <a:effectLst>
            <a:softEdge rad="112500"/>
          </a:effectLst>
        </p:spPr>
      </p:pic>
      <p:pic>
        <p:nvPicPr>
          <p:cNvPr id="7" name="Picture 6">
            <a:extLst>
              <a:ext uri="{FF2B5EF4-FFF2-40B4-BE49-F238E27FC236}">
                <a16:creationId xmlns:a16="http://schemas.microsoft.com/office/drawing/2014/main" id="{509D896A-2BE2-42F6-9F0B-71A6A0437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835" y="238544"/>
            <a:ext cx="3542191" cy="174893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0F4C3F3-004D-43F4-BA46-25FF99823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5493" y="349180"/>
            <a:ext cx="2800350" cy="1638300"/>
          </a:xfrm>
          <a:prstGeom prst="rect">
            <a:avLst/>
          </a:prstGeom>
          <a:ln>
            <a:noFill/>
          </a:ln>
          <a:effectLst>
            <a:softEdge rad="112500"/>
          </a:effectLst>
        </p:spPr>
      </p:pic>
    </p:spTree>
    <p:extLst>
      <p:ext uri="{BB962C8B-B14F-4D97-AF65-F5344CB8AC3E}">
        <p14:creationId xmlns:p14="http://schemas.microsoft.com/office/powerpoint/2010/main" val="12825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76856B-E796-4770-8B81-B0CB5B01C2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4234" y="1855432"/>
            <a:ext cx="5202314" cy="4793941"/>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FDC4EE8-D7C2-4EFA-BEEB-418F483280B3}"/>
              </a:ext>
            </a:extLst>
          </p:cNvPr>
          <p:cNvSpPr/>
          <p:nvPr/>
        </p:nvSpPr>
        <p:spPr>
          <a:xfrm>
            <a:off x="4680017" y="1130627"/>
            <a:ext cx="2956259"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316454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CD10FE-FADD-4FB0-BAA5-177DF9B425B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7398" y="1890944"/>
            <a:ext cx="5166804" cy="4199138"/>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1FB77560-3D89-4C4F-89E8-102C9AC30E78}"/>
              </a:ext>
            </a:extLst>
          </p:cNvPr>
          <p:cNvSpPr/>
          <p:nvPr/>
        </p:nvSpPr>
        <p:spPr>
          <a:xfrm>
            <a:off x="4781927" y="1130627"/>
            <a:ext cx="2787943"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20724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C15E21-B6D1-4315-B4A7-2AEB6B4D27A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0149" y="1908699"/>
            <a:ext cx="5832628" cy="4208016"/>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B12D74D1-256D-488D-AD88-0435FCE89676}"/>
              </a:ext>
            </a:extLst>
          </p:cNvPr>
          <p:cNvSpPr/>
          <p:nvPr/>
        </p:nvSpPr>
        <p:spPr>
          <a:xfrm>
            <a:off x="4366762" y="1130627"/>
            <a:ext cx="3156633" cy="523220"/>
          </a:xfrm>
          <a:prstGeom prst="rect">
            <a:avLst/>
          </a:prstGeom>
          <a:noFill/>
        </p:spPr>
        <p:txBody>
          <a:bodyPr wrap="none" lIns="91440" tIns="45720" rIns="91440" bIns="45720">
            <a:spAutoFit/>
          </a:bodyPr>
          <a:lstStyle/>
          <a:p>
            <a:pPr algn="ctr"/>
            <a:r>
              <a:rPr lang="en-US" sz="2800" b="1"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Sequence Diagram </a:t>
            </a:r>
            <a:endPar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12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EFB0-A828-4039-AC37-F8AE9E6B6909}"/>
              </a:ext>
            </a:extLst>
          </p:cNvPr>
          <p:cNvSpPr>
            <a:spLocks noGrp="1"/>
          </p:cNvSpPr>
          <p:nvPr>
            <p:ph type="title"/>
          </p:nvPr>
        </p:nvSpPr>
        <p:spPr/>
        <p:txBody>
          <a:bodyPr>
            <a:normAutofit/>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Table specifications </a:t>
            </a:r>
            <a:endParaRPr lang="en-IN" sz="4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539FF63-E502-41F5-BA93-FAEDECE94066}"/>
              </a:ext>
            </a:extLst>
          </p:cNvPr>
          <p:cNvGraphicFramePr>
            <a:graphicFrameLocks noGrp="1"/>
          </p:cNvGraphicFramePr>
          <p:nvPr>
            <p:ph idx="1"/>
            <p:extLst>
              <p:ext uri="{D42A27DB-BD31-4B8C-83A1-F6EECF244321}">
                <p14:modId xmlns:p14="http://schemas.microsoft.com/office/powerpoint/2010/main" val="2155406096"/>
              </p:ext>
            </p:extLst>
          </p:nvPr>
        </p:nvGraphicFramePr>
        <p:xfrm>
          <a:off x="1615535" y="2299297"/>
          <a:ext cx="6498655" cy="1384936"/>
        </p:xfrm>
        <a:graphic>
          <a:graphicData uri="http://schemas.openxmlformats.org/drawingml/2006/table">
            <a:tbl>
              <a:tblPr firstRow="1" firstCol="1" bandRow="1">
                <a:tableStyleId>{5C22544A-7EE6-4342-B048-85BDC9FD1C3A}</a:tableStyleId>
              </a:tblPr>
              <a:tblGrid>
                <a:gridCol w="2165755">
                  <a:extLst>
                    <a:ext uri="{9D8B030D-6E8A-4147-A177-3AD203B41FA5}">
                      <a16:colId xmlns:a16="http://schemas.microsoft.com/office/drawing/2014/main" val="1427537608"/>
                    </a:ext>
                  </a:extLst>
                </a:gridCol>
                <a:gridCol w="2166450">
                  <a:extLst>
                    <a:ext uri="{9D8B030D-6E8A-4147-A177-3AD203B41FA5}">
                      <a16:colId xmlns:a16="http://schemas.microsoft.com/office/drawing/2014/main" val="1102900086"/>
                    </a:ext>
                  </a:extLst>
                </a:gridCol>
                <a:gridCol w="2166450">
                  <a:extLst>
                    <a:ext uri="{9D8B030D-6E8A-4147-A177-3AD203B41FA5}">
                      <a16:colId xmlns:a16="http://schemas.microsoft.com/office/drawing/2014/main" val="3120303701"/>
                    </a:ext>
                  </a:extLst>
                </a:gridCol>
              </a:tblGrid>
              <a:tr h="346234">
                <a:tc>
                  <a:txBody>
                    <a:bodyPr/>
                    <a:lstStyle/>
                    <a:p>
                      <a:pPr algn="l">
                        <a:lnSpc>
                          <a:spcPct val="115000"/>
                        </a:lnSpc>
                        <a:spcAft>
                          <a:spcPts val="1000"/>
                        </a:spcAft>
                      </a:pPr>
                      <a:r>
                        <a:rPr lang="en-US" sz="1200" dirty="0">
                          <a:effectLst/>
                        </a:rPr>
                        <a:t>Column Name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Data Type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9486061"/>
                  </a:ext>
                </a:extLst>
              </a:tr>
              <a:tr h="346234">
                <a:tc>
                  <a:txBody>
                    <a:bodyPr/>
                    <a:lstStyle/>
                    <a:p>
                      <a:pPr algn="l">
                        <a:lnSpc>
                          <a:spcPct val="115000"/>
                        </a:lnSpc>
                        <a:spcAft>
                          <a:spcPts val="1000"/>
                        </a:spcAft>
                      </a:pPr>
                      <a:r>
                        <a:rPr lang="en-US" sz="1200" dirty="0" err="1">
                          <a:effectLst/>
                        </a:rPr>
                        <a:t>Srno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Int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1809058"/>
                  </a:ext>
                </a:extLst>
              </a:tr>
              <a:tr h="346234">
                <a:tc>
                  <a:txBody>
                    <a:bodyPr/>
                    <a:lstStyle/>
                    <a:p>
                      <a:pPr algn="l">
                        <a:lnSpc>
                          <a:spcPct val="115000"/>
                        </a:lnSpc>
                        <a:spcAft>
                          <a:spcPts val="1000"/>
                        </a:spcAft>
                      </a:pPr>
                      <a:r>
                        <a:rPr lang="en-US" sz="1200">
                          <a:effectLst/>
                        </a:rPr>
                        <a:t>Email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418459"/>
                  </a:ext>
                </a:extLst>
              </a:tr>
              <a:tr h="346234">
                <a:tc>
                  <a:txBody>
                    <a:bodyPr/>
                    <a:lstStyle/>
                    <a:p>
                      <a:pPr algn="l">
                        <a:lnSpc>
                          <a:spcPct val="115000"/>
                        </a:lnSpc>
                        <a:spcAft>
                          <a:spcPts val="1000"/>
                        </a:spcAft>
                      </a:pPr>
                      <a:r>
                        <a:rPr lang="en-US" sz="1200">
                          <a:effectLst/>
                        </a:rPr>
                        <a:t>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a:effectLst/>
                        </a:rPr>
                        <a:t>varchar (8)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3296762"/>
                  </a:ext>
                </a:extLst>
              </a:tr>
            </a:tbl>
          </a:graphicData>
        </a:graphic>
      </p:graphicFrame>
      <p:graphicFrame>
        <p:nvGraphicFramePr>
          <p:cNvPr id="6" name="Table 5">
            <a:extLst>
              <a:ext uri="{FF2B5EF4-FFF2-40B4-BE49-F238E27FC236}">
                <a16:creationId xmlns:a16="http://schemas.microsoft.com/office/drawing/2014/main" id="{CC035D31-E751-4598-875A-DE0D7DE8AB08}"/>
              </a:ext>
            </a:extLst>
          </p:cNvPr>
          <p:cNvGraphicFramePr>
            <a:graphicFrameLocks noGrp="1"/>
          </p:cNvGraphicFramePr>
          <p:nvPr>
            <p:extLst>
              <p:ext uri="{D42A27DB-BD31-4B8C-83A1-F6EECF244321}">
                <p14:modId xmlns:p14="http://schemas.microsoft.com/office/powerpoint/2010/main" val="2511507650"/>
              </p:ext>
            </p:extLst>
          </p:nvPr>
        </p:nvGraphicFramePr>
        <p:xfrm>
          <a:off x="1615534" y="4234649"/>
          <a:ext cx="6498655" cy="1818832"/>
        </p:xfrm>
        <a:graphic>
          <a:graphicData uri="http://schemas.openxmlformats.org/drawingml/2006/table">
            <a:tbl>
              <a:tblPr firstRow="1" firstCol="1" bandRow="1">
                <a:tableStyleId>{5C22544A-7EE6-4342-B048-85BDC9FD1C3A}</a:tableStyleId>
              </a:tblPr>
              <a:tblGrid>
                <a:gridCol w="2165755">
                  <a:extLst>
                    <a:ext uri="{9D8B030D-6E8A-4147-A177-3AD203B41FA5}">
                      <a16:colId xmlns:a16="http://schemas.microsoft.com/office/drawing/2014/main" val="1346594794"/>
                    </a:ext>
                  </a:extLst>
                </a:gridCol>
                <a:gridCol w="2166450">
                  <a:extLst>
                    <a:ext uri="{9D8B030D-6E8A-4147-A177-3AD203B41FA5}">
                      <a16:colId xmlns:a16="http://schemas.microsoft.com/office/drawing/2014/main" val="3289131470"/>
                    </a:ext>
                  </a:extLst>
                </a:gridCol>
                <a:gridCol w="2166450">
                  <a:extLst>
                    <a:ext uri="{9D8B030D-6E8A-4147-A177-3AD203B41FA5}">
                      <a16:colId xmlns:a16="http://schemas.microsoft.com/office/drawing/2014/main" val="3838023444"/>
                    </a:ext>
                  </a:extLst>
                </a:gridCol>
              </a:tblGrid>
              <a:tr h="227354">
                <a:tc>
                  <a:txBody>
                    <a:bodyPr/>
                    <a:lstStyle/>
                    <a:p>
                      <a:pPr>
                        <a:lnSpc>
                          <a:spcPct val="115000"/>
                        </a:lnSpc>
                        <a:spcAft>
                          <a:spcPts val="1000"/>
                        </a:spcAft>
                        <a:tabLst>
                          <a:tab pos="1447800" algn="l"/>
                        </a:tabLst>
                      </a:pPr>
                      <a:r>
                        <a:rPr lang="en-US" sz="1200">
                          <a:effectLst/>
                        </a:rPr>
                        <a:t>Column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Data Type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1089194"/>
                  </a:ext>
                </a:extLst>
              </a:tr>
              <a:tr h="227354">
                <a:tc>
                  <a:txBody>
                    <a:bodyPr/>
                    <a:lstStyle/>
                    <a:p>
                      <a:pPr>
                        <a:lnSpc>
                          <a:spcPct val="115000"/>
                        </a:lnSpc>
                        <a:spcAft>
                          <a:spcPts val="1000"/>
                        </a:spcAft>
                        <a:tabLst>
                          <a:tab pos="1447800" algn="l"/>
                        </a:tabLst>
                      </a:pPr>
                      <a:r>
                        <a:rPr lang="en-US" sz="1200">
                          <a:effectLst/>
                        </a:rPr>
                        <a:t>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5149418"/>
                  </a:ext>
                </a:extLst>
              </a:tr>
              <a:tr h="227354">
                <a:tc>
                  <a:txBody>
                    <a:bodyPr/>
                    <a:lstStyle/>
                    <a:p>
                      <a:pPr>
                        <a:lnSpc>
                          <a:spcPct val="115000"/>
                        </a:lnSpc>
                        <a:spcAft>
                          <a:spcPts val="1000"/>
                        </a:spcAft>
                        <a:tabLst>
                          <a:tab pos="1447800" algn="l"/>
                        </a:tabLst>
                      </a:pPr>
                      <a:r>
                        <a:rPr lang="en-US" sz="1200">
                          <a:effectLst/>
                        </a:rPr>
                        <a:t>Email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0040333"/>
                  </a:ext>
                </a:extLst>
              </a:tr>
              <a:tr h="227354">
                <a:tc>
                  <a:txBody>
                    <a:bodyPr/>
                    <a:lstStyle/>
                    <a:p>
                      <a:pPr>
                        <a:lnSpc>
                          <a:spcPct val="115000"/>
                        </a:lnSpc>
                        <a:spcAft>
                          <a:spcPts val="1000"/>
                        </a:spcAft>
                        <a:tabLst>
                          <a:tab pos="1447800" algn="l"/>
                        </a:tabLst>
                      </a:pPr>
                      <a:r>
                        <a:rPr lang="en-US" sz="1200">
                          <a:effectLst/>
                        </a:rPr>
                        <a:t>Gender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1708130"/>
                  </a:ext>
                </a:extLst>
              </a:tr>
              <a:tr h="227354">
                <a:tc>
                  <a:txBody>
                    <a:bodyPr/>
                    <a:lstStyle/>
                    <a:p>
                      <a:pPr>
                        <a:lnSpc>
                          <a:spcPct val="115000"/>
                        </a:lnSpc>
                        <a:spcAft>
                          <a:spcPts val="1000"/>
                        </a:spcAft>
                        <a:tabLst>
                          <a:tab pos="1447800" algn="l"/>
                        </a:tabLst>
                      </a:pPr>
                      <a:r>
                        <a:rPr lang="en-US" sz="1200">
                          <a:effectLst/>
                        </a:rPr>
                        <a:t>Contact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6174330"/>
                  </a:ext>
                </a:extLst>
              </a:tr>
              <a:tr h="227354">
                <a:tc>
                  <a:txBody>
                    <a:bodyPr/>
                    <a:lstStyle/>
                    <a:p>
                      <a:pPr>
                        <a:lnSpc>
                          <a:spcPct val="115000"/>
                        </a:lnSpc>
                        <a:spcAft>
                          <a:spcPts val="1000"/>
                        </a:spcAft>
                        <a:tabLst>
                          <a:tab pos="1447800" algn="l"/>
                        </a:tabLst>
                      </a:pPr>
                      <a:r>
                        <a:rPr lang="en-US" sz="1200">
                          <a:effectLst/>
                        </a:rPr>
                        <a:t>City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410719"/>
                  </a:ext>
                </a:extLst>
              </a:tr>
              <a:tr h="227354">
                <a:tc>
                  <a:txBody>
                    <a:bodyPr/>
                    <a:lstStyle/>
                    <a:p>
                      <a:pPr>
                        <a:lnSpc>
                          <a:spcPct val="115000"/>
                        </a:lnSpc>
                        <a:spcAft>
                          <a:spcPts val="1000"/>
                        </a:spcAft>
                        <a:tabLst>
                          <a:tab pos="1447800" algn="l"/>
                        </a:tabLst>
                      </a:pPr>
                      <a:r>
                        <a:rPr lang="en-US" sz="1200">
                          <a:effectLst/>
                        </a:rPr>
                        <a:t>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312897"/>
                  </a:ext>
                </a:extLst>
              </a:tr>
              <a:tr h="227354">
                <a:tc>
                  <a:txBody>
                    <a:bodyPr/>
                    <a:lstStyle/>
                    <a:p>
                      <a:pPr>
                        <a:lnSpc>
                          <a:spcPct val="115000"/>
                        </a:lnSpc>
                        <a:spcAft>
                          <a:spcPts val="1000"/>
                        </a:spcAft>
                        <a:tabLst>
                          <a:tab pos="1447800" algn="l"/>
                        </a:tabLst>
                      </a:pPr>
                      <a:r>
                        <a:rPr lang="en-US" sz="1200">
                          <a:effectLst/>
                        </a:rPr>
                        <a:t>Answer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9563960"/>
                  </a:ext>
                </a:extLst>
              </a:tr>
            </a:tbl>
          </a:graphicData>
        </a:graphic>
      </p:graphicFrame>
      <p:sp>
        <p:nvSpPr>
          <p:cNvPr id="7" name="Rectangle 6">
            <a:extLst>
              <a:ext uri="{FF2B5EF4-FFF2-40B4-BE49-F238E27FC236}">
                <a16:creationId xmlns:a16="http://schemas.microsoft.com/office/drawing/2014/main" id="{0F4C23CB-FD04-496F-808F-8840B6A5779A}"/>
              </a:ext>
            </a:extLst>
          </p:cNvPr>
          <p:cNvSpPr/>
          <p:nvPr/>
        </p:nvSpPr>
        <p:spPr>
          <a:xfrm>
            <a:off x="1525157" y="1907553"/>
            <a:ext cx="2221826"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Admin</a:t>
            </a:r>
            <a:endParaRPr lang="en-IN"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CD51342-481B-424A-B32F-AFA7CAB0F2A6}"/>
              </a:ext>
            </a:extLst>
          </p:cNvPr>
          <p:cNvSpPr/>
          <p:nvPr/>
        </p:nvSpPr>
        <p:spPr>
          <a:xfrm>
            <a:off x="1532723" y="3853462"/>
            <a:ext cx="2016578"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User</a:t>
            </a:r>
          </a:p>
        </p:txBody>
      </p:sp>
    </p:spTree>
    <p:extLst>
      <p:ext uri="{BB962C8B-B14F-4D97-AF65-F5344CB8AC3E}">
        <p14:creationId xmlns:p14="http://schemas.microsoft.com/office/powerpoint/2010/main" val="222403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E6D74A5-B629-4441-994C-A125EE91A692}"/>
              </a:ext>
            </a:extLst>
          </p:cNvPr>
          <p:cNvGraphicFramePr>
            <a:graphicFrameLocks noGrp="1"/>
          </p:cNvGraphicFramePr>
          <p:nvPr>
            <p:ph idx="1"/>
            <p:extLst>
              <p:ext uri="{D42A27DB-BD31-4B8C-83A1-F6EECF244321}">
                <p14:modId xmlns:p14="http://schemas.microsoft.com/office/powerpoint/2010/main" val="674692667"/>
              </p:ext>
            </p:extLst>
          </p:nvPr>
        </p:nvGraphicFramePr>
        <p:xfrm>
          <a:off x="1588902" y="2167246"/>
          <a:ext cx="7777041" cy="3915536"/>
        </p:xfrm>
        <a:graphic>
          <a:graphicData uri="http://schemas.openxmlformats.org/drawingml/2006/table">
            <a:tbl>
              <a:tblPr firstRow="1" firstCol="1" bandRow="1">
                <a:tableStyleId>{5C22544A-7EE6-4342-B048-85BDC9FD1C3A}</a:tableStyleId>
              </a:tblPr>
              <a:tblGrid>
                <a:gridCol w="2591793">
                  <a:extLst>
                    <a:ext uri="{9D8B030D-6E8A-4147-A177-3AD203B41FA5}">
                      <a16:colId xmlns:a16="http://schemas.microsoft.com/office/drawing/2014/main" val="2042648011"/>
                    </a:ext>
                  </a:extLst>
                </a:gridCol>
                <a:gridCol w="2592624">
                  <a:extLst>
                    <a:ext uri="{9D8B030D-6E8A-4147-A177-3AD203B41FA5}">
                      <a16:colId xmlns:a16="http://schemas.microsoft.com/office/drawing/2014/main" val="540392531"/>
                    </a:ext>
                  </a:extLst>
                </a:gridCol>
                <a:gridCol w="2592624">
                  <a:extLst>
                    <a:ext uri="{9D8B030D-6E8A-4147-A177-3AD203B41FA5}">
                      <a16:colId xmlns:a16="http://schemas.microsoft.com/office/drawing/2014/main" val="3679988072"/>
                    </a:ext>
                  </a:extLst>
                </a:gridCol>
              </a:tblGrid>
              <a:tr h="244721">
                <a:tc>
                  <a:txBody>
                    <a:bodyPr/>
                    <a:lstStyle/>
                    <a:p>
                      <a:pPr>
                        <a:lnSpc>
                          <a:spcPct val="115000"/>
                        </a:lnSpc>
                        <a:spcAft>
                          <a:spcPts val="1000"/>
                        </a:spcAft>
                        <a:tabLst>
                          <a:tab pos="1447800" algn="l"/>
                        </a:tabLst>
                      </a:pPr>
                      <a:r>
                        <a:rPr lang="en-US" sz="1200">
                          <a:effectLst/>
                        </a:rPr>
                        <a:t>Column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Data Type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3634108"/>
                  </a:ext>
                </a:extLst>
              </a:tr>
              <a:tr h="244721">
                <a:tc>
                  <a:txBody>
                    <a:bodyPr/>
                    <a:lstStyle/>
                    <a:p>
                      <a:pPr>
                        <a:lnSpc>
                          <a:spcPct val="115000"/>
                        </a:lnSpc>
                        <a:spcAft>
                          <a:spcPts val="1000"/>
                        </a:spcAft>
                        <a:tabLst>
                          <a:tab pos="1447800" algn="l"/>
                        </a:tabLst>
                      </a:pPr>
                      <a:r>
                        <a:rPr lang="en-US" sz="1200">
                          <a:effectLst/>
                        </a:rPr>
                        <a:t>Bno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Int (11)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24939647"/>
                  </a:ext>
                </a:extLst>
              </a:tr>
              <a:tr h="244721">
                <a:tc>
                  <a:txBody>
                    <a:bodyPr/>
                    <a:lstStyle/>
                    <a:p>
                      <a:pPr>
                        <a:lnSpc>
                          <a:spcPct val="115000"/>
                        </a:lnSpc>
                        <a:spcAft>
                          <a:spcPts val="1000"/>
                        </a:spcAft>
                        <a:tabLst>
                          <a:tab pos="1447800" algn="l"/>
                        </a:tabLst>
                      </a:pPr>
                      <a:r>
                        <a:rPr lang="en-US" sz="1200">
                          <a:effectLst/>
                        </a:rPr>
                        <a:t>User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Foreign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1919072"/>
                  </a:ext>
                </a:extLst>
              </a:tr>
              <a:tr h="244721">
                <a:tc>
                  <a:txBody>
                    <a:bodyPr/>
                    <a:lstStyle/>
                    <a:p>
                      <a:pPr>
                        <a:lnSpc>
                          <a:spcPct val="115000"/>
                        </a:lnSpc>
                        <a:spcAft>
                          <a:spcPts val="1000"/>
                        </a:spcAft>
                        <a:tabLst>
                          <a:tab pos="1447800" algn="l"/>
                        </a:tabLst>
                      </a:pPr>
                      <a:r>
                        <a:rPr lang="en-US" sz="1200">
                          <a:effectLst/>
                        </a:rPr>
                        <a:t>Book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0780416"/>
                  </a:ext>
                </a:extLst>
              </a:tr>
              <a:tr h="244721">
                <a:tc>
                  <a:txBody>
                    <a:bodyPr/>
                    <a:lstStyle/>
                    <a:p>
                      <a:pPr>
                        <a:lnSpc>
                          <a:spcPct val="115000"/>
                        </a:lnSpc>
                        <a:spcAft>
                          <a:spcPts val="1000"/>
                        </a:spcAft>
                        <a:tabLst>
                          <a:tab pos="1447800" algn="l"/>
                        </a:tabLst>
                      </a:pPr>
                      <a:r>
                        <a:rPr lang="en-US" sz="1200">
                          <a:effectLst/>
                        </a:rPr>
                        <a:t>Author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8182549"/>
                  </a:ext>
                </a:extLst>
              </a:tr>
              <a:tr h="244721">
                <a:tc>
                  <a:txBody>
                    <a:bodyPr/>
                    <a:lstStyle/>
                    <a:p>
                      <a:pPr>
                        <a:lnSpc>
                          <a:spcPct val="115000"/>
                        </a:lnSpc>
                        <a:spcAft>
                          <a:spcPts val="1000"/>
                        </a:spcAft>
                        <a:tabLst>
                          <a:tab pos="1447800" algn="l"/>
                        </a:tabLst>
                      </a:pPr>
                      <a:r>
                        <a:rPr lang="en-US" sz="1200">
                          <a:effectLst/>
                        </a:rPr>
                        <a:t>Category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4933983"/>
                  </a:ext>
                </a:extLst>
              </a:tr>
              <a:tr h="244721">
                <a:tc>
                  <a:txBody>
                    <a:bodyPr/>
                    <a:lstStyle/>
                    <a:p>
                      <a:pPr>
                        <a:lnSpc>
                          <a:spcPct val="115000"/>
                        </a:lnSpc>
                        <a:spcAft>
                          <a:spcPts val="1000"/>
                        </a:spcAft>
                        <a:tabLst>
                          <a:tab pos="1447800" algn="l"/>
                        </a:tabLst>
                      </a:pPr>
                      <a:r>
                        <a:rPr lang="en-US" sz="1200">
                          <a:effectLst/>
                        </a:rPr>
                        <a:t>Book Language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7435162"/>
                  </a:ext>
                </a:extLst>
              </a:tr>
              <a:tr h="244721">
                <a:tc>
                  <a:txBody>
                    <a:bodyPr/>
                    <a:lstStyle/>
                    <a:p>
                      <a:pPr>
                        <a:lnSpc>
                          <a:spcPct val="115000"/>
                        </a:lnSpc>
                        <a:spcAft>
                          <a:spcPts val="1000"/>
                        </a:spcAft>
                        <a:tabLst>
                          <a:tab pos="1447800" algn="l"/>
                        </a:tabLst>
                      </a:pPr>
                      <a:r>
                        <a:rPr lang="en-US" sz="1200">
                          <a:effectLst/>
                        </a:rPr>
                        <a:t>Purchase 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5770713"/>
                  </a:ext>
                </a:extLst>
              </a:tr>
              <a:tr h="244721">
                <a:tc>
                  <a:txBody>
                    <a:bodyPr/>
                    <a:lstStyle/>
                    <a:p>
                      <a:pPr>
                        <a:lnSpc>
                          <a:spcPct val="115000"/>
                        </a:lnSpc>
                        <a:spcAft>
                          <a:spcPts val="1000"/>
                        </a:spcAft>
                        <a:tabLst>
                          <a:tab pos="1447800" algn="l"/>
                        </a:tabLst>
                      </a:pPr>
                      <a:r>
                        <a:rPr lang="en-US" sz="1200">
                          <a:effectLst/>
                        </a:rPr>
                        <a:t>Book Condition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1653554"/>
                  </a:ext>
                </a:extLst>
              </a:tr>
              <a:tr h="244721">
                <a:tc>
                  <a:txBody>
                    <a:bodyPr/>
                    <a:lstStyle/>
                    <a:p>
                      <a:pPr>
                        <a:lnSpc>
                          <a:spcPct val="115000"/>
                        </a:lnSpc>
                        <a:spcAft>
                          <a:spcPts val="1000"/>
                        </a:spcAft>
                        <a:tabLst>
                          <a:tab pos="1447800" algn="l"/>
                        </a:tabLst>
                      </a:pPr>
                      <a:r>
                        <a:rPr lang="en-US" sz="1200">
                          <a:effectLst/>
                        </a:rPr>
                        <a:t>Original Price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float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6137385"/>
                  </a:ext>
                </a:extLst>
              </a:tr>
              <a:tr h="244721">
                <a:tc>
                  <a:txBody>
                    <a:bodyPr/>
                    <a:lstStyle/>
                    <a:p>
                      <a:pPr>
                        <a:lnSpc>
                          <a:spcPct val="115000"/>
                        </a:lnSpc>
                        <a:spcAft>
                          <a:spcPts val="1000"/>
                        </a:spcAft>
                        <a:tabLst>
                          <a:tab pos="1447800" algn="l"/>
                        </a:tabLst>
                      </a:pPr>
                      <a:r>
                        <a:rPr lang="en-US" sz="1200">
                          <a:effectLst/>
                        </a:rPr>
                        <a:t>Selling Price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float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0445132"/>
                  </a:ext>
                </a:extLst>
              </a:tr>
              <a:tr h="244721">
                <a:tc>
                  <a:txBody>
                    <a:bodyPr/>
                    <a:lstStyle/>
                    <a:p>
                      <a:pPr>
                        <a:lnSpc>
                          <a:spcPct val="115000"/>
                        </a:lnSpc>
                        <a:spcAft>
                          <a:spcPts val="1000"/>
                        </a:spcAft>
                        <a:tabLst>
                          <a:tab pos="1447800" algn="l"/>
                        </a:tabLst>
                      </a:pPr>
                      <a:r>
                        <a:rPr lang="en-US" sz="1200">
                          <a:effectLst/>
                        </a:rPr>
                        <a:t>Description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978808"/>
                  </a:ext>
                </a:extLst>
              </a:tr>
              <a:tr h="244721">
                <a:tc>
                  <a:txBody>
                    <a:bodyPr/>
                    <a:lstStyle/>
                    <a:p>
                      <a:pPr>
                        <a:lnSpc>
                          <a:spcPct val="115000"/>
                        </a:lnSpc>
                        <a:spcAft>
                          <a:spcPts val="1000"/>
                        </a:spcAft>
                        <a:tabLst>
                          <a:tab pos="1447800" algn="l"/>
                        </a:tabLst>
                      </a:pPr>
                      <a:r>
                        <a:rPr lang="en-US" sz="1200">
                          <a:effectLst/>
                        </a:rPr>
                        <a:t>Image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9389657"/>
                  </a:ext>
                </a:extLst>
              </a:tr>
              <a:tr h="244721">
                <a:tc>
                  <a:txBody>
                    <a:bodyPr/>
                    <a:lstStyle/>
                    <a:p>
                      <a:pPr>
                        <a:lnSpc>
                          <a:spcPct val="115000"/>
                        </a:lnSpc>
                        <a:spcAft>
                          <a:spcPts val="1000"/>
                        </a:spcAft>
                        <a:tabLst>
                          <a:tab pos="1447800" algn="l"/>
                        </a:tabLst>
                      </a:pPr>
                      <a:r>
                        <a:rPr lang="en-US" sz="1200">
                          <a:effectLst/>
                        </a:rPr>
                        <a:t>Status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(15)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9219108"/>
                  </a:ext>
                </a:extLst>
              </a:tr>
              <a:tr h="244721">
                <a:tc>
                  <a:txBody>
                    <a:bodyPr/>
                    <a:lstStyle/>
                    <a:p>
                      <a:pPr>
                        <a:lnSpc>
                          <a:spcPct val="115000"/>
                        </a:lnSpc>
                        <a:spcAft>
                          <a:spcPts val="1000"/>
                        </a:spcAft>
                        <a:tabLst>
                          <a:tab pos="1447800" algn="l"/>
                        </a:tabLst>
                      </a:pPr>
                      <a:r>
                        <a:rPr lang="en-US" sz="1200">
                          <a:effectLst/>
                        </a:rPr>
                        <a:t>Selling 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695671"/>
                  </a:ext>
                </a:extLst>
              </a:tr>
              <a:tr h="244721">
                <a:tc>
                  <a:txBody>
                    <a:bodyPr/>
                    <a:lstStyle/>
                    <a:p>
                      <a:pPr>
                        <a:lnSpc>
                          <a:spcPct val="115000"/>
                        </a:lnSpc>
                        <a:spcAft>
                          <a:spcPts val="1000"/>
                        </a:spcAft>
                        <a:tabLst>
                          <a:tab pos="1447800" algn="l"/>
                        </a:tabLst>
                      </a:pPr>
                      <a:r>
                        <a:rPr lang="en-US" sz="1200">
                          <a:effectLst/>
                        </a:rPr>
                        <a:t>Upload 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620917"/>
                  </a:ext>
                </a:extLst>
              </a:tr>
            </a:tbl>
          </a:graphicData>
        </a:graphic>
      </p:graphicFrame>
      <p:sp>
        <p:nvSpPr>
          <p:cNvPr id="5" name="Rectangle 4">
            <a:extLst>
              <a:ext uri="{FF2B5EF4-FFF2-40B4-BE49-F238E27FC236}">
                <a16:creationId xmlns:a16="http://schemas.microsoft.com/office/drawing/2014/main" id="{BF2A2EA6-E27A-4C00-81B8-6DEDEE0FD38A}"/>
              </a:ext>
            </a:extLst>
          </p:cNvPr>
          <p:cNvSpPr/>
          <p:nvPr/>
        </p:nvSpPr>
        <p:spPr>
          <a:xfrm>
            <a:off x="1444436" y="1797914"/>
            <a:ext cx="2157642"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Books</a:t>
            </a:r>
          </a:p>
        </p:txBody>
      </p:sp>
    </p:spTree>
    <p:extLst>
      <p:ext uri="{BB962C8B-B14F-4D97-AF65-F5344CB8AC3E}">
        <p14:creationId xmlns:p14="http://schemas.microsoft.com/office/powerpoint/2010/main" val="206579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8B6006-94BC-4EF4-A900-DCFC91A96200}"/>
              </a:ext>
            </a:extLst>
          </p:cNvPr>
          <p:cNvGraphicFramePr>
            <a:graphicFrameLocks noGrp="1"/>
          </p:cNvGraphicFramePr>
          <p:nvPr>
            <p:ph idx="1"/>
            <p:extLst>
              <p:ext uri="{D42A27DB-BD31-4B8C-83A1-F6EECF244321}">
                <p14:modId xmlns:p14="http://schemas.microsoft.com/office/powerpoint/2010/main" val="2840041223"/>
              </p:ext>
            </p:extLst>
          </p:nvPr>
        </p:nvGraphicFramePr>
        <p:xfrm>
          <a:off x="1451578" y="2484268"/>
          <a:ext cx="7568136" cy="3569220"/>
        </p:xfrm>
        <a:graphic>
          <a:graphicData uri="http://schemas.openxmlformats.org/drawingml/2006/table">
            <a:tbl>
              <a:tblPr firstRow="1" firstCol="1" bandRow="1">
                <a:tableStyleId>{5C22544A-7EE6-4342-B048-85BDC9FD1C3A}</a:tableStyleId>
              </a:tblPr>
              <a:tblGrid>
                <a:gridCol w="2522172">
                  <a:extLst>
                    <a:ext uri="{9D8B030D-6E8A-4147-A177-3AD203B41FA5}">
                      <a16:colId xmlns:a16="http://schemas.microsoft.com/office/drawing/2014/main" val="541192112"/>
                    </a:ext>
                  </a:extLst>
                </a:gridCol>
                <a:gridCol w="2522982">
                  <a:extLst>
                    <a:ext uri="{9D8B030D-6E8A-4147-A177-3AD203B41FA5}">
                      <a16:colId xmlns:a16="http://schemas.microsoft.com/office/drawing/2014/main" val="202568050"/>
                    </a:ext>
                  </a:extLst>
                </a:gridCol>
                <a:gridCol w="2522982">
                  <a:extLst>
                    <a:ext uri="{9D8B030D-6E8A-4147-A177-3AD203B41FA5}">
                      <a16:colId xmlns:a16="http://schemas.microsoft.com/office/drawing/2014/main" val="3532357014"/>
                    </a:ext>
                  </a:extLst>
                </a:gridCol>
              </a:tblGrid>
              <a:tr h="297435">
                <a:tc>
                  <a:txBody>
                    <a:bodyPr/>
                    <a:lstStyle/>
                    <a:p>
                      <a:pPr>
                        <a:lnSpc>
                          <a:spcPct val="115000"/>
                        </a:lnSpc>
                        <a:spcAft>
                          <a:spcPts val="1000"/>
                        </a:spcAft>
                        <a:tabLst>
                          <a:tab pos="1447800" algn="l"/>
                        </a:tabLst>
                      </a:pPr>
                      <a:r>
                        <a:rPr lang="en-US" sz="1200">
                          <a:effectLst/>
                        </a:rPr>
                        <a:t>Column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Data Type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0423295"/>
                  </a:ext>
                </a:extLst>
              </a:tr>
              <a:tr h="297435">
                <a:tc>
                  <a:txBody>
                    <a:bodyPr/>
                    <a:lstStyle/>
                    <a:p>
                      <a:pPr>
                        <a:lnSpc>
                          <a:spcPct val="115000"/>
                        </a:lnSpc>
                        <a:spcAft>
                          <a:spcPts val="1000"/>
                        </a:spcAft>
                        <a:tabLst>
                          <a:tab pos="1447800" algn="l"/>
                        </a:tabLst>
                      </a:pPr>
                      <a:r>
                        <a:rPr lang="en-US" sz="1200">
                          <a:effectLst/>
                        </a:rPr>
                        <a:t>Order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Int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8235706"/>
                  </a:ext>
                </a:extLst>
              </a:tr>
              <a:tr h="297435">
                <a:tc>
                  <a:txBody>
                    <a:bodyPr/>
                    <a:lstStyle/>
                    <a:p>
                      <a:pPr>
                        <a:lnSpc>
                          <a:spcPct val="115000"/>
                        </a:lnSpc>
                        <a:spcAft>
                          <a:spcPts val="1000"/>
                        </a:spcAft>
                        <a:tabLst>
                          <a:tab pos="1447800" algn="l"/>
                        </a:tabLst>
                      </a:pPr>
                      <a:r>
                        <a:rPr lang="en-US" sz="1200">
                          <a:effectLst/>
                        </a:rPr>
                        <a:t>Order ID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(12)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2272126"/>
                  </a:ext>
                </a:extLst>
              </a:tr>
              <a:tr h="297435">
                <a:tc>
                  <a:txBody>
                    <a:bodyPr/>
                    <a:lstStyle/>
                    <a:p>
                      <a:pPr>
                        <a:lnSpc>
                          <a:spcPct val="115000"/>
                        </a:lnSpc>
                        <a:spcAft>
                          <a:spcPts val="1000"/>
                        </a:spcAft>
                        <a:tabLst>
                          <a:tab pos="1447800" algn="l"/>
                        </a:tabLst>
                      </a:pPr>
                      <a:r>
                        <a:rPr lang="en-US" sz="1200">
                          <a:effectLst/>
                        </a:rPr>
                        <a:t>Buyer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707387"/>
                  </a:ext>
                </a:extLst>
              </a:tr>
              <a:tr h="297435">
                <a:tc>
                  <a:txBody>
                    <a:bodyPr/>
                    <a:lstStyle/>
                    <a:p>
                      <a:pPr>
                        <a:lnSpc>
                          <a:spcPct val="115000"/>
                        </a:lnSpc>
                        <a:spcAft>
                          <a:spcPts val="1000"/>
                        </a:spcAft>
                        <a:tabLst>
                          <a:tab pos="1447800" algn="l"/>
                        </a:tabLst>
                      </a:pPr>
                      <a:r>
                        <a:rPr lang="en-US" sz="1200">
                          <a:effectLst/>
                        </a:rPr>
                        <a:t>Buyer Email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1230798"/>
                  </a:ext>
                </a:extLst>
              </a:tr>
              <a:tr h="297435">
                <a:tc>
                  <a:txBody>
                    <a:bodyPr/>
                    <a:lstStyle/>
                    <a:p>
                      <a:pPr>
                        <a:lnSpc>
                          <a:spcPct val="115000"/>
                        </a:lnSpc>
                        <a:spcAft>
                          <a:spcPts val="1000"/>
                        </a:spcAft>
                        <a:tabLst>
                          <a:tab pos="1447800" algn="l"/>
                        </a:tabLst>
                      </a:pPr>
                      <a:r>
                        <a:rPr lang="en-US" sz="1200">
                          <a:effectLst/>
                        </a:rPr>
                        <a:t>Mobile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8701270"/>
                  </a:ext>
                </a:extLst>
              </a:tr>
              <a:tr h="297435">
                <a:tc>
                  <a:txBody>
                    <a:bodyPr/>
                    <a:lstStyle/>
                    <a:p>
                      <a:pPr>
                        <a:lnSpc>
                          <a:spcPct val="115000"/>
                        </a:lnSpc>
                        <a:spcAft>
                          <a:spcPts val="1000"/>
                        </a:spcAft>
                        <a:tabLst>
                          <a:tab pos="1447800" algn="l"/>
                        </a:tabLst>
                      </a:pPr>
                      <a:r>
                        <a:rPr lang="en-US" sz="1200">
                          <a:effectLst/>
                        </a:rPr>
                        <a:t>Address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text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1229223"/>
                  </a:ext>
                </a:extLst>
              </a:tr>
              <a:tr h="297435">
                <a:tc>
                  <a:txBody>
                    <a:bodyPr/>
                    <a:lstStyle/>
                    <a:p>
                      <a:pPr>
                        <a:lnSpc>
                          <a:spcPct val="115000"/>
                        </a:lnSpc>
                        <a:spcAft>
                          <a:spcPts val="1000"/>
                        </a:spcAft>
                        <a:tabLst>
                          <a:tab pos="1447800" algn="l"/>
                        </a:tabLst>
                      </a:pPr>
                      <a:r>
                        <a:rPr lang="en-US" sz="1200">
                          <a:effectLst/>
                        </a:rPr>
                        <a:t>Book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Int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Foreign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6226186"/>
                  </a:ext>
                </a:extLst>
              </a:tr>
              <a:tr h="297435">
                <a:tc>
                  <a:txBody>
                    <a:bodyPr/>
                    <a:lstStyle/>
                    <a:p>
                      <a:pPr>
                        <a:lnSpc>
                          <a:spcPct val="115000"/>
                        </a:lnSpc>
                        <a:spcAft>
                          <a:spcPts val="1000"/>
                        </a:spcAft>
                        <a:tabLst>
                          <a:tab pos="1447800" algn="l"/>
                        </a:tabLst>
                      </a:pPr>
                      <a:r>
                        <a:rPr lang="en-US" sz="1200">
                          <a:effectLst/>
                        </a:rPr>
                        <a:t>Price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float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6410448"/>
                  </a:ext>
                </a:extLst>
              </a:tr>
              <a:tr h="297435">
                <a:tc>
                  <a:txBody>
                    <a:bodyPr/>
                    <a:lstStyle/>
                    <a:p>
                      <a:pPr>
                        <a:lnSpc>
                          <a:spcPct val="115000"/>
                        </a:lnSpc>
                        <a:spcAft>
                          <a:spcPts val="1000"/>
                        </a:spcAft>
                        <a:tabLst>
                          <a:tab pos="1447800" algn="l"/>
                        </a:tabLst>
                      </a:pPr>
                      <a:r>
                        <a:rPr lang="en-US" sz="1200">
                          <a:effectLst/>
                        </a:rPr>
                        <a:t>Payment Mode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4535001"/>
                  </a:ext>
                </a:extLst>
              </a:tr>
              <a:tr h="297435">
                <a:tc>
                  <a:txBody>
                    <a:bodyPr/>
                    <a:lstStyle/>
                    <a:p>
                      <a:pPr>
                        <a:lnSpc>
                          <a:spcPct val="115000"/>
                        </a:lnSpc>
                        <a:spcAft>
                          <a:spcPts val="1000"/>
                        </a:spcAft>
                        <a:tabLst>
                          <a:tab pos="1447800" algn="l"/>
                        </a:tabLst>
                      </a:pPr>
                      <a:r>
                        <a:rPr lang="en-US" sz="1200">
                          <a:effectLst/>
                        </a:rPr>
                        <a:t>Selling 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5639305"/>
                  </a:ext>
                </a:extLst>
              </a:tr>
              <a:tr h="297435">
                <a:tc>
                  <a:txBody>
                    <a:bodyPr/>
                    <a:lstStyle/>
                    <a:p>
                      <a:pPr>
                        <a:lnSpc>
                          <a:spcPct val="115000"/>
                        </a:lnSpc>
                        <a:spcAft>
                          <a:spcPts val="1000"/>
                        </a:spcAft>
                        <a:tabLst>
                          <a:tab pos="1447800" algn="l"/>
                        </a:tabLst>
                      </a:pPr>
                      <a:r>
                        <a:rPr lang="en-US" sz="1200">
                          <a:effectLst/>
                        </a:rPr>
                        <a:t>Status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4921640"/>
                  </a:ext>
                </a:extLst>
              </a:tr>
            </a:tbl>
          </a:graphicData>
        </a:graphic>
      </p:graphicFrame>
      <p:sp>
        <p:nvSpPr>
          <p:cNvPr id="5" name="Rectangle 4">
            <a:extLst>
              <a:ext uri="{FF2B5EF4-FFF2-40B4-BE49-F238E27FC236}">
                <a16:creationId xmlns:a16="http://schemas.microsoft.com/office/drawing/2014/main" id="{67AACFB5-4A1A-4FFA-BDEE-34CEDF0A5107}"/>
              </a:ext>
            </a:extLst>
          </p:cNvPr>
          <p:cNvSpPr/>
          <p:nvPr/>
        </p:nvSpPr>
        <p:spPr>
          <a:xfrm>
            <a:off x="1419773" y="1993223"/>
            <a:ext cx="2260234"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Orders</a:t>
            </a:r>
          </a:p>
        </p:txBody>
      </p:sp>
    </p:spTree>
    <p:extLst>
      <p:ext uri="{BB962C8B-B14F-4D97-AF65-F5344CB8AC3E}">
        <p14:creationId xmlns:p14="http://schemas.microsoft.com/office/powerpoint/2010/main" val="144635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BE2B38E-9B94-4851-98ED-49A9D3889447}"/>
              </a:ext>
            </a:extLst>
          </p:cNvPr>
          <p:cNvGraphicFramePr>
            <a:graphicFrameLocks noGrp="1"/>
          </p:cNvGraphicFramePr>
          <p:nvPr>
            <p:ph idx="1"/>
            <p:extLst>
              <p:ext uri="{D42A27DB-BD31-4B8C-83A1-F6EECF244321}">
                <p14:modId xmlns:p14="http://schemas.microsoft.com/office/powerpoint/2010/main" val="1288009852"/>
              </p:ext>
            </p:extLst>
          </p:nvPr>
        </p:nvGraphicFramePr>
        <p:xfrm>
          <a:off x="1358082" y="2482262"/>
          <a:ext cx="7306523" cy="3323736"/>
        </p:xfrm>
        <a:graphic>
          <a:graphicData uri="http://schemas.openxmlformats.org/drawingml/2006/table">
            <a:tbl>
              <a:tblPr firstRow="1" firstCol="1" bandRow="1">
                <a:tableStyleId>{5C22544A-7EE6-4342-B048-85BDC9FD1C3A}</a:tableStyleId>
              </a:tblPr>
              <a:tblGrid>
                <a:gridCol w="2434987">
                  <a:extLst>
                    <a:ext uri="{9D8B030D-6E8A-4147-A177-3AD203B41FA5}">
                      <a16:colId xmlns:a16="http://schemas.microsoft.com/office/drawing/2014/main" val="3702057200"/>
                    </a:ext>
                  </a:extLst>
                </a:gridCol>
                <a:gridCol w="2435768">
                  <a:extLst>
                    <a:ext uri="{9D8B030D-6E8A-4147-A177-3AD203B41FA5}">
                      <a16:colId xmlns:a16="http://schemas.microsoft.com/office/drawing/2014/main" val="4039801866"/>
                    </a:ext>
                  </a:extLst>
                </a:gridCol>
                <a:gridCol w="2435768">
                  <a:extLst>
                    <a:ext uri="{9D8B030D-6E8A-4147-A177-3AD203B41FA5}">
                      <a16:colId xmlns:a16="http://schemas.microsoft.com/office/drawing/2014/main" val="1722960608"/>
                    </a:ext>
                  </a:extLst>
                </a:gridCol>
              </a:tblGrid>
              <a:tr h="415467">
                <a:tc>
                  <a:txBody>
                    <a:bodyPr/>
                    <a:lstStyle/>
                    <a:p>
                      <a:pPr>
                        <a:lnSpc>
                          <a:spcPct val="115000"/>
                        </a:lnSpc>
                        <a:spcAft>
                          <a:spcPts val="1000"/>
                        </a:spcAft>
                      </a:pPr>
                      <a:r>
                        <a:rPr lang="en-US" sz="1200">
                          <a:effectLst/>
                        </a:rPr>
                        <a:t>Column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Data Type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6034974"/>
                  </a:ext>
                </a:extLst>
              </a:tr>
              <a:tr h="415467">
                <a:tc>
                  <a:txBody>
                    <a:bodyPr/>
                    <a:lstStyle/>
                    <a:p>
                      <a:pPr>
                        <a:lnSpc>
                          <a:spcPct val="115000"/>
                        </a:lnSpc>
                        <a:spcAft>
                          <a:spcPts val="1000"/>
                        </a:spcAft>
                      </a:pPr>
                      <a:r>
                        <a:rPr lang="en-US" sz="1200" dirty="0" err="1">
                          <a:effectLst/>
                        </a:rPr>
                        <a:t>Srno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Int (11)1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9918901"/>
                  </a:ext>
                </a:extLst>
              </a:tr>
              <a:tr h="415467">
                <a:tc>
                  <a:txBody>
                    <a:bodyPr/>
                    <a:lstStyle/>
                    <a:p>
                      <a:pPr>
                        <a:lnSpc>
                          <a:spcPct val="115000"/>
                        </a:lnSpc>
                        <a:spcAft>
                          <a:spcPts val="1000"/>
                        </a:spcAft>
                      </a:pPr>
                      <a:r>
                        <a:rPr lang="en-US" sz="1200">
                          <a:effectLst/>
                        </a:rPr>
                        <a:t>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1901092"/>
                  </a:ext>
                </a:extLst>
              </a:tr>
              <a:tr h="415467">
                <a:tc>
                  <a:txBody>
                    <a:bodyPr/>
                    <a:lstStyle/>
                    <a:p>
                      <a:pPr>
                        <a:lnSpc>
                          <a:spcPct val="115000"/>
                        </a:lnSpc>
                        <a:spcAft>
                          <a:spcPts val="1000"/>
                        </a:spcAft>
                      </a:pPr>
                      <a:r>
                        <a:rPr lang="en-US" sz="1200">
                          <a:effectLst/>
                        </a:rPr>
                        <a:t>Email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Foreign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168471"/>
                  </a:ext>
                </a:extLst>
              </a:tr>
              <a:tr h="415467">
                <a:tc>
                  <a:txBody>
                    <a:bodyPr/>
                    <a:lstStyle/>
                    <a:p>
                      <a:pPr>
                        <a:lnSpc>
                          <a:spcPct val="115000"/>
                        </a:lnSpc>
                        <a:spcAft>
                          <a:spcPts val="1000"/>
                        </a:spcAft>
                      </a:pPr>
                      <a:r>
                        <a:rPr lang="en-US" sz="1200">
                          <a:effectLst/>
                        </a:rPr>
                        <a:t>Account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1022087"/>
                  </a:ext>
                </a:extLst>
              </a:tr>
              <a:tr h="415467">
                <a:tc>
                  <a:txBody>
                    <a:bodyPr/>
                    <a:lstStyle/>
                    <a:p>
                      <a:pPr>
                        <a:lnSpc>
                          <a:spcPct val="115000"/>
                        </a:lnSpc>
                        <a:spcAft>
                          <a:spcPts val="1000"/>
                        </a:spcAft>
                      </a:pPr>
                      <a:r>
                        <a:rPr lang="en-US" sz="1200">
                          <a:effectLst/>
                        </a:rPr>
                        <a:t>Bank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5082188"/>
                  </a:ext>
                </a:extLst>
              </a:tr>
              <a:tr h="415467">
                <a:tc>
                  <a:txBody>
                    <a:bodyPr/>
                    <a:lstStyle/>
                    <a:p>
                      <a:pPr>
                        <a:lnSpc>
                          <a:spcPct val="115000"/>
                        </a:lnSpc>
                        <a:spcAft>
                          <a:spcPts val="1000"/>
                        </a:spcAft>
                      </a:pPr>
                      <a:r>
                        <a:rPr lang="en-US" sz="1200">
                          <a:effectLst/>
                        </a:rPr>
                        <a:t>IFCE Code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(15)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091992"/>
                  </a:ext>
                </a:extLst>
              </a:tr>
              <a:tr h="415467">
                <a:tc>
                  <a:txBody>
                    <a:bodyPr/>
                    <a:lstStyle/>
                    <a:p>
                      <a:pPr>
                        <a:lnSpc>
                          <a:spcPct val="115000"/>
                        </a:lnSpc>
                        <a:spcAft>
                          <a:spcPts val="1000"/>
                        </a:spcAft>
                      </a:pPr>
                      <a:r>
                        <a:rPr lang="en-US" sz="1200">
                          <a:effectLst/>
                        </a:rPr>
                        <a:t>Branch</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4523245"/>
                  </a:ext>
                </a:extLst>
              </a:tr>
            </a:tbl>
          </a:graphicData>
        </a:graphic>
      </p:graphicFrame>
      <p:sp>
        <p:nvSpPr>
          <p:cNvPr id="5" name="Rectangle 4">
            <a:extLst>
              <a:ext uri="{FF2B5EF4-FFF2-40B4-BE49-F238E27FC236}">
                <a16:creationId xmlns:a16="http://schemas.microsoft.com/office/drawing/2014/main" id="{1B69A8D1-5F80-4B98-9CCD-B61F57B738AA}"/>
              </a:ext>
            </a:extLst>
          </p:cNvPr>
          <p:cNvSpPr/>
          <p:nvPr/>
        </p:nvSpPr>
        <p:spPr>
          <a:xfrm>
            <a:off x="1315902" y="2002101"/>
            <a:ext cx="3036151"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Bank Accounts</a:t>
            </a:r>
          </a:p>
        </p:txBody>
      </p:sp>
    </p:spTree>
    <p:extLst>
      <p:ext uri="{BB962C8B-B14F-4D97-AF65-F5344CB8AC3E}">
        <p14:creationId xmlns:p14="http://schemas.microsoft.com/office/powerpoint/2010/main" val="64917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F22AD84-FDB9-4FB9-83E1-CB3838389A3D}"/>
              </a:ext>
            </a:extLst>
          </p:cNvPr>
          <p:cNvGraphicFramePr>
            <a:graphicFrameLocks noGrp="1"/>
          </p:cNvGraphicFramePr>
          <p:nvPr>
            <p:ph idx="1"/>
            <p:extLst>
              <p:ext uri="{D42A27DB-BD31-4B8C-83A1-F6EECF244321}">
                <p14:modId xmlns:p14="http://schemas.microsoft.com/office/powerpoint/2010/main" val="1859082746"/>
              </p:ext>
            </p:extLst>
          </p:nvPr>
        </p:nvGraphicFramePr>
        <p:xfrm>
          <a:off x="1517881" y="2509369"/>
          <a:ext cx="7714896" cy="1281396"/>
        </p:xfrm>
        <a:graphic>
          <a:graphicData uri="http://schemas.openxmlformats.org/drawingml/2006/table">
            <a:tbl>
              <a:tblPr firstRow="1" firstCol="1" bandRow="1">
                <a:tableStyleId>{5C22544A-7EE6-4342-B048-85BDC9FD1C3A}</a:tableStyleId>
              </a:tblPr>
              <a:tblGrid>
                <a:gridCol w="2571082">
                  <a:extLst>
                    <a:ext uri="{9D8B030D-6E8A-4147-A177-3AD203B41FA5}">
                      <a16:colId xmlns:a16="http://schemas.microsoft.com/office/drawing/2014/main" val="2016836673"/>
                    </a:ext>
                  </a:extLst>
                </a:gridCol>
                <a:gridCol w="2571907">
                  <a:extLst>
                    <a:ext uri="{9D8B030D-6E8A-4147-A177-3AD203B41FA5}">
                      <a16:colId xmlns:a16="http://schemas.microsoft.com/office/drawing/2014/main" val="1547515543"/>
                    </a:ext>
                  </a:extLst>
                </a:gridCol>
                <a:gridCol w="2571907">
                  <a:extLst>
                    <a:ext uri="{9D8B030D-6E8A-4147-A177-3AD203B41FA5}">
                      <a16:colId xmlns:a16="http://schemas.microsoft.com/office/drawing/2014/main" val="2157400284"/>
                    </a:ext>
                  </a:extLst>
                </a:gridCol>
              </a:tblGrid>
              <a:tr h="320349">
                <a:tc>
                  <a:txBody>
                    <a:bodyPr/>
                    <a:lstStyle/>
                    <a:p>
                      <a:pPr>
                        <a:lnSpc>
                          <a:spcPct val="115000"/>
                        </a:lnSpc>
                        <a:spcAft>
                          <a:spcPts val="1000"/>
                        </a:spcAft>
                        <a:tabLst>
                          <a:tab pos="1447800" algn="l"/>
                        </a:tabLst>
                      </a:pPr>
                      <a:r>
                        <a:rPr lang="en-US" sz="1200" dirty="0">
                          <a:effectLst/>
                        </a:rPr>
                        <a:t>Column Name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Data Type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6223143"/>
                  </a:ext>
                </a:extLst>
              </a:tr>
              <a:tr h="320349">
                <a:tc>
                  <a:txBody>
                    <a:bodyPr/>
                    <a:lstStyle/>
                    <a:p>
                      <a:pPr>
                        <a:lnSpc>
                          <a:spcPct val="115000"/>
                        </a:lnSpc>
                        <a:spcAft>
                          <a:spcPts val="1000"/>
                        </a:spcAft>
                        <a:tabLst>
                          <a:tab pos="1447800" algn="l"/>
                        </a:tabLst>
                      </a:pPr>
                      <a:r>
                        <a:rPr lang="en-US" sz="1200">
                          <a:effectLst/>
                        </a:rPr>
                        <a:t>Cno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Int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7532834"/>
                  </a:ext>
                </a:extLst>
              </a:tr>
              <a:tr h="320349">
                <a:tc>
                  <a:txBody>
                    <a:bodyPr/>
                    <a:lstStyle/>
                    <a:p>
                      <a:pPr>
                        <a:lnSpc>
                          <a:spcPct val="115000"/>
                        </a:lnSpc>
                        <a:spcAft>
                          <a:spcPts val="1000"/>
                        </a:spcAft>
                        <a:tabLst>
                          <a:tab pos="1447800" algn="l"/>
                        </a:tabLst>
                      </a:pPr>
                      <a:r>
                        <a:rPr lang="en-US" sz="1200">
                          <a:effectLst/>
                        </a:rPr>
                        <a:t>User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Foreign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9807562"/>
                  </a:ext>
                </a:extLst>
              </a:tr>
              <a:tr h="320349">
                <a:tc>
                  <a:txBody>
                    <a:bodyPr/>
                    <a:lstStyle/>
                    <a:p>
                      <a:pPr>
                        <a:lnSpc>
                          <a:spcPct val="115000"/>
                        </a:lnSpc>
                        <a:spcAft>
                          <a:spcPts val="1000"/>
                        </a:spcAft>
                        <a:tabLst>
                          <a:tab pos="1447800" algn="l"/>
                        </a:tabLst>
                      </a:pPr>
                      <a:r>
                        <a:rPr lang="en-US" sz="1200">
                          <a:effectLst/>
                        </a:rPr>
                        <a:t>Book 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Int(11)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Foreign Key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0615155"/>
                  </a:ext>
                </a:extLst>
              </a:tr>
            </a:tbl>
          </a:graphicData>
        </a:graphic>
      </p:graphicFrame>
      <p:graphicFrame>
        <p:nvGraphicFramePr>
          <p:cNvPr id="5" name="Table 4">
            <a:extLst>
              <a:ext uri="{FF2B5EF4-FFF2-40B4-BE49-F238E27FC236}">
                <a16:creationId xmlns:a16="http://schemas.microsoft.com/office/drawing/2014/main" id="{6D89C879-D857-49E9-A92F-7C468383051E}"/>
              </a:ext>
            </a:extLst>
          </p:cNvPr>
          <p:cNvGraphicFramePr>
            <a:graphicFrameLocks noGrp="1"/>
          </p:cNvGraphicFramePr>
          <p:nvPr>
            <p:extLst>
              <p:ext uri="{D42A27DB-BD31-4B8C-83A1-F6EECF244321}">
                <p14:modId xmlns:p14="http://schemas.microsoft.com/office/powerpoint/2010/main" val="2308546827"/>
              </p:ext>
            </p:extLst>
          </p:nvPr>
        </p:nvGraphicFramePr>
        <p:xfrm>
          <a:off x="1531701" y="4446379"/>
          <a:ext cx="7701076" cy="1395125"/>
        </p:xfrm>
        <a:graphic>
          <a:graphicData uri="http://schemas.openxmlformats.org/drawingml/2006/table">
            <a:tbl>
              <a:tblPr firstRow="1" firstCol="1" bandRow="1">
                <a:tableStyleId>{5C22544A-7EE6-4342-B048-85BDC9FD1C3A}</a:tableStyleId>
              </a:tblPr>
              <a:tblGrid>
                <a:gridCol w="2566476">
                  <a:extLst>
                    <a:ext uri="{9D8B030D-6E8A-4147-A177-3AD203B41FA5}">
                      <a16:colId xmlns:a16="http://schemas.microsoft.com/office/drawing/2014/main" val="3777129227"/>
                    </a:ext>
                  </a:extLst>
                </a:gridCol>
                <a:gridCol w="2567300">
                  <a:extLst>
                    <a:ext uri="{9D8B030D-6E8A-4147-A177-3AD203B41FA5}">
                      <a16:colId xmlns:a16="http://schemas.microsoft.com/office/drawing/2014/main" val="1837057323"/>
                    </a:ext>
                  </a:extLst>
                </a:gridCol>
                <a:gridCol w="2567300">
                  <a:extLst>
                    <a:ext uri="{9D8B030D-6E8A-4147-A177-3AD203B41FA5}">
                      <a16:colId xmlns:a16="http://schemas.microsoft.com/office/drawing/2014/main" val="2311334747"/>
                    </a:ext>
                  </a:extLst>
                </a:gridCol>
              </a:tblGrid>
              <a:tr h="279025">
                <a:tc>
                  <a:txBody>
                    <a:bodyPr/>
                    <a:lstStyle/>
                    <a:p>
                      <a:pPr>
                        <a:lnSpc>
                          <a:spcPct val="115000"/>
                        </a:lnSpc>
                        <a:spcAft>
                          <a:spcPts val="1000"/>
                        </a:spcAft>
                        <a:tabLst>
                          <a:tab pos="1447800" algn="l"/>
                        </a:tabLst>
                      </a:pPr>
                      <a:r>
                        <a:rPr lang="en-US" sz="1200">
                          <a:effectLst/>
                        </a:rPr>
                        <a:t>Column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Data Type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Constraint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1338629"/>
                  </a:ext>
                </a:extLst>
              </a:tr>
              <a:tr h="279025">
                <a:tc>
                  <a:txBody>
                    <a:bodyPr/>
                    <a:lstStyle/>
                    <a:p>
                      <a:pPr>
                        <a:lnSpc>
                          <a:spcPct val="115000"/>
                        </a:lnSpc>
                        <a:spcAft>
                          <a:spcPts val="1000"/>
                        </a:spcAft>
                        <a:tabLst>
                          <a:tab pos="1447800" algn="l"/>
                        </a:tabLst>
                      </a:pPr>
                      <a:r>
                        <a:rPr lang="en-US" sz="1200">
                          <a:effectLst/>
                        </a:rPr>
                        <a:t>Srno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Int (11)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Primary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9454575"/>
                  </a:ext>
                </a:extLst>
              </a:tr>
              <a:tr h="279025">
                <a:tc>
                  <a:txBody>
                    <a:bodyPr/>
                    <a:lstStyle/>
                    <a:p>
                      <a:pPr>
                        <a:lnSpc>
                          <a:spcPct val="115000"/>
                        </a:lnSpc>
                        <a:spcAft>
                          <a:spcPts val="1000"/>
                        </a:spcAft>
                        <a:tabLst>
                          <a:tab pos="1447800" algn="l"/>
                        </a:tabLst>
                      </a:pPr>
                      <a:r>
                        <a:rPr lang="en-US" sz="1200" dirty="0">
                          <a:effectLst/>
                        </a:rPr>
                        <a:t>Email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(50)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Foreign Key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1862115"/>
                  </a:ext>
                </a:extLst>
              </a:tr>
              <a:tr h="279025">
                <a:tc>
                  <a:txBody>
                    <a:bodyPr/>
                    <a:lstStyle/>
                    <a:p>
                      <a:pPr>
                        <a:lnSpc>
                          <a:spcPct val="115000"/>
                        </a:lnSpc>
                        <a:spcAft>
                          <a:spcPts val="1000"/>
                        </a:spcAft>
                        <a:tabLst>
                          <a:tab pos="1447800" algn="l"/>
                        </a:tabLst>
                      </a:pPr>
                      <a:r>
                        <a:rPr lang="en-US" sz="1200">
                          <a:effectLst/>
                        </a:rPr>
                        <a:t>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Varchar (30)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NOT NULL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7020813"/>
                  </a:ext>
                </a:extLst>
              </a:tr>
              <a:tr h="279025">
                <a:tc>
                  <a:txBody>
                    <a:bodyPr/>
                    <a:lstStyle/>
                    <a:p>
                      <a:pPr>
                        <a:lnSpc>
                          <a:spcPct val="115000"/>
                        </a:lnSpc>
                        <a:spcAft>
                          <a:spcPts val="1000"/>
                        </a:spcAft>
                        <a:tabLst>
                          <a:tab pos="1447800" algn="l"/>
                        </a:tabLst>
                      </a:pPr>
                      <a:r>
                        <a:rPr lang="en-US" sz="1200">
                          <a:effectLst/>
                        </a:rPr>
                        <a:t>Comment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a:effectLst/>
                        </a:rPr>
                        <a:t>text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tabLst>
                          <a:tab pos="1447800" algn="l"/>
                        </a:tabLst>
                      </a:pPr>
                      <a:r>
                        <a:rPr lang="en-US" sz="1200" dirty="0">
                          <a:effectLst/>
                        </a:rPr>
                        <a:t>NOT NULL</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045925"/>
                  </a:ext>
                </a:extLst>
              </a:tr>
            </a:tbl>
          </a:graphicData>
        </a:graphic>
      </p:graphicFrame>
      <p:sp>
        <p:nvSpPr>
          <p:cNvPr id="6" name="Rectangle 5">
            <a:extLst>
              <a:ext uri="{FF2B5EF4-FFF2-40B4-BE49-F238E27FC236}">
                <a16:creationId xmlns:a16="http://schemas.microsoft.com/office/drawing/2014/main" id="{BC9C8C22-CC17-47A6-834B-08D5B107A774}"/>
              </a:ext>
            </a:extLst>
          </p:cNvPr>
          <p:cNvSpPr/>
          <p:nvPr/>
        </p:nvSpPr>
        <p:spPr>
          <a:xfrm>
            <a:off x="1440567" y="1979806"/>
            <a:ext cx="2016578"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Cart</a:t>
            </a:r>
          </a:p>
        </p:txBody>
      </p:sp>
      <p:sp>
        <p:nvSpPr>
          <p:cNvPr id="7" name="Rectangle 6">
            <a:extLst>
              <a:ext uri="{FF2B5EF4-FFF2-40B4-BE49-F238E27FC236}">
                <a16:creationId xmlns:a16="http://schemas.microsoft.com/office/drawing/2014/main" id="{44468E87-BF6E-4C07-ABE3-C9CE4FBFCFE8}"/>
              </a:ext>
            </a:extLst>
          </p:cNvPr>
          <p:cNvSpPr/>
          <p:nvPr/>
        </p:nvSpPr>
        <p:spPr>
          <a:xfrm>
            <a:off x="1698426" y="3962752"/>
            <a:ext cx="2593659"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Table Name : Feedbacks</a:t>
            </a:r>
          </a:p>
        </p:txBody>
      </p:sp>
    </p:spTree>
    <p:extLst>
      <p:ext uri="{BB962C8B-B14F-4D97-AF65-F5344CB8AC3E}">
        <p14:creationId xmlns:p14="http://schemas.microsoft.com/office/powerpoint/2010/main" val="16877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06E5-A41B-466D-B54E-F624A43C9F2A}"/>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0E67712-5E59-464E-BF8D-D95AB156B85D}"/>
              </a:ext>
            </a:extLst>
          </p:cNvPr>
          <p:cNvSpPr>
            <a:spLocks noGrp="1"/>
          </p:cNvSpPr>
          <p:nvPr>
            <p:ph idx="1"/>
          </p:nvPr>
        </p:nvSpPr>
        <p:spPr>
          <a:xfrm>
            <a:off x="2037505" y="2237173"/>
            <a:ext cx="8802131" cy="3266982"/>
          </a:xfrm>
        </p:spPr>
        <p:txBody>
          <a:bodyPr numCol="2">
            <a:normAutofit lnSpcReduction="10000"/>
          </a:bodyPr>
          <a:lstStyle/>
          <a:p>
            <a:pPr algn="just">
              <a:spcAft>
                <a:spcPts val="1000"/>
              </a:spcAft>
            </a:pPr>
            <a:r>
              <a:rPr lang="en-US" sz="1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 Books</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gn="just">
              <a:lnSpc>
                <a:spcPct val="10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 JAVA SERVLET PROGRAMMING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0" algn="just">
              <a:lnSpc>
                <a:spcPct val="100000"/>
              </a:lnSpc>
              <a:spcAft>
                <a:spcPts val="1000"/>
              </a:spcAft>
              <a:buNone/>
            </a:pPr>
            <a:r>
              <a:rPr lang="en-US" sz="1200" b="1" dirty="0">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	 -By Jason Hunter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0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2. JAVA 2 (Black Book)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0" algn="just">
              <a:lnSpc>
                <a:spcPct val="100000"/>
              </a:lnSpc>
              <a:spcAft>
                <a:spcPts val="1000"/>
              </a:spcAft>
              <a:buNone/>
            </a:pPr>
            <a:r>
              <a:rPr lang="en-US" sz="1200" b="1" dirty="0">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	 -By Steven </a:t>
            </a:r>
            <a:r>
              <a:rPr lang="en-US" sz="1200" b="1" dirty="0" err="1">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Holzner</a:t>
            </a:r>
            <a:r>
              <a:rPr lang="en-US" sz="1200" b="1" dirty="0">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00000"/>
              </a:lnSpc>
              <a:spcAft>
                <a:spcPts val="100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UML 2.0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lnSpc>
                <a:spcPct val="100000"/>
              </a:lnSpc>
              <a:spcAft>
                <a:spcPts val="1000"/>
              </a:spcAft>
              <a:buNone/>
            </a:pPr>
            <a:r>
              <a:rPr lang="en-US" sz="1200" b="1" dirty="0">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 -By Dan </a:t>
            </a:r>
            <a:r>
              <a:rPr lang="en-US" sz="1200" b="1" dirty="0" err="1">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rPr>
              <a:t>Pilone</a:t>
            </a:r>
            <a:endParaRPr lang="en-US" sz="1200" b="1" dirty="0">
              <a:solidFill>
                <a:srgbClr val="676767"/>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lvl="2" indent="0">
              <a:lnSpc>
                <a:spcPct val="100000"/>
              </a:lnSpc>
              <a:spcAft>
                <a:spcPts val="1000"/>
              </a:spcAft>
              <a:buNone/>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000"/>
              </a:spcAft>
            </a:pPr>
            <a:r>
              <a:rPr lang="en-US" sz="1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Websites</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7250" lvl="1" indent="-171450">
              <a:lnSpc>
                <a:spcPct val="10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https://www.geeksforgeeks.org/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7250" lvl="1" indent="-171450">
              <a:lnSpc>
                <a:spcPct val="10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https://www.javatpoint.com/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857250" lvl="1" indent="-171450">
              <a:lnSpc>
                <a:spcPct val="10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https://getbootstrap.com/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45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1945-263F-4769-ABC1-585FAEA6020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Limitations</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523A992-71CB-4675-BC8F-7009903B9AD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cannot return a book once he has bought</a:t>
            </a:r>
          </a:p>
          <a:p>
            <a:r>
              <a:rPr lang="en-US" dirty="0">
                <a:latin typeface="Times New Roman" panose="02020603050405020304" pitchFamily="18" charset="0"/>
                <a:cs typeface="Times New Roman" panose="02020603050405020304" pitchFamily="18" charset="0"/>
              </a:rPr>
              <a:t>Admin cannot delete users. </a:t>
            </a:r>
          </a:p>
          <a:p>
            <a:r>
              <a:rPr lang="en-US" dirty="0">
                <a:latin typeface="Times New Roman" panose="02020603050405020304" pitchFamily="18" charset="0"/>
                <a:cs typeface="Times New Roman" panose="02020603050405020304" pitchFamily="18" charset="0"/>
              </a:rPr>
              <a:t>user cannot track his orders.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0CD6A1-347B-45FB-8539-02F32D53A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07" y="4002920"/>
            <a:ext cx="4005308" cy="2002654"/>
          </a:xfrm>
          <a:prstGeom prst="rect">
            <a:avLst/>
          </a:prstGeom>
          <a:ln>
            <a:noFill/>
          </a:ln>
          <a:effectLst>
            <a:outerShdw blurRad="292100" dist="139700" dir="2700000" algn="tl" rotWithShape="0">
              <a:srgbClr val="333333">
                <a:alpha val="65000"/>
              </a:srgbClr>
            </a:outerShdw>
          </a:effectLst>
        </p:spPr>
      </p:pic>
      <p:grpSp>
        <p:nvGrpSpPr>
          <p:cNvPr id="18" name="Group 17">
            <a:extLst>
              <a:ext uri="{FF2B5EF4-FFF2-40B4-BE49-F238E27FC236}">
                <a16:creationId xmlns:a16="http://schemas.microsoft.com/office/drawing/2014/main" id="{E38B7E22-F9C5-4365-A5D7-B9C59C13177C}"/>
              </a:ext>
            </a:extLst>
          </p:cNvPr>
          <p:cNvGrpSpPr/>
          <p:nvPr/>
        </p:nvGrpSpPr>
        <p:grpSpPr>
          <a:xfrm>
            <a:off x="2050280" y="4280177"/>
            <a:ext cx="2893024" cy="1481429"/>
            <a:chOff x="7980753" y="2236953"/>
            <a:chExt cx="2654640" cy="1359360"/>
          </a:xfrm>
        </p:grpSpPr>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C3AC01EE-0C78-4557-A90C-0603A249A54A}"/>
                    </a:ext>
                  </a:extLst>
                </p14:cNvPr>
                <p14:cNvContentPartPr/>
                <p14:nvPr/>
              </p14:nvContentPartPr>
              <p14:xfrm>
                <a:off x="7980753" y="2254593"/>
                <a:ext cx="2654640" cy="1328760"/>
              </p14:xfrm>
            </p:contentPart>
          </mc:Choice>
          <mc:Fallback>
            <p:pic>
              <p:nvPicPr>
                <p:cNvPr id="16" name="Ink 15">
                  <a:extLst>
                    <a:ext uri="{FF2B5EF4-FFF2-40B4-BE49-F238E27FC236}">
                      <a16:creationId xmlns:a16="http://schemas.microsoft.com/office/drawing/2014/main" id="{C3AC01EE-0C78-4557-A90C-0603A249A54A}"/>
                    </a:ext>
                  </a:extLst>
                </p:cNvPr>
                <p:cNvPicPr/>
                <p:nvPr/>
              </p:nvPicPr>
              <p:blipFill>
                <a:blip r:embed="rId4"/>
                <a:stretch>
                  <a:fillRect/>
                </a:stretch>
              </p:blipFill>
              <p:spPr>
                <a:xfrm>
                  <a:off x="7948049" y="2221894"/>
                  <a:ext cx="2720378" cy="139448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1573EA04-4C7B-4E6A-B384-7E2DACB9EEE9}"/>
                    </a:ext>
                  </a:extLst>
                </p14:cNvPr>
                <p14:cNvContentPartPr/>
                <p14:nvPr/>
              </p14:nvContentPartPr>
              <p14:xfrm>
                <a:off x="8599593" y="2236953"/>
                <a:ext cx="1583280" cy="1359360"/>
              </p14:xfrm>
            </p:contentPart>
          </mc:Choice>
          <mc:Fallback>
            <p:pic>
              <p:nvPicPr>
                <p:cNvPr id="17" name="Ink 16">
                  <a:extLst>
                    <a:ext uri="{FF2B5EF4-FFF2-40B4-BE49-F238E27FC236}">
                      <a16:creationId xmlns:a16="http://schemas.microsoft.com/office/drawing/2014/main" id="{1573EA04-4C7B-4E6A-B384-7E2DACB9EEE9}"/>
                    </a:ext>
                  </a:extLst>
                </p:cNvPr>
                <p:cNvPicPr/>
                <p:nvPr/>
              </p:nvPicPr>
              <p:blipFill>
                <a:blip r:embed="rId6"/>
                <a:stretch>
                  <a:fillRect/>
                </a:stretch>
              </p:blipFill>
              <p:spPr>
                <a:xfrm>
                  <a:off x="8566553" y="2204249"/>
                  <a:ext cx="1649030" cy="1425098"/>
                </a:xfrm>
                <a:prstGeom prst="rect">
                  <a:avLst/>
                </a:prstGeom>
              </p:spPr>
            </p:pic>
          </mc:Fallback>
        </mc:AlternateContent>
      </p:grpSp>
      <p:pic>
        <p:nvPicPr>
          <p:cNvPr id="21" name="Picture 20">
            <a:extLst>
              <a:ext uri="{FF2B5EF4-FFF2-40B4-BE49-F238E27FC236}">
                <a16:creationId xmlns:a16="http://schemas.microsoft.com/office/drawing/2014/main" id="{75A6209F-75A3-43C8-A966-52E35E1227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7220" y="1980143"/>
            <a:ext cx="1872942" cy="1902759"/>
          </a:xfrm>
          <a:prstGeom prst="rect">
            <a:avLst/>
          </a:prstGeom>
          <a:ln>
            <a:noFill/>
          </a:ln>
          <a:effectLst>
            <a:softEdge rad="112500"/>
          </a:effectLst>
        </p:spPr>
      </p:pic>
      <p:pic>
        <p:nvPicPr>
          <p:cNvPr id="25" name="Picture 24">
            <a:extLst>
              <a:ext uri="{FF2B5EF4-FFF2-40B4-BE49-F238E27FC236}">
                <a16:creationId xmlns:a16="http://schemas.microsoft.com/office/drawing/2014/main" id="{3B67CDEC-513E-4003-BC3D-F8DDB456B7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6606" y="4044880"/>
            <a:ext cx="4923556" cy="1960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34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73A0-212E-43A6-A05E-0ACE8612E0A8}"/>
              </a:ext>
            </a:extLst>
          </p:cNvPr>
          <p:cNvSpPr>
            <a:spLocks noGrp="1"/>
          </p:cNvSpPr>
          <p:nvPr>
            <p:ph type="title"/>
          </p:nvPr>
        </p:nvSpPr>
        <p:spPr/>
        <p:txBody>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B5D677-7B72-4D0D-824A-BD6D4DD2A4E8}"/>
              </a:ext>
            </a:extLst>
          </p:cNvPr>
          <p:cNvSpPr>
            <a:spLocks noGrp="1"/>
          </p:cNvSpPr>
          <p:nvPr>
            <p:ph idx="1"/>
          </p:nvPr>
        </p:nvSpPr>
        <p:spPr/>
        <p:txBody>
          <a:bodyPr>
            <a:normAutofit fontScale="92500" lnSpcReduction="20000"/>
          </a:bodyPr>
          <a:lstStyle/>
          <a:p>
            <a:pPr>
              <a:lnSpc>
                <a:spcPct val="2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like an Online bookstore website where books can be bought from the comfort of home through the Internet. An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Online Second-Hand Book Store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virtual store on the Internet where customers can browse the catalogue and select books of interest. User can select many books and those books stored in cart. At checkout time, the items in the shopping cart will be presented as an order. At that time, more information will be needed to complete the transaction. Usually, the customer will be asked to fill the basic details or select a billing address, a shipping address, a shipping option, and payment information such as credit card number.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520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378A7C-771C-4CD9-A177-11647A1D30E8}"/>
              </a:ext>
            </a:extLst>
          </p:cNvPr>
          <p:cNvSpPr/>
          <p:nvPr/>
        </p:nvSpPr>
        <p:spPr>
          <a:xfrm>
            <a:off x="3522369" y="2967336"/>
            <a:ext cx="4632357" cy="1200329"/>
          </a:xfrm>
          <a:prstGeom prst="rect">
            <a:avLst/>
          </a:prstGeom>
          <a:noFill/>
        </p:spPr>
        <p:txBody>
          <a:bodyPr wrap="none" lIns="91440" tIns="45720" rIns="91440" bIns="45720">
            <a:spAutoFit/>
          </a:bodyPr>
          <a:lstStyle/>
          <a:p>
            <a:pPr algn="ctr"/>
            <a:r>
              <a:rPr lang="en-US" sz="7200" b="1" u="sng" cap="none" spc="0" dirty="0">
                <a:ln w="0"/>
                <a:solidFill>
                  <a:schemeClr val="tx1"/>
                </a:solidFill>
                <a:effectLst>
                  <a:outerShdw blurRad="38100" dist="19050" dir="2700000" algn="tl" rotWithShape="0">
                    <a:schemeClr val="dk1">
                      <a:alpha val="40000"/>
                    </a:schemeClr>
                  </a:outerShdw>
                </a:effectLst>
              </a:rPr>
              <a:t>Thank </a:t>
            </a:r>
            <a:r>
              <a:rPr lang="en-US" sz="7200" b="1" u="sng" dirty="0">
                <a:ln w="0"/>
                <a:effectLst>
                  <a:outerShdw blurRad="38100" dist="19050" dir="2700000" algn="tl" rotWithShape="0">
                    <a:schemeClr val="dk1">
                      <a:alpha val="40000"/>
                    </a:schemeClr>
                  </a:outerShdw>
                </a:effectLst>
              </a:rPr>
              <a:t>You</a:t>
            </a:r>
            <a:endParaRPr lang="en-US" sz="72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03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782D-EF7C-4A86-A81D-85D07A00BC1C}"/>
              </a:ext>
            </a:extLst>
          </p:cNvPr>
          <p:cNvSpPr>
            <a:spLocks noGrp="1"/>
          </p:cNvSpPr>
          <p:nvPr>
            <p:ph type="title"/>
          </p:nvPr>
        </p:nvSpPr>
        <p:spPr/>
        <p:txBody>
          <a:bodyPr>
            <a:normAutofit fontScale="90000"/>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Scope of Work</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8C37B-6ACA-471F-9993-6526AAD9D06A}"/>
              </a:ext>
            </a:extLst>
          </p:cNvPr>
          <p:cNvSpPr>
            <a:spLocks noGrp="1"/>
          </p:cNvSpPr>
          <p:nvPr>
            <p:ph idx="1"/>
          </p:nvPr>
        </p:nvSpPr>
        <p:spPr>
          <a:xfrm>
            <a:off x="1451580" y="2015732"/>
            <a:ext cx="7408336" cy="3450613"/>
          </a:xfrm>
        </p:spPr>
        <p:txBody>
          <a:bodyPr>
            <a:normAutofit fontScale="92500"/>
          </a:bodyPr>
          <a:lstStyle/>
          <a:p>
            <a:pPr marR="635">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Online Book Store carries out the traditional selling process in an electronic form, using the internet. The object of the present invention is to provide an electronic reselling system that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reduces the amount of money spent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at the same time,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that identifies the real users who need the book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have offered the contract price, and moreover, to gain revenue to the Original Bookseller.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Online stores are usually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available 24 hours a day,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and many consumers have Internet access both at work and at home.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a:lnSpc>
                <a:spcPct val="150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Searching or browsing an online catalog can be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faster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than browsing the physical store.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236BD3-A5B1-4409-9C8C-E73DD6B99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709" y="2015732"/>
            <a:ext cx="2660136" cy="1933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EF8EE03-7C22-449B-8F3C-3554BBADE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916" y="4209205"/>
            <a:ext cx="3143852" cy="1908438"/>
          </a:xfrm>
          <a:prstGeom prst="rect">
            <a:avLst/>
          </a:prstGeom>
          <a:ln>
            <a:noFill/>
          </a:ln>
          <a:effectLst>
            <a:softEdge rad="112500"/>
          </a:effectLst>
        </p:spPr>
      </p:pic>
    </p:spTree>
    <p:extLst>
      <p:ext uri="{BB962C8B-B14F-4D97-AF65-F5344CB8AC3E}">
        <p14:creationId xmlns:p14="http://schemas.microsoft.com/office/powerpoint/2010/main" val="30101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B604-8E4B-4D4F-B6F0-37D2E6C85A15}"/>
              </a:ext>
            </a:extLst>
          </p:cNvPr>
          <p:cNvSpPr>
            <a:spLocks noGrp="1"/>
          </p:cNvSpPr>
          <p:nvPr>
            <p:ph type="title"/>
          </p:nvPr>
        </p:nvSpPr>
        <p:spPr>
          <a:xfrm>
            <a:off x="1642990" y="472899"/>
            <a:ext cx="9605635" cy="651049"/>
          </a:xfrm>
        </p:spPr>
        <p:txBody>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5D91A7-D15B-492E-8E43-2160F451B8E5}"/>
              </a:ext>
            </a:extLst>
          </p:cNvPr>
          <p:cNvSpPr>
            <a:spLocks noGrp="1"/>
          </p:cNvSpPr>
          <p:nvPr>
            <p:ph sz="half" idx="1"/>
          </p:nvPr>
        </p:nvSpPr>
        <p:spPr>
          <a:xfrm>
            <a:off x="950531" y="2017343"/>
            <a:ext cx="5495277" cy="4042233"/>
          </a:xfrm>
        </p:spPr>
        <p:txBody>
          <a:bodyPr numCol="2">
            <a:normAutofit lnSpcReduction="10000"/>
          </a:bodyPr>
          <a:lstStyle/>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Registration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Login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 Books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500"/>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Buy Books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Upload Books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Delete Books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My Orders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Cancel Order</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1495"/>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Payment</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790"/>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 Buyer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790"/>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My Cart</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790"/>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Update Profile</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spcAft>
                <a:spcPts val="790"/>
              </a:spcAft>
              <a:buClr>
                <a:srgbClr val="000000"/>
              </a:buClr>
              <a:buSzPts val="14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Change Password</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F9BE1A-3870-4C72-8B5E-3F617190D30C}"/>
              </a:ext>
            </a:extLst>
          </p:cNvPr>
          <p:cNvSpPr>
            <a:spLocks noGrp="1"/>
          </p:cNvSpPr>
          <p:nvPr>
            <p:ph sz="half" idx="2"/>
          </p:nvPr>
        </p:nvSpPr>
        <p:spPr>
          <a:xfrm>
            <a:off x="7767960" y="2017343"/>
            <a:ext cx="3950563" cy="3069562"/>
          </a:xfrm>
        </p:spPr>
        <p:txBody>
          <a:bodyPr>
            <a:normAutofit lnSpcReduction="10000"/>
          </a:bodyPr>
          <a:lstStyle/>
          <a:p>
            <a:pPr marL="742950" lvl="1" indent="-285750" fontAlgn="base">
              <a:lnSpc>
                <a:spcPct val="110000"/>
              </a:lnSpc>
              <a:spcAft>
                <a:spcPts val="1495"/>
              </a:spcAft>
              <a:buClr>
                <a:srgbClr val="000000"/>
              </a:buClr>
              <a:buSzPts val="1400"/>
              <a:buFont typeface="+mj-lt"/>
              <a:buAutoNum type="arabicPeriod"/>
            </a:pPr>
            <a:r>
              <a:rPr lang="en-US"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Login </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10000"/>
              </a:lnSpc>
              <a:spcAft>
                <a:spcPts val="1495"/>
              </a:spcAft>
              <a:buClr>
                <a:srgbClr val="000000"/>
              </a:buClr>
              <a:buSzPts val="1400"/>
              <a:buFont typeface="+mj-lt"/>
              <a:buAutoNum type="arabicPeriod"/>
            </a:pPr>
            <a:r>
              <a:rPr lang="en-US"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 Books </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10000"/>
              </a:lnSpc>
              <a:spcAft>
                <a:spcPts val="1495"/>
              </a:spcAft>
              <a:buClr>
                <a:srgbClr val="000000"/>
              </a:buClr>
              <a:buSzPts val="1400"/>
              <a:buFont typeface="+mj-lt"/>
              <a:buAutoNum type="arabicPeriod"/>
            </a:pPr>
            <a:r>
              <a:rPr lang="en-US"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 Orders </a:t>
            </a:r>
          </a:p>
          <a:p>
            <a:pPr marL="742950" lvl="1" indent="-285750" fontAlgn="base">
              <a:lnSpc>
                <a:spcPct val="110000"/>
              </a:lnSpc>
              <a:spcAft>
                <a:spcPts val="1495"/>
              </a:spcAft>
              <a:buClr>
                <a:srgbClr val="000000"/>
              </a:buClr>
              <a:buSzPts val="1400"/>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View User</a:t>
            </a:r>
            <a:endParaRPr lang="en-US"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8B9E11C-5A0A-4F3B-81AC-1CED1525863C}"/>
              </a:ext>
            </a:extLst>
          </p:cNvPr>
          <p:cNvSpPr/>
          <p:nvPr/>
        </p:nvSpPr>
        <p:spPr>
          <a:xfrm>
            <a:off x="3372713" y="1324966"/>
            <a:ext cx="901208" cy="523220"/>
          </a:xfrm>
          <a:prstGeom prst="rect">
            <a:avLst/>
          </a:prstGeom>
          <a:noFill/>
        </p:spPr>
        <p:txBody>
          <a:bodyPr wrap="none" lIns="91440" tIns="45720" rIns="91440" bIns="45720">
            <a:spAutoFit/>
          </a:bodyPr>
          <a:lstStyle/>
          <a:p>
            <a:pPr algn="ctr"/>
            <a:r>
              <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EDC158C-C1D2-42DF-A0D8-5FA6B974A9D0}"/>
              </a:ext>
            </a:extLst>
          </p:cNvPr>
          <p:cNvSpPr/>
          <p:nvPr/>
        </p:nvSpPr>
        <p:spPr>
          <a:xfrm>
            <a:off x="8200480" y="1324966"/>
            <a:ext cx="1244251"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Admin</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10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A071-7B53-4E2D-8B95-B453DB5E6126}"/>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Functionalities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975661-CBFC-448A-82AE-F1836D3B7546}"/>
              </a:ext>
            </a:extLst>
          </p:cNvPr>
          <p:cNvSpPr>
            <a:spLocks noGrp="1"/>
          </p:cNvSpPr>
          <p:nvPr>
            <p:ph idx="1"/>
          </p:nvPr>
        </p:nvSpPr>
        <p:spPr>
          <a:xfrm>
            <a:off x="1531478" y="2630809"/>
            <a:ext cx="9603275" cy="3328625"/>
          </a:xfrm>
        </p:spPr>
        <p:txBody>
          <a:bodyPr>
            <a:normAutofit fontScale="85000" lnSpcReduction="10000"/>
          </a:bodyPr>
          <a:lstStyle/>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Registration</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need to register first with their basic registration details and nee to create a valid login id and password.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Login</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Using valid login credentials, user need to login into the system in order to access the system.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Once user is logged into the, he/she may view all the added/uploaded books with their details.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Buy</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surf various book of their choice and buy them.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Upload</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System allows user to sell their books online buy added the book name and its details.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Delete Uploaded Book </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delete uploaded book by giving specific reasons.</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3A6D35E-3622-422F-8DBE-8796022AD132}"/>
              </a:ext>
            </a:extLst>
          </p:cNvPr>
          <p:cNvSpPr/>
          <p:nvPr/>
        </p:nvSpPr>
        <p:spPr>
          <a:xfrm>
            <a:off x="5645396" y="1980671"/>
            <a:ext cx="901208"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4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B086-F1D3-4244-A907-5B6F3CC40E2B}"/>
              </a:ext>
            </a:extLst>
          </p:cNvPr>
          <p:cNvSpPr>
            <a:spLocks noGrp="1"/>
          </p:cNvSpPr>
          <p:nvPr>
            <p:ph idx="1"/>
          </p:nvPr>
        </p:nvSpPr>
        <p:spPr>
          <a:xfrm>
            <a:off x="1451579" y="2015732"/>
            <a:ext cx="9603275" cy="3985573"/>
          </a:xfrm>
        </p:spPr>
        <p:txBody>
          <a:bodyPr>
            <a:normAutofit/>
          </a:bodyPr>
          <a:lstStyle/>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Payment </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do payment for their orders.</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View</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Buyer</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If any buyer is interested in buying a book or anyone buys a book from the user then buyer’s details will be displayed. </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Cancel Order </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cancel their orders.</a:t>
            </a: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 Update Profile </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update their profile.</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 My Cart </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add book to his cart.</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13. Change Password </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User can change their account password.</a:t>
            </a:r>
          </a:p>
          <a:p>
            <a:pPr marL="457200" lvl="1" indent="0" fontAlgn="base">
              <a:spcAft>
                <a:spcPts val="790"/>
              </a:spcAft>
              <a:buClr>
                <a:srgbClr val="000000"/>
              </a:buClr>
              <a:buSzPts val="1400"/>
              <a:buNone/>
            </a:pP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14. My</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Orders</a:t>
            </a:r>
            <a:r>
              <a:rPr lang="en-US"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All the purchase history of user will be displayed with details. </a:t>
            </a: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fontAlgn="base">
              <a:spcAft>
                <a:spcPts val="790"/>
              </a:spcAft>
              <a:buClr>
                <a:srgbClr val="000000"/>
              </a:buClr>
              <a:buSzPts val="1400"/>
              <a:buNone/>
            </a:pPr>
            <a:endParaRPr lang="en-IN" sz="16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05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31AFD-D1DA-4061-A214-2B7C8361D9C5}"/>
              </a:ext>
            </a:extLst>
          </p:cNvPr>
          <p:cNvSpPr>
            <a:spLocks noGrp="1"/>
          </p:cNvSpPr>
          <p:nvPr>
            <p:ph idx="1"/>
          </p:nvPr>
        </p:nvSpPr>
        <p:spPr>
          <a:xfrm>
            <a:off x="1294362" y="2903499"/>
            <a:ext cx="9603275" cy="2893619"/>
          </a:xfrm>
        </p:spPr>
        <p:txBody>
          <a:bodyPr/>
          <a:lstStyle/>
          <a:p>
            <a:pPr marL="742950" lvl="1" indent="-285750" fontAlgn="base">
              <a:lnSpc>
                <a:spcPct val="150000"/>
              </a:lnSpc>
              <a:spcAft>
                <a:spcPts val="2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Login</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Using valid login credentials, admin need to login into the system in order to access the system.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5"/>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Books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Admin can view all the added books online with their details.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2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Orders</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System allows admin to view all the orders details of buying and selling a book.</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50000"/>
              </a:lnSpc>
              <a:spcAft>
                <a:spcPts val="790"/>
              </a:spcAft>
              <a:buClr>
                <a:srgbClr val="000000"/>
              </a:buClr>
              <a:buSzPts val="1400"/>
              <a:buFont typeface="+mj-lt"/>
              <a:buAutoNum type="arabicPeriod"/>
            </a:pP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View</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a:t>
            </a:r>
            <a:r>
              <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All the registered user details will be displayed to the admin </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DA504EF-45B7-4E88-B2D4-C45E3C902561}"/>
              </a:ext>
            </a:extLst>
          </p:cNvPr>
          <p:cNvSpPr/>
          <p:nvPr/>
        </p:nvSpPr>
        <p:spPr>
          <a:xfrm>
            <a:off x="5358463" y="2150590"/>
            <a:ext cx="1244251"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Admin</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05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762B-E59C-42CD-B68D-C8A0ABE021E5}"/>
              </a:ext>
            </a:extLst>
          </p:cNvPr>
          <p:cNvSpPr>
            <a:spLocks noGrp="1"/>
          </p:cNvSpPr>
          <p:nvPr>
            <p:ph type="title"/>
          </p:nvPr>
        </p:nvSpPr>
        <p:spPr/>
        <p:txBody>
          <a:bodyPr/>
          <a:lstStyle/>
          <a:p>
            <a:pPr algn="ct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System </a:t>
            </a:r>
            <a:b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9B1E0-A469-43AD-85BB-AA157C57A58A}"/>
              </a:ext>
            </a:extLst>
          </p:cNvPr>
          <p:cNvSpPr>
            <a:spLocks noGrp="1"/>
          </p:cNvSpPr>
          <p:nvPr>
            <p:ph idx="1"/>
          </p:nvPr>
        </p:nvSpPr>
        <p:spPr>
          <a:xfrm>
            <a:off x="1451578" y="2015732"/>
            <a:ext cx="7248539" cy="3914551"/>
          </a:xfrm>
        </p:spPr>
        <p:txBody>
          <a:bodyPr>
            <a:normAutofit fontScale="92500" lnSpcReduction="20000"/>
          </a:bodyPr>
          <a:lstStyle/>
          <a:p>
            <a:pPr marL="0" indent="0">
              <a:lnSpc>
                <a:spcPct val="2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major goal for Online Second-Hand Book Store that in future people, especially students should have an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easy way to buy and sell secondhand books online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user can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earn more money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selling his secondhand books. The users will be able to carry out all these in a secured and managed environment. The second-hand Book store shall be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easy to navigate and user friendly and easy to find books in various categories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shall be easy to administer and handling of orders and sales processes shall be easy to handle by the administrator.</a:t>
            </a:r>
          </a:p>
          <a:p>
            <a:pPr marL="0" indent="0">
              <a:lnSpc>
                <a:spcPct val="20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59D2CA-7DDD-425F-BFD1-E8A4322C7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2044" y="2122845"/>
            <a:ext cx="2002654" cy="200265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F39EB05-A88E-4E6F-82A9-03E059DDE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444" y="4394590"/>
            <a:ext cx="3314267" cy="1658891"/>
          </a:xfrm>
          <a:prstGeom prst="rect">
            <a:avLst/>
          </a:prstGeom>
          <a:ln>
            <a:noFill/>
          </a:ln>
          <a:effectLst>
            <a:softEdge rad="112500"/>
          </a:effectLst>
        </p:spPr>
      </p:pic>
    </p:spTree>
    <p:extLst>
      <p:ext uri="{BB962C8B-B14F-4D97-AF65-F5344CB8AC3E}">
        <p14:creationId xmlns:p14="http://schemas.microsoft.com/office/powerpoint/2010/main" val="228221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6E6E-05EF-4040-B864-FA73F4F0624D}"/>
              </a:ext>
            </a:extLst>
          </p:cNvPr>
          <p:cNvSpPr>
            <a:spLocks noGrp="1"/>
          </p:cNvSpPr>
          <p:nvPr>
            <p:ph type="title"/>
          </p:nvPr>
        </p:nvSpPr>
        <p:spPr>
          <a:xfrm>
            <a:off x="1380558" y="395057"/>
            <a:ext cx="9603275" cy="523221"/>
          </a:xfrm>
        </p:spPr>
        <p:txBody>
          <a:bodyPr>
            <a:normAutofit fontScale="90000"/>
          </a:bodyPr>
          <a:lstStyle/>
          <a:p>
            <a:pPr algn="ct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ANALYSIS &amp; DESIGN</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3BC0CBB-2043-43B9-A62B-C8E17977196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182" t="8922" r="6085"/>
          <a:stretch/>
        </p:blipFill>
        <p:spPr bwMode="auto">
          <a:xfrm>
            <a:off x="2707688" y="1853754"/>
            <a:ext cx="6791419" cy="478674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0FD35F58-BCE3-427B-A288-53FD86AB212C}"/>
              </a:ext>
            </a:extLst>
          </p:cNvPr>
          <p:cNvSpPr/>
          <p:nvPr/>
        </p:nvSpPr>
        <p:spPr>
          <a:xfrm>
            <a:off x="4958141" y="1330534"/>
            <a:ext cx="2448106" cy="523220"/>
          </a:xfrm>
          <a:prstGeom prst="rect">
            <a:avLst/>
          </a:prstGeom>
          <a:noFill/>
        </p:spPr>
        <p:txBody>
          <a:bodyPr wrap="non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6883449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TotalTime>
  <Words>1185</Words>
  <Application>Microsoft Office PowerPoint</Application>
  <PresentationFormat>Widescreen</PresentationFormat>
  <Paragraphs>251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Times New Roman</vt:lpstr>
      <vt:lpstr>Gallery</vt:lpstr>
      <vt:lpstr>PowerPoint Presentation</vt:lpstr>
      <vt:lpstr>Introduction </vt:lpstr>
      <vt:lpstr>Scope of Work </vt:lpstr>
      <vt:lpstr>Modules</vt:lpstr>
      <vt:lpstr>Functionalities</vt:lpstr>
      <vt:lpstr>PowerPoint Presentation</vt:lpstr>
      <vt:lpstr>PowerPoint Presentation</vt:lpstr>
      <vt:lpstr>Objectives of System  </vt:lpstr>
      <vt:lpstr>ANALYSIS &amp; DESIGN </vt:lpstr>
      <vt:lpstr>PowerPoint Presentation</vt:lpstr>
      <vt:lpstr>PowerPoint Presentation</vt:lpstr>
      <vt:lpstr>PowerPoint Presentation</vt:lpstr>
      <vt:lpstr>Table specifications </vt:lpstr>
      <vt:lpstr>PowerPoint Presentation</vt:lpstr>
      <vt:lpstr>PowerPoint Presentation</vt:lpstr>
      <vt:lpstr>PowerPoint Presentation</vt:lpstr>
      <vt:lpstr>PowerPoint Presentation</vt:lpstr>
      <vt:lpstr>Bibliography</vt:lpstr>
      <vt:lpstr>Limitations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Lagad</dc:creator>
  <cp:lastModifiedBy>Shubham Lagad</cp:lastModifiedBy>
  <cp:revision>8</cp:revision>
  <dcterms:created xsi:type="dcterms:W3CDTF">2022-04-26T03:19:16Z</dcterms:created>
  <dcterms:modified xsi:type="dcterms:W3CDTF">2022-04-28T11:04:03Z</dcterms:modified>
</cp:coreProperties>
</file>