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7" name="Shape 47"/>
        <p:cNvGrpSpPr/>
        <p:nvPr/>
      </p:nvGrpSpPr>
      <p:grpSpPr>
        <a:xfrm>
          <a:off x="0" y="0"/>
          <a:ext cx="0" cy="0"/>
          <a:chOff x="0" y="0"/>
          <a:chExt cx="0" cy="0"/>
        </a:xfrm>
      </p:grpSpPr>
      <p:sp>
        <p:nvSpPr>
          <p:cNvPr id="48" name="Google Shape;48;p11"/>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2"/>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3" name="Google Shape;53;p12"/>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p12"/>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13"/>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8" name="Google Shape;58;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9" name="Shape 59"/>
        <p:cNvGrpSpPr/>
        <p:nvPr/>
      </p:nvGrpSpPr>
      <p:grpSpPr>
        <a:xfrm>
          <a:off x="0" y="0"/>
          <a:ext cx="0" cy="0"/>
          <a:chOff x="0" y="0"/>
          <a:chExt cx="0" cy="0"/>
        </a:xfrm>
      </p:grpSpPr>
      <p:sp>
        <p:nvSpPr>
          <p:cNvPr id="60" name="Google Shape;60;p14"/>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 name="Google Shape;61;p14"/>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2" name="Google Shape;62;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600"/>
              </a:spcBef>
              <a:spcAft>
                <a:spcPts val="0"/>
              </a:spcAft>
              <a:buClr>
                <a:schemeClr val="dk1"/>
              </a:buClr>
              <a:buSzPts val="1800"/>
              <a:buChar char="○"/>
              <a:defRPr/>
            </a:lvl2pPr>
            <a:lvl3pPr indent="-342900" lvl="2" marL="1371600" algn="l">
              <a:lnSpc>
                <a:spcPct val="115000"/>
              </a:lnSpc>
              <a:spcBef>
                <a:spcPts val="1600"/>
              </a:spcBef>
              <a:spcAft>
                <a:spcPts val="0"/>
              </a:spcAft>
              <a:buClr>
                <a:schemeClr val="dk1"/>
              </a:buClr>
              <a:buSzPts val="1800"/>
              <a:buChar char="■"/>
              <a:defRPr/>
            </a:lvl3pPr>
            <a:lvl4pPr indent="-342900" lvl="3" marL="1828800" algn="l">
              <a:lnSpc>
                <a:spcPct val="115000"/>
              </a:lnSpc>
              <a:spcBef>
                <a:spcPts val="1600"/>
              </a:spcBef>
              <a:spcAft>
                <a:spcPts val="0"/>
              </a:spcAft>
              <a:buClr>
                <a:schemeClr val="dk1"/>
              </a:buClr>
              <a:buSzPts val="1800"/>
              <a:buChar char="●"/>
              <a:defRPr/>
            </a:lvl4pPr>
            <a:lvl5pPr indent="-342900" lvl="4" marL="2286000" algn="l">
              <a:lnSpc>
                <a:spcPct val="115000"/>
              </a:lnSpc>
              <a:spcBef>
                <a:spcPts val="1600"/>
              </a:spcBef>
              <a:spcAft>
                <a:spcPts val="0"/>
              </a:spcAft>
              <a:buClr>
                <a:schemeClr val="dk1"/>
              </a:buClr>
              <a:buSzPts val="1800"/>
              <a:buChar char="○"/>
              <a:defRPr/>
            </a:lvl5pPr>
            <a:lvl6pPr indent="-342900" lvl="5" marL="2743200" algn="l">
              <a:lnSpc>
                <a:spcPct val="115000"/>
              </a:lnSpc>
              <a:spcBef>
                <a:spcPts val="1600"/>
              </a:spcBef>
              <a:spcAft>
                <a:spcPts val="0"/>
              </a:spcAft>
              <a:buClr>
                <a:schemeClr val="dk1"/>
              </a:buClr>
              <a:buSzPts val="1800"/>
              <a:buChar char="■"/>
              <a:defRPr/>
            </a:lvl6pPr>
            <a:lvl7pPr indent="-342900" lvl="6" marL="3200400" algn="l">
              <a:lnSpc>
                <a:spcPct val="115000"/>
              </a:lnSpc>
              <a:spcBef>
                <a:spcPts val="1600"/>
              </a:spcBef>
              <a:spcAft>
                <a:spcPts val="0"/>
              </a:spcAft>
              <a:buClr>
                <a:schemeClr val="dk1"/>
              </a:buClr>
              <a:buSzPts val="1800"/>
              <a:buChar char="●"/>
              <a:defRPr/>
            </a:lvl7pPr>
            <a:lvl8pPr indent="-342900" lvl="7" marL="3657600" algn="l">
              <a:lnSpc>
                <a:spcPct val="115000"/>
              </a:lnSpc>
              <a:spcBef>
                <a:spcPts val="1600"/>
              </a:spcBef>
              <a:spcAft>
                <a:spcPts val="0"/>
              </a:spcAft>
              <a:buClr>
                <a:schemeClr val="dk1"/>
              </a:buClr>
              <a:buSzPts val="1800"/>
              <a:buChar char="○"/>
              <a:defRPr/>
            </a:lvl8pPr>
            <a:lvl9pPr indent="-342900" lvl="8" marL="4114800" algn="l">
              <a:lnSpc>
                <a:spcPct val="115000"/>
              </a:lnSpc>
              <a:spcBef>
                <a:spcPts val="1600"/>
              </a:spcBef>
              <a:spcAft>
                <a:spcPts val="1600"/>
              </a:spcAft>
              <a:buClr>
                <a:schemeClr val="dk1"/>
              </a:buClr>
              <a:buSzPts val="1800"/>
              <a:buChar char="■"/>
              <a:defRPr/>
            </a:lvl9pPr>
          </a:lstStyle>
          <a:p/>
        </p:txBody>
      </p:sp>
      <p:sp>
        <p:nvSpPr>
          <p:cNvPr id="18" name="Google Shape;18;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800"/>
            </a:lvl1pPr>
            <a:lvl2pPr indent="-317500" lvl="1" marL="914400" algn="l">
              <a:lnSpc>
                <a:spcPct val="115000"/>
              </a:lnSpc>
              <a:spcBef>
                <a:spcPts val="1600"/>
              </a:spcBef>
              <a:spcAft>
                <a:spcPts val="0"/>
              </a:spcAft>
              <a:buSzPts val="1400"/>
              <a:buChar char="○"/>
              <a:defRPr sz="2400"/>
            </a:lvl2pPr>
            <a:lvl3pPr indent="-317500" lvl="2" marL="1371600" algn="l">
              <a:lnSpc>
                <a:spcPct val="115000"/>
              </a:lnSpc>
              <a:spcBef>
                <a:spcPts val="1600"/>
              </a:spcBef>
              <a:spcAft>
                <a:spcPts val="0"/>
              </a:spcAft>
              <a:buSzPts val="1400"/>
              <a:buChar char="■"/>
              <a:defRPr sz="2000"/>
            </a:lvl3pPr>
            <a:lvl4pPr indent="-317500" lvl="3" marL="1828800" algn="l">
              <a:lnSpc>
                <a:spcPct val="115000"/>
              </a:lnSpc>
              <a:spcBef>
                <a:spcPts val="1600"/>
              </a:spcBef>
              <a:spcAft>
                <a:spcPts val="0"/>
              </a:spcAft>
              <a:buSzPts val="1400"/>
              <a:buChar char="●"/>
              <a:defRPr sz="1800"/>
            </a:lvl4pPr>
            <a:lvl5pPr indent="-317500" lvl="4" marL="2286000" algn="l">
              <a:lnSpc>
                <a:spcPct val="115000"/>
              </a:lnSpc>
              <a:spcBef>
                <a:spcPts val="1600"/>
              </a:spcBef>
              <a:spcAft>
                <a:spcPts val="0"/>
              </a:spcAft>
              <a:buSzPts val="1400"/>
              <a:buChar char="○"/>
              <a:defRPr sz="1800"/>
            </a:lvl5pPr>
            <a:lvl6pPr indent="-317500" lvl="5" marL="2743200" algn="l">
              <a:lnSpc>
                <a:spcPct val="115000"/>
              </a:lnSpc>
              <a:spcBef>
                <a:spcPts val="1600"/>
              </a:spcBef>
              <a:spcAft>
                <a:spcPts val="0"/>
              </a:spcAft>
              <a:buSzPts val="1400"/>
              <a:buChar char="■"/>
              <a:defRPr sz="1800"/>
            </a:lvl6pPr>
            <a:lvl7pPr indent="-317500" lvl="6" marL="3200400" algn="l">
              <a:lnSpc>
                <a:spcPct val="115000"/>
              </a:lnSpc>
              <a:spcBef>
                <a:spcPts val="1600"/>
              </a:spcBef>
              <a:spcAft>
                <a:spcPts val="0"/>
              </a:spcAft>
              <a:buSzPts val="1400"/>
              <a:buChar char="●"/>
              <a:defRPr sz="1800"/>
            </a:lvl7pPr>
            <a:lvl8pPr indent="-317500" lvl="7" marL="3657600" algn="l">
              <a:lnSpc>
                <a:spcPct val="115000"/>
              </a:lnSpc>
              <a:spcBef>
                <a:spcPts val="1600"/>
              </a:spcBef>
              <a:spcAft>
                <a:spcPts val="0"/>
              </a:spcAft>
              <a:buSzPts val="1400"/>
              <a:buChar char="○"/>
              <a:defRPr sz="1800"/>
            </a:lvl8pPr>
            <a:lvl9pPr indent="-317500" lvl="8" marL="4114800" algn="l">
              <a:lnSpc>
                <a:spcPct val="115000"/>
              </a:lnSpc>
              <a:spcBef>
                <a:spcPts val="1600"/>
              </a:spcBef>
              <a:spcAft>
                <a:spcPts val="1600"/>
              </a:spcAft>
              <a:buSzPts val="1400"/>
              <a:buChar char="■"/>
              <a:defRPr sz="1800"/>
            </a:lvl9pPr>
          </a:lstStyle>
          <a:p/>
        </p:txBody>
      </p:sp>
      <p:sp>
        <p:nvSpPr>
          <p:cNvPr id="24" name="Google Shape;24;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800"/>
            </a:lvl1pPr>
            <a:lvl2pPr indent="-317500" lvl="1" marL="914400" algn="l">
              <a:lnSpc>
                <a:spcPct val="115000"/>
              </a:lnSpc>
              <a:spcBef>
                <a:spcPts val="1600"/>
              </a:spcBef>
              <a:spcAft>
                <a:spcPts val="0"/>
              </a:spcAft>
              <a:buSzPts val="1400"/>
              <a:buChar char="○"/>
              <a:defRPr sz="2400"/>
            </a:lvl2pPr>
            <a:lvl3pPr indent="-317500" lvl="2" marL="1371600" algn="l">
              <a:lnSpc>
                <a:spcPct val="115000"/>
              </a:lnSpc>
              <a:spcBef>
                <a:spcPts val="1600"/>
              </a:spcBef>
              <a:spcAft>
                <a:spcPts val="0"/>
              </a:spcAft>
              <a:buSzPts val="1400"/>
              <a:buChar char="■"/>
              <a:defRPr sz="2000"/>
            </a:lvl3pPr>
            <a:lvl4pPr indent="-317500" lvl="3" marL="1828800" algn="l">
              <a:lnSpc>
                <a:spcPct val="115000"/>
              </a:lnSpc>
              <a:spcBef>
                <a:spcPts val="1600"/>
              </a:spcBef>
              <a:spcAft>
                <a:spcPts val="0"/>
              </a:spcAft>
              <a:buSzPts val="1400"/>
              <a:buChar char="●"/>
              <a:defRPr sz="1800"/>
            </a:lvl4pPr>
            <a:lvl5pPr indent="-317500" lvl="4" marL="2286000" algn="l">
              <a:lnSpc>
                <a:spcPct val="115000"/>
              </a:lnSpc>
              <a:spcBef>
                <a:spcPts val="1600"/>
              </a:spcBef>
              <a:spcAft>
                <a:spcPts val="0"/>
              </a:spcAft>
              <a:buSzPts val="1400"/>
              <a:buChar char="○"/>
              <a:defRPr sz="1800"/>
            </a:lvl5pPr>
            <a:lvl6pPr indent="-317500" lvl="5" marL="2743200" algn="l">
              <a:lnSpc>
                <a:spcPct val="115000"/>
              </a:lnSpc>
              <a:spcBef>
                <a:spcPts val="1600"/>
              </a:spcBef>
              <a:spcAft>
                <a:spcPts val="0"/>
              </a:spcAft>
              <a:buSzPts val="1400"/>
              <a:buChar char="■"/>
              <a:defRPr sz="1800"/>
            </a:lvl6pPr>
            <a:lvl7pPr indent="-317500" lvl="6" marL="3200400" algn="l">
              <a:lnSpc>
                <a:spcPct val="115000"/>
              </a:lnSpc>
              <a:spcBef>
                <a:spcPts val="1600"/>
              </a:spcBef>
              <a:spcAft>
                <a:spcPts val="0"/>
              </a:spcAft>
              <a:buSzPts val="1400"/>
              <a:buChar char="●"/>
              <a:defRPr sz="1800"/>
            </a:lvl7pPr>
            <a:lvl8pPr indent="-317500" lvl="7" marL="3657600" algn="l">
              <a:lnSpc>
                <a:spcPct val="115000"/>
              </a:lnSpc>
              <a:spcBef>
                <a:spcPts val="1600"/>
              </a:spcBef>
              <a:spcAft>
                <a:spcPts val="0"/>
              </a:spcAft>
              <a:buSzPts val="1400"/>
              <a:buChar char="○"/>
              <a:defRPr sz="1800"/>
            </a:lvl8pPr>
            <a:lvl9pPr indent="-317500" lvl="8" marL="4114800" algn="l">
              <a:lnSpc>
                <a:spcPct val="115000"/>
              </a:lnSpc>
              <a:spcBef>
                <a:spcPts val="1600"/>
              </a:spcBef>
              <a:spcAft>
                <a:spcPts val="1600"/>
              </a:spcAft>
              <a:buSzPts val="1400"/>
              <a:buChar char="■"/>
              <a:defRPr sz="1800"/>
            </a:lvl9pPr>
          </a:lstStyle>
          <a:p/>
        </p:txBody>
      </p:sp>
      <p:sp>
        <p:nvSpPr>
          <p:cNvPr id="25" name="Google Shape;25;p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8"/>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8"/>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sp>
        <p:nvSpPr>
          <p:cNvPr id="44" name="Google Shape;44;p10"/>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10"/>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4.jpg"/><Relationship Id="rId12"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7.png"/><Relationship Id="rId5" Type="http://schemas.openxmlformats.org/officeDocument/2006/relationships/image" Target="../media/image6.jp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ctrTitle"/>
          </p:nvPr>
        </p:nvSpPr>
        <p:spPr>
          <a:xfrm>
            <a:off x="472075" y="1632725"/>
            <a:ext cx="8327100" cy="457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lang="en-IN" sz="2900">
                <a:latin typeface="Calibri"/>
                <a:ea typeface="Calibri"/>
                <a:cs typeface="Calibri"/>
                <a:sym typeface="Calibri"/>
              </a:rPr>
              <a:t> </a:t>
            </a:r>
            <a:r>
              <a:rPr lang="en-IN" sz="2400">
                <a:latin typeface="Calibri"/>
                <a:ea typeface="Calibri"/>
                <a:cs typeface="Calibri"/>
                <a:sym typeface="Calibri"/>
              </a:rPr>
              <a:t>A food delivery service has to deal with a lot of perishable raw materials which makes it all, the most important factor for such a company is to accurately forecast daily and weekly demand. Too much inventory in the warehouse means more risk of wastage, and not enough could lead to out-of-stocks - and push customers to seek solutions from your competitors. The replenishment of majority of raw materials is done on weekly basis and since the raw material is perishable, the procurement planning is of utmost importance.</a:t>
            </a:r>
            <a:endParaRPr sz="2400">
              <a:latin typeface="Calibri"/>
              <a:ea typeface="Calibri"/>
              <a:cs typeface="Calibri"/>
              <a:sym typeface="Calibri"/>
            </a:endParaRPr>
          </a:p>
        </p:txBody>
      </p:sp>
      <p:sp>
        <p:nvSpPr>
          <p:cNvPr id="68" name="Google Shape;68;p15"/>
          <p:cNvSpPr txBox="1"/>
          <p:nvPr/>
        </p:nvSpPr>
        <p:spPr>
          <a:xfrm>
            <a:off x="827575" y="476675"/>
            <a:ext cx="7416900" cy="79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IN" sz="4000" u="sng" cap="none" strike="noStrike">
                <a:solidFill>
                  <a:schemeClr val="dk1"/>
                </a:solidFill>
                <a:latin typeface="Calibri"/>
                <a:ea typeface="Calibri"/>
                <a:cs typeface="Calibri"/>
                <a:sym typeface="Calibri"/>
              </a:rPr>
              <a:t>Description of Problem</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nvSpPr>
        <p:spPr>
          <a:xfrm>
            <a:off x="539550" y="692703"/>
            <a:ext cx="7776900" cy="51129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00000"/>
              </a:lnSpc>
              <a:spcBef>
                <a:spcPts val="0"/>
              </a:spcBef>
              <a:spcAft>
                <a:spcPts val="0"/>
              </a:spcAft>
              <a:buClr>
                <a:schemeClr val="dk1"/>
              </a:buClr>
              <a:buSzPts val="2300"/>
              <a:buFont typeface="Calibri"/>
              <a:buChar char="➔"/>
            </a:pPr>
            <a:r>
              <a:rPr b="1" i="0" lang="en-IN" sz="2300" u="none" cap="none" strike="noStrike">
                <a:solidFill>
                  <a:schemeClr val="dk1"/>
                </a:solidFill>
                <a:latin typeface="Calibri"/>
                <a:ea typeface="Calibri"/>
                <a:cs typeface="Calibri"/>
                <a:sym typeface="Calibri"/>
              </a:rPr>
              <a:t>Phase 4 – Improvement (6 to 7 days)</a:t>
            </a:r>
            <a:endParaRPr b="0" i="0" sz="2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IN" sz="2100" u="none" cap="none" strike="noStrike">
                <a:solidFill>
                  <a:schemeClr val="dk1"/>
                </a:solidFill>
                <a:latin typeface="Calibri"/>
                <a:ea typeface="Calibri"/>
                <a:cs typeface="Calibri"/>
                <a:sym typeface="Calibri"/>
              </a:rPr>
              <a:t>Once deployed, decision makers are almost always in a hurry to end the project to save costs. While the formula works in 80% of the projects, the same doesn’t apply in Machine Learning apps.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What happens is that the data changes throughout the Machine Learning project timeline. This is the reason why an AI model has to be monitored and reviewed constantly – to save it from degradation.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The Machine Learning centred projects require time for achieving satisfying outcomes. Even when you find your algorithms beating the benchmarks right from the beginning, chances are that they would be one strike and the program might get lost when used on a different dataset.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539550" y="476676"/>
            <a:ext cx="7848900" cy="8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IN" sz="4000" u="sng" cap="none" strike="noStrike">
                <a:solidFill>
                  <a:schemeClr val="dk1"/>
                </a:solidFill>
                <a:latin typeface="Calibri"/>
                <a:ea typeface="Calibri"/>
                <a:cs typeface="Calibri"/>
                <a:sym typeface="Calibri"/>
              </a:rPr>
              <a:t>Business Impact</a:t>
            </a:r>
            <a:endParaRPr b="1" i="0" sz="4000" u="sng" cap="none" strike="noStrike">
              <a:solidFill>
                <a:schemeClr val="dk1"/>
              </a:solidFill>
              <a:latin typeface="Calibri"/>
              <a:ea typeface="Calibri"/>
              <a:cs typeface="Calibri"/>
              <a:sym typeface="Calibri"/>
            </a:endParaRPr>
          </a:p>
        </p:txBody>
      </p:sp>
      <p:sp>
        <p:nvSpPr>
          <p:cNvPr id="74" name="Google Shape;74;p16"/>
          <p:cNvSpPr txBox="1"/>
          <p:nvPr/>
        </p:nvSpPr>
        <p:spPr>
          <a:xfrm>
            <a:off x="82500" y="1140050"/>
            <a:ext cx="8952600" cy="563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0" i="0" lang="en-IN" sz="2500" u="none" cap="none" strike="noStrike">
                <a:solidFill>
                  <a:schemeClr val="dk1"/>
                </a:solidFill>
                <a:latin typeface="Calibri"/>
                <a:ea typeface="Calibri"/>
                <a:cs typeface="Calibri"/>
                <a:sym typeface="Calibri"/>
              </a:rPr>
              <a:t>It empowers companies to rapidly address sudden changes in customer needs and facilitates building a data-driven supply chain.</a:t>
            </a:r>
            <a:endParaRPr b="0" i="0" sz="25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0" i="0" lang="en-IN" sz="2500" u="none" cap="none" strike="noStrike">
                <a:solidFill>
                  <a:schemeClr val="dk1"/>
                </a:solidFill>
                <a:latin typeface="Calibri"/>
                <a:ea typeface="Calibri"/>
                <a:cs typeface="Calibri"/>
                <a:sym typeface="Calibri"/>
              </a:rPr>
              <a:t>Machine learning algorithms help businesses detect and measure the impacts of meteorological elements on sales.</a:t>
            </a:r>
            <a:endParaRPr b="0" i="0" sz="25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0" i="0" lang="en-IN" sz="2500" u="none" cap="none" strike="noStrike">
                <a:solidFill>
                  <a:schemeClr val="dk1"/>
                </a:solidFill>
                <a:latin typeface="Calibri"/>
                <a:ea typeface="Calibri"/>
                <a:cs typeface="Calibri"/>
                <a:sym typeface="Calibri"/>
              </a:rPr>
              <a:t>Allows suppliers and retailers to effectively address weather-associated surges and drops in local demand.</a:t>
            </a:r>
            <a:endParaRPr b="0" i="0" sz="25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0" i="0" lang="en-IN" sz="2500" u="none" cap="none" strike="noStrike">
                <a:solidFill>
                  <a:schemeClr val="dk1"/>
                </a:solidFill>
                <a:latin typeface="Calibri"/>
                <a:ea typeface="Calibri"/>
                <a:cs typeface="Calibri"/>
                <a:sym typeface="Calibri"/>
              </a:rPr>
              <a:t>Food wastage will be negligible as well as there will be no hike in prices.</a:t>
            </a:r>
            <a:endParaRPr b="0" i="0" sz="25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0" i="0" lang="en-IN" sz="2500" u="none" cap="none" strike="noStrike">
                <a:solidFill>
                  <a:schemeClr val="dk1"/>
                </a:solidFill>
                <a:latin typeface="Calibri"/>
                <a:ea typeface="Calibri"/>
                <a:cs typeface="Calibri"/>
                <a:sym typeface="Calibri"/>
              </a:rPr>
              <a:t>No shortage of food will be there.</a:t>
            </a:r>
            <a:endParaRPr b="0" i="0" sz="25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0" i="0" lang="en-IN" sz="2500" u="none" cap="none" strike="noStrike">
                <a:solidFill>
                  <a:schemeClr val="dk1"/>
                </a:solidFill>
                <a:latin typeface="Calibri"/>
                <a:ea typeface="Calibri"/>
                <a:cs typeface="Calibri"/>
                <a:sym typeface="Calibri"/>
              </a:rPr>
              <a:t>Demand sensing solutions extract daily data from POS systems, warehouses, and external sources to detect an increase or decrease in sales by comparison with historical patterns.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IN" sz="4000" u="sng">
                <a:solidFill>
                  <a:srgbClr val="000000"/>
                </a:solidFill>
                <a:latin typeface="Calibri"/>
                <a:ea typeface="Calibri"/>
                <a:cs typeface="Calibri"/>
                <a:sym typeface="Calibri"/>
              </a:rPr>
              <a:t>Social Impact</a:t>
            </a:r>
            <a:endParaRPr b="1" sz="4000" u="sng">
              <a:solidFill>
                <a:srgbClr val="000000"/>
              </a:solidFill>
              <a:latin typeface="Calibri"/>
              <a:ea typeface="Calibri"/>
              <a:cs typeface="Calibri"/>
              <a:sym typeface="Calibri"/>
            </a:endParaRPr>
          </a:p>
        </p:txBody>
      </p:sp>
      <p:pic>
        <p:nvPicPr>
          <p:cNvPr id="80" name="Google Shape;80;p17"/>
          <p:cNvPicPr preferRelativeResize="0"/>
          <p:nvPr/>
        </p:nvPicPr>
        <p:blipFill rotWithShape="1">
          <a:blip r:embed="rId3">
            <a:alphaModFix/>
          </a:blip>
          <a:srcRect b="0" l="0" r="0" t="0"/>
          <a:stretch/>
        </p:blipFill>
        <p:spPr>
          <a:xfrm>
            <a:off x="356975" y="1714950"/>
            <a:ext cx="8478599" cy="455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nvSpPr>
        <p:spPr>
          <a:xfrm>
            <a:off x="362850" y="1378825"/>
            <a:ext cx="8474700" cy="4916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600"/>
              <a:buFont typeface="Arial"/>
              <a:buChar char="➔"/>
            </a:pPr>
            <a:r>
              <a:rPr b="0" i="0" lang="en-IN" sz="2600" u="none" cap="none" strike="noStrike">
                <a:solidFill>
                  <a:schemeClr val="dk1"/>
                </a:solidFill>
                <a:latin typeface="Calibri"/>
                <a:ea typeface="Calibri"/>
                <a:cs typeface="Calibri"/>
                <a:sym typeface="Calibri"/>
              </a:rPr>
              <a:t>Website will recommend about state with extremely low demand in general, so company can ignore that state or district as it will save transportation charges.</a:t>
            </a:r>
            <a:endParaRPr b="0" i="0" sz="2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600"/>
              <a:buFont typeface="Arial"/>
              <a:buChar char="➔"/>
            </a:pPr>
            <a:r>
              <a:rPr b="0" i="0" lang="en-IN" sz="2600" u="none" cap="none" strike="noStrike">
                <a:solidFill>
                  <a:schemeClr val="dk1"/>
                </a:solidFill>
                <a:latin typeface="Calibri"/>
                <a:ea typeface="Calibri"/>
                <a:cs typeface="Calibri"/>
                <a:sym typeface="Calibri"/>
              </a:rPr>
              <a:t>Same thing for state with high demand. There company can use cheap transport like ship where there is huge demands.</a:t>
            </a:r>
            <a:endParaRPr b="0" i="0" sz="2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600"/>
              <a:buFont typeface="Arial"/>
              <a:buChar char="➔"/>
            </a:pPr>
            <a:r>
              <a:rPr b="0" i="0" lang="en-IN" sz="2600" u="none" cap="none" strike="noStrike">
                <a:solidFill>
                  <a:schemeClr val="dk1"/>
                </a:solidFill>
                <a:latin typeface="Calibri"/>
                <a:ea typeface="Calibri"/>
                <a:cs typeface="Calibri"/>
                <a:sym typeface="Calibri"/>
              </a:rPr>
              <a:t>Our model will not only tell about number of prediction but Will give demand for every type of food Separately.</a:t>
            </a:r>
            <a:endParaRPr b="0" i="0" sz="2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600"/>
              <a:buFont typeface="Arial"/>
              <a:buChar char="➔"/>
            </a:pPr>
            <a:r>
              <a:rPr b="0" i="0" lang="en-IN" sz="2600" u="none" cap="none" strike="noStrike">
                <a:solidFill>
                  <a:schemeClr val="dk1"/>
                </a:solidFill>
                <a:latin typeface="Calibri"/>
                <a:ea typeface="Calibri"/>
                <a:cs typeface="Calibri"/>
                <a:sym typeface="Calibri"/>
              </a:rPr>
              <a:t>On our website people can give suggestion about new food product and review on current food product. Later on when website will have gotten enough reviews, we can train our machine learning model to classify positive and negative reviews.</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IN" sz="2600" u="none" cap="none" strike="noStrike">
                <a:solidFill>
                  <a:schemeClr val="dk1"/>
                </a:solidFill>
                <a:latin typeface="Calibri"/>
                <a:ea typeface="Calibri"/>
                <a:cs typeface="Calibri"/>
                <a:sym typeface="Calibri"/>
              </a:rPr>
              <a:t> </a:t>
            </a:r>
            <a:endParaRPr b="0" i="0" sz="2600" u="none" cap="none" strike="noStrike">
              <a:solidFill>
                <a:schemeClr val="dk1"/>
              </a:solidFill>
              <a:latin typeface="Calibri"/>
              <a:ea typeface="Calibri"/>
              <a:cs typeface="Calibri"/>
              <a:sym typeface="Calibri"/>
            </a:endParaRPr>
          </a:p>
          <a:p>
            <a:pPr indent="-133350" lvl="0" marL="285750" marR="0" rtl="0" algn="l">
              <a:lnSpc>
                <a:spcPct val="100000"/>
              </a:lnSpc>
              <a:spcBef>
                <a:spcPts val="0"/>
              </a:spcBef>
              <a:spcAft>
                <a:spcPts val="0"/>
              </a:spcAft>
              <a:buClr>
                <a:schemeClr val="dk1"/>
              </a:buClr>
              <a:buSzPts val="2400"/>
              <a:buFont typeface="Arial"/>
              <a:buNone/>
            </a:pPr>
            <a:r>
              <a:t/>
            </a:r>
            <a:endParaRPr b="0" i="0" sz="2600" u="none" cap="none" strike="noStrike">
              <a:solidFill>
                <a:schemeClr val="dk1"/>
              </a:solidFill>
              <a:latin typeface="Calibri"/>
              <a:ea typeface="Calibri"/>
              <a:cs typeface="Calibri"/>
              <a:sym typeface="Calibri"/>
            </a:endParaRPr>
          </a:p>
        </p:txBody>
      </p:sp>
      <p:sp>
        <p:nvSpPr>
          <p:cNvPr id="86" name="Google Shape;86;p18"/>
          <p:cNvSpPr txBox="1"/>
          <p:nvPr/>
        </p:nvSpPr>
        <p:spPr>
          <a:xfrm>
            <a:off x="544269" y="402963"/>
            <a:ext cx="77769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IN" sz="4000" u="sng" cap="none" strike="noStrike">
                <a:solidFill>
                  <a:schemeClr val="dk1"/>
                </a:solidFill>
                <a:latin typeface="Calibri"/>
                <a:ea typeface="Calibri"/>
                <a:cs typeface="Calibri"/>
                <a:sym typeface="Calibri"/>
              </a:rPr>
              <a:t>Novelty / Uniqueness</a:t>
            </a:r>
            <a:endParaRPr b="1" i="0" sz="4000" u="sng"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ctrTitle"/>
          </p:nvPr>
        </p:nvSpPr>
        <p:spPr>
          <a:xfrm>
            <a:off x="181550" y="308500"/>
            <a:ext cx="8911500" cy="1941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IN" u="sng">
                <a:latin typeface="Calibri"/>
                <a:ea typeface="Calibri"/>
                <a:cs typeface="Calibri"/>
                <a:sym typeface="Calibri"/>
              </a:rPr>
              <a:t>Architectural flow of the solution</a:t>
            </a:r>
            <a:endParaRPr u="sng">
              <a:latin typeface="Calibri"/>
              <a:ea typeface="Calibri"/>
              <a:cs typeface="Calibri"/>
              <a:sym typeface="Calibri"/>
            </a:endParaRPr>
          </a:p>
        </p:txBody>
      </p:sp>
      <p:sp>
        <p:nvSpPr>
          <p:cNvPr id="92" name="Google Shape;92;p19"/>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t/>
            </a:r>
            <a:endParaRPr/>
          </a:p>
        </p:txBody>
      </p:sp>
      <p:pic>
        <p:nvPicPr>
          <p:cNvPr descr="1_ra5Opk-6Fy1wH0IPXiankA" id="93" name="Google Shape;93;p19"/>
          <p:cNvPicPr preferRelativeResize="0"/>
          <p:nvPr/>
        </p:nvPicPr>
        <p:blipFill rotWithShape="1">
          <a:blip r:embed="rId3">
            <a:alphaModFix/>
          </a:blip>
          <a:srcRect b="0" l="0" r="0" t="0"/>
          <a:stretch/>
        </p:blipFill>
        <p:spPr>
          <a:xfrm>
            <a:off x="50475" y="2413000"/>
            <a:ext cx="9042575" cy="4295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9" y="525025"/>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4000" u="sng">
                <a:latin typeface="Calibri"/>
                <a:ea typeface="Calibri"/>
                <a:cs typeface="Calibri"/>
                <a:sym typeface="Calibri"/>
              </a:rPr>
              <a:t>Technology Stack</a:t>
            </a:r>
            <a:endParaRPr b="1" sz="4000" u="sng">
              <a:latin typeface="Calibri"/>
              <a:ea typeface="Calibri"/>
              <a:cs typeface="Calibri"/>
              <a:sym typeface="Calibri"/>
            </a:endParaRPr>
          </a:p>
        </p:txBody>
      </p:sp>
      <p:sp>
        <p:nvSpPr>
          <p:cNvPr descr="How Machine Learning Optimizes the Supply Chain | Blume Global" id="99" name="Google Shape;99;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How Machine Learning Optimizes the Supply Chain | Blume Global" id="100" name="Google Shape;100;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How Machine Learning Optimizes the Supply Chain | Blume Global" id="101" name="Google Shape;101;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How Machine Learning Optimizes the Supply Chain | Blume Global" id="102" name="Google Shape;102;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How Machine Learning Optimizes the Supply Chain | Blume Global" id="103" name="Google Shape;103;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How Machine Learning Optimizes the Supply Chain | Blume Global" id="104" name="Google Shape;104;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How Machine Learning Optimizes the Supply Chain | Blume Global" id="105" name="Google Shape;105;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Users\ASUS\Downloads\ml.png" id="106" name="Google Shape;106;p20"/>
          <p:cNvPicPr preferRelativeResize="0"/>
          <p:nvPr/>
        </p:nvPicPr>
        <p:blipFill rotWithShape="1">
          <a:blip r:embed="rId3">
            <a:alphaModFix/>
          </a:blip>
          <a:srcRect b="0" l="0" r="0" t="0"/>
          <a:stretch/>
        </p:blipFill>
        <p:spPr>
          <a:xfrm>
            <a:off x="6696005" y="5166000"/>
            <a:ext cx="2100070" cy="1444200"/>
          </a:xfrm>
          <a:prstGeom prst="rect">
            <a:avLst/>
          </a:prstGeom>
          <a:noFill/>
          <a:ln>
            <a:noFill/>
          </a:ln>
        </p:spPr>
      </p:pic>
      <p:pic>
        <p:nvPicPr>
          <p:cNvPr id="107" name="Google Shape;107;p20"/>
          <p:cNvPicPr preferRelativeResize="0"/>
          <p:nvPr/>
        </p:nvPicPr>
        <p:blipFill rotWithShape="1">
          <a:blip r:embed="rId4">
            <a:alphaModFix/>
          </a:blip>
          <a:srcRect b="0" l="0" r="0" t="0"/>
          <a:stretch/>
        </p:blipFill>
        <p:spPr>
          <a:xfrm>
            <a:off x="3684775" y="5167950"/>
            <a:ext cx="2034600" cy="1440300"/>
          </a:xfrm>
          <a:prstGeom prst="rect">
            <a:avLst/>
          </a:prstGeom>
          <a:noFill/>
          <a:ln>
            <a:noFill/>
          </a:ln>
        </p:spPr>
      </p:pic>
      <p:pic>
        <p:nvPicPr>
          <p:cNvPr id="108" name="Google Shape;108;p20"/>
          <p:cNvPicPr preferRelativeResize="0"/>
          <p:nvPr/>
        </p:nvPicPr>
        <p:blipFill>
          <a:blip r:embed="rId5">
            <a:alphaModFix/>
          </a:blip>
          <a:stretch>
            <a:fillRect/>
          </a:stretch>
        </p:blipFill>
        <p:spPr>
          <a:xfrm>
            <a:off x="3058175" y="1524000"/>
            <a:ext cx="3027650" cy="1147850"/>
          </a:xfrm>
          <a:prstGeom prst="rect">
            <a:avLst/>
          </a:prstGeom>
          <a:noFill/>
          <a:ln>
            <a:noFill/>
          </a:ln>
        </p:spPr>
      </p:pic>
      <p:sp>
        <p:nvSpPr>
          <p:cNvPr id="109" name="Google Shape;109;p20"/>
          <p:cNvSpPr/>
          <p:nvPr/>
        </p:nvSpPr>
        <p:spPr>
          <a:xfrm>
            <a:off x="4517575" y="2775850"/>
            <a:ext cx="163200" cy="485100"/>
          </a:xfrm>
          <a:prstGeom prst="upDown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20"/>
          <p:cNvPicPr preferRelativeResize="0"/>
          <p:nvPr/>
        </p:nvPicPr>
        <p:blipFill>
          <a:blip r:embed="rId6">
            <a:alphaModFix/>
          </a:blip>
          <a:stretch>
            <a:fillRect/>
          </a:stretch>
        </p:blipFill>
        <p:spPr>
          <a:xfrm>
            <a:off x="2377275" y="3584050"/>
            <a:ext cx="828675" cy="828675"/>
          </a:xfrm>
          <a:prstGeom prst="rect">
            <a:avLst/>
          </a:prstGeom>
          <a:noFill/>
          <a:ln>
            <a:noFill/>
          </a:ln>
        </p:spPr>
      </p:pic>
      <p:pic>
        <p:nvPicPr>
          <p:cNvPr id="111" name="Google Shape;111;p20"/>
          <p:cNvPicPr preferRelativeResize="0"/>
          <p:nvPr/>
        </p:nvPicPr>
        <p:blipFill>
          <a:blip r:embed="rId7">
            <a:alphaModFix/>
          </a:blip>
          <a:stretch>
            <a:fillRect/>
          </a:stretch>
        </p:blipFill>
        <p:spPr>
          <a:xfrm>
            <a:off x="3205954" y="3584050"/>
            <a:ext cx="591921" cy="828675"/>
          </a:xfrm>
          <a:prstGeom prst="rect">
            <a:avLst/>
          </a:prstGeom>
          <a:noFill/>
          <a:ln>
            <a:noFill/>
          </a:ln>
        </p:spPr>
      </p:pic>
      <p:pic>
        <p:nvPicPr>
          <p:cNvPr id="112" name="Google Shape;112;p20"/>
          <p:cNvPicPr preferRelativeResize="0"/>
          <p:nvPr/>
        </p:nvPicPr>
        <p:blipFill>
          <a:blip r:embed="rId8">
            <a:alphaModFix/>
          </a:blip>
          <a:stretch>
            <a:fillRect/>
          </a:stretch>
        </p:blipFill>
        <p:spPr>
          <a:xfrm>
            <a:off x="3925650" y="3579965"/>
            <a:ext cx="591925" cy="836859"/>
          </a:xfrm>
          <a:prstGeom prst="rect">
            <a:avLst/>
          </a:prstGeom>
          <a:noFill/>
          <a:ln>
            <a:noFill/>
          </a:ln>
        </p:spPr>
      </p:pic>
      <p:pic>
        <p:nvPicPr>
          <p:cNvPr id="113" name="Google Shape;113;p20"/>
          <p:cNvPicPr preferRelativeResize="0"/>
          <p:nvPr/>
        </p:nvPicPr>
        <p:blipFill>
          <a:blip r:embed="rId9">
            <a:alphaModFix/>
          </a:blip>
          <a:stretch>
            <a:fillRect/>
          </a:stretch>
        </p:blipFill>
        <p:spPr>
          <a:xfrm>
            <a:off x="4517575" y="3489750"/>
            <a:ext cx="1017300" cy="1017300"/>
          </a:xfrm>
          <a:prstGeom prst="rect">
            <a:avLst/>
          </a:prstGeom>
          <a:noFill/>
          <a:ln>
            <a:noFill/>
          </a:ln>
        </p:spPr>
      </p:pic>
      <p:pic>
        <p:nvPicPr>
          <p:cNvPr id="114" name="Google Shape;114;p20"/>
          <p:cNvPicPr preferRelativeResize="0"/>
          <p:nvPr/>
        </p:nvPicPr>
        <p:blipFill rotWithShape="1">
          <a:blip r:embed="rId10">
            <a:alphaModFix/>
          </a:blip>
          <a:srcRect b="0" l="0" r="5873" t="0"/>
          <a:stretch/>
        </p:blipFill>
        <p:spPr>
          <a:xfrm>
            <a:off x="5426000" y="3489750"/>
            <a:ext cx="1357500" cy="1017300"/>
          </a:xfrm>
          <a:prstGeom prst="rect">
            <a:avLst/>
          </a:prstGeom>
          <a:noFill/>
          <a:ln>
            <a:noFill/>
          </a:ln>
        </p:spPr>
      </p:pic>
      <p:sp>
        <p:nvSpPr>
          <p:cNvPr id="115" name="Google Shape;115;p20"/>
          <p:cNvSpPr/>
          <p:nvPr/>
        </p:nvSpPr>
        <p:spPr>
          <a:xfrm>
            <a:off x="2322275" y="3429000"/>
            <a:ext cx="4461300" cy="1147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6876150" y="3918850"/>
            <a:ext cx="417300" cy="1452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7438575" y="3719275"/>
            <a:ext cx="1357500" cy="6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200"/>
              <a:t>Web App</a:t>
            </a:r>
            <a:endParaRPr sz="2200"/>
          </a:p>
          <a:p>
            <a:pPr indent="0" lvl="0" marL="0" rtl="0" algn="l">
              <a:spcBef>
                <a:spcPts val="0"/>
              </a:spcBef>
              <a:spcAft>
                <a:spcPts val="0"/>
              </a:spcAft>
              <a:buNone/>
            </a:pPr>
            <a:r>
              <a:t/>
            </a:r>
            <a:endParaRPr sz="2200"/>
          </a:p>
        </p:txBody>
      </p:sp>
      <p:sp>
        <p:nvSpPr>
          <p:cNvPr id="118" name="Google Shape;118;p20"/>
          <p:cNvSpPr/>
          <p:nvPr/>
        </p:nvSpPr>
        <p:spPr>
          <a:xfrm>
            <a:off x="4517575" y="4629825"/>
            <a:ext cx="163200" cy="485100"/>
          </a:xfrm>
          <a:prstGeom prst="upDownArrow">
            <a:avLst>
              <a:gd fmla="val 50000" name="adj1"/>
              <a:gd fmla="val 50000" name="adj2"/>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2594425" y="5682350"/>
            <a:ext cx="828600" cy="304800"/>
          </a:xfrm>
          <a:prstGeom prst="leftArrow">
            <a:avLst>
              <a:gd fmla="val 25034"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0"/>
          <p:cNvPicPr preferRelativeResize="0"/>
          <p:nvPr/>
        </p:nvPicPr>
        <p:blipFill>
          <a:blip r:embed="rId11">
            <a:alphaModFix/>
          </a:blip>
          <a:stretch>
            <a:fillRect/>
          </a:stretch>
        </p:blipFill>
        <p:spPr>
          <a:xfrm>
            <a:off x="646527" y="5768125"/>
            <a:ext cx="1514886" cy="1017300"/>
          </a:xfrm>
          <a:prstGeom prst="rect">
            <a:avLst/>
          </a:prstGeom>
          <a:noFill/>
          <a:ln>
            <a:noFill/>
          </a:ln>
        </p:spPr>
      </p:pic>
      <p:pic>
        <p:nvPicPr>
          <p:cNvPr id="121" name="Google Shape;121;p20"/>
          <p:cNvPicPr preferRelativeResize="0"/>
          <p:nvPr/>
        </p:nvPicPr>
        <p:blipFill>
          <a:blip r:embed="rId12">
            <a:alphaModFix/>
          </a:blip>
          <a:stretch>
            <a:fillRect/>
          </a:stretch>
        </p:blipFill>
        <p:spPr>
          <a:xfrm>
            <a:off x="989675" y="4853750"/>
            <a:ext cx="828600" cy="828600"/>
          </a:xfrm>
          <a:prstGeom prst="rect">
            <a:avLst/>
          </a:prstGeom>
          <a:noFill/>
          <a:ln>
            <a:noFill/>
          </a:ln>
        </p:spPr>
      </p:pic>
      <p:sp>
        <p:nvSpPr>
          <p:cNvPr id="122" name="Google Shape;122;p20"/>
          <p:cNvSpPr/>
          <p:nvPr/>
        </p:nvSpPr>
        <p:spPr>
          <a:xfrm>
            <a:off x="762000" y="4644575"/>
            <a:ext cx="1357500" cy="2140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5847988" y="5762150"/>
            <a:ext cx="719400" cy="145200"/>
          </a:xfrm>
          <a:prstGeom prst="lef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8001000" y="4263575"/>
            <a:ext cx="163200" cy="763500"/>
          </a:xfrm>
          <a:prstGeom prst="up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nvSpPr>
        <p:spPr>
          <a:xfrm>
            <a:off x="253975" y="640514"/>
            <a:ext cx="2340600" cy="2948100"/>
          </a:xfrm>
          <a:prstGeom prst="rect">
            <a:avLst/>
          </a:prstGeom>
          <a:gradFill>
            <a:gsLst>
              <a:gs pos="0">
                <a:srgbClr val="FFC982"/>
              </a:gs>
              <a:gs pos="100000">
                <a:srgbClr val="F58F09"/>
              </a:gs>
            </a:gsLst>
            <a:path path="circle">
              <a:fillToRect b="50%" l="50%" r="50%" t="50%"/>
            </a:path>
            <a:tileRect/>
          </a:gra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sng" cap="none" strike="noStrike">
                <a:solidFill>
                  <a:srgbClr val="000000"/>
                </a:solidFill>
                <a:latin typeface="Calibri"/>
                <a:ea typeface="Calibri"/>
                <a:cs typeface="Calibri"/>
                <a:sym typeface="Calibri"/>
              </a:rPr>
              <a:t>FRONT END</a:t>
            </a:r>
            <a:endParaRPr b="0" i="0" sz="26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HTML</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CSS</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JAVASCRIPT</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BOOTSTRAP</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JQUERY</a:t>
            </a:r>
            <a:endParaRPr b="0" i="0" sz="2400" u="none" cap="none" strike="noStrike">
              <a:solidFill>
                <a:srgbClr val="000000"/>
              </a:solidFill>
              <a:latin typeface="Calibri"/>
              <a:ea typeface="Calibri"/>
              <a:cs typeface="Calibri"/>
              <a:sym typeface="Calibri"/>
            </a:endParaRPr>
          </a:p>
        </p:txBody>
      </p:sp>
      <p:sp>
        <p:nvSpPr>
          <p:cNvPr id="130" name="Google Shape;130;p21"/>
          <p:cNvSpPr txBox="1"/>
          <p:nvPr/>
        </p:nvSpPr>
        <p:spPr>
          <a:xfrm>
            <a:off x="3063015" y="640514"/>
            <a:ext cx="2512800" cy="2948100"/>
          </a:xfrm>
          <a:prstGeom prst="rect">
            <a:avLst/>
          </a:prstGeom>
          <a:gradFill>
            <a:gsLst>
              <a:gs pos="0">
                <a:srgbClr val="FFC982"/>
              </a:gs>
              <a:gs pos="100000">
                <a:srgbClr val="F58F09"/>
              </a:gs>
            </a:gsLst>
            <a:path path="circle">
              <a:fillToRect b="50%" l="50%" r="50%" t="50%"/>
            </a:path>
            <a:tileRect/>
          </a:gra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sng" cap="none" strike="noStrike">
                <a:solidFill>
                  <a:srgbClr val="000000"/>
                </a:solidFill>
                <a:latin typeface="Calibri"/>
                <a:ea typeface="Calibri"/>
                <a:cs typeface="Calibri"/>
                <a:sym typeface="Calibri"/>
              </a:rPr>
              <a:t>BACK END</a:t>
            </a:r>
            <a:endParaRPr b="0" i="0" sz="26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Python</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Database :</a:t>
            </a:r>
            <a:endParaRPr b="0" i="0" sz="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MYSQL/SQLite</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Cloud</a:t>
            </a:r>
            <a:endParaRPr b="0" i="0" sz="2400" u="none" cap="none" strike="noStrike">
              <a:solidFill>
                <a:srgbClr val="000000"/>
              </a:solidFill>
              <a:latin typeface="Calibri"/>
              <a:ea typeface="Calibri"/>
              <a:cs typeface="Calibri"/>
              <a:sym typeface="Calibri"/>
            </a:endParaRPr>
          </a:p>
        </p:txBody>
      </p:sp>
      <p:sp>
        <p:nvSpPr>
          <p:cNvPr id="131" name="Google Shape;131;p21"/>
          <p:cNvSpPr txBox="1"/>
          <p:nvPr/>
        </p:nvSpPr>
        <p:spPr>
          <a:xfrm>
            <a:off x="5917275" y="640514"/>
            <a:ext cx="2811900" cy="2948100"/>
          </a:xfrm>
          <a:prstGeom prst="rect">
            <a:avLst/>
          </a:prstGeom>
          <a:gradFill>
            <a:gsLst>
              <a:gs pos="0">
                <a:srgbClr val="FFC982"/>
              </a:gs>
              <a:gs pos="100000">
                <a:srgbClr val="F58F09"/>
              </a:gs>
            </a:gsLst>
            <a:path path="circle">
              <a:fillToRect b="50%" l="50%" r="50%" t="50%"/>
            </a:path>
            <a:tileRect/>
          </a:gra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sng" cap="none" strike="noStrike">
                <a:solidFill>
                  <a:srgbClr val="000000"/>
                </a:solidFill>
                <a:latin typeface="Calibri"/>
                <a:ea typeface="Calibri"/>
                <a:cs typeface="Calibri"/>
                <a:sym typeface="Calibri"/>
              </a:rPr>
              <a:t>ML / AI</a:t>
            </a:r>
            <a:endParaRPr b="0" i="0" sz="26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Python</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Jupyter</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Google Colab</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Other Libraries...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2" name="Google Shape;132;p21"/>
          <p:cNvPicPr preferRelativeResize="0"/>
          <p:nvPr/>
        </p:nvPicPr>
        <p:blipFill rotWithShape="1">
          <a:blip r:embed="rId3">
            <a:alphaModFix/>
          </a:blip>
          <a:srcRect b="0" l="0" r="0" t="0"/>
          <a:stretch/>
        </p:blipFill>
        <p:spPr>
          <a:xfrm>
            <a:off x="2838654" y="5475700"/>
            <a:ext cx="3205622" cy="1076800"/>
          </a:xfrm>
          <a:prstGeom prst="rect">
            <a:avLst/>
          </a:prstGeom>
          <a:noFill/>
          <a:ln>
            <a:noFill/>
          </a:ln>
        </p:spPr>
      </p:pic>
      <p:pic>
        <p:nvPicPr>
          <p:cNvPr id="133" name="Google Shape;133;p21"/>
          <p:cNvPicPr preferRelativeResize="0"/>
          <p:nvPr/>
        </p:nvPicPr>
        <p:blipFill rotWithShape="1">
          <a:blip r:embed="rId4">
            <a:alphaModFix/>
          </a:blip>
          <a:srcRect b="0" l="0" r="0" t="0"/>
          <a:stretch/>
        </p:blipFill>
        <p:spPr>
          <a:xfrm>
            <a:off x="-9150" y="3879174"/>
            <a:ext cx="1211325" cy="1211325"/>
          </a:xfrm>
          <a:prstGeom prst="rect">
            <a:avLst/>
          </a:prstGeom>
          <a:noFill/>
          <a:ln>
            <a:noFill/>
          </a:ln>
        </p:spPr>
      </p:pic>
      <p:pic>
        <p:nvPicPr>
          <p:cNvPr id="134" name="Google Shape;134;p21"/>
          <p:cNvPicPr preferRelativeResize="0"/>
          <p:nvPr/>
        </p:nvPicPr>
        <p:blipFill rotWithShape="1">
          <a:blip r:embed="rId5">
            <a:alphaModFix/>
          </a:blip>
          <a:srcRect b="0" l="0" r="0" t="0"/>
          <a:stretch/>
        </p:blipFill>
        <p:spPr>
          <a:xfrm>
            <a:off x="1060814" y="3879175"/>
            <a:ext cx="865211" cy="1211325"/>
          </a:xfrm>
          <a:prstGeom prst="rect">
            <a:avLst/>
          </a:prstGeom>
          <a:noFill/>
          <a:ln>
            <a:noFill/>
          </a:ln>
        </p:spPr>
      </p:pic>
      <p:pic>
        <p:nvPicPr>
          <p:cNvPr id="135" name="Google Shape;135;p21"/>
          <p:cNvPicPr preferRelativeResize="0"/>
          <p:nvPr/>
        </p:nvPicPr>
        <p:blipFill rotWithShape="1">
          <a:blip r:embed="rId6">
            <a:alphaModFix/>
          </a:blip>
          <a:srcRect b="0" l="0" r="0" t="0"/>
          <a:stretch/>
        </p:blipFill>
        <p:spPr>
          <a:xfrm>
            <a:off x="5489494" y="3872277"/>
            <a:ext cx="2068481" cy="1389050"/>
          </a:xfrm>
          <a:prstGeom prst="rect">
            <a:avLst/>
          </a:prstGeom>
          <a:noFill/>
          <a:ln>
            <a:noFill/>
          </a:ln>
        </p:spPr>
      </p:pic>
      <p:pic>
        <p:nvPicPr>
          <p:cNvPr id="136" name="Google Shape;136;p21"/>
          <p:cNvPicPr preferRelativeResize="0"/>
          <p:nvPr/>
        </p:nvPicPr>
        <p:blipFill rotWithShape="1">
          <a:blip r:embed="rId7">
            <a:alphaModFix/>
          </a:blip>
          <a:srcRect b="0" l="0" r="0" t="0"/>
          <a:stretch/>
        </p:blipFill>
        <p:spPr>
          <a:xfrm>
            <a:off x="7450225" y="3863822"/>
            <a:ext cx="1405950" cy="1405950"/>
          </a:xfrm>
          <a:prstGeom prst="rect">
            <a:avLst/>
          </a:prstGeom>
          <a:noFill/>
          <a:ln>
            <a:noFill/>
          </a:ln>
        </p:spPr>
      </p:pic>
      <p:pic>
        <p:nvPicPr>
          <p:cNvPr id="137" name="Google Shape;137;p21"/>
          <p:cNvPicPr preferRelativeResize="0"/>
          <p:nvPr/>
        </p:nvPicPr>
        <p:blipFill rotWithShape="1">
          <a:blip r:embed="rId8">
            <a:alphaModFix/>
          </a:blip>
          <a:srcRect b="0" l="0" r="0" t="0"/>
          <a:stretch/>
        </p:blipFill>
        <p:spPr>
          <a:xfrm>
            <a:off x="1973450" y="3872268"/>
            <a:ext cx="865200" cy="1223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nvSpPr>
        <p:spPr>
          <a:xfrm>
            <a:off x="362750" y="203950"/>
            <a:ext cx="84726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IN" sz="4000" u="sng" cap="none" strike="noStrike">
                <a:solidFill>
                  <a:schemeClr val="dk1"/>
                </a:solidFill>
                <a:latin typeface="Calibri"/>
                <a:ea typeface="Calibri"/>
                <a:cs typeface="Calibri"/>
                <a:sym typeface="Calibri"/>
              </a:rPr>
              <a:t>Scope Of Work</a:t>
            </a:r>
            <a:endParaRPr b="1" i="0" sz="4000" u="sng" cap="none" strike="noStrike">
              <a:solidFill>
                <a:schemeClr val="dk1"/>
              </a:solidFill>
              <a:latin typeface="Calibri"/>
              <a:ea typeface="Calibri"/>
              <a:cs typeface="Calibri"/>
              <a:sym typeface="Calibri"/>
            </a:endParaRPr>
          </a:p>
        </p:txBody>
      </p:sp>
      <p:sp>
        <p:nvSpPr>
          <p:cNvPr id="143" name="Google Shape;143;p22"/>
          <p:cNvSpPr txBox="1"/>
          <p:nvPr/>
        </p:nvSpPr>
        <p:spPr>
          <a:xfrm>
            <a:off x="245100" y="1034150"/>
            <a:ext cx="8653800" cy="54969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00000"/>
              </a:lnSpc>
              <a:spcBef>
                <a:spcPts val="0"/>
              </a:spcBef>
              <a:spcAft>
                <a:spcPts val="0"/>
              </a:spcAft>
              <a:buClr>
                <a:schemeClr val="dk1"/>
              </a:buClr>
              <a:buSzPts val="2300"/>
              <a:buFont typeface="Calibri"/>
              <a:buChar char="➔"/>
            </a:pPr>
            <a:r>
              <a:rPr b="1" i="0" lang="en-IN" sz="2300" u="none" cap="none" strike="noStrike">
                <a:solidFill>
                  <a:schemeClr val="dk1"/>
                </a:solidFill>
                <a:latin typeface="Calibri"/>
                <a:ea typeface="Calibri"/>
                <a:cs typeface="Calibri"/>
                <a:sym typeface="Calibri"/>
              </a:rPr>
              <a:t>Phase 1 – Discovery ( 1 to 2 day)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The goal here is to identify the requirements and See if Machine learning meets the business goals. It requires us to try to understand more about the vision in terms of what issues we are looking to solve.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Secondly, our  team will identify </a:t>
            </a:r>
            <a:r>
              <a:rPr b="0" i="0" lang="en-IN" sz="2100" u="sng" cap="none" strike="noStrike">
                <a:solidFill>
                  <a:schemeClr val="dk1"/>
                </a:solidFill>
                <a:latin typeface="Calibri"/>
                <a:ea typeface="Calibri"/>
                <a:cs typeface="Calibri"/>
                <a:sym typeface="Calibri"/>
              </a:rPr>
              <a:t>if we can provide more data for unique ideas</a:t>
            </a:r>
            <a:r>
              <a:rPr b="0" i="0" lang="en-IN" sz="2100" u="none" cap="none" strike="noStrike">
                <a:solidFill>
                  <a:schemeClr val="dk1"/>
                </a:solidFill>
                <a:latin typeface="Calibri"/>
                <a:ea typeface="Calibri"/>
                <a:cs typeface="Calibri"/>
                <a:sym typeface="Calibri"/>
              </a:rPr>
              <a:t> by our members.</a:t>
            </a:r>
            <a:r>
              <a:rPr b="0" i="0" lang="en-IN" sz="2100" u="none" cap="none" strike="noStrike">
                <a:solidFill>
                  <a:srgbClr val="000000"/>
                </a:solidFill>
                <a:latin typeface="Arial"/>
                <a:ea typeface="Arial"/>
                <a:cs typeface="Arial"/>
                <a:sym typeface="Arial"/>
              </a:rPr>
              <a:t> </a:t>
            </a:r>
            <a:r>
              <a:rPr b="0" i="0" lang="en-IN" sz="2100" u="none" cap="none" strike="noStrike">
                <a:solidFill>
                  <a:schemeClr val="dk1"/>
                </a:solidFill>
                <a:latin typeface="Calibri"/>
                <a:ea typeface="Calibri"/>
                <a:cs typeface="Calibri"/>
                <a:sym typeface="Calibri"/>
              </a:rPr>
              <a:t>Next, we have to gauge if we are able to supervise algorithms – if it returns correct response every time a prediction is made.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IN" sz="2100" u="none" cap="none" strike="noStrike">
                <a:solidFill>
                  <a:schemeClr val="dk1"/>
                </a:solidFill>
                <a:latin typeface="Calibri"/>
                <a:ea typeface="Calibri"/>
                <a:cs typeface="Calibri"/>
                <a:sym typeface="Calibri"/>
              </a:rPr>
              <a:t>Deliverable </a:t>
            </a:r>
            <a:r>
              <a:rPr b="0" i="0" lang="en-IN" sz="2100" u="none" cap="none" strike="noStrike">
                <a:solidFill>
                  <a:schemeClr val="dk1"/>
                </a:solidFill>
                <a:latin typeface="Calibri"/>
                <a:ea typeface="Calibri"/>
                <a:cs typeface="Calibri"/>
                <a:sym typeface="Calibri"/>
              </a:rPr>
              <a:t>–Data required for the unique ideas to be implemented in order to improve site further.</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Calibri"/>
                <a:ea typeface="Calibri"/>
                <a:cs typeface="Calibri"/>
                <a:sym typeface="Calibri"/>
              </a:rPr>
              <a:t> </a:t>
            </a:r>
            <a:endParaRPr b="0" i="0" sz="22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Calibri"/>
              <a:buChar char="➔"/>
            </a:pPr>
            <a:r>
              <a:rPr b="1" i="0" lang="en-IN" sz="2300" u="none" cap="none" strike="noStrike">
                <a:solidFill>
                  <a:schemeClr val="dk1"/>
                </a:solidFill>
                <a:latin typeface="Calibri"/>
                <a:ea typeface="Calibri"/>
                <a:cs typeface="Calibri"/>
                <a:sym typeface="Calibri"/>
              </a:rPr>
              <a:t>Phase 2 –  Exploration (4 to 5 days)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The goal of this stage is to build upon a Proof of Concept which can then be installed as API. Once a baseline model is trained, we estimate the performance of the production-ready solution. </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nvSpPr>
        <p:spPr>
          <a:xfrm>
            <a:off x="562425" y="562425"/>
            <a:ext cx="7928400" cy="589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This stage gives us the clarity on what performance should be expected with the metrics planned at the discovery stage.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IN" sz="2100" u="none" cap="none" strike="noStrike">
                <a:solidFill>
                  <a:schemeClr val="dk1"/>
                </a:solidFill>
                <a:latin typeface="Calibri"/>
                <a:ea typeface="Calibri"/>
                <a:cs typeface="Calibri"/>
                <a:sym typeface="Calibri"/>
              </a:rPr>
              <a:t>Deliverable </a:t>
            </a:r>
            <a:r>
              <a:rPr b="0" i="0" lang="en-IN" sz="2100" u="none" cap="none" strike="noStrike">
                <a:solidFill>
                  <a:schemeClr val="dk1"/>
                </a:solidFill>
                <a:latin typeface="Calibri"/>
                <a:ea typeface="Calibri"/>
                <a:cs typeface="Calibri"/>
                <a:sym typeface="Calibri"/>
              </a:rPr>
              <a:t>– A Proof of Concept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Calibri"/>
              <a:buChar char="➔"/>
            </a:pPr>
            <a:r>
              <a:rPr b="1" i="0" lang="en-IN" sz="2300" u="none" cap="none" strike="noStrike">
                <a:solidFill>
                  <a:schemeClr val="dk1"/>
                </a:solidFill>
                <a:latin typeface="Calibri"/>
                <a:ea typeface="Calibri"/>
                <a:cs typeface="Calibri"/>
                <a:sym typeface="Calibri"/>
              </a:rPr>
              <a:t>Phase 3 – Development (12 to 15 days)</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This is the stage where we as a team work iteratively till we reach a production ready answer. Because there are far less uncertainties by the time the project reaches this stage, the estimation gets very precise.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But in case the result is not improved, we would have to apply different model or rework on the data or even change the method, if needed.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IN" sz="2100" u="none" cap="none" strike="noStrike">
                <a:solidFill>
                  <a:schemeClr val="dk1"/>
                </a:solidFill>
                <a:latin typeface="Calibri"/>
                <a:ea typeface="Calibri"/>
                <a:cs typeface="Calibri"/>
                <a:sym typeface="Calibri"/>
              </a:rPr>
              <a:t>In this stage, we work in sprints and decide what is to be done after every individual iteration. The outcomes of every sprint can be predicted effectively.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IN" sz="2100" u="none" cap="none" strike="noStrike">
                <a:solidFill>
                  <a:schemeClr val="dk1"/>
                </a:solidFill>
                <a:latin typeface="Calibri"/>
                <a:ea typeface="Calibri"/>
                <a:cs typeface="Calibri"/>
                <a:sym typeface="Calibri"/>
              </a:rPr>
              <a:t>Deliverable </a:t>
            </a:r>
            <a:r>
              <a:rPr b="0" i="0" lang="en-IN" sz="2100" u="none" cap="none" strike="noStrike">
                <a:solidFill>
                  <a:schemeClr val="dk1"/>
                </a:solidFill>
                <a:latin typeface="Calibri"/>
                <a:ea typeface="Calibri"/>
                <a:cs typeface="Calibri"/>
                <a:sym typeface="Calibri"/>
              </a:rPr>
              <a:t>– A production ready ML solution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