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734886"/>
            <a:ext cx="7766936" cy="1315949"/>
          </a:xfrm>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88454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48" y="243840"/>
            <a:ext cx="7369386" cy="1193074"/>
          </a:xfrm>
        </p:spPr>
        <p:txBody>
          <a:bodyPr>
            <a:noAutofit/>
          </a:bodyPr>
          <a:lstStyle/>
          <a:p>
            <a:r>
              <a:rPr lang="en-US" sz="3200" dirty="0" smtClean="0"/>
              <a:t>WHAT IS THE NEED WE ARE TRYING TO ADDRESS?</a:t>
            </a:r>
            <a:endParaRPr lang="en-US" sz="3200" dirty="0"/>
          </a:p>
        </p:txBody>
      </p:sp>
      <p:sp>
        <p:nvSpPr>
          <p:cNvPr id="3" name="Content Placeholder 2"/>
          <p:cNvSpPr>
            <a:spLocks noGrp="1"/>
          </p:cNvSpPr>
          <p:nvPr>
            <p:ph idx="1"/>
          </p:nvPr>
        </p:nvSpPr>
        <p:spPr>
          <a:xfrm>
            <a:off x="272386" y="1541416"/>
            <a:ext cx="7369386" cy="5316584"/>
          </a:xfrm>
        </p:spPr>
        <p:txBody>
          <a:bodyPr>
            <a:normAutofit/>
          </a:bodyPr>
          <a:lstStyle/>
          <a:p>
            <a:r>
              <a:rPr lang="en-US" sz="2100" dirty="0" smtClean="0"/>
              <a:t>To stop the rapid advancement in the number of deaths among stone-quarry workers, caused by Silicosis.</a:t>
            </a:r>
            <a:endParaRPr lang="en-US" sz="2100" dirty="0" smtClean="0"/>
          </a:p>
          <a:p>
            <a:r>
              <a:rPr lang="en-US" sz="2100" dirty="0"/>
              <a:t>N</a:t>
            </a:r>
            <a:r>
              <a:rPr lang="en-US" sz="2100" dirty="0" smtClean="0"/>
              <a:t>o </a:t>
            </a:r>
            <a:r>
              <a:rPr lang="en-US" sz="2100" dirty="0"/>
              <a:t>effective measures </a:t>
            </a:r>
            <a:r>
              <a:rPr lang="en-US" sz="2100" dirty="0" smtClean="0"/>
              <a:t>are currently </a:t>
            </a:r>
            <a:r>
              <a:rPr lang="en-US" sz="2100" dirty="0"/>
              <a:t>in </a:t>
            </a:r>
            <a:r>
              <a:rPr lang="en-US" sz="2100" dirty="0" smtClean="0"/>
              <a:t>place </a:t>
            </a:r>
            <a:r>
              <a:rPr lang="en-US" sz="2100" dirty="0"/>
              <a:t>to prevent </a:t>
            </a:r>
            <a:r>
              <a:rPr lang="en-US" sz="2100" dirty="0" smtClean="0"/>
              <a:t>silica dust </a:t>
            </a:r>
            <a:r>
              <a:rPr lang="en-US" sz="2100" dirty="0"/>
              <a:t>from reaching </a:t>
            </a:r>
            <a:r>
              <a:rPr lang="en-US" sz="2100" dirty="0" smtClean="0"/>
              <a:t>the </a:t>
            </a:r>
            <a:r>
              <a:rPr lang="en-US" sz="2100" dirty="0"/>
              <a:t>respiratory </a:t>
            </a:r>
            <a:r>
              <a:rPr lang="en-US" sz="2100" dirty="0" smtClean="0"/>
              <a:t>tract. </a:t>
            </a:r>
            <a:endParaRPr lang="en-US" sz="2100" dirty="0"/>
          </a:p>
          <a:p>
            <a:r>
              <a:rPr lang="en-US" sz="2100" dirty="0" smtClean="0"/>
              <a:t>To decrease the </a:t>
            </a:r>
            <a:r>
              <a:rPr lang="en-US" sz="2100" dirty="0"/>
              <a:t>level of </a:t>
            </a:r>
            <a:r>
              <a:rPr lang="en-US" sz="2100" dirty="0" smtClean="0"/>
              <a:t>particulate </a:t>
            </a:r>
            <a:r>
              <a:rPr lang="en-US" sz="2100" dirty="0"/>
              <a:t>pollutants </a:t>
            </a:r>
            <a:r>
              <a:rPr lang="en-US" sz="2100" dirty="0" smtClean="0"/>
              <a:t>which </a:t>
            </a:r>
            <a:r>
              <a:rPr lang="en-US" sz="2100" dirty="0" smtClean="0"/>
              <a:t>was </a:t>
            </a:r>
            <a:r>
              <a:rPr lang="en-US" sz="2100" dirty="0"/>
              <a:t>found to be much higher than the recommended threshold which </a:t>
            </a:r>
            <a:r>
              <a:rPr lang="en-US" sz="2100" dirty="0" smtClean="0"/>
              <a:t>is considered safe </a:t>
            </a:r>
            <a:r>
              <a:rPr lang="en-US" sz="2100" dirty="0"/>
              <a:t>for humans. </a:t>
            </a:r>
            <a:endParaRPr lang="en-US" sz="2100" dirty="0" smtClean="0"/>
          </a:p>
          <a:p>
            <a:r>
              <a:rPr lang="en-IN" sz="2100" dirty="0" smtClean="0"/>
              <a:t>To not use water as a preventive measure against stone dust in our product, since it’s built to be used primarily in regions of water scarcity, where most of the stone-dust cutting takes place</a:t>
            </a:r>
          </a:p>
          <a:p>
            <a:r>
              <a:rPr lang="en-IN" sz="2100" dirty="0" smtClean="0"/>
              <a:t>To make the final product available to the workers at low cost so as to </a:t>
            </a:r>
            <a:r>
              <a:rPr lang="en-IN" sz="2100" dirty="0" smtClean="0"/>
              <a:t>improve its accessibility</a:t>
            </a:r>
            <a:endParaRPr lang="en-US" sz="2100" dirty="0" smtClean="0"/>
          </a:p>
        </p:txBody>
      </p:sp>
      <p:pic>
        <p:nvPicPr>
          <p:cNvPr id="4" name="Picture 3" descr="P_20180716_130441_vHDR_Auto.jpg"/>
          <p:cNvPicPr>
            <a:picLocks noChangeAspect="1"/>
          </p:cNvPicPr>
          <p:nvPr/>
        </p:nvPicPr>
        <p:blipFill>
          <a:blip r:embed="rId2"/>
          <a:stretch>
            <a:fillRect/>
          </a:stretch>
        </p:blipFill>
        <p:spPr>
          <a:xfrm>
            <a:off x="7798526" y="38250"/>
            <a:ext cx="4232365" cy="6802768"/>
          </a:xfrm>
          <a:prstGeom prst="rect">
            <a:avLst/>
          </a:prstGeom>
        </p:spPr>
      </p:pic>
    </p:spTree>
    <p:extLst>
      <p:ext uri="{BB962C8B-B14F-4D97-AF65-F5344CB8AC3E}">
        <p14:creationId xmlns:p14="http://schemas.microsoft.com/office/powerpoint/2010/main" xmlns="" val="179428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23" y="665018"/>
            <a:ext cx="8596668" cy="774930"/>
          </a:xfrm>
        </p:spPr>
        <p:txBody>
          <a:bodyPr/>
          <a:lstStyle/>
          <a:p>
            <a:r>
              <a:rPr lang="en-US" dirty="0" smtClean="0"/>
              <a:t>Novelty/Innovation</a:t>
            </a:r>
            <a:endParaRPr lang="en-US" dirty="0"/>
          </a:p>
        </p:txBody>
      </p:sp>
      <p:sp>
        <p:nvSpPr>
          <p:cNvPr id="3" name="Content Placeholder 2"/>
          <p:cNvSpPr>
            <a:spLocks noGrp="1"/>
          </p:cNvSpPr>
          <p:nvPr>
            <p:ph idx="1"/>
          </p:nvPr>
        </p:nvSpPr>
        <p:spPr>
          <a:xfrm>
            <a:off x="735523" y="1528822"/>
            <a:ext cx="9015306" cy="5212800"/>
          </a:xfrm>
        </p:spPr>
        <p:txBody>
          <a:bodyPr/>
          <a:lstStyle/>
          <a:p>
            <a:r>
              <a:rPr lang="en-US" dirty="0" smtClean="0"/>
              <a:t>Properties required in our product</a:t>
            </a:r>
          </a:p>
          <a:p>
            <a:pPr>
              <a:buFont typeface="Wingdings" panose="05000000000000000000" pitchFamily="2" charset="2"/>
              <a:buChar char="v"/>
            </a:pPr>
            <a:r>
              <a:rPr lang="en-US" dirty="0"/>
              <a:t>E</a:t>
            </a:r>
            <a:r>
              <a:rPr lang="en-US" dirty="0" smtClean="0"/>
              <a:t>xtendable arms </a:t>
            </a:r>
          </a:p>
          <a:p>
            <a:pPr>
              <a:buFont typeface="Wingdings" panose="05000000000000000000" pitchFamily="2" charset="2"/>
              <a:buChar char="v"/>
            </a:pPr>
            <a:r>
              <a:rPr lang="en-US" dirty="0" smtClean="0"/>
              <a:t> won’t require any power sources. </a:t>
            </a:r>
          </a:p>
          <a:p>
            <a:pPr>
              <a:buFont typeface="Wingdings" panose="05000000000000000000" pitchFamily="2" charset="2"/>
              <a:buChar char="v"/>
            </a:pPr>
            <a:r>
              <a:rPr lang="en-US" dirty="0" smtClean="0"/>
              <a:t>It would be light</a:t>
            </a:r>
            <a:endParaRPr lang="en-US" dirty="0"/>
          </a:p>
          <a:p>
            <a:pPr>
              <a:buFont typeface="Wingdings" panose="05000000000000000000" pitchFamily="2" charset="2"/>
              <a:buChar char="v"/>
            </a:pPr>
            <a:r>
              <a:rPr lang="en-US" dirty="0" smtClean="0"/>
              <a:t>To use it you wont need flat surface</a:t>
            </a:r>
          </a:p>
          <a:p>
            <a:pPr>
              <a:buFont typeface="Wingdings" panose="05000000000000000000" pitchFamily="2" charset="2"/>
              <a:buChar char="v"/>
            </a:pPr>
            <a:r>
              <a:rPr lang="en-US" dirty="0" smtClean="0"/>
              <a:t>Different sizes of the dome would  ensure that all kinds of work-pieces can be worked upon.</a:t>
            </a:r>
          </a:p>
          <a:p>
            <a:pPr>
              <a:buFont typeface="Wingdings" panose="05000000000000000000" pitchFamily="2" charset="2"/>
              <a:buChar char="v"/>
            </a:pPr>
            <a:r>
              <a:rPr lang="en-US" dirty="0" smtClean="0"/>
              <a:t>The structure are foldable, so portable </a:t>
            </a:r>
          </a:p>
          <a:p>
            <a:pPr>
              <a:buFont typeface="Wingdings" panose="05000000000000000000" pitchFamily="2" charset="2"/>
              <a:buChar char="v"/>
            </a:pPr>
            <a:r>
              <a:rPr lang="en-US" dirty="0" smtClean="0"/>
              <a:t>Unlike the masks we would ensure more than 98% containment of gases. </a:t>
            </a:r>
          </a:p>
          <a:p>
            <a:r>
              <a:rPr lang="en-US" dirty="0" smtClean="0"/>
              <a:t>Existing techniques (comparison)</a:t>
            </a:r>
          </a:p>
          <a:p>
            <a:pPr marL="0" indent="0">
              <a:buNone/>
            </a:pPr>
            <a:endParaRPr lang="en-US" dirty="0" smtClean="0"/>
          </a:p>
          <a:p>
            <a:endParaRPr lang="en-US" dirty="0"/>
          </a:p>
        </p:txBody>
      </p:sp>
    </p:spTree>
    <p:extLst>
      <p:ext uri="{BB962C8B-B14F-4D97-AF65-F5344CB8AC3E}">
        <p14:creationId xmlns:p14="http://schemas.microsoft.com/office/powerpoint/2010/main" xmlns="" val="46252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086"/>
            <a:ext cx="8596668" cy="1024313"/>
          </a:xfrm>
        </p:spPr>
        <p:txBody>
          <a:bodyPr/>
          <a:lstStyle/>
          <a:p>
            <a:r>
              <a:rPr lang="en-US" dirty="0" smtClean="0"/>
              <a:t>Background work</a:t>
            </a:r>
            <a:endParaRPr lang="en-US" dirty="0"/>
          </a:p>
        </p:txBody>
      </p:sp>
      <p:sp>
        <p:nvSpPr>
          <p:cNvPr id="3" name="Content Placeholder 2"/>
          <p:cNvSpPr>
            <a:spLocks noGrp="1"/>
          </p:cNvSpPr>
          <p:nvPr>
            <p:ph idx="1"/>
          </p:nvPr>
        </p:nvSpPr>
        <p:spPr/>
        <p:txBody>
          <a:bodyPr>
            <a:normAutofit/>
          </a:bodyPr>
          <a:lstStyle/>
          <a:p>
            <a:r>
              <a:rPr lang="en-US" dirty="0"/>
              <a:t>The project is new and has just gone through the formulation stage at present.</a:t>
            </a:r>
          </a:p>
          <a:p>
            <a:r>
              <a:rPr lang="en-US" dirty="0" smtClean="0"/>
              <a:t>Data </a:t>
            </a:r>
            <a:r>
              <a:rPr lang="en-US" dirty="0"/>
              <a:t>has been recorded for the levels of particulate matter of various sizes in the air around the stone industries of Bharatpur and the effectiveness of alternate solutions to the problem was analyzed.</a:t>
            </a:r>
          </a:p>
          <a:p>
            <a:pPr marL="0" indent="0">
              <a:buNone/>
            </a:pPr>
            <a:endParaRPr lang="en-US" dirty="0"/>
          </a:p>
          <a:p>
            <a:r>
              <a:rPr lang="en-US" dirty="0"/>
              <a:t>During the interaction with the masons, it was found that the masks which are currently in use get clogged within short time and cause labored breathing.</a:t>
            </a:r>
          </a:p>
          <a:p>
            <a:r>
              <a:rPr lang="en-US" dirty="0"/>
              <a:t>It was also realized that spraying water was not possible everywhere due its paucity.</a:t>
            </a:r>
          </a:p>
          <a:p>
            <a:endParaRPr lang="en-US" dirty="0"/>
          </a:p>
        </p:txBody>
      </p:sp>
    </p:spTree>
    <p:extLst>
      <p:ext uri="{BB962C8B-B14F-4D97-AF65-F5344CB8AC3E}">
        <p14:creationId xmlns:p14="http://schemas.microsoft.com/office/powerpoint/2010/main" xmlns="" val="245554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72589"/>
            <a:ext cx="8596668" cy="957810"/>
          </a:xfrm>
        </p:spPr>
        <p:txBody>
          <a:bodyPr/>
          <a:lstStyle/>
          <a:p>
            <a:r>
              <a:rPr lang="en-US" dirty="0" smtClean="0"/>
              <a:t>At the end of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By the end of the project, we wish to deliver a proof-of-concept prototype which can be extended to a field-deployable functional prototype, implementable as an integral part of the mining process. Consequently, hazardous health conditions for the stone workers could be avoided. The cost and availability of the materials used for making the product will be taken into account since the ultimate aim is to make it as accessible as possible for its applicability in real life situations. </a:t>
            </a:r>
          </a:p>
          <a:p>
            <a:r>
              <a:rPr lang="en-US" dirty="0" smtClean="0"/>
              <a:t>The </a:t>
            </a:r>
            <a:r>
              <a:rPr lang="en-US" dirty="0"/>
              <a:t>product is, in essence, a </a:t>
            </a:r>
            <a:r>
              <a:rPr lang="en-US" dirty="0" err="1"/>
              <a:t>dom</a:t>
            </a:r>
            <a:r>
              <a:rPr lang="en-US" dirty="0"/>
              <a:t>-shaped foldable structure which surrounds the work piece entirely; with two holes having extendable telescopic arms protruding towards the interior of the dom. This would allow the stone cutter a wide range of movements to carry out their tasks. As the material of the sheets to be used will have high transparency, it would not hinder the visibility of work piece.  </a:t>
            </a:r>
          </a:p>
          <a:p>
            <a:r>
              <a:rPr lang="en-US" dirty="0"/>
              <a:t>Our product aims to have a wide applicability ranging from marble and sandstone cutting to all sorts of small scale manual labor involving hazardous particulate matter entering the atmosphere</a:t>
            </a:r>
          </a:p>
        </p:txBody>
      </p:sp>
    </p:spTree>
    <p:extLst>
      <p:ext uri="{BB962C8B-B14F-4D97-AF65-F5344CB8AC3E}">
        <p14:creationId xmlns:p14="http://schemas.microsoft.com/office/powerpoint/2010/main" xmlns="" val="145976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Water</a:t>
            </a:r>
          </a:p>
          <a:p>
            <a:r>
              <a:rPr lang="en-US" dirty="0" smtClean="0"/>
              <a:t>Power</a:t>
            </a:r>
          </a:p>
          <a:p>
            <a:r>
              <a:rPr lang="en-US" dirty="0" smtClean="0"/>
              <a:t>Ventilation holes cannot be used in open atmosphere as the dust would still be in the air.</a:t>
            </a:r>
          </a:p>
          <a:p>
            <a:r>
              <a:rPr lang="en-US" dirty="0" smtClean="0"/>
              <a:t>Cannot use urban techniques so have to apply innovation</a:t>
            </a:r>
          </a:p>
          <a:p>
            <a:r>
              <a:rPr lang="en-US" dirty="0" smtClean="0"/>
              <a:t>Stone dust usage after collection</a:t>
            </a:r>
          </a:p>
          <a:p>
            <a:endParaRPr lang="en-US" dirty="0"/>
          </a:p>
        </p:txBody>
      </p:sp>
    </p:spTree>
    <p:extLst>
      <p:ext uri="{BB962C8B-B14F-4D97-AF65-F5344CB8AC3E}">
        <p14:creationId xmlns:p14="http://schemas.microsoft.com/office/powerpoint/2010/main" xmlns="" val="1182073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138</TotalTime>
  <Words>515</Words>
  <Application>Microsoft Office PowerPoint</Application>
  <PresentationFormat>Custom</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Facet</vt:lpstr>
      <vt:lpstr>Slide 1</vt:lpstr>
      <vt:lpstr>WHAT IS THE NEED WE ARE TRYING TO ADDRESS?</vt:lpstr>
      <vt:lpstr>Novelty/Innovation</vt:lpstr>
      <vt:lpstr>Background work</vt:lpstr>
      <vt:lpstr>At the end of project.</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Mittal</dc:creator>
  <cp:lastModifiedBy>shubham</cp:lastModifiedBy>
  <cp:revision>13</cp:revision>
  <dcterms:created xsi:type="dcterms:W3CDTF">2019-04-15T10:13:50Z</dcterms:created>
  <dcterms:modified xsi:type="dcterms:W3CDTF">2019-04-16T00:45:30Z</dcterms:modified>
</cp:coreProperties>
</file>