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9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77" r:id="rId20"/>
  </p:sldIdLst>
  <p:sldSz cx="9144000" cy="5143500" type="screen16x9"/>
  <p:notesSz cx="6858000" cy="9144000"/>
  <p:embeddedFontLst>
    <p:embeddedFont>
      <p:font typeface="Archivo ExtraBold" panose="020B0604020202020204" charset="0"/>
      <p:bold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87ED0-9E32-42AC-893C-3E0BC12D412F}">
  <a:tblStyle styleId="{FF387ED0-9E32-42AC-893C-3E0BC12D4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DFDC1C-9AFB-49EA-9931-12739C49A4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%20Naik\Desktop\10%20batsman%20with%20high%20batting%20strike%20rate%20who%20have%20faced%20at%20least%20500%20ball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%20Naik\Desktop\10%20batsman%20with%20high%20batting%20strike%20rate%20who%20have%20faced%20at%20least%20500%20bal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4126784"/>
        <c:axId val="5105952"/>
      </c:barChart>
      <c:catAx>
        <c:axId val="10412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52"/>
        <c:crosses val="autoZero"/>
        <c:auto val="1"/>
        <c:lblAlgn val="ctr"/>
        <c:lblOffset val="100"/>
        <c:noMultiLvlLbl val="0"/>
      </c:catAx>
      <c:valAx>
        <c:axId val="51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4126784"/>
        <c:axId val="5105952"/>
      </c:barChart>
      <c:catAx>
        <c:axId val="10412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52"/>
        <c:crosses val="autoZero"/>
        <c:auto val="1"/>
        <c:lblAlgn val="ctr"/>
        <c:lblOffset val="100"/>
        <c:noMultiLvlLbl val="0"/>
      </c:catAx>
      <c:valAx>
        <c:axId val="51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A7F2F472-DF4B-4304-66AA-162C12B6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ABF7DDFF-9B7F-0112-D7E3-946A795CB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317F53EC-52AD-87E4-A0C8-BD8024934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0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C7EB31E7-3201-64AF-EFE2-9E2D932A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AF399ACB-94C8-B86C-F6D2-91D030836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7D11C0C3-BBA2-A2B8-02B5-A06528BB1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56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D0F88C10-4E9B-F5C3-186C-620ECE2E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01F9DABE-C157-C7EA-94E2-399F08EF1D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FD88D6F6-A472-9091-3678-DDF15B035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B5D20506-1EA1-105F-6F5C-CB59C0F3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87E3C890-E2DA-A7B6-7A07-D3D95667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EF7C86CA-F5C5-0D6B-37F0-FA9E7B725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35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2464D46B-3020-F7DE-C315-F39D4BB0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3EDF333E-24CC-8B08-F654-74C2A88F3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C3A58CDA-EC3A-8176-C0AF-104DC046F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04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6C8DE670-A4C8-6546-B1D5-D7C0B527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46548DC3-31C7-1FB2-7748-F349AAD1D0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C8480FED-2986-65E8-A602-425C13BF7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5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F418A0D2-4571-76A9-8408-B580F7792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AE677C9F-10AE-509C-6899-EABF66DDFC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130A3628-665B-251F-B45B-63A8CD62D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84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7A28940C-868C-C297-A3AB-829D8930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7D3B03D0-AE19-255A-010B-F00BB81EC6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829406D9-2B16-9EAD-1476-CA4E69C5A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32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8AFD17A1-0EA9-26D8-A660-F5C7523D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4B5CA561-3976-7AA7-A56F-6E777B7DE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2213234A-7169-F3C5-1402-1C52F3258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35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DE597076-5A2B-70D9-E9FF-6F57E10F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6463A160-AB48-FEDB-C2C6-6F84FF153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9325892D-E544-4E96-0875-9C2C10820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0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BF5B1B8D-1E2C-40B4-B5D9-8853BECE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5E5BBC7B-6BC3-C64C-0CA0-08660CEF8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20A899CF-B152-B339-D600-AD0665674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1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01E22A9D-E093-19B1-3FA4-945FFF1C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1287C611-9B09-72B0-0031-E08346E73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99E93570-1C5E-5834-E01E-749905936F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6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52A6F669-3DAB-A10D-60A5-B065843F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3FE8407C-5A95-54FA-07AB-25B79033D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44C1E30D-BE73-191F-52A1-469421DBA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48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DBE3BFB5-AC9D-2E31-AD2D-156184EE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E4B6C78E-5CC1-DDB0-A888-57C25F20D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195FE5A1-F083-A897-0E87-A3F959CDE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2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41375229-8407-CC51-CB25-DB5FA3612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4dda1946d_6_322:notes">
            <a:extLst>
              <a:ext uri="{FF2B5EF4-FFF2-40B4-BE49-F238E27FC236}">
                <a16:creationId xmlns:a16="http://schemas.microsoft.com/office/drawing/2014/main" id="{0D50E671-7F31-4562-C8C0-503081A93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4dda1946d_6_322:notes">
            <a:extLst>
              <a:ext uri="{FF2B5EF4-FFF2-40B4-BE49-F238E27FC236}">
                <a16:creationId xmlns:a16="http://schemas.microsoft.com/office/drawing/2014/main" id="{EDC34980-FC86-B2B8-58EA-86FCDAF0A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53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6525" y="1090838"/>
            <a:ext cx="4106400" cy="28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6525" y="3958623"/>
            <a:ext cx="41064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58550" y="-889624"/>
            <a:ext cx="2531100" cy="253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" y="279750"/>
            <a:ext cx="9220171" cy="58925"/>
          </a:xfrm>
          <a:custGeom>
            <a:avLst/>
            <a:gdLst/>
            <a:ahLst/>
            <a:cxnLst/>
            <a:rect l="l" t="t" r="r" b="b"/>
            <a:pathLst>
              <a:path w="13985" h="321" extrusionOk="0">
                <a:moveTo>
                  <a:pt x="2" y="0"/>
                </a:moveTo>
                <a:lnTo>
                  <a:pt x="0" y="129"/>
                </a:lnTo>
                <a:lnTo>
                  <a:pt x="13983" y="321"/>
                </a:lnTo>
                <a:lnTo>
                  <a:pt x="13984" y="193"/>
                </a:ln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7550750" y="-1890674"/>
            <a:ext cx="2531100" cy="253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13225" y="774975"/>
            <a:ext cx="4645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713225" y="2070225"/>
            <a:ext cx="4645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>
            <a:off x="-1307271" y="-1168425"/>
            <a:ext cx="2363400" cy="2363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-877546" y="-973224"/>
            <a:ext cx="2531100" cy="253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 flipH="1">
            <a:off x="8002879" y="253737"/>
            <a:ext cx="1141121" cy="4889765"/>
            <a:chOff x="-39471" y="253737"/>
            <a:chExt cx="1141121" cy="4889765"/>
          </a:xfrm>
        </p:grpSpPr>
        <p:sp>
          <p:nvSpPr>
            <p:cNvPr id="64" name="Google Shape;64;p8"/>
            <p:cNvSpPr/>
            <p:nvPr/>
          </p:nvSpPr>
          <p:spPr>
            <a:xfrm flipH="1">
              <a:off x="-39465" y="302896"/>
              <a:ext cx="1141115" cy="4840605"/>
            </a:xfrm>
            <a:custGeom>
              <a:avLst/>
              <a:gdLst/>
              <a:ahLst/>
              <a:cxnLst/>
              <a:rect l="l" t="t" r="r" b="b"/>
              <a:pathLst>
                <a:path w="9420" h="38797" extrusionOk="0">
                  <a:moveTo>
                    <a:pt x="3615" y="0"/>
                  </a:moveTo>
                  <a:lnTo>
                    <a:pt x="3243" y="159"/>
                  </a:lnTo>
                  <a:lnTo>
                    <a:pt x="3018" y="254"/>
                  </a:lnTo>
                  <a:lnTo>
                    <a:pt x="2513" y="188"/>
                  </a:lnTo>
                  <a:lnTo>
                    <a:pt x="2222" y="150"/>
                  </a:lnTo>
                  <a:lnTo>
                    <a:pt x="2212" y="149"/>
                  </a:lnTo>
                  <a:lnTo>
                    <a:pt x="878" y="733"/>
                  </a:lnTo>
                  <a:lnTo>
                    <a:pt x="526" y="887"/>
                  </a:lnTo>
                  <a:lnTo>
                    <a:pt x="366" y="957"/>
                  </a:lnTo>
                  <a:lnTo>
                    <a:pt x="260" y="1003"/>
                  </a:lnTo>
                  <a:lnTo>
                    <a:pt x="53" y="1444"/>
                  </a:lnTo>
                  <a:lnTo>
                    <a:pt x="53" y="1445"/>
                  </a:lnTo>
                  <a:lnTo>
                    <a:pt x="1" y="1552"/>
                  </a:lnTo>
                  <a:lnTo>
                    <a:pt x="195" y="1961"/>
                  </a:lnTo>
                  <a:lnTo>
                    <a:pt x="995" y="2783"/>
                  </a:lnTo>
                  <a:lnTo>
                    <a:pt x="1009" y="2876"/>
                  </a:lnTo>
                  <a:lnTo>
                    <a:pt x="1100" y="3516"/>
                  </a:lnTo>
                  <a:lnTo>
                    <a:pt x="1152" y="4049"/>
                  </a:lnTo>
                  <a:lnTo>
                    <a:pt x="1270" y="5267"/>
                  </a:lnTo>
                  <a:cubicBezTo>
                    <a:pt x="1270" y="5267"/>
                    <a:pt x="1282" y="5311"/>
                    <a:pt x="1301" y="5380"/>
                  </a:cubicBezTo>
                  <a:cubicBezTo>
                    <a:pt x="1303" y="5389"/>
                    <a:pt x="1306" y="5400"/>
                    <a:pt x="1309" y="5412"/>
                  </a:cubicBezTo>
                  <a:cubicBezTo>
                    <a:pt x="1316" y="5433"/>
                    <a:pt x="1321" y="5456"/>
                    <a:pt x="1329" y="5482"/>
                  </a:cubicBezTo>
                  <a:cubicBezTo>
                    <a:pt x="1343" y="5531"/>
                    <a:pt x="1359" y="5587"/>
                    <a:pt x="1378" y="5646"/>
                  </a:cubicBezTo>
                  <a:cubicBezTo>
                    <a:pt x="1380" y="5647"/>
                    <a:pt x="1380" y="5649"/>
                    <a:pt x="1380" y="5651"/>
                  </a:cubicBezTo>
                  <a:cubicBezTo>
                    <a:pt x="1390" y="5677"/>
                    <a:pt x="1398" y="5705"/>
                    <a:pt x="1408" y="5733"/>
                  </a:cubicBezTo>
                  <a:cubicBezTo>
                    <a:pt x="1422" y="5778"/>
                    <a:pt x="1437" y="5822"/>
                    <a:pt x="1453" y="5865"/>
                  </a:cubicBezTo>
                  <a:cubicBezTo>
                    <a:pt x="1464" y="5895"/>
                    <a:pt x="1475" y="5924"/>
                    <a:pt x="1485" y="5951"/>
                  </a:cubicBezTo>
                  <a:cubicBezTo>
                    <a:pt x="1503" y="5994"/>
                    <a:pt x="1521" y="6033"/>
                    <a:pt x="1539" y="6070"/>
                  </a:cubicBezTo>
                  <a:cubicBezTo>
                    <a:pt x="1550" y="6096"/>
                    <a:pt x="1563" y="6120"/>
                    <a:pt x="1578" y="6143"/>
                  </a:cubicBezTo>
                  <a:cubicBezTo>
                    <a:pt x="1583" y="6154"/>
                    <a:pt x="1589" y="6164"/>
                    <a:pt x="1597" y="6173"/>
                  </a:cubicBezTo>
                  <a:cubicBezTo>
                    <a:pt x="1603" y="6183"/>
                    <a:pt x="1611" y="6192"/>
                    <a:pt x="1616" y="6200"/>
                  </a:cubicBezTo>
                  <a:cubicBezTo>
                    <a:pt x="1622" y="6206"/>
                    <a:pt x="1629" y="6214"/>
                    <a:pt x="1635" y="6221"/>
                  </a:cubicBezTo>
                  <a:cubicBezTo>
                    <a:pt x="1647" y="6231"/>
                    <a:pt x="1659" y="6239"/>
                    <a:pt x="1672" y="6245"/>
                  </a:cubicBezTo>
                  <a:cubicBezTo>
                    <a:pt x="1701" y="6257"/>
                    <a:pt x="1727" y="6312"/>
                    <a:pt x="1751" y="6398"/>
                  </a:cubicBezTo>
                  <a:lnTo>
                    <a:pt x="3220" y="15001"/>
                  </a:lnTo>
                  <a:lnTo>
                    <a:pt x="3220" y="15002"/>
                  </a:lnTo>
                  <a:lnTo>
                    <a:pt x="3392" y="16004"/>
                  </a:lnTo>
                  <a:lnTo>
                    <a:pt x="3620" y="17346"/>
                  </a:lnTo>
                  <a:lnTo>
                    <a:pt x="3155" y="23932"/>
                  </a:lnTo>
                  <a:lnTo>
                    <a:pt x="3853" y="31461"/>
                  </a:lnTo>
                  <a:lnTo>
                    <a:pt x="1842" y="38796"/>
                  </a:lnTo>
                  <a:lnTo>
                    <a:pt x="9420" y="38796"/>
                  </a:lnTo>
                  <a:lnTo>
                    <a:pt x="9420" y="1"/>
                  </a:lnTo>
                  <a:lnTo>
                    <a:pt x="4338" y="256"/>
                  </a:lnTo>
                  <a:lnTo>
                    <a:pt x="3938" y="115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 flipH="1">
              <a:off x="685909" y="1117629"/>
              <a:ext cx="114596" cy="641679"/>
            </a:xfrm>
            <a:custGeom>
              <a:avLst/>
              <a:gdLst/>
              <a:ahLst/>
              <a:cxnLst/>
              <a:rect l="l" t="t" r="r" b="b"/>
              <a:pathLst>
                <a:path w="946" h="5143" extrusionOk="0">
                  <a:moveTo>
                    <a:pt x="1" y="0"/>
                  </a:moveTo>
                  <a:lnTo>
                    <a:pt x="1" y="5142"/>
                  </a:lnTo>
                  <a:lnTo>
                    <a:pt x="945" y="13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flipH="1">
              <a:off x="-39466" y="253737"/>
              <a:ext cx="1034757" cy="254276"/>
            </a:xfrm>
            <a:custGeom>
              <a:avLst/>
              <a:gdLst/>
              <a:ahLst/>
              <a:cxnLst/>
              <a:rect l="l" t="t" r="r" b="b"/>
              <a:pathLst>
                <a:path w="8542" h="2038" extrusionOk="0">
                  <a:moveTo>
                    <a:pt x="8542" y="0"/>
                  </a:moveTo>
                  <a:lnTo>
                    <a:pt x="7145" y="181"/>
                  </a:lnTo>
                  <a:lnTo>
                    <a:pt x="3769" y="32"/>
                  </a:lnTo>
                  <a:lnTo>
                    <a:pt x="3239" y="406"/>
                  </a:lnTo>
                  <a:lnTo>
                    <a:pt x="2379" y="182"/>
                  </a:lnTo>
                  <a:lnTo>
                    <a:pt x="795" y="501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747" y="1012"/>
                  </a:lnTo>
                  <a:lnTo>
                    <a:pt x="2850" y="1654"/>
                  </a:lnTo>
                  <a:lnTo>
                    <a:pt x="3769" y="1162"/>
                  </a:lnTo>
                  <a:lnTo>
                    <a:pt x="4926" y="1012"/>
                  </a:lnTo>
                  <a:lnTo>
                    <a:pt x="6184" y="2037"/>
                  </a:lnTo>
                  <a:lnTo>
                    <a:pt x="8542" y="138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8"/>
            <p:cNvGrpSpPr/>
            <p:nvPr/>
          </p:nvGrpSpPr>
          <p:grpSpPr>
            <a:xfrm>
              <a:off x="-39471" y="380127"/>
              <a:ext cx="1141121" cy="4763376"/>
              <a:chOff x="36729" y="380127"/>
              <a:chExt cx="1141121" cy="4763376"/>
            </a:xfrm>
          </p:grpSpPr>
          <p:sp>
            <p:nvSpPr>
              <p:cNvPr id="68" name="Google Shape;68;p8"/>
              <p:cNvSpPr/>
              <p:nvPr/>
            </p:nvSpPr>
            <p:spPr>
              <a:xfrm flipH="1">
                <a:off x="36731" y="525107"/>
                <a:ext cx="410535" cy="1185166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9499" extrusionOk="0">
                    <a:moveTo>
                      <a:pt x="3389" y="1"/>
                    </a:moveTo>
                    <a:lnTo>
                      <a:pt x="2215" y="661"/>
                    </a:lnTo>
                    <a:lnTo>
                      <a:pt x="483" y="381"/>
                    </a:lnTo>
                    <a:lnTo>
                      <a:pt x="0" y="1953"/>
                    </a:lnTo>
                    <a:lnTo>
                      <a:pt x="0" y="9499"/>
                    </a:lnTo>
                    <a:lnTo>
                      <a:pt x="736" y="4617"/>
                    </a:lnTo>
                    <a:lnTo>
                      <a:pt x="847" y="2117"/>
                    </a:lnTo>
                    <a:lnTo>
                      <a:pt x="2538" y="1506"/>
                    </a:lnTo>
                    <a:lnTo>
                      <a:pt x="3389" y="26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 flipH="1">
                <a:off x="474766" y="480315"/>
                <a:ext cx="325739" cy="598884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4800" extrusionOk="0">
                    <a:moveTo>
                      <a:pt x="2689" y="0"/>
                    </a:moveTo>
                    <a:lnTo>
                      <a:pt x="1331" y="905"/>
                    </a:lnTo>
                    <a:lnTo>
                      <a:pt x="1331" y="3052"/>
                    </a:lnTo>
                    <a:lnTo>
                      <a:pt x="1" y="4799"/>
                    </a:lnTo>
                    <a:lnTo>
                      <a:pt x="1597" y="3686"/>
                    </a:lnTo>
                    <a:lnTo>
                      <a:pt x="2013" y="1658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 flipH="1">
                <a:off x="739211" y="380127"/>
                <a:ext cx="438639" cy="1794406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14382" extrusionOk="0">
                    <a:moveTo>
                      <a:pt x="3352" y="0"/>
                    </a:moveTo>
                    <a:lnTo>
                      <a:pt x="3275" y="378"/>
                    </a:lnTo>
                    <a:lnTo>
                      <a:pt x="3116" y="1139"/>
                    </a:lnTo>
                    <a:lnTo>
                      <a:pt x="1809" y="1502"/>
                    </a:lnTo>
                    <a:lnTo>
                      <a:pt x="1809" y="2278"/>
                    </a:lnTo>
                    <a:lnTo>
                      <a:pt x="1954" y="2855"/>
                    </a:lnTo>
                    <a:lnTo>
                      <a:pt x="1672" y="2950"/>
                    </a:lnTo>
                    <a:lnTo>
                      <a:pt x="969" y="1502"/>
                    </a:lnTo>
                    <a:lnTo>
                      <a:pt x="53" y="826"/>
                    </a:lnTo>
                    <a:lnTo>
                      <a:pt x="53" y="825"/>
                    </a:lnTo>
                    <a:lnTo>
                      <a:pt x="52" y="825"/>
                    </a:lnTo>
                    <a:lnTo>
                      <a:pt x="1" y="933"/>
                    </a:lnTo>
                    <a:lnTo>
                      <a:pt x="195" y="1342"/>
                    </a:lnTo>
                    <a:lnTo>
                      <a:pt x="995" y="2164"/>
                    </a:lnTo>
                    <a:lnTo>
                      <a:pt x="1007" y="2257"/>
                    </a:lnTo>
                    <a:lnTo>
                      <a:pt x="1101" y="2897"/>
                    </a:lnTo>
                    <a:lnTo>
                      <a:pt x="1152" y="3430"/>
                    </a:lnTo>
                    <a:lnTo>
                      <a:pt x="1270" y="4648"/>
                    </a:lnTo>
                    <a:cubicBezTo>
                      <a:pt x="1270" y="4648"/>
                      <a:pt x="1282" y="4692"/>
                      <a:pt x="1300" y="4761"/>
                    </a:cubicBezTo>
                    <a:cubicBezTo>
                      <a:pt x="1302" y="4770"/>
                      <a:pt x="1306" y="4781"/>
                      <a:pt x="1309" y="4793"/>
                    </a:cubicBezTo>
                    <a:cubicBezTo>
                      <a:pt x="1316" y="4814"/>
                      <a:pt x="1321" y="4837"/>
                      <a:pt x="1329" y="4863"/>
                    </a:cubicBezTo>
                    <a:cubicBezTo>
                      <a:pt x="1343" y="4912"/>
                      <a:pt x="1359" y="4968"/>
                      <a:pt x="1378" y="5027"/>
                    </a:cubicBezTo>
                    <a:cubicBezTo>
                      <a:pt x="1378" y="5028"/>
                      <a:pt x="1380" y="5030"/>
                      <a:pt x="1380" y="5032"/>
                    </a:cubicBezTo>
                    <a:cubicBezTo>
                      <a:pt x="1389" y="5058"/>
                      <a:pt x="1398" y="5086"/>
                      <a:pt x="1406" y="5114"/>
                    </a:cubicBezTo>
                    <a:cubicBezTo>
                      <a:pt x="1422" y="5159"/>
                      <a:pt x="1437" y="5202"/>
                      <a:pt x="1453" y="5246"/>
                    </a:cubicBezTo>
                    <a:cubicBezTo>
                      <a:pt x="1464" y="5276"/>
                      <a:pt x="1474" y="5305"/>
                      <a:pt x="1485" y="5332"/>
                    </a:cubicBezTo>
                    <a:cubicBezTo>
                      <a:pt x="1503" y="5375"/>
                      <a:pt x="1521" y="5414"/>
                      <a:pt x="1539" y="5451"/>
                    </a:cubicBezTo>
                    <a:cubicBezTo>
                      <a:pt x="1550" y="5477"/>
                      <a:pt x="1563" y="5501"/>
                      <a:pt x="1577" y="5524"/>
                    </a:cubicBezTo>
                    <a:cubicBezTo>
                      <a:pt x="1583" y="5534"/>
                      <a:pt x="1589" y="5545"/>
                      <a:pt x="1596" y="5554"/>
                    </a:cubicBezTo>
                    <a:cubicBezTo>
                      <a:pt x="1603" y="5564"/>
                      <a:pt x="1610" y="5573"/>
                      <a:pt x="1616" y="5581"/>
                    </a:cubicBezTo>
                    <a:cubicBezTo>
                      <a:pt x="1622" y="5587"/>
                      <a:pt x="1629" y="5595"/>
                      <a:pt x="1635" y="5602"/>
                    </a:cubicBezTo>
                    <a:cubicBezTo>
                      <a:pt x="1645" y="5612"/>
                      <a:pt x="1658" y="5620"/>
                      <a:pt x="1672" y="5626"/>
                    </a:cubicBezTo>
                    <a:cubicBezTo>
                      <a:pt x="1700" y="5637"/>
                      <a:pt x="1727" y="5693"/>
                      <a:pt x="1751" y="5779"/>
                    </a:cubicBezTo>
                    <a:lnTo>
                      <a:pt x="3220" y="14382"/>
                    </a:lnTo>
                    <a:lnTo>
                      <a:pt x="2412" y="5563"/>
                    </a:lnTo>
                    <a:lnTo>
                      <a:pt x="2494" y="2673"/>
                    </a:lnTo>
                    <a:lnTo>
                      <a:pt x="2717" y="1709"/>
                    </a:lnTo>
                    <a:lnTo>
                      <a:pt x="3620" y="1342"/>
                    </a:lnTo>
                    <a:lnTo>
                      <a:pt x="3447" y="477"/>
                    </a:lnTo>
                    <a:lnTo>
                      <a:pt x="33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 flipH="1">
                <a:off x="205959" y="967783"/>
                <a:ext cx="110720" cy="491334"/>
              </a:xfrm>
              <a:custGeom>
                <a:avLst/>
                <a:gdLst/>
                <a:ahLst/>
                <a:cxnLst/>
                <a:rect l="l" t="t" r="r" b="b"/>
                <a:pathLst>
                  <a:path w="914" h="3938" extrusionOk="0">
                    <a:moveTo>
                      <a:pt x="914" y="0"/>
                    </a:moveTo>
                    <a:lnTo>
                      <a:pt x="0" y="3937"/>
                    </a:lnTo>
                    <a:lnTo>
                      <a:pt x="914" y="1069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 flipH="1">
                <a:off x="36729" y="757674"/>
                <a:ext cx="57904" cy="31653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537" extrusionOk="0">
                    <a:moveTo>
                      <a:pt x="478" y="0"/>
                    </a:moveTo>
                    <a:lnTo>
                      <a:pt x="1" y="1684"/>
                    </a:lnTo>
                    <a:lnTo>
                      <a:pt x="478" y="253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 flipH="1">
                <a:off x="36734" y="1729988"/>
                <a:ext cx="917980" cy="3413514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7359" extrusionOk="0">
                    <a:moveTo>
                      <a:pt x="1750" y="0"/>
                    </a:moveTo>
                    <a:lnTo>
                      <a:pt x="2227" y="2289"/>
                    </a:lnTo>
                    <a:lnTo>
                      <a:pt x="1550" y="4566"/>
                    </a:lnTo>
                    <a:lnTo>
                      <a:pt x="1778" y="5908"/>
                    </a:lnTo>
                    <a:lnTo>
                      <a:pt x="1313" y="12494"/>
                    </a:lnTo>
                    <a:lnTo>
                      <a:pt x="2011" y="20023"/>
                    </a:lnTo>
                    <a:lnTo>
                      <a:pt x="0" y="27358"/>
                    </a:lnTo>
                    <a:lnTo>
                      <a:pt x="7578" y="27358"/>
                    </a:lnTo>
                    <a:lnTo>
                      <a:pt x="7578" y="25279"/>
                    </a:lnTo>
                    <a:lnTo>
                      <a:pt x="4596" y="22585"/>
                    </a:lnTo>
                    <a:lnTo>
                      <a:pt x="5723" y="20403"/>
                    </a:lnTo>
                    <a:lnTo>
                      <a:pt x="5267" y="17594"/>
                    </a:lnTo>
                    <a:lnTo>
                      <a:pt x="6181" y="15989"/>
                    </a:lnTo>
                    <a:lnTo>
                      <a:pt x="5267" y="12515"/>
                    </a:lnTo>
                    <a:lnTo>
                      <a:pt x="5425" y="15163"/>
                    </a:lnTo>
                    <a:lnTo>
                      <a:pt x="4189" y="16542"/>
                    </a:lnTo>
                    <a:lnTo>
                      <a:pt x="4360" y="19429"/>
                    </a:lnTo>
                    <a:lnTo>
                      <a:pt x="2268" y="22107"/>
                    </a:lnTo>
                    <a:lnTo>
                      <a:pt x="2868" y="19029"/>
                    </a:lnTo>
                    <a:lnTo>
                      <a:pt x="2681" y="17016"/>
                    </a:lnTo>
                    <a:lnTo>
                      <a:pt x="3963" y="14830"/>
                    </a:lnTo>
                    <a:lnTo>
                      <a:pt x="4189" y="10173"/>
                    </a:lnTo>
                    <a:lnTo>
                      <a:pt x="4189" y="10173"/>
                    </a:lnTo>
                    <a:lnTo>
                      <a:pt x="2681" y="13106"/>
                    </a:lnTo>
                    <a:lnTo>
                      <a:pt x="2346" y="9879"/>
                    </a:lnTo>
                    <a:lnTo>
                      <a:pt x="4360" y="6766"/>
                    </a:lnTo>
                    <a:lnTo>
                      <a:pt x="4360" y="4713"/>
                    </a:lnTo>
                    <a:lnTo>
                      <a:pt x="3096" y="5908"/>
                    </a:lnTo>
                    <a:lnTo>
                      <a:pt x="3334" y="2063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 flipH="1">
                <a:off x="36732" y="1082694"/>
                <a:ext cx="627735" cy="1581678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12677" extrusionOk="0">
                    <a:moveTo>
                      <a:pt x="910" y="1"/>
                    </a:moveTo>
                    <a:lnTo>
                      <a:pt x="0" y="3560"/>
                    </a:lnTo>
                    <a:lnTo>
                      <a:pt x="0" y="5030"/>
                    </a:lnTo>
                    <a:lnTo>
                      <a:pt x="1393" y="6520"/>
                    </a:lnTo>
                    <a:lnTo>
                      <a:pt x="1793" y="8165"/>
                    </a:lnTo>
                    <a:lnTo>
                      <a:pt x="1568" y="9227"/>
                    </a:lnTo>
                    <a:lnTo>
                      <a:pt x="2339" y="8751"/>
                    </a:lnTo>
                    <a:lnTo>
                      <a:pt x="2724" y="11575"/>
                    </a:lnTo>
                    <a:lnTo>
                      <a:pt x="3327" y="10076"/>
                    </a:lnTo>
                    <a:lnTo>
                      <a:pt x="3964" y="10969"/>
                    </a:lnTo>
                    <a:lnTo>
                      <a:pt x="5182" y="12677"/>
                    </a:lnTo>
                    <a:lnTo>
                      <a:pt x="5182" y="11183"/>
                    </a:lnTo>
                    <a:lnTo>
                      <a:pt x="4411" y="9081"/>
                    </a:lnTo>
                    <a:lnTo>
                      <a:pt x="3327" y="8474"/>
                    </a:lnTo>
                    <a:lnTo>
                      <a:pt x="2664" y="5188"/>
                    </a:lnTo>
                    <a:lnTo>
                      <a:pt x="1797" y="5003"/>
                    </a:lnTo>
                    <a:lnTo>
                      <a:pt x="1793" y="5003"/>
                    </a:lnTo>
                    <a:lnTo>
                      <a:pt x="1272" y="4892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flipH="1">
                <a:off x="36729" y="3517910"/>
                <a:ext cx="126831" cy="102471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213" extrusionOk="0">
                    <a:moveTo>
                      <a:pt x="570" y="0"/>
                    </a:moveTo>
                    <a:lnTo>
                      <a:pt x="1" y="3001"/>
                    </a:lnTo>
                    <a:lnTo>
                      <a:pt x="316" y="4967"/>
                    </a:lnTo>
                    <a:lnTo>
                      <a:pt x="1" y="7699"/>
                    </a:lnTo>
                    <a:lnTo>
                      <a:pt x="1047" y="8213"/>
                    </a:lnTo>
                    <a:lnTo>
                      <a:pt x="1047" y="1704"/>
                    </a:lnTo>
                    <a:cubicBezTo>
                      <a:pt x="790" y="786"/>
                      <a:pt x="570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 flipH="1">
                <a:off x="36730" y="2466991"/>
                <a:ext cx="380372" cy="954721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7652" extrusionOk="0">
                    <a:moveTo>
                      <a:pt x="1743" y="1"/>
                    </a:moveTo>
                    <a:lnTo>
                      <a:pt x="0" y="2937"/>
                    </a:lnTo>
                    <a:lnTo>
                      <a:pt x="1445" y="5714"/>
                    </a:lnTo>
                    <a:lnTo>
                      <a:pt x="3140" y="7652"/>
                    </a:lnTo>
                    <a:lnTo>
                      <a:pt x="3140" y="3835"/>
                    </a:lnTo>
                    <a:lnTo>
                      <a:pt x="1445" y="2937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 flipH="1">
                <a:off x="36730" y="1098664"/>
                <a:ext cx="224710" cy="99040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7938" extrusionOk="0">
                    <a:moveTo>
                      <a:pt x="1084" y="1"/>
                    </a:moveTo>
                    <a:lnTo>
                      <a:pt x="0" y="4191"/>
                    </a:lnTo>
                    <a:lnTo>
                      <a:pt x="690" y="6757"/>
                    </a:lnTo>
                    <a:lnTo>
                      <a:pt x="1855" y="7938"/>
                    </a:lnTo>
                    <a:lnTo>
                      <a:pt x="1855" y="4172"/>
                    </a:lnTo>
                    <a:lnTo>
                      <a:pt x="1333" y="37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 rot="10800000">
            <a:off x="3147863" y="4093000"/>
            <a:ext cx="2363400" cy="2363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9"/>
          <p:cNvGrpSpPr/>
          <p:nvPr/>
        </p:nvGrpSpPr>
        <p:grpSpPr>
          <a:xfrm>
            <a:off x="3220916" y="4092992"/>
            <a:ext cx="2931012" cy="2237138"/>
            <a:chOff x="6020866" y="2906392"/>
            <a:chExt cx="2931012" cy="2237138"/>
          </a:xfrm>
        </p:grpSpPr>
        <p:sp>
          <p:nvSpPr>
            <p:cNvPr id="81" name="Google Shape;81;p9"/>
            <p:cNvSpPr/>
            <p:nvPr/>
          </p:nvSpPr>
          <p:spPr>
            <a:xfrm>
              <a:off x="6021075" y="3023261"/>
              <a:ext cx="2930803" cy="2120269"/>
            </a:xfrm>
            <a:custGeom>
              <a:avLst/>
              <a:gdLst/>
              <a:ahLst/>
              <a:cxnLst/>
              <a:rect l="l" t="t" r="r" b="b"/>
              <a:pathLst>
                <a:path w="35226" h="25484" extrusionOk="0">
                  <a:moveTo>
                    <a:pt x="18931" y="1"/>
                  </a:moveTo>
                  <a:lnTo>
                    <a:pt x="16852" y="3156"/>
                  </a:lnTo>
                  <a:lnTo>
                    <a:pt x="16499" y="4454"/>
                  </a:lnTo>
                  <a:lnTo>
                    <a:pt x="15147" y="4124"/>
                  </a:lnTo>
                  <a:lnTo>
                    <a:pt x="11817" y="10158"/>
                  </a:lnTo>
                  <a:lnTo>
                    <a:pt x="10675" y="14044"/>
                  </a:lnTo>
                  <a:lnTo>
                    <a:pt x="10212" y="13309"/>
                  </a:lnTo>
                  <a:lnTo>
                    <a:pt x="9145" y="11946"/>
                  </a:lnTo>
                  <a:lnTo>
                    <a:pt x="8079" y="14272"/>
                  </a:lnTo>
                  <a:lnTo>
                    <a:pt x="6713" y="17620"/>
                  </a:lnTo>
                  <a:lnTo>
                    <a:pt x="5027" y="16922"/>
                  </a:lnTo>
                  <a:lnTo>
                    <a:pt x="1" y="25484"/>
                  </a:lnTo>
                  <a:lnTo>
                    <a:pt x="35226" y="25484"/>
                  </a:lnTo>
                  <a:lnTo>
                    <a:pt x="34449" y="23781"/>
                  </a:lnTo>
                  <a:lnTo>
                    <a:pt x="31207" y="17994"/>
                  </a:lnTo>
                  <a:lnTo>
                    <a:pt x="30607" y="16922"/>
                  </a:lnTo>
                  <a:lnTo>
                    <a:pt x="27966" y="12873"/>
                  </a:lnTo>
                  <a:lnTo>
                    <a:pt x="26525" y="10669"/>
                  </a:lnTo>
                  <a:lnTo>
                    <a:pt x="24304" y="6752"/>
                  </a:lnTo>
                  <a:lnTo>
                    <a:pt x="23102" y="6582"/>
                  </a:lnTo>
                  <a:lnTo>
                    <a:pt x="23099" y="6571"/>
                  </a:lnTo>
                  <a:lnTo>
                    <a:pt x="22438" y="4906"/>
                  </a:lnTo>
                  <a:lnTo>
                    <a:pt x="22229" y="4382"/>
                  </a:lnTo>
                  <a:lnTo>
                    <a:pt x="189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7423150" y="2909944"/>
              <a:ext cx="447450" cy="712858"/>
            </a:xfrm>
            <a:custGeom>
              <a:avLst/>
              <a:gdLst/>
              <a:ahLst/>
              <a:cxnLst/>
              <a:rect l="l" t="t" r="r" b="b"/>
              <a:pathLst>
                <a:path w="5378" h="8568" extrusionOk="0">
                  <a:moveTo>
                    <a:pt x="1988" y="0"/>
                  </a:moveTo>
                  <a:lnTo>
                    <a:pt x="0" y="4518"/>
                  </a:lnTo>
                  <a:lnTo>
                    <a:pt x="761" y="4310"/>
                  </a:lnTo>
                  <a:lnTo>
                    <a:pt x="727" y="7603"/>
                  </a:lnTo>
                  <a:lnTo>
                    <a:pt x="1429" y="6582"/>
                  </a:lnTo>
                  <a:lnTo>
                    <a:pt x="2468" y="7321"/>
                  </a:lnTo>
                  <a:lnTo>
                    <a:pt x="3189" y="5672"/>
                  </a:lnTo>
                  <a:lnTo>
                    <a:pt x="4390" y="8568"/>
                  </a:lnTo>
                  <a:lnTo>
                    <a:pt x="4949" y="6412"/>
                  </a:lnTo>
                  <a:lnTo>
                    <a:pt x="5377" y="5744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824919" y="3500073"/>
              <a:ext cx="627245" cy="1020365"/>
            </a:xfrm>
            <a:custGeom>
              <a:avLst/>
              <a:gdLst/>
              <a:ahLst/>
              <a:cxnLst/>
              <a:rect l="l" t="t" r="r" b="b"/>
              <a:pathLst>
                <a:path w="7539" h="12264" extrusionOk="0">
                  <a:moveTo>
                    <a:pt x="2623" y="0"/>
                  </a:moveTo>
                  <a:lnTo>
                    <a:pt x="1421" y="851"/>
                  </a:lnTo>
                  <a:lnTo>
                    <a:pt x="1418" y="840"/>
                  </a:lnTo>
                  <a:lnTo>
                    <a:pt x="1" y="3405"/>
                  </a:lnTo>
                  <a:lnTo>
                    <a:pt x="1842" y="3007"/>
                  </a:lnTo>
                  <a:lnTo>
                    <a:pt x="1362" y="8174"/>
                  </a:lnTo>
                  <a:lnTo>
                    <a:pt x="2642" y="5278"/>
                  </a:lnTo>
                  <a:lnTo>
                    <a:pt x="3722" y="7890"/>
                  </a:lnTo>
                  <a:lnTo>
                    <a:pt x="4442" y="7152"/>
                  </a:lnTo>
                  <a:lnTo>
                    <a:pt x="7538" y="12263"/>
                  </a:lnTo>
                  <a:lnTo>
                    <a:pt x="6285" y="7142"/>
                  </a:lnTo>
                  <a:lnTo>
                    <a:pt x="4994" y="459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6693159" y="3991029"/>
              <a:ext cx="177549" cy="302931"/>
            </a:xfrm>
            <a:custGeom>
              <a:avLst/>
              <a:gdLst/>
              <a:ahLst/>
              <a:cxnLst/>
              <a:rect l="l" t="t" r="r" b="b"/>
              <a:pathLst>
                <a:path w="2134" h="3641" extrusionOk="0">
                  <a:moveTo>
                    <a:pt x="1077" y="0"/>
                  </a:moveTo>
                  <a:lnTo>
                    <a:pt x="1" y="2640"/>
                  </a:lnTo>
                  <a:lnTo>
                    <a:pt x="1" y="2640"/>
                  </a:lnTo>
                  <a:lnTo>
                    <a:pt x="376" y="2368"/>
                  </a:lnTo>
                  <a:lnTo>
                    <a:pt x="436" y="3640"/>
                  </a:lnTo>
                  <a:lnTo>
                    <a:pt x="1083" y="2252"/>
                  </a:lnTo>
                  <a:lnTo>
                    <a:pt x="1803" y="2368"/>
                  </a:lnTo>
                  <a:lnTo>
                    <a:pt x="1803" y="1677"/>
                  </a:lnTo>
                  <a:lnTo>
                    <a:pt x="2134" y="16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9"/>
            <p:cNvGrpSpPr/>
            <p:nvPr/>
          </p:nvGrpSpPr>
          <p:grpSpPr>
            <a:xfrm>
              <a:off x="6020866" y="2906392"/>
              <a:ext cx="2930719" cy="2237015"/>
              <a:chOff x="9220175" y="3421142"/>
              <a:chExt cx="2618350" cy="1998584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10013648" y="3421142"/>
                <a:ext cx="642657" cy="1145128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5406" extrusionOk="0">
                    <a:moveTo>
                      <a:pt x="8165" y="0"/>
                    </a:moveTo>
                    <a:lnTo>
                      <a:pt x="5824" y="5815"/>
                    </a:lnTo>
                    <a:lnTo>
                      <a:pt x="4472" y="5484"/>
                    </a:lnTo>
                    <a:lnTo>
                      <a:pt x="1142" y="11520"/>
                    </a:lnTo>
                    <a:lnTo>
                      <a:pt x="0" y="15405"/>
                    </a:lnTo>
                    <a:lnTo>
                      <a:pt x="1682" y="14244"/>
                    </a:lnTo>
                    <a:lnTo>
                      <a:pt x="2643" y="11350"/>
                    </a:lnTo>
                    <a:lnTo>
                      <a:pt x="5164" y="10583"/>
                    </a:lnTo>
                    <a:lnTo>
                      <a:pt x="4710" y="9417"/>
                    </a:lnTo>
                    <a:lnTo>
                      <a:pt x="6195" y="9268"/>
                    </a:lnTo>
                    <a:lnTo>
                      <a:pt x="6004" y="7773"/>
                    </a:lnTo>
                    <a:lnTo>
                      <a:pt x="8645" y="7363"/>
                    </a:lnTo>
                    <a:lnTo>
                      <a:pt x="7828" y="4538"/>
                    </a:lnTo>
                    <a:lnTo>
                      <a:pt x="8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331" y="4318453"/>
                <a:ext cx="273832" cy="839706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1297" extrusionOk="0">
                    <a:moveTo>
                      <a:pt x="3683" y="1"/>
                    </a:moveTo>
                    <a:lnTo>
                      <a:pt x="2495" y="5280"/>
                    </a:lnTo>
                    <a:lnTo>
                      <a:pt x="801" y="6017"/>
                    </a:lnTo>
                    <a:lnTo>
                      <a:pt x="0" y="11297"/>
                    </a:lnTo>
                    <a:lnTo>
                      <a:pt x="1602" y="7323"/>
                    </a:lnTo>
                    <a:lnTo>
                      <a:pt x="3683" y="6869"/>
                    </a:lnTo>
                    <a:lnTo>
                      <a:pt x="3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10680017" y="3890163"/>
                <a:ext cx="346675" cy="6351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8545" extrusionOk="0">
                    <a:moveTo>
                      <a:pt x="2798" y="0"/>
                    </a:moveTo>
                    <a:lnTo>
                      <a:pt x="2042" y="2868"/>
                    </a:lnTo>
                    <a:lnTo>
                      <a:pt x="1" y="4826"/>
                    </a:lnTo>
                    <a:lnTo>
                      <a:pt x="481" y="8545"/>
                    </a:lnTo>
                    <a:lnTo>
                      <a:pt x="1542" y="4656"/>
                    </a:lnTo>
                    <a:lnTo>
                      <a:pt x="3883" y="3832"/>
                    </a:lnTo>
                    <a:lnTo>
                      <a:pt x="4664" y="825"/>
                    </a:lnTo>
                    <a:lnTo>
                      <a:pt x="3462" y="1676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10102919" y="4508366"/>
                <a:ext cx="246999" cy="649793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8742" extrusionOk="0">
                    <a:moveTo>
                      <a:pt x="3323" y="0"/>
                    </a:moveTo>
                    <a:lnTo>
                      <a:pt x="0" y="8742"/>
                    </a:lnTo>
                    <a:lnTo>
                      <a:pt x="0" y="8742"/>
                    </a:lnTo>
                    <a:lnTo>
                      <a:pt x="2401" y="5052"/>
                    </a:lnTo>
                    <a:lnTo>
                      <a:pt x="3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10425437" y="4061048"/>
                <a:ext cx="150518" cy="585869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882" extrusionOk="0">
                    <a:moveTo>
                      <a:pt x="2025" y="1"/>
                    </a:moveTo>
                    <a:lnTo>
                      <a:pt x="488" y="2059"/>
                    </a:lnTo>
                    <a:lnTo>
                      <a:pt x="0" y="7882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10531803" y="4681257"/>
                <a:ext cx="737279" cy="738469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9935" extrusionOk="0">
                    <a:moveTo>
                      <a:pt x="5877" y="0"/>
                    </a:moveTo>
                    <a:lnTo>
                      <a:pt x="4036" y="2953"/>
                    </a:lnTo>
                    <a:lnTo>
                      <a:pt x="4036" y="5252"/>
                    </a:lnTo>
                    <a:lnTo>
                      <a:pt x="2575" y="7466"/>
                    </a:lnTo>
                    <a:lnTo>
                      <a:pt x="2395" y="5337"/>
                    </a:lnTo>
                    <a:lnTo>
                      <a:pt x="3056" y="2044"/>
                    </a:lnTo>
                    <a:lnTo>
                      <a:pt x="1674" y="4996"/>
                    </a:lnTo>
                    <a:lnTo>
                      <a:pt x="1315" y="7806"/>
                    </a:lnTo>
                    <a:lnTo>
                      <a:pt x="0" y="9935"/>
                    </a:lnTo>
                    <a:lnTo>
                      <a:pt x="9919" y="9935"/>
                    </a:lnTo>
                    <a:lnTo>
                      <a:pt x="8518" y="7551"/>
                    </a:lnTo>
                    <a:lnTo>
                      <a:pt x="6658" y="6417"/>
                    </a:lnTo>
                    <a:lnTo>
                      <a:pt x="5577" y="3463"/>
                    </a:lnTo>
                    <a:lnTo>
                      <a:pt x="58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11392024" y="4862994"/>
                <a:ext cx="4465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6007" h="7490" extrusionOk="0">
                    <a:moveTo>
                      <a:pt x="1989" y="0"/>
                    </a:moveTo>
                    <a:lnTo>
                      <a:pt x="2770" y="3972"/>
                    </a:lnTo>
                    <a:lnTo>
                      <a:pt x="1509" y="3972"/>
                    </a:lnTo>
                    <a:cubicBezTo>
                      <a:pt x="1509" y="3972"/>
                      <a:pt x="1989" y="5872"/>
                      <a:pt x="2049" y="6128"/>
                    </a:cubicBezTo>
                    <a:cubicBezTo>
                      <a:pt x="2085" y="6281"/>
                      <a:pt x="1430" y="6312"/>
                      <a:pt x="899" y="6312"/>
                    </a:cubicBezTo>
                    <a:cubicBezTo>
                      <a:pt x="546" y="6312"/>
                      <a:pt x="248" y="6298"/>
                      <a:pt x="248" y="6298"/>
                    </a:cubicBezTo>
                    <a:lnTo>
                      <a:pt x="0" y="7490"/>
                    </a:lnTo>
                    <a:lnTo>
                      <a:pt x="6007" y="7490"/>
                    </a:lnTo>
                    <a:lnTo>
                      <a:pt x="5232" y="5787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220175" y="4390181"/>
                <a:ext cx="985393" cy="1029545"/>
              </a:xfrm>
              <a:custGeom>
                <a:avLst/>
                <a:gdLst/>
                <a:ahLst/>
                <a:cxnLst/>
                <a:rect l="l" t="t" r="r" b="b"/>
                <a:pathLst>
                  <a:path w="13257" h="13851" extrusionOk="0">
                    <a:moveTo>
                      <a:pt x="9155" y="0"/>
                    </a:moveTo>
                    <a:lnTo>
                      <a:pt x="6713" y="5987"/>
                    </a:lnTo>
                    <a:lnTo>
                      <a:pt x="5027" y="5289"/>
                    </a:lnTo>
                    <a:lnTo>
                      <a:pt x="1" y="13851"/>
                    </a:lnTo>
                    <a:lnTo>
                      <a:pt x="13257" y="13851"/>
                    </a:lnTo>
                    <a:lnTo>
                      <a:pt x="10135" y="12318"/>
                    </a:lnTo>
                    <a:lnTo>
                      <a:pt x="10116" y="10189"/>
                    </a:lnTo>
                    <a:lnTo>
                      <a:pt x="8214" y="8742"/>
                    </a:lnTo>
                    <a:lnTo>
                      <a:pt x="10116" y="5336"/>
                    </a:lnTo>
                    <a:lnTo>
                      <a:pt x="10116" y="5336"/>
                    </a:lnTo>
                    <a:lnTo>
                      <a:pt x="8113" y="5905"/>
                    </a:lnTo>
                    <a:lnTo>
                      <a:pt x="8113" y="5905"/>
                    </a:lnTo>
                    <a:lnTo>
                      <a:pt x="91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-161925" y="4100451"/>
            <a:ext cx="2531100" cy="253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3"/>
          <p:cNvGrpSpPr/>
          <p:nvPr/>
        </p:nvGrpSpPr>
        <p:grpSpPr>
          <a:xfrm flipH="1">
            <a:off x="4" y="3000353"/>
            <a:ext cx="968453" cy="4029096"/>
            <a:chOff x="-662338" y="539507"/>
            <a:chExt cx="1139490" cy="4741229"/>
          </a:xfrm>
        </p:grpSpPr>
        <p:sp>
          <p:nvSpPr>
            <p:cNvPr id="276" name="Google Shape;276;p23"/>
            <p:cNvSpPr/>
            <p:nvPr/>
          </p:nvSpPr>
          <p:spPr>
            <a:xfrm>
              <a:off x="-662338" y="587172"/>
              <a:ext cx="1139490" cy="4693564"/>
            </a:xfrm>
            <a:custGeom>
              <a:avLst/>
              <a:gdLst/>
              <a:ahLst/>
              <a:cxnLst/>
              <a:rect l="l" t="t" r="r" b="b"/>
              <a:pathLst>
                <a:path w="9420" h="38797" extrusionOk="0">
                  <a:moveTo>
                    <a:pt x="3615" y="0"/>
                  </a:moveTo>
                  <a:lnTo>
                    <a:pt x="3243" y="159"/>
                  </a:lnTo>
                  <a:lnTo>
                    <a:pt x="3018" y="254"/>
                  </a:lnTo>
                  <a:lnTo>
                    <a:pt x="2513" y="188"/>
                  </a:lnTo>
                  <a:lnTo>
                    <a:pt x="2222" y="150"/>
                  </a:lnTo>
                  <a:lnTo>
                    <a:pt x="2212" y="149"/>
                  </a:lnTo>
                  <a:lnTo>
                    <a:pt x="878" y="733"/>
                  </a:lnTo>
                  <a:lnTo>
                    <a:pt x="526" y="887"/>
                  </a:lnTo>
                  <a:lnTo>
                    <a:pt x="366" y="957"/>
                  </a:lnTo>
                  <a:lnTo>
                    <a:pt x="260" y="1003"/>
                  </a:lnTo>
                  <a:lnTo>
                    <a:pt x="53" y="1444"/>
                  </a:lnTo>
                  <a:lnTo>
                    <a:pt x="53" y="1445"/>
                  </a:lnTo>
                  <a:lnTo>
                    <a:pt x="1" y="1552"/>
                  </a:lnTo>
                  <a:lnTo>
                    <a:pt x="195" y="1961"/>
                  </a:lnTo>
                  <a:lnTo>
                    <a:pt x="995" y="2783"/>
                  </a:lnTo>
                  <a:lnTo>
                    <a:pt x="1009" y="2876"/>
                  </a:lnTo>
                  <a:lnTo>
                    <a:pt x="1100" y="3516"/>
                  </a:lnTo>
                  <a:lnTo>
                    <a:pt x="1152" y="4049"/>
                  </a:lnTo>
                  <a:lnTo>
                    <a:pt x="1270" y="5267"/>
                  </a:lnTo>
                  <a:cubicBezTo>
                    <a:pt x="1270" y="5267"/>
                    <a:pt x="1282" y="5311"/>
                    <a:pt x="1301" y="5380"/>
                  </a:cubicBezTo>
                  <a:cubicBezTo>
                    <a:pt x="1303" y="5389"/>
                    <a:pt x="1306" y="5400"/>
                    <a:pt x="1309" y="5412"/>
                  </a:cubicBezTo>
                  <a:cubicBezTo>
                    <a:pt x="1316" y="5433"/>
                    <a:pt x="1321" y="5456"/>
                    <a:pt x="1329" y="5482"/>
                  </a:cubicBezTo>
                  <a:cubicBezTo>
                    <a:pt x="1343" y="5531"/>
                    <a:pt x="1359" y="5587"/>
                    <a:pt x="1378" y="5646"/>
                  </a:cubicBezTo>
                  <a:cubicBezTo>
                    <a:pt x="1380" y="5647"/>
                    <a:pt x="1380" y="5649"/>
                    <a:pt x="1380" y="5651"/>
                  </a:cubicBezTo>
                  <a:cubicBezTo>
                    <a:pt x="1390" y="5677"/>
                    <a:pt x="1398" y="5705"/>
                    <a:pt x="1408" y="5733"/>
                  </a:cubicBezTo>
                  <a:cubicBezTo>
                    <a:pt x="1422" y="5778"/>
                    <a:pt x="1437" y="5822"/>
                    <a:pt x="1453" y="5865"/>
                  </a:cubicBezTo>
                  <a:cubicBezTo>
                    <a:pt x="1464" y="5895"/>
                    <a:pt x="1475" y="5924"/>
                    <a:pt x="1485" y="5951"/>
                  </a:cubicBezTo>
                  <a:cubicBezTo>
                    <a:pt x="1503" y="5994"/>
                    <a:pt x="1521" y="6033"/>
                    <a:pt x="1539" y="6070"/>
                  </a:cubicBezTo>
                  <a:cubicBezTo>
                    <a:pt x="1550" y="6096"/>
                    <a:pt x="1563" y="6120"/>
                    <a:pt x="1578" y="6143"/>
                  </a:cubicBezTo>
                  <a:cubicBezTo>
                    <a:pt x="1583" y="6154"/>
                    <a:pt x="1589" y="6164"/>
                    <a:pt x="1597" y="6173"/>
                  </a:cubicBezTo>
                  <a:cubicBezTo>
                    <a:pt x="1603" y="6183"/>
                    <a:pt x="1611" y="6192"/>
                    <a:pt x="1616" y="6200"/>
                  </a:cubicBezTo>
                  <a:cubicBezTo>
                    <a:pt x="1622" y="6206"/>
                    <a:pt x="1629" y="6214"/>
                    <a:pt x="1635" y="6221"/>
                  </a:cubicBezTo>
                  <a:cubicBezTo>
                    <a:pt x="1647" y="6231"/>
                    <a:pt x="1659" y="6239"/>
                    <a:pt x="1672" y="6245"/>
                  </a:cubicBezTo>
                  <a:cubicBezTo>
                    <a:pt x="1701" y="6257"/>
                    <a:pt x="1727" y="6312"/>
                    <a:pt x="1751" y="6398"/>
                  </a:cubicBezTo>
                  <a:lnTo>
                    <a:pt x="3220" y="15001"/>
                  </a:lnTo>
                  <a:lnTo>
                    <a:pt x="3220" y="15002"/>
                  </a:lnTo>
                  <a:lnTo>
                    <a:pt x="3392" y="16004"/>
                  </a:lnTo>
                  <a:lnTo>
                    <a:pt x="3620" y="17346"/>
                  </a:lnTo>
                  <a:lnTo>
                    <a:pt x="3155" y="23932"/>
                  </a:lnTo>
                  <a:lnTo>
                    <a:pt x="3853" y="31461"/>
                  </a:lnTo>
                  <a:lnTo>
                    <a:pt x="1842" y="38796"/>
                  </a:lnTo>
                  <a:lnTo>
                    <a:pt x="9420" y="38796"/>
                  </a:lnTo>
                  <a:lnTo>
                    <a:pt x="9420" y="1"/>
                  </a:lnTo>
                  <a:lnTo>
                    <a:pt x="4338" y="256"/>
                  </a:lnTo>
                  <a:lnTo>
                    <a:pt x="3938" y="115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-285532" y="1377147"/>
              <a:ext cx="114433" cy="622187"/>
            </a:xfrm>
            <a:custGeom>
              <a:avLst/>
              <a:gdLst/>
              <a:ahLst/>
              <a:cxnLst/>
              <a:rect l="l" t="t" r="r" b="b"/>
              <a:pathLst>
                <a:path w="946" h="5143" extrusionOk="0">
                  <a:moveTo>
                    <a:pt x="1" y="0"/>
                  </a:moveTo>
                  <a:lnTo>
                    <a:pt x="1" y="5142"/>
                  </a:lnTo>
                  <a:lnTo>
                    <a:pt x="945" y="13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67202" y="802631"/>
              <a:ext cx="409950" cy="1149165"/>
            </a:xfrm>
            <a:custGeom>
              <a:avLst/>
              <a:gdLst/>
              <a:ahLst/>
              <a:cxnLst/>
              <a:rect l="l" t="t" r="r" b="b"/>
              <a:pathLst>
                <a:path w="3389" h="9499" extrusionOk="0">
                  <a:moveTo>
                    <a:pt x="3389" y="1"/>
                  </a:moveTo>
                  <a:lnTo>
                    <a:pt x="2215" y="661"/>
                  </a:lnTo>
                  <a:lnTo>
                    <a:pt x="483" y="381"/>
                  </a:lnTo>
                  <a:lnTo>
                    <a:pt x="0" y="1953"/>
                  </a:lnTo>
                  <a:lnTo>
                    <a:pt x="0" y="9499"/>
                  </a:lnTo>
                  <a:lnTo>
                    <a:pt x="736" y="4617"/>
                  </a:lnTo>
                  <a:lnTo>
                    <a:pt x="847" y="2117"/>
                  </a:lnTo>
                  <a:lnTo>
                    <a:pt x="2538" y="1506"/>
                  </a:lnTo>
                  <a:lnTo>
                    <a:pt x="3389" y="26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-285532" y="759200"/>
              <a:ext cx="325275" cy="580692"/>
            </a:xfrm>
            <a:custGeom>
              <a:avLst/>
              <a:gdLst/>
              <a:ahLst/>
              <a:cxnLst/>
              <a:rect l="l" t="t" r="r" b="b"/>
              <a:pathLst>
                <a:path w="2689" h="4800" extrusionOk="0">
                  <a:moveTo>
                    <a:pt x="2689" y="0"/>
                  </a:moveTo>
                  <a:lnTo>
                    <a:pt x="1331" y="905"/>
                  </a:lnTo>
                  <a:lnTo>
                    <a:pt x="1331" y="3052"/>
                  </a:lnTo>
                  <a:lnTo>
                    <a:pt x="1" y="4799"/>
                  </a:lnTo>
                  <a:lnTo>
                    <a:pt x="1597" y="3686"/>
                  </a:lnTo>
                  <a:lnTo>
                    <a:pt x="2013" y="16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-662338" y="662056"/>
              <a:ext cx="438014" cy="1739898"/>
            </a:xfrm>
            <a:custGeom>
              <a:avLst/>
              <a:gdLst/>
              <a:ahLst/>
              <a:cxnLst/>
              <a:rect l="l" t="t" r="r" b="b"/>
              <a:pathLst>
                <a:path w="3621" h="14382" extrusionOk="0">
                  <a:moveTo>
                    <a:pt x="3352" y="0"/>
                  </a:moveTo>
                  <a:lnTo>
                    <a:pt x="3275" y="378"/>
                  </a:lnTo>
                  <a:lnTo>
                    <a:pt x="3116" y="1139"/>
                  </a:lnTo>
                  <a:lnTo>
                    <a:pt x="1809" y="1502"/>
                  </a:lnTo>
                  <a:lnTo>
                    <a:pt x="1809" y="2278"/>
                  </a:lnTo>
                  <a:lnTo>
                    <a:pt x="1954" y="2855"/>
                  </a:lnTo>
                  <a:lnTo>
                    <a:pt x="1672" y="2950"/>
                  </a:lnTo>
                  <a:lnTo>
                    <a:pt x="969" y="1502"/>
                  </a:lnTo>
                  <a:lnTo>
                    <a:pt x="53" y="826"/>
                  </a:lnTo>
                  <a:lnTo>
                    <a:pt x="53" y="825"/>
                  </a:lnTo>
                  <a:lnTo>
                    <a:pt x="52" y="825"/>
                  </a:lnTo>
                  <a:lnTo>
                    <a:pt x="1" y="933"/>
                  </a:lnTo>
                  <a:lnTo>
                    <a:pt x="195" y="1342"/>
                  </a:lnTo>
                  <a:lnTo>
                    <a:pt x="995" y="2164"/>
                  </a:lnTo>
                  <a:lnTo>
                    <a:pt x="1007" y="2257"/>
                  </a:lnTo>
                  <a:lnTo>
                    <a:pt x="1101" y="2897"/>
                  </a:lnTo>
                  <a:lnTo>
                    <a:pt x="1152" y="3430"/>
                  </a:lnTo>
                  <a:lnTo>
                    <a:pt x="1270" y="4648"/>
                  </a:lnTo>
                  <a:cubicBezTo>
                    <a:pt x="1270" y="4648"/>
                    <a:pt x="1282" y="4692"/>
                    <a:pt x="1300" y="4761"/>
                  </a:cubicBezTo>
                  <a:cubicBezTo>
                    <a:pt x="1302" y="4770"/>
                    <a:pt x="1306" y="4781"/>
                    <a:pt x="1309" y="4793"/>
                  </a:cubicBezTo>
                  <a:cubicBezTo>
                    <a:pt x="1316" y="4814"/>
                    <a:pt x="1321" y="4837"/>
                    <a:pt x="1329" y="4863"/>
                  </a:cubicBezTo>
                  <a:cubicBezTo>
                    <a:pt x="1343" y="4912"/>
                    <a:pt x="1359" y="4968"/>
                    <a:pt x="1378" y="5027"/>
                  </a:cubicBezTo>
                  <a:cubicBezTo>
                    <a:pt x="1378" y="5028"/>
                    <a:pt x="1380" y="5030"/>
                    <a:pt x="1380" y="5032"/>
                  </a:cubicBezTo>
                  <a:cubicBezTo>
                    <a:pt x="1389" y="5058"/>
                    <a:pt x="1398" y="5086"/>
                    <a:pt x="1406" y="5114"/>
                  </a:cubicBezTo>
                  <a:cubicBezTo>
                    <a:pt x="1422" y="5159"/>
                    <a:pt x="1437" y="5202"/>
                    <a:pt x="1453" y="5246"/>
                  </a:cubicBezTo>
                  <a:cubicBezTo>
                    <a:pt x="1464" y="5276"/>
                    <a:pt x="1474" y="5305"/>
                    <a:pt x="1485" y="5332"/>
                  </a:cubicBezTo>
                  <a:cubicBezTo>
                    <a:pt x="1503" y="5375"/>
                    <a:pt x="1521" y="5414"/>
                    <a:pt x="1539" y="5451"/>
                  </a:cubicBezTo>
                  <a:cubicBezTo>
                    <a:pt x="1550" y="5477"/>
                    <a:pt x="1563" y="5501"/>
                    <a:pt x="1577" y="5524"/>
                  </a:cubicBezTo>
                  <a:cubicBezTo>
                    <a:pt x="1583" y="5534"/>
                    <a:pt x="1589" y="5545"/>
                    <a:pt x="1596" y="5554"/>
                  </a:cubicBezTo>
                  <a:cubicBezTo>
                    <a:pt x="1603" y="5564"/>
                    <a:pt x="1610" y="5573"/>
                    <a:pt x="1616" y="5581"/>
                  </a:cubicBezTo>
                  <a:cubicBezTo>
                    <a:pt x="1622" y="5587"/>
                    <a:pt x="1629" y="5595"/>
                    <a:pt x="1635" y="5602"/>
                  </a:cubicBezTo>
                  <a:cubicBezTo>
                    <a:pt x="1645" y="5612"/>
                    <a:pt x="1658" y="5620"/>
                    <a:pt x="1672" y="5626"/>
                  </a:cubicBezTo>
                  <a:cubicBezTo>
                    <a:pt x="1700" y="5637"/>
                    <a:pt x="1727" y="5693"/>
                    <a:pt x="1751" y="5779"/>
                  </a:cubicBezTo>
                  <a:lnTo>
                    <a:pt x="3220" y="14382"/>
                  </a:lnTo>
                  <a:lnTo>
                    <a:pt x="2412" y="5563"/>
                  </a:lnTo>
                  <a:lnTo>
                    <a:pt x="2494" y="2673"/>
                  </a:lnTo>
                  <a:lnTo>
                    <a:pt x="2717" y="1709"/>
                  </a:lnTo>
                  <a:lnTo>
                    <a:pt x="3620" y="1342"/>
                  </a:lnTo>
                  <a:lnTo>
                    <a:pt x="3447" y="477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-556131" y="539507"/>
              <a:ext cx="1033283" cy="246552"/>
            </a:xfrm>
            <a:custGeom>
              <a:avLst/>
              <a:gdLst/>
              <a:ahLst/>
              <a:cxnLst/>
              <a:rect l="l" t="t" r="r" b="b"/>
              <a:pathLst>
                <a:path w="8542" h="2038" extrusionOk="0">
                  <a:moveTo>
                    <a:pt x="8542" y="0"/>
                  </a:moveTo>
                  <a:lnTo>
                    <a:pt x="7145" y="181"/>
                  </a:lnTo>
                  <a:lnTo>
                    <a:pt x="3769" y="32"/>
                  </a:lnTo>
                  <a:lnTo>
                    <a:pt x="3239" y="406"/>
                  </a:lnTo>
                  <a:lnTo>
                    <a:pt x="2379" y="182"/>
                  </a:lnTo>
                  <a:lnTo>
                    <a:pt x="795" y="501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747" y="1012"/>
                  </a:lnTo>
                  <a:lnTo>
                    <a:pt x="2850" y="1654"/>
                  </a:lnTo>
                  <a:lnTo>
                    <a:pt x="3769" y="1162"/>
                  </a:lnTo>
                  <a:lnTo>
                    <a:pt x="4926" y="1012"/>
                  </a:lnTo>
                  <a:lnTo>
                    <a:pt x="6184" y="2037"/>
                  </a:lnTo>
                  <a:lnTo>
                    <a:pt x="8542" y="138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197602" y="1231854"/>
              <a:ext cx="110562" cy="476409"/>
            </a:xfrm>
            <a:custGeom>
              <a:avLst/>
              <a:gdLst/>
              <a:ahLst/>
              <a:cxnLst/>
              <a:rect l="l" t="t" r="r" b="b"/>
              <a:pathLst>
                <a:path w="914" h="3938" extrusionOk="0">
                  <a:moveTo>
                    <a:pt x="914" y="0"/>
                  </a:moveTo>
                  <a:lnTo>
                    <a:pt x="0" y="3937"/>
                  </a:lnTo>
                  <a:lnTo>
                    <a:pt x="914" y="1069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19331" y="1028130"/>
              <a:ext cx="57821" cy="306920"/>
            </a:xfrm>
            <a:custGeom>
              <a:avLst/>
              <a:gdLst/>
              <a:ahLst/>
              <a:cxnLst/>
              <a:rect l="l" t="t" r="r" b="b"/>
              <a:pathLst>
                <a:path w="478" h="2537" extrusionOk="0">
                  <a:moveTo>
                    <a:pt x="478" y="0"/>
                  </a:moveTo>
                  <a:lnTo>
                    <a:pt x="1" y="1684"/>
                  </a:lnTo>
                  <a:lnTo>
                    <a:pt x="478" y="253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-439520" y="1970898"/>
              <a:ext cx="916673" cy="3309823"/>
            </a:xfrm>
            <a:custGeom>
              <a:avLst/>
              <a:gdLst/>
              <a:ahLst/>
              <a:cxnLst/>
              <a:rect l="l" t="t" r="r" b="b"/>
              <a:pathLst>
                <a:path w="7578" h="27359" extrusionOk="0">
                  <a:moveTo>
                    <a:pt x="1750" y="0"/>
                  </a:moveTo>
                  <a:lnTo>
                    <a:pt x="2227" y="2289"/>
                  </a:lnTo>
                  <a:lnTo>
                    <a:pt x="1550" y="4566"/>
                  </a:lnTo>
                  <a:lnTo>
                    <a:pt x="1778" y="5908"/>
                  </a:lnTo>
                  <a:lnTo>
                    <a:pt x="1313" y="12494"/>
                  </a:lnTo>
                  <a:lnTo>
                    <a:pt x="2011" y="20023"/>
                  </a:lnTo>
                  <a:lnTo>
                    <a:pt x="0" y="27358"/>
                  </a:lnTo>
                  <a:lnTo>
                    <a:pt x="7578" y="27358"/>
                  </a:lnTo>
                  <a:lnTo>
                    <a:pt x="7578" y="25279"/>
                  </a:lnTo>
                  <a:lnTo>
                    <a:pt x="4596" y="22585"/>
                  </a:lnTo>
                  <a:lnTo>
                    <a:pt x="5723" y="20403"/>
                  </a:lnTo>
                  <a:lnTo>
                    <a:pt x="5267" y="17594"/>
                  </a:lnTo>
                  <a:lnTo>
                    <a:pt x="6181" y="15989"/>
                  </a:lnTo>
                  <a:lnTo>
                    <a:pt x="5267" y="12515"/>
                  </a:lnTo>
                  <a:lnTo>
                    <a:pt x="5425" y="15163"/>
                  </a:lnTo>
                  <a:lnTo>
                    <a:pt x="4189" y="16542"/>
                  </a:lnTo>
                  <a:lnTo>
                    <a:pt x="4360" y="19429"/>
                  </a:lnTo>
                  <a:lnTo>
                    <a:pt x="2268" y="22107"/>
                  </a:lnTo>
                  <a:lnTo>
                    <a:pt x="2868" y="19029"/>
                  </a:lnTo>
                  <a:lnTo>
                    <a:pt x="2681" y="17016"/>
                  </a:lnTo>
                  <a:lnTo>
                    <a:pt x="3963" y="14830"/>
                  </a:lnTo>
                  <a:lnTo>
                    <a:pt x="4189" y="10173"/>
                  </a:lnTo>
                  <a:lnTo>
                    <a:pt x="4189" y="10173"/>
                  </a:lnTo>
                  <a:lnTo>
                    <a:pt x="2681" y="13106"/>
                  </a:lnTo>
                  <a:lnTo>
                    <a:pt x="2346" y="9879"/>
                  </a:lnTo>
                  <a:lnTo>
                    <a:pt x="4360" y="6766"/>
                  </a:lnTo>
                  <a:lnTo>
                    <a:pt x="4360" y="4713"/>
                  </a:lnTo>
                  <a:lnTo>
                    <a:pt x="3096" y="5908"/>
                  </a:lnTo>
                  <a:lnTo>
                    <a:pt x="3334" y="206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-149688" y="1343273"/>
              <a:ext cx="626841" cy="1533632"/>
            </a:xfrm>
            <a:custGeom>
              <a:avLst/>
              <a:gdLst/>
              <a:ahLst/>
              <a:cxnLst/>
              <a:rect l="l" t="t" r="r" b="b"/>
              <a:pathLst>
                <a:path w="5182" h="12677" extrusionOk="0">
                  <a:moveTo>
                    <a:pt x="910" y="1"/>
                  </a:moveTo>
                  <a:lnTo>
                    <a:pt x="0" y="3560"/>
                  </a:lnTo>
                  <a:lnTo>
                    <a:pt x="0" y="5030"/>
                  </a:lnTo>
                  <a:lnTo>
                    <a:pt x="1393" y="6520"/>
                  </a:lnTo>
                  <a:lnTo>
                    <a:pt x="1793" y="8165"/>
                  </a:lnTo>
                  <a:lnTo>
                    <a:pt x="1568" y="9227"/>
                  </a:lnTo>
                  <a:lnTo>
                    <a:pt x="2339" y="8751"/>
                  </a:lnTo>
                  <a:lnTo>
                    <a:pt x="2724" y="11575"/>
                  </a:lnTo>
                  <a:lnTo>
                    <a:pt x="3327" y="10076"/>
                  </a:lnTo>
                  <a:lnTo>
                    <a:pt x="3964" y="10969"/>
                  </a:lnTo>
                  <a:lnTo>
                    <a:pt x="5182" y="12677"/>
                  </a:lnTo>
                  <a:lnTo>
                    <a:pt x="5182" y="11183"/>
                  </a:lnTo>
                  <a:lnTo>
                    <a:pt x="4411" y="9081"/>
                  </a:lnTo>
                  <a:lnTo>
                    <a:pt x="3327" y="8474"/>
                  </a:lnTo>
                  <a:lnTo>
                    <a:pt x="2664" y="5188"/>
                  </a:lnTo>
                  <a:lnTo>
                    <a:pt x="1797" y="5003"/>
                  </a:lnTo>
                  <a:lnTo>
                    <a:pt x="1793" y="5003"/>
                  </a:lnTo>
                  <a:lnTo>
                    <a:pt x="1272" y="4892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0502" y="3704487"/>
              <a:ext cx="126650" cy="993588"/>
            </a:xfrm>
            <a:custGeom>
              <a:avLst/>
              <a:gdLst/>
              <a:ahLst/>
              <a:cxnLst/>
              <a:rect l="l" t="t" r="r" b="b"/>
              <a:pathLst>
                <a:path w="1047" h="8213" extrusionOk="0">
                  <a:moveTo>
                    <a:pt x="570" y="0"/>
                  </a:moveTo>
                  <a:lnTo>
                    <a:pt x="1" y="3001"/>
                  </a:lnTo>
                  <a:lnTo>
                    <a:pt x="316" y="4967"/>
                  </a:lnTo>
                  <a:lnTo>
                    <a:pt x="1" y="7699"/>
                  </a:lnTo>
                  <a:lnTo>
                    <a:pt x="1047" y="8213"/>
                  </a:lnTo>
                  <a:lnTo>
                    <a:pt x="1047" y="1704"/>
                  </a:lnTo>
                  <a:cubicBezTo>
                    <a:pt x="790" y="786"/>
                    <a:pt x="570" y="0"/>
                    <a:pt x="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97322" y="2685504"/>
              <a:ext cx="379830" cy="925720"/>
            </a:xfrm>
            <a:custGeom>
              <a:avLst/>
              <a:gdLst/>
              <a:ahLst/>
              <a:cxnLst/>
              <a:rect l="l" t="t" r="r" b="b"/>
              <a:pathLst>
                <a:path w="3140" h="7652" extrusionOk="0">
                  <a:moveTo>
                    <a:pt x="1743" y="1"/>
                  </a:moveTo>
                  <a:lnTo>
                    <a:pt x="0" y="2937"/>
                  </a:lnTo>
                  <a:lnTo>
                    <a:pt x="1445" y="5714"/>
                  </a:lnTo>
                  <a:lnTo>
                    <a:pt x="3140" y="7652"/>
                  </a:lnTo>
                  <a:lnTo>
                    <a:pt x="3140" y="3835"/>
                  </a:lnTo>
                  <a:lnTo>
                    <a:pt x="1445" y="2937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52762" y="1358758"/>
              <a:ext cx="224390" cy="960319"/>
            </a:xfrm>
            <a:custGeom>
              <a:avLst/>
              <a:gdLst/>
              <a:ahLst/>
              <a:cxnLst/>
              <a:rect l="l" t="t" r="r" b="b"/>
              <a:pathLst>
                <a:path w="1855" h="7938" extrusionOk="0">
                  <a:moveTo>
                    <a:pt x="1084" y="1"/>
                  </a:moveTo>
                  <a:lnTo>
                    <a:pt x="0" y="4191"/>
                  </a:lnTo>
                  <a:lnTo>
                    <a:pt x="690" y="6757"/>
                  </a:lnTo>
                  <a:lnTo>
                    <a:pt x="1855" y="7938"/>
                  </a:lnTo>
                  <a:lnTo>
                    <a:pt x="1855" y="4172"/>
                  </a:lnTo>
                  <a:lnTo>
                    <a:pt x="1333" y="3743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8039100" y="3688839"/>
            <a:ext cx="2531100" cy="253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24"/>
          <p:cNvGrpSpPr/>
          <p:nvPr/>
        </p:nvGrpSpPr>
        <p:grpSpPr>
          <a:xfrm>
            <a:off x="6772046" y="3588167"/>
            <a:ext cx="2931012" cy="2237138"/>
            <a:chOff x="6020866" y="2906392"/>
            <a:chExt cx="2931012" cy="2237138"/>
          </a:xfrm>
        </p:grpSpPr>
        <p:sp>
          <p:nvSpPr>
            <p:cNvPr id="292" name="Google Shape;292;p24"/>
            <p:cNvSpPr/>
            <p:nvPr/>
          </p:nvSpPr>
          <p:spPr>
            <a:xfrm>
              <a:off x="6021075" y="3023261"/>
              <a:ext cx="2930803" cy="2120269"/>
            </a:xfrm>
            <a:custGeom>
              <a:avLst/>
              <a:gdLst/>
              <a:ahLst/>
              <a:cxnLst/>
              <a:rect l="l" t="t" r="r" b="b"/>
              <a:pathLst>
                <a:path w="35226" h="25484" extrusionOk="0">
                  <a:moveTo>
                    <a:pt x="18931" y="1"/>
                  </a:moveTo>
                  <a:lnTo>
                    <a:pt x="16852" y="3156"/>
                  </a:lnTo>
                  <a:lnTo>
                    <a:pt x="16499" y="4454"/>
                  </a:lnTo>
                  <a:lnTo>
                    <a:pt x="15147" y="4124"/>
                  </a:lnTo>
                  <a:lnTo>
                    <a:pt x="11817" y="10158"/>
                  </a:lnTo>
                  <a:lnTo>
                    <a:pt x="10675" y="14044"/>
                  </a:lnTo>
                  <a:lnTo>
                    <a:pt x="10212" y="13309"/>
                  </a:lnTo>
                  <a:lnTo>
                    <a:pt x="9145" y="11946"/>
                  </a:lnTo>
                  <a:lnTo>
                    <a:pt x="8079" y="14272"/>
                  </a:lnTo>
                  <a:lnTo>
                    <a:pt x="6713" y="17620"/>
                  </a:lnTo>
                  <a:lnTo>
                    <a:pt x="5027" y="16922"/>
                  </a:lnTo>
                  <a:lnTo>
                    <a:pt x="1" y="25484"/>
                  </a:lnTo>
                  <a:lnTo>
                    <a:pt x="35226" y="25484"/>
                  </a:lnTo>
                  <a:lnTo>
                    <a:pt x="34449" y="23781"/>
                  </a:lnTo>
                  <a:lnTo>
                    <a:pt x="31207" y="17994"/>
                  </a:lnTo>
                  <a:lnTo>
                    <a:pt x="30607" y="16922"/>
                  </a:lnTo>
                  <a:lnTo>
                    <a:pt x="27966" y="12873"/>
                  </a:lnTo>
                  <a:lnTo>
                    <a:pt x="26525" y="10669"/>
                  </a:lnTo>
                  <a:lnTo>
                    <a:pt x="24304" y="6752"/>
                  </a:lnTo>
                  <a:lnTo>
                    <a:pt x="23102" y="6582"/>
                  </a:lnTo>
                  <a:lnTo>
                    <a:pt x="23099" y="6571"/>
                  </a:lnTo>
                  <a:lnTo>
                    <a:pt x="22438" y="4906"/>
                  </a:lnTo>
                  <a:lnTo>
                    <a:pt x="22229" y="4382"/>
                  </a:lnTo>
                  <a:lnTo>
                    <a:pt x="189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7423150" y="2909944"/>
              <a:ext cx="447450" cy="712858"/>
            </a:xfrm>
            <a:custGeom>
              <a:avLst/>
              <a:gdLst/>
              <a:ahLst/>
              <a:cxnLst/>
              <a:rect l="l" t="t" r="r" b="b"/>
              <a:pathLst>
                <a:path w="5378" h="8568" extrusionOk="0">
                  <a:moveTo>
                    <a:pt x="1988" y="0"/>
                  </a:moveTo>
                  <a:lnTo>
                    <a:pt x="0" y="4518"/>
                  </a:lnTo>
                  <a:lnTo>
                    <a:pt x="761" y="4310"/>
                  </a:lnTo>
                  <a:lnTo>
                    <a:pt x="727" y="7603"/>
                  </a:lnTo>
                  <a:lnTo>
                    <a:pt x="1429" y="6582"/>
                  </a:lnTo>
                  <a:lnTo>
                    <a:pt x="2468" y="7321"/>
                  </a:lnTo>
                  <a:lnTo>
                    <a:pt x="3189" y="5672"/>
                  </a:lnTo>
                  <a:lnTo>
                    <a:pt x="4390" y="8568"/>
                  </a:lnTo>
                  <a:lnTo>
                    <a:pt x="4949" y="6412"/>
                  </a:lnTo>
                  <a:lnTo>
                    <a:pt x="5377" y="5744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7824919" y="3500073"/>
              <a:ext cx="627245" cy="1020365"/>
            </a:xfrm>
            <a:custGeom>
              <a:avLst/>
              <a:gdLst/>
              <a:ahLst/>
              <a:cxnLst/>
              <a:rect l="l" t="t" r="r" b="b"/>
              <a:pathLst>
                <a:path w="7539" h="12264" extrusionOk="0">
                  <a:moveTo>
                    <a:pt x="2623" y="0"/>
                  </a:moveTo>
                  <a:lnTo>
                    <a:pt x="1421" y="851"/>
                  </a:lnTo>
                  <a:lnTo>
                    <a:pt x="1418" y="840"/>
                  </a:lnTo>
                  <a:lnTo>
                    <a:pt x="1" y="3405"/>
                  </a:lnTo>
                  <a:lnTo>
                    <a:pt x="1842" y="3007"/>
                  </a:lnTo>
                  <a:lnTo>
                    <a:pt x="1362" y="8174"/>
                  </a:lnTo>
                  <a:lnTo>
                    <a:pt x="2642" y="5278"/>
                  </a:lnTo>
                  <a:lnTo>
                    <a:pt x="3722" y="7890"/>
                  </a:lnTo>
                  <a:lnTo>
                    <a:pt x="4442" y="7152"/>
                  </a:lnTo>
                  <a:lnTo>
                    <a:pt x="7538" y="12263"/>
                  </a:lnTo>
                  <a:lnTo>
                    <a:pt x="6285" y="7142"/>
                  </a:lnTo>
                  <a:lnTo>
                    <a:pt x="4994" y="459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693159" y="3991029"/>
              <a:ext cx="177549" cy="302931"/>
            </a:xfrm>
            <a:custGeom>
              <a:avLst/>
              <a:gdLst/>
              <a:ahLst/>
              <a:cxnLst/>
              <a:rect l="l" t="t" r="r" b="b"/>
              <a:pathLst>
                <a:path w="2134" h="3641" extrusionOk="0">
                  <a:moveTo>
                    <a:pt x="1077" y="0"/>
                  </a:moveTo>
                  <a:lnTo>
                    <a:pt x="1" y="2640"/>
                  </a:lnTo>
                  <a:lnTo>
                    <a:pt x="1" y="2640"/>
                  </a:lnTo>
                  <a:lnTo>
                    <a:pt x="376" y="2368"/>
                  </a:lnTo>
                  <a:lnTo>
                    <a:pt x="436" y="3640"/>
                  </a:lnTo>
                  <a:lnTo>
                    <a:pt x="1083" y="2252"/>
                  </a:lnTo>
                  <a:lnTo>
                    <a:pt x="1803" y="2368"/>
                  </a:lnTo>
                  <a:lnTo>
                    <a:pt x="1803" y="1677"/>
                  </a:lnTo>
                  <a:lnTo>
                    <a:pt x="2134" y="16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>
              <a:off x="6020866" y="2906392"/>
              <a:ext cx="2930719" cy="2237015"/>
              <a:chOff x="9220175" y="3421142"/>
              <a:chExt cx="2618350" cy="1998584"/>
            </a:xfrm>
          </p:grpSpPr>
          <p:sp>
            <p:nvSpPr>
              <p:cNvPr id="297" name="Google Shape;297;p24"/>
              <p:cNvSpPr/>
              <p:nvPr/>
            </p:nvSpPr>
            <p:spPr>
              <a:xfrm>
                <a:off x="10013648" y="3421142"/>
                <a:ext cx="642657" cy="1145128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5406" extrusionOk="0">
                    <a:moveTo>
                      <a:pt x="8165" y="0"/>
                    </a:moveTo>
                    <a:lnTo>
                      <a:pt x="5824" y="5815"/>
                    </a:lnTo>
                    <a:lnTo>
                      <a:pt x="4472" y="5484"/>
                    </a:lnTo>
                    <a:lnTo>
                      <a:pt x="1142" y="11520"/>
                    </a:lnTo>
                    <a:lnTo>
                      <a:pt x="0" y="15405"/>
                    </a:lnTo>
                    <a:lnTo>
                      <a:pt x="1682" y="14244"/>
                    </a:lnTo>
                    <a:lnTo>
                      <a:pt x="2643" y="11350"/>
                    </a:lnTo>
                    <a:lnTo>
                      <a:pt x="5164" y="10583"/>
                    </a:lnTo>
                    <a:lnTo>
                      <a:pt x="4710" y="9417"/>
                    </a:lnTo>
                    <a:lnTo>
                      <a:pt x="6195" y="9268"/>
                    </a:lnTo>
                    <a:lnTo>
                      <a:pt x="6004" y="7773"/>
                    </a:lnTo>
                    <a:lnTo>
                      <a:pt x="8645" y="7363"/>
                    </a:lnTo>
                    <a:lnTo>
                      <a:pt x="7828" y="4538"/>
                    </a:lnTo>
                    <a:lnTo>
                      <a:pt x="8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0287331" y="4318453"/>
                <a:ext cx="273832" cy="839706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1297" extrusionOk="0">
                    <a:moveTo>
                      <a:pt x="3683" y="1"/>
                    </a:moveTo>
                    <a:lnTo>
                      <a:pt x="2495" y="5280"/>
                    </a:lnTo>
                    <a:lnTo>
                      <a:pt x="801" y="6017"/>
                    </a:lnTo>
                    <a:lnTo>
                      <a:pt x="0" y="11297"/>
                    </a:lnTo>
                    <a:lnTo>
                      <a:pt x="1602" y="7323"/>
                    </a:lnTo>
                    <a:lnTo>
                      <a:pt x="3683" y="6869"/>
                    </a:lnTo>
                    <a:lnTo>
                      <a:pt x="3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10680017" y="3890163"/>
                <a:ext cx="346675" cy="6351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8545" extrusionOk="0">
                    <a:moveTo>
                      <a:pt x="2798" y="0"/>
                    </a:moveTo>
                    <a:lnTo>
                      <a:pt x="2042" y="2868"/>
                    </a:lnTo>
                    <a:lnTo>
                      <a:pt x="1" y="4826"/>
                    </a:lnTo>
                    <a:lnTo>
                      <a:pt x="481" y="8545"/>
                    </a:lnTo>
                    <a:lnTo>
                      <a:pt x="1542" y="4656"/>
                    </a:lnTo>
                    <a:lnTo>
                      <a:pt x="3883" y="3832"/>
                    </a:lnTo>
                    <a:lnTo>
                      <a:pt x="4664" y="825"/>
                    </a:lnTo>
                    <a:lnTo>
                      <a:pt x="3462" y="1676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102919" y="4508366"/>
                <a:ext cx="246999" cy="649793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8742" extrusionOk="0">
                    <a:moveTo>
                      <a:pt x="3323" y="0"/>
                    </a:moveTo>
                    <a:lnTo>
                      <a:pt x="0" y="8742"/>
                    </a:lnTo>
                    <a:lnTo>
                      <a:pt x="0" y="8742"/>
                    </a:lnTo>
                    <a:lnTo>
                      <a:pt x="2401" y="5052"/>
                    </a:lnTo>
                    <a:lnTo>
                      <a:pt x="3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10425437" y="4061048"/>
                <a:ext cx="150518" cy="585869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882" extrusionOk="0">
                    <a:moveTo>
                      <a:pt x="2025" y="1"/>
                    </a:moveTo>
                    <a:lnTo>
                      <a:pt x="488" y="2059"/>
                    </a:lnTo>
                    <a:lnTo>
                      <a:pt x="0" y="7882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10531803" y="4681257"/>
                <a:ext cx="737279" cy="738469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9935" extrusionOk="0">
                    <a:moveTo>
                      <a:pt x="5877" y="0"/>
                    </a:moveTo>
                    <a:lnTo>
                      <a:pt x="4036" y="2953"/>
                    </a:lnTo>
                    <a:lnTo>
                      <a:pt x="4036" y="5252"/>
                    </a:lnTo>
                    <a:lnTo>
                      <a:pt x="2575" y="7466"/>
                    </a:lnTo>
                    <a:lnTo>
                      <a:pt x="2395" y="5337"/>
                    </a:lnTo>
                    <a:lnTo>
                      <a:pt x="3056" y="2044"/>
                    </a:lnTo>
                    <a:lnTo>
                      <a:pt x="1674" y="4996"/>
                    </a:lnTo>
                    <a:lnTo>
                      <a:pt x="1315" y="7806"/>
                    </a:lnTo>
                    <a:lnTo>
                      <a:pt x="0" y="9935"/>
                    </a:lnTo>
                    <a:lnTo>
                      <a:pt x="9919" y="9935"/>
                    </a:lnTo>
                    <a:lnTo>
                      <a:pt x="8518" y="7551"/>
                    </a:lnTo>
                    <a:lnTo>
                      <a:pt x="6658" y="6417"/>
                    </a:lnTo>
                    <a:lnTo>
                      <a:pt x="5577" y="3463"/>
                    </a:lnTo>
                    <a:lnTo>
                      <a:pt x="58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1392024" y="4862994"/>
                <a:ext cx="4465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6007" h="7490" extrusionOk="0">
                    <a:moveTo>
                      <a:pt x="1989" y="0"/>
                    </a:moveTo>
                    <a:lnTo>
                      <a:pt x="2770" y="3972"/>
                    </a:lnTo>
                    <a:lnTo>
                      <a:pt x="1509" y="3972"/>
                    </a:lnTo>
                    <a:cubicBezTo>
                      <a:pt x="1509" y="3972"/>
                      <a:pt x="1989" y="5872"/>
                      <a:pt x="2049" y="6128"/>
                    </a:cubicBezTo>
                    <a:cubicBezTo>
                      <a:pt x="2085" y="6281"/>
                      <a:pt x="1430" y="6312"/>
                      <a:pt x="899" y="6312"/>
                    </a:cubicBezTo>
                    <a:cubicBezTo>
                      <a:pt x="546" y="6312"/>
                      <a:pt x="248" y="6298"/>
                      <a:pt x="248" y="6298"/>
                    </a:cubicBezTo>
                    <a:lnTo>
                      <a:pt x="0" y="7490"/>
                    </a:lnTo>
                    <a:lnTo>
                      <a:pt x="6007" y="7490"/>
                    </a:lnTo>
                    <a:lnTo>
                      <a:pt x="5232" y="5787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9220175" y="4390181"/>
                <a:ext cx="985393" cy="1029545"/>
              </a:xfrm>
              <a:custGeom>
                <a:avLst/>
                <a:gdLst/>
                <a:ahLst/>
                <a:cxnLst/>
                <a:rect l="l" t="t" r="r" b="b"/>
                <a:pathLst>
                  <a:path w="13257" h="13851" extrusionOk="0">
                    <a:moveTo>
                      <a:pt x="9155" y="0"/>
                    </a:moveTo>
                    <a:lnTo>
                      <a:pt x="6713" y="5987"/>
                    </a:lnTo>
                    <a:lnTo>
                      <a:pt x="5027" y="5289"/>
                    </a:lnTo>
                    <a:lnTo>
                      <a:pt x="1" y="13851"/>
                    </a:lnTo>
                    <a:lnTo>
                      <a:pt x="13257" y="13851"/>
                    </a:lnTo>
                    <a:lnTo>
                      <a:pt x="10135" y="12318"/>
                    </a:lnTo>
                    <a:lnTo>
                      <a:pt x="10116" y="10189"/>
                    </a:lnTo>
                    <a:lnTo>
                      <a:pt x="8214" y="8742"/>
                    </a:lnTo>
                    <a:lnTo>
                      <a:pt x="10116" y="5336"/>
                    </a:lnTo>
                    <a:lnTo>
                      <a:pt x="10116" y="5336"/>
                    </a:lnTo>
                    <a:lnTo>
                      <a:pt x="8113" y="5905"/>
                    </a:lnTo>
                    <a:lnTo>
                      <a:pt x="8113" y="5905"/>
                    </a:lnTo>
                    <a:lnTo>
                      <a:pt x="91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2079075" y="932535"/>
            <a:ext cx="4985850" cy="28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IPL</a:t>
            </a:r>
            <a:br>
              <a:rPr lang="en" sz="7200" dirty="0"/>
            </a:br>
            <a:r>
              <a:rPr lang="en" sz="7200" dirty="0">
                <a:solidFill>
                  <a:schemeClr val="lt2"/>
                </a:solidFill>
              </a:rPr>
              <a:t>AUCTION</a:t>
            </a:r>
            <a:endParaRPr sz="7200" dirty="0">
              <a:solidFill>
                <a:srgbClr val="905B3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77A33245-17ED-EC8E-816B-602B3F81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3D2B93D7-9370-DDDA-E4BF-8F70616BC7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AE2BA4D1-E1EF-D792-B292-65F90BCCAEB1}"/>
              </a:ext>
            </a:extLst>
          </p:cNvPr>
          <p:cNvSpPr txBox="1">
            <a:spLocks/>
          </p:cNvSpPr>
          <p:nvPr/>
        </p:nvSpPr>
        <p:spPr>
          <a:xfrm>
            <a:off x="215590" y="1315848"/>
            <a:ext cx="8831766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3.Compose a query to bring the full number of boundaries and dab balls from the deliveries_v02 table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F3B3336F-D2CA-B401-CB06-A51C0B50C3C2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E5270-4CE7-D523-5C26-79416F6AD593}"/>
              </a:ext>
            </a:extLst>
          </p:cNvPr>
          <p:cNvSpPr txBox="1"/>
          <p:nvPr/>
        </p:nvSpPr>
        <p:spPr>
          <a:xfrm>
            <a:off x="375424" y="2050700"/>
            <a:ext cx="71467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SELECT </a:t>
            </a:r>
          </a:p>
          <a:p>
            <a:r>
              <a:rPr lang="en-US" dirty="0">
                <a:latin typeface="+mn-lt"/>
              </a:rPr>
              <a:t>count(*) filter (WHERE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4 or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6) AS </a:t>
            </a:r>
            <a:r>
              <a:rPr lang="en-US" dirty="0" err="1">
                <a:latin typeface="+mn-lt"/>
              </a:rPr>
              <a:t>total_boundaries</a:t>
            </a:r>
            <a:r>
              <a:rPr lang="en-US" dirty="0">
                <a:latin typeface="+mn-lt"/>
              </a:rPr>
              <a:t>, </a:t>
            </a:r>
          </a:p>
          <a:p>
            <a:r>
              <a:rPr lang="en-US" dirty="0">
                <a:latin typeface="+mn-lt"/>
              </a:rPr>
              <a:t>count(*) filter (WHERE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0) AS </a:t>
            </a:r>
            <a:r>
              <a:rPr lang="en-US" dirty="0" err="1">
                <a:latin typeface="+mn-lt"/>
              </a:rPr>
              <a:t>total_dot_balls</a:t>
            </a:r>
            <a:r>
              <a:rPr lang="en-US" dirty="0">
                <a:latin typeface="+mn-lt"/>
              </a:rPr>
              <a:t> FROM deliveries_v02;</a:t>
            </a:r>
            <a:endParaRPr lang="en-IN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3A9532-222D-DAA4-6DBF-DBAE1235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04" y="3407531"/>
            <a:ext cx="4556057" cy="12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52448A28-C053-C128-9C39-5EFB08799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A5A9FED8-24DE-AF65-2EB1-283116B089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9E2FA491-B2D8-F62F-C1D7-077E435DBBA1}"/>
              </a:ext>
            </a:extLst>
          </p:cNvPr>
          <p:cNvSpPr txBox="1">
            <a:spLocks/>
          </p:cNvSpPr>
          <p:nvPr/>
        </p:nvSpPr>
        <p:spPr>
          <a:xfrm>
            <a:off x="215589" y="1315847"/>
            <a:ext cx="5582994" cy="88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4.Type in a query to bring the overall number of boundaries scored by each group from the deliveries_v02 table and arrange it in descending order arrange of the number of boundaries scored.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59362F1A-1A44-6DED-FDF4-18840391FE76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5EE408-99BC-6289-C459-EAAAAF79D7DA}"/>
              </a:ext>
            </a:extLst>
          </p:cNvPr>
          <p:cNvSpPr txBox="1"/>
          <p:nvPr/>
        </p:nvSpPr>
        <p:spPr>
          <a:xfrm>
            <a:off x="223025" y="2457685"/>
            <a:ext cx="5582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batting_team</a:t>
            </a:r>
            <a:r>
              <a:rPr lang="en-US" dirty="0">
                <a:latin typeface="+mn-lt"/>
              </a:rPr>
              <a:t>, count(*) FILTER (WHERE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4 OR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6) AS </a:t>
            </a:r>
            <a:r>
              <a:rPr lang="en-US" dirty="0" err="1">
                <a:latin typeface="+mn-lt"/>
              </a:rPr>
              <a:t>total_boundaries</a:t>
            </a:r>
            <a:r>
              <a:rPr lang="en-US" dirty="0">
                <a:latin typeface="+mn-lt"/>
              </a:rPr>
              <a:t> FROM deliveries_v02 group BY </a:t>
            </a:r>
            <a:r>
              <a:rPr lang="en-US" dirty="0" err="1">
                <a:latin typeface="+mn-lt"/>
              </a:rPr>
              <a:t>batting_team</a:t>
            </a:r>
            <a:r>
              <a:rPr lang="en-US" dirty="0">
                <a:latin typeface="+mn-lt"/>
              </a:rPr>
              <a:t> order BY </a:t>
            </a:r>
            <a:r>
              <a:rPr lang="en-US" dirty="0" err="1">
                <a:latin typeface="+mn-lt"/>
              </a:rPr>
              <a:t>total_boundaries</a:t>
            </a:r>
            <a:r>
              <a:rPr lang="en-US" dirty="0">
                <a:latin typeface="+mn-lt"/>
              </a:rPr>
              <a:t> DESC;</a:t>
            </a:r>
            <a:endParaRPr lang="en-IN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97952-6C2C-4220-A3A3-333BD9F7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83" y="1217298"/>
            <a:ext cx="3211602" cy="3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6DCB2740-2333-4F15-21DC-B1917590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D7252CD2-33CE-ABD1-B2E8-60360841CC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4EBEC44C-C7F0-2DCE-05A6-E99586EDFB7E}"/>
              </a:ext>
            </a:extLst>
          </p:cNvPr>
          <p:cNvSpPr txBox="1">
            <a:spLocks/>
          </p:cNvSpPr>
          <p:nvPr/>
        </p:nvSpPr>
        <p:spPr>
          <a:xfrm>
            <a:off x="134470" y="1626938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5.Type in a query to get the whole number of dot balls bowled by each group and arrange it in descending order arrange of the entire number of dot balls bowled.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37C86D6F-41F3-F4AC-7CA9-64DBF58536EA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EDE7A4-56A0-B352-A875-EE9B5CF413E4}"/>
              </a:ext>
            </a:extLst>
          </p:cNvPr>
          <p:cNvSpPr txBox="1"/>
          <p:nvPr/>
        </p:nvSpPr>
        <p:spPr>
          <a:xfrm>
            <a:off x="134470" y="2738368"/>
            <a:ext cx="54006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bowling_team</a:t>
            </a:r>
            <a:r>
              <a:rPr lang="en-US" dirty="0">
                <a:latin typeface="+mn-lt"/>
              </a:rPr>
              <a:t>, count(*) filter (WHERE 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 = 0) AS </a:t>
            </a:r>
            <a:r>
              <a:rPr lang="en-US" dirty="0" err="1">
                <a:latin typeface="+mn-lt"/>
              </a:rPr>
              <a:t>total_dot_balls</a:t>
            </a:r>
            <a:r>
              <a:rPr lang="en-US" dirty="0">
                <a:latin typeface="+mn-lt"/>
              </a:rPr>
              <a:t> from deliveries_v02 group by </a:t>
            </a:r>
            <a:r>
              <a:rPr lang="en-US" dirty="0" err="1">
                <a:latin typeface="+mn-lt"/>
              </a:rPr>
              <a:t>bowling_team</a:t>
            </a:r>
            <a:r>
              <a:rPr lang="en-US" dirty="0">
                <a:latin typeface="+mn-lt"/>
              </a:rPr>
              <a:t> order by </a:t>
            </a:r>
            <a:r>
              <a:rPr lang="en-US" dirty="0" err="1">
                <a:latin typeface="+mn-lt"/>
              </a:rPr>
              <a:t>total_dot_balls</a:t>
            </a:r>
            <a:r>
              <a:rPr lang="en-US" dirty="0">
                <a:latin typeface="+mn-lt"/>
              </a:rPr>
              <a:t> desc;</a:t>
            </a:r>
            <a:endParaRPr lang="en-IN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94A1D-8807-A289-9504-700461CA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7" y="901133"/>
            <a:ext cx="3138713" cy="41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DE6037C1-9EEC-ACD5-495D-B9E7AFA1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008EED69-F7B1-74F9-7E62-FCFECBF64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295087A2-BC1C-060D-31D8-541B02F96E9F}"/>
              </a:ext>
            </a:extLst>
          </p:cNvPr>
          <p:cNvSpPr txBox="1">
            <a:spLocks/>
          </p:cNvSpPr>
          <p:nvPr/>
        </p:nvSpPr>
        <p:spPr>
          <a:xfrm>
            <a:off x="134470" y="1626938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6.Type in a query to get the entire number of dismissal by dismissal sorts where dismissal kind isn't NA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C2F7847C-E479-815F-ACBB-4CD807AB6016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098CC-A9BD-426A-6E6C-5C0EBD71E8BD}"/>
              </a:ext>
            </a:extLst>
          </p:cNvPr>
          <p:cNvSpPr txBox="1"/>
          <p:nvPr/>
        </p:nvSpPr>
        <p:spPr>
          <a:xfrm>
            <a:off x="372363" y="2479652"/>
            <a:ext cx="37461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dismissal_kind</a:t>
            </a:r>
            <a:r>
              <a:rPr lang="en-US" dirty="0"/>
              <a:t>, count(*) AS </a:t>
            </a:r>
            <a:r>
              <a:rPr lang="en-US" dirty="0" err="1"/>
              <a:t>total_dismissals</a:t>
            </a:r>
            <a:r>
              <a:rPr lang="en-US" dirty="0"/>
              <a:t> FROM deliveries_v02 WHERE </a:t>
            </a:r>
            <a:r>
              <a:rPr lang="en-US" dirty="0" err="1"/>
              <a:t>dismissal_kind</a:t>
            </a:r>
            <a:r>
              <a:rPr lang="en-US" dirty="0"/>
              <a:t> is not null AND </a:t>
            </a:r>
            <a:r>
              <a:rPr lang="en-US" dirty="0" err="1"/>
              <a:t>dismissal_kind</a:t>
            </a:r>
            <a:r>
              <a:rPr lang="en-US" dirty="0"/>
              <a:t> ='NA’ </a:t>
            </a:r>
          </a:p>
          <a:p>
            <a:r>
              <a:rPr lang="en-US" dirty="0"/>
              <a:t>group BY </a:t>
            </a:r>
            <a:r>
              <a:rPr lang="en-US" dirty="0" err="1"/>
              <a:t>dismissal_kind</a:t>
            </a:r>
            <a:r>
              <a:rPr lang="en-US" dirty="0"/>
              <a:t>; 			</a:t>
            </a:r>
          </a:p>
          <a:p>
            <a:r>
              <a:rPr lang="en-US" dirty="0"/>
              <a:t>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5162B-53B5-3213-F38B-D49012DD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44" y="2174510"/>
            <a:ext cx="3236255" cy="28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ABD41DBB-80CC-3612-E562-AF94A0D9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19955BD8-47A5-3098-84F0-FE90289AA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1C15C30C-0EB3-364E-DE31-36F01B2D181B}"/>
              </a:ext>
            </a:extLst>
          </p:cNvPr>
          <p:cNvSpPr txBox="1">
            <a:spLocks/>
          </p:cNvSpPr>
          <p:nvPr/>
        </p:nvSpPr>
        <p:spPr>
          <a:xfrm>
            <a:off x="112168" y="1548692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7.Type in a query to urge the best 5 bowlers who conceded most extreme additional runs from the deliveries table.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409152A1-0E10-F6DB-D87C-E7BC8438CEBB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0C0935-CC57-99CC-2D7E-F31D49A1E4EF}"/>
              </a:ext>
            </a:extLst>
          </p:cNvPr>
          <p:cNvSpPr txBox="1"/>
          <p:nvPr/>
        </p:nvSpPr>
        <p:spPr>
          <a:xfrm>
            <a:off x="290587" y="2249194"/>
            <a:ext cx="39022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latin typeface="+mn-lt"/>
              </a:rPr>
              <a:t>SELECT bowler, SUM(</a:t>
            </a:r>
            <a:r>
              <a:rPr lang="en-US" dirty="0" err="1">
                <a:latin typeface="+mn-lt"/>
              </a:rPr>
              <a:t>extra_runs</a:t>
            </a:r>
            <a:r>
              <a:rPr lang="en-US" dirty="0">
                <a:latin typeface="+mn-lt"/>
              </a:rPr>
              <a:t>) AS </a:t>
            </a:r>
            <a:r>
              <a:rPr lang="en-US" dirty="0" err="1">
                <a:latin typeface="+mn-lt"/>
              </a:rPr>
              <a:t>total_extra_runs</a:t>
            </a:r>
            <a:r>
              <a:rPr lang="en-US" dirty="0">
                <a:latin typeface="+mn-lt"/>
              </a:rPr>
              <a:t> FROM deliveries_v02 group BY bowler order BY </a:t>
            </a:r>
            <a:r>
              <a:rPr lang="en-US" dirty="0" err="1">
                <a:latin typeface="+mn-lt"/>
              </a:rPr>
              <a:t>total_extra_runs</a:t>
            </a:r>
            <a:r>
              <a:rPr lang="en-US" dirty="0">
                <a:latin typeface="+mn-lt"/>
              </a:rPr>
              <a:t> DESC LIMIT 5;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0599-F859-4334-708B-7104482F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62" y="2249193"/>
            <a:ext cx="421596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EB127E9F-F37E-D73F-EA42-19D22E48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FD882CDF-98C4-6469-C6A0-3B9EA0696F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75E577D6-6C86-10A2-2753-AC01F6E782DC}"/>
              </a:ext>
            </a:extLst>
          </p:cNvPr>
          <p:cNvSpPr txBox="1">
            <a:spLocks/>
          </p:cNvSpPr>
          <p:nvPr/>
        </p:nvSpPr>
        <p:spPr>
          <a:xfrm>
            <a:off x="112168" y="1548692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8.Type in a query to make a table named deliveries_v03 with all the columns of deliveries_v02 table and two extra column (named setting and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match_date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 of setting and date from table matches.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3A34339F-7FB8-A5D5-ED56-96346C8D3690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A061C5-2717-8320-88E3-6DC8B49EC713}"/>
              </a:ext>
            </a:extLst>
          </p:cNvPr>
          <p:cNvSpPr txBox="1"/>
          <p:nvPr/>
        </p:nvSpPr>
        <p:spPr>
          <a:xfrm>
            <a:off x="424699" y="2581876"/>
            <a:ext cx="51836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CREATE TABLE deliveries_v03 AS SELECT dv02.*, </a:t>
            </a:r>
            <a:r>
              <a:rPr lang="en-US" dirty="0" err="1">
                <a:latin typeface="+mn-lt"/>
              </a:rPr>
              <a:t>a.venue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a.date</a:t>
            </a:r>
            <a:r>
              <a:rPr lang="en-US" dirty="0">
                <a:latin typeface="+mn-lt"/>
              </a:rPr>
              <a:t> FROM deliveries_v02 as dv02 JOIN </a:t>
            </a:r>
            <a:r>
              <a:rPr lang="en-US" dirty="0" err="1">
                <a:latin typeface="+mn-lt"/>
              </a:rPr>
              <a:t>ipl_matches</a:t>
            </a:r>
            <a:r>
              <a:rPr lang="en-US" dirty="0">
                <a:latin typeface="+mn-lt"/>
              </a:rPr>
              <a:t> as a ON dv02.id = a.id;</a:t>
            </a:r>
            <a:endParaRPr lang="en-IN" dirty="0"/>
          </a:p>
        </p:txBody>
      </p:sp>
      <p:sp>
        <p:nvSpPr>
          <p:cNvPr id="2" name="Google Shape;429;p30">
            <a:extLst>
              <a:ext uri="{FF2B5EF4-FFF2-40B4-BE49-F238E27FC236}">
                <a16:creationId xmlns:a16="http://schemas.microsoft.com/office/drawing/2014/main" id="{C8443A0D-A3A7-CA71-7EEC-EE815F4A1BCF}"/>
              </a:ext>
            </a:extLst>
          </p:cNvPr>
          <p:cNvSpPr txBox="1">
            <a:spLocks/>
          </p:cNvSpPr>
          <p:nvPr/>
        </p:nvSpPr>
        <p:spPr>
          <a:xfrm>
            <a:off x="2520998" y="4640537"/>
            <a:ext cx="633241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</a:rPr>
              <a:t>Note:- as output is a  big table so I have not included it in the ppt </a:t>
            </a:r>
          </a:p>
        </p:txBody>
      </p:sp>
    </p:spTree>
    <p:extLst>
      <p:ext uri="{BB962C8B-B14F-4D97-AF65-F5344CB8AC3E}">
        <p14:creationId xmlns:p14="http://schemas.microsoft.com/office/powerpoint/2010/main" val="10124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D3533A41-1DDC-921F-5489-0D2ABD9A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D09FE759-6A45-3796-E02C-C398364783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CECA2147-97F6-098E-05A9-06E070804013}"/>
              </a:ext>
            </a:extLst>
          </p:cNvPr>
          <p:cNvSpPr txBox="1">
            <a:spLocks/>
          </p:cNvSpPr>
          <p:nvPr/>
        </p:nvSpPr>
        <p:spPr>
          <a:xfrm>
            <a:off x="290587" y="1459460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9.Type in a query to bring the entire runs scored for each scene and arrange it within the descending order of total run scored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5B58EC11-913F-7E0C-0B29-88587E3705E5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C356F4-2ECF-1281-C488-FA7FC9E06E1B}"/>
              </a:ext>
            </a:extLst>
          </p:cNvPr>
          <p:cNvSpPr txBox="1"/>
          <p:nvPr/>
        </p:nvSpPr>
        <p:spPr>
          <a:xfrm>
            <a:off x="290588" y="2011113"/>
            <a:ext cx="35008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0" indent="0">
              <a:buFont typeface="Open Sans Light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Open Sans Light"/>
              <a:buNone/>
            </a:pPr>
            <a:r>
              <a:rPr lang="en-US" sz="1400" dirty="0">
                <a:solidFill>
                  <a:schemeClr val="tx1"/>
                </a:solidFill>
              </a:rPr>
              <a:t>SELECT venue, SUM(</a:t>
            </a:r>
            <a:r>
              <a:rPr lang="en-US" sz="1400" dirty="0" err="1">
                <a:solidFill>
                  <a:schemeClr val="tx1"/>
                </a:solidFill>
              </a:rPr>
              <a:t>total_runs</a:t>
            </a:r>
            <a:r>
              <a:rPr lang="en-US" sz="1400" dirty="0">
                <a:solidFill>
                  <a:schemeClr val="tx1"/>
                </a:solidFill>
              </a:rPr>
              <a:t>) AS </a:t>
            </a:r>
            <a:r>
              <a:rPr lang="en-US" sz="1400" dirty="0" err="1">
                <a:solidFill>
                  <a:schemeClr val="tx1"/>
                </a:solidFill>
              </a:rPr>
              <a:t>total_runs_scored</a:t>
            </a:r>
            <a:r>
              <a:rPr lang="en-US" sz="1400" dirty="0">
                <a:solidFill>
                  <a:schemeClr val="tx1"/>
                </a:solidFill>
              </a:rPr>
              <a:t> FROM deliveries_v03 group by venue order BY </a:t>
            </a:r>
            <a:r>
              <a:rPr lang="en-US" sz="1400" dirty="0" err="1">
                <a:solidFill>
                  <a:schemeClr val="tx1"/>
                </a:solidFill>
              </a:rPr>
              <a:t>total_runs_scored</a:t>
            </a:r>
            <a:r>
              <a:rPr lang="en-US" sz="1400" dirty="0">
                <a:solidFill>
                  <a:schemeClr val="tx1"/>
                </a:solidFill>
              </a:rPr>
              <a:t> DESC;</a:t>
            </a:r>
            <a:endParaRPr lang="en-IN" dirty="0">
              <a:latin typeface="+mn-lt"/>
            </a:endParaRPr>
          </a:p>
          <a:p>
            <a:pPr marL="0" indent="0">
              <a:buFont typeface="Open Sans Light"/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60372-CDDF-1C16-D537-AD6E654F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42" y="1259858"/>
            <a:ext cx="4073271" cy="262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63EB0-9195-A392-4E6D-A0D74A5B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33" y="840721"/>
            <a:ext cx="3283293" cy="39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DCB21EC9-E95B-2EF1-AC18-7C2EEACD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9B9326E9-871B-8526-4A01-4914AFCE51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r>
              <a:rPr lang="en-IN" sz="2000" dirty="0"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79FE64DE-84B2-FA2B-CB0F-09551F62B7C7}"/>
              </a:ext>
            </a:extLst>
          </p:cNvPr>
          <p:cNvSpPr txBox="1">
            <a:spLocks/>
          </p:cNvSpPr>
          <p:nvPr/>
        </p:nvSpPr>
        <p:spPr>
          <a:xfrm>
            <a:off x="112168" y="1548692"/>
            <a:ext cx="5851962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10.Compose a query to get the year-wise totals runs scored at Eden Gardens and arrange it within the descending order arrange of total runs scored.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F8A84BCE-9E85-38FD-CF62-CF99C3498042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791B9E-5C74-7FDB-6AC0-E8F44D73D008}"/>
              </a:ext>
            </a:extLst>
          </p:cNvPr>
          <p:cNvSpPr txBox="1"/>
          <p:nvPr/>
        </p:nvSpPr>
        <p:spPr>
          <a:xfrm>
            <a:off x="336525" y="2571750"/>
            <a:ext cx="39022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latin typeface="+mn-lt"/>
              </a:rPr>
              <a:t>SELECT EXTRACT(YEAR FROM date) AS year, SUM(</a:t>
            </a:r>
            <a:r>
              <a:rPr lang="en-US" dirty="0" err="1">
                <a:latin typeface="+mn-lt"/>
              </a:rPr>
              <a:t>total_runs</a:t>
            </a:r>
            <a:r>
              <a:rPr lang="en-US" dirty="0">
                <a:latin typeface="+mn-lt"/>
              </a:rPr>
              <a:t>) AS </a:t>
            </a:r>
            <a:r>
              <a:rPr lang="en-US" dirty="0" err="1">
                <a:latin typeface="+mn-lt"/>
              </a:rPr>
              <a:t>total_runs_scored</a:t>
            </a:r>
            <a:r>
              <a:rPr lang="en-US" dirty="0">
                <a:latin typeface="+mn-lt"/>
              </a:rPr>
              <a:t> FROM deliveries_v03 WHERE scene = Gardens' GROUP BY year ORDER BY </a:t>
            </a:r>
            <a:r>
              <a:rPr lang="en-US" dirty="0" err="1">
                <a:latin typeface="+mn-lt"/>
              </a:rPr>
              <a:t>total_runs_scored</a:t>
            </a:r>
            <a:r>
              <a:rPr lang="en-US" dirty="0">
                <a:latin typeface="+mn-lt"/>
              </a:rPr>
              <a:t> DESC;</a:t>
            </a:r>
            <a:endParaRPr lang="en-IN" dirty="0"/>
          </a:p>
          <a:p>
            <a:r>
              <a:rPr lang="en-US" dirty="0"/>
              <a:t>	 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FCB82-4166-4F0F-0405-3509127D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05" y="2007808"/>
            <a:ext cx="284250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7;p47">
            <a:extLst>
              <a:ext uri="{FF2B5EF4-FFF2-40B4-BE49-F238E27FC236}">
                <a16:creationId xmlns:a16="http://schemas.microsoft.com/office/drawing/2014/main" id="{4DD5D037-6AE0-6A1E-404C-4AC2DFA24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2602" y="1647688"/>
            <a:ext cx="4448100" cy="11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</a:t>
            </a:r>
            <a:r>
              <a:rPr lang="en" sz="6600" dirty="0">
                <a:solidFill>
                  <a:schemeClr val="accent1"/>
                </a:solidFill>
              </a:rPr>
              <a:t>!</a:t>
            </a:r>
            <a:endParaRPr sz="6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>
            <a:spLocks noGrp="1"/>
          </p:cNvSpPr>
          <p:nvPr>
            <p:ph type="subTitle" idx="1"/>
          </p:nvPr>
        </p:nvSpPr>
        <p:spPr>
          <a:xfrm>
            <a:off x="1047760" y="137347"/>
            <a:ext cx="5174619" cy="79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List of 10 batsman with tall batting strike rate who have confronted at slightest 500 balls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E1B4-1AE4-E22A-CD02-427731DD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5" y="0"/>
            <a:ext cx="2861819" cy="249177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30BECF-9338-4B9B-CB8E-9C912DE19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989489"/>
              </p:ext>
            </p:extLst>
          </p:nvPr>
        </p:nvGraphicFramePr>
        <p:xfrm>
          <a:off x="3983213" y="2497593"/>
          <a:ext cx="4774212" cy="244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2D8BB3C-6F5E-EA97-39B1-79ADCB972A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3" t="3371" r="1826" b="4092"/>
          <a:stretch/>
        </p:blipFill>
        <p:spPr>
          <a:xfrm>
            <a:off x="3980196" y="2414140"/>
            <a:ext cx="4600710" cy="2729360"/>
          </a:xfrm>
          <a:prstGeom prst="rect">
            <a:avLst/>
          </a:prstGeom>
        </p:spPr>
      </p:pic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D13B0E2F-CB2E-9A89-C4D9-5612637F4282}"/>
              </a:ext>
            </a:extLst>
          </p:cNvPr>
          <p:cNvSpPr txBox="1">
            <a:spLocks/>
          </p:cNvSpPr>
          <p:nvPr/>
        </p:nvSpPr>
        <p:spPr>
          <a:xfrm>
            <a:off x="221208" y="1110274"/>
            <a:ext cx="3219644" cy="36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SELECT batsman,</a:t>
            </a:r>
          </a:p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ROUND((SUM(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)*1.0 / COUNT(ball)) * 100,2) AS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batsman_sr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ipl_ball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WHERE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extras_type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not in ('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wides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') Bunch BY batsman HAVING COUNT(ball) &gt; 500 ORDER BY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batsman_sr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DESC LIMIT 10;</a:t>
            </a:r>
            <a:endParaRPr lang="en-IN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Google Shape;697;p37">
            <a:extLst>
              <a:ext uri="{FF2B5EF4-FFF2-40B4-BE49-F238E27FC236}">
                <a16:creationId xmlns:a16="http://schemas.microsoft.com/office/drawing/2014/main" id="{DC86675C-F961-775A-512A-6C7EFD6D06DA}"/>
              </a:ext>
            </a:extLst>
          </p:cNvPr>
          <p:cNvCxnSpPr>
            <a:cxnSpLocks/>
          </p:cNvCxnSpPr>
          <p:nvPr/>
        </p:nvCxnSpPr>
        <p:spPr>
          <a:xfrm>
            <a:off x="-226283" y="1173871"/>
            <a:ext cx="6271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2A72D210-522E-0465-48F5-746A051D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367288F5-420B-6977-EA33-CE001A8D13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7760" y="137347"/>
            <a:ext cx="5174619" cy="79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List of 10 players with best normal who have played more than 2 IPL seasons (or 28 matches)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D760F2-4CB0-9EA4-8D5B-C9AEF1C896F7}"/>
              </a:ext>
            </a:extLst>
          </p:cNvPr>
          <p:cNvGraphicFramePr>
            <a:graphicFrameLocks/>
          </p:cNvGraphicFramePr>
          <p:nvPr/>
        </p:nvGraphicFramePr>
        <p:xfrm>
          <a:off x="3983213" y="2497593"/>
          <a:ext cx="4774212" cy="244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A79411E0-69C5-0AEB-E560-8F58398869E1}"/>
              </a:ext>
            </a:extLst>
          </p:cNvPr>
          <p:cNvSpPr txBox="1">
            <a:spLocks/>
          </p:cNvSpPr>
          <p:nvPr/>
        </p:nvSpPr>
        <p:spPr>
          <a:xfrm>
            <a:off x="159076" y="1285875"/>
            <a:ext cx="4051637" cy="36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SELECT batsman, 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 AS runs, ROUND(SUM(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)*1.0/SUM(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is_wicket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),2) AS average FROM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ipl_ball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Gather BY batsman HAVING 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is_wicket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 &gt; 0 AND COUNT(DISTINCT id) &gt; 28 ORDER BY average DESC LIMIT 10;</a:t>
            </a:r>
          </a:p>
          <a:p>
            <a:pPr marL="0" indent="0">
              <a:buFont typeface="Open Sans Light"/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B1009-332B-518A-AE78-9218BC68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2" y="0"/>
            <a:ext cx="2776183" cy="2449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86601B-193A-7AEF-ECE5-2240CBE3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713" y="2405253"/>
            <a:ext cx="4774211" cy="2848612"/>
          </a:xfrm>
          <a:prstGeom prst="rect">
            <a:avLst/>
          </a:prstGeom>
        </p:spPr>
      </p:pic>
      <p:cxnSp>
        <p:nvCxnSpPr>
          <p:cNvPr id="12" name="Google Shape;697;p37">
            <a:extLst>
              <a:ext uri="{FF2B5EF4-FFF2-40B4-BE49-F238E27FC236}">
                <a16:creationId xmlns:a16="http://schemas.microsoft.com/office/drawing/2014/main" id="{7606AEB9-671D-CBDB-E3FB-71C98404CAD3}"/>
              </a:ext>
            </a:extLst>
          </p:cNvPr>
          <p:cNvCxnSpPr>
            <a:cxnSpLocks/>
          </p:cNvCxnSpPr>
          <p:nvPr/>
        </p:nvCxnSpPr>
        <p:spPr>
          <a:xfrm>
            <a:off x="-89210" y="1313941"/>
            <a:ext cx="5922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47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50396EE6-E6FC-4E4C-97B5-A6537359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A7FD2427-C7AB-7764-4E2D-EA94EA51A9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1379" y="73857"/>
            <a:ext cx="5174619" cy="79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List of 10 players who have scored most runs in boundaries and have played more than 2 IPL seasons(more than 28 matches).</a:t>
            </a: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F71978F0-F11D-FEE2-E339-CAF88EF457EB}"/>
              </a:ext>
            </a:extLst>
          </p:cNvPr>
          <p:cNvSpPr txBox="1">
            <a:spLocks/>
          </p:cNvSpPr>
          <p:nvPr/>
        </p:nvSpPr>
        <p:spPr>
          <a:xfrm>
            <a:off x="195793" y="1325865"/>
            <a:ext cx="3662530" cy="36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endParaRPr lang="en-US" sz="1600" dirty="0"/>
          </a:p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SELECT batsman, ROUND(SUM(CASE WHEN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in(4,6) At that point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else 0 END)*1.0 / SUM(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batsman_runs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)*100,2) AS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boundary_percentage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FROM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ipl_ball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WHERE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extras_type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NOT IN ('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wides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’) GROUP BY batsman HAVING COUNT(DISTINCT id) &gt; 28 ORDER BY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boundary_percentage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DESC LIMIT 10;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7989D-CEFD-5163-886E-F89C6755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75" y="73857"/>
            <a:ext cx="3048264" cy="2371977"/>
          </a:xfrm>
          <a:prstGeom prst="rect">
            <a:avLst/>
          </a:prstGeom>
        </p:spPr>
      </p:pic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6EBD71ED-CB53-883F-0215-2902EDC32B60}"/>
              </a:ext>
            </a:extLst>
          </p:cNvPr>
          <p:cNvCxnSpPr>
            <a:cxnSpLocks/>
          </p:cNvCxnSpPr>
          <p:nvPr/>
        </p:nvCxnSpPr>
        <p:spPr>
          <a:xfrm>
            <a:off x="-178420" y="1403151"/>
            <a:ext cx="5922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33D583-A6EF-D848-860C-E9CC142E3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6" b="1707"/>
          <a:stretch/>
        </p:blipFill>
        <p:spPr>
          <a:xfrm>
            <a:off x="3687337" y="2393798"/>
            <a:ext cx="5347458" cy="27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5AFC84EB-4D08-715D-DFDF-8E8FA9A7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B64E5938-0098-72A5-733E-AA9375BE5E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3216" y="185890"/>
            <a:ext cx="5174619" cy="1182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List of 10 bowlers with best economy who have bowled at slightest 500 balls in IPL 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060CF612-8BD8-855C-C321-D5922C0F8433}"/>
              </a:ext>
            </a:extLst>
          </p:cNvPr>
          <p:cNvSpPr txBox="1">
            <a:spLocks/>
          </p:cNvSpPr>
          <p:nvPr/>
        </p:nvSpPr>
        <p:spPr>
          <a:xfrm>
            <a:off x="195792" y="1325865"/>
            <a:ext cx="4286998" cy="36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SELECT bowler, ROUND(SUM(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total_runs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)/(COUNT(bowler)/6. 0), 2) as economy FROM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ipl_ball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Bunch BY bowler HAVING COUNT(bowler) &gt; 500 ORDER BY economy LIMIT 10;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A1A2E0F1-D78B-2C57-AFA7-9C7F5DB43506}"/>
              </a:ext>
            </a:extLst>
          </p:cNvPr>
          <p:cNvCxnSpPr>
            <a:cxnSpLocks/>
          </p:cNvCxnSpPr>
          <p:nvPr/>
        </p:nvCxnSpPr>
        <p:spPr>
          <a:xfrm>
            <a:off x="-178420" y="1403151"/>
            <a:ext cx="5922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F9B90F-2ADC-9EE0-F069-1B7EA55C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18" y="23811"/>
            <a:ext cx="2438611" cy="25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34B09-76FA-F881-E27E-94893FE31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4" t="2588" r="2343" b="4171"/>
          <a:stretch/>
        </p:blipFill>
        <p:spPr>
          <a:xfrm>
            <a:off x="4502588" y="2547474"/>
            <a:ext cx="4445620" cy="25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CE24A800-F7FC-AD68-AE34-E1E03A1E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37DDD885-A63F-4F76-CBA2-90A0380041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3216" y="185890"/>
            <a:ext cx="5174619" cy="1182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List of 10 bowlers who have the most excellent rate and who gave bowled at slightest 500 balls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95E261E1-A6AD-A9BD-9AB9-7F7DC79FA02B}"/>
              </a:ext>
            </a:extLst>
          </p:cNvPr>
          <p:cNvSpPr txBox="1">
            <a:spLocks/>
          </p:cNvSpPr>
          <p:nvPr/>
        </p:nvSpPr>
        <p:spPr>
          <a:xfrm>
            <a:off x="112833" y="1275735"/>
            <a:ext cx="3656314" cy="36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endParaRPr lang="en-US" sz="1600" dirty="0"/>
          </a:p>
          <a:p>
            <a:pPr marL="0" indent="0">
              <a:buFont typeface="Open Sans Light"/>
              <a:buNone/>
            </a:pPr>
            <a:r>
              <a:rPr lang="en-US" sz="1400" dirty="0"/>
              <a:t>WITH </a:t>
            </a:r>
            <a:r>
              <a:rPr lang="en-US" sz="1400" dirty="0" err="1"/>
              <a:t>ValidDismissals</a:t>
            </a:r>
            <a:r>
              <a:rPr lang="en-US" sz="1400" dirty="0"/>
              <a:t> AS (SELECT </a:t>
            </a:r>
            <a:r>
              <a:rPr lang="en-US" sz="1400" dirty="0" err="1"/>
              <a:t>bowler,is_wicket</a:t>
            </a:r>
            <a:r>
              <a:rPr lang="en-US" sz="1400" dirty="0"/>
              <a:t>, CASE WHEN </a:t>
            </a:r>
            <a:r>
              <a:rPr lang="en-US" sz="1400" dirty="0" err="1"/>
              <a:t>dismissal_kind</a:t>
            </a:r>
            <a:r>
              <a:rPr lang="en-US" sz="1400" dirty="0"/>
              <a:t> IN ('bowled', 'caught', 'caught and bowled', 'hit wicket', '</a:t>
            </a:r>
            <a:r>
              <a:rPr lang="en-US" sz="1400" dirty="0" err="1"/>
              <a:t>lbw</a:t>
            </a:r>
            <a:r>
              <a:rPr lang="en-US" sz="1400" dirty="0"/>
              <a:t>', 'stumped') At that point 1 ELSE 0 Conclusion AS </a:t>
            </a:r>
            <a:r>
              <a:rPr lang="en-US" sz="1400" dirty="0" err="1"/>
              <a:t>is_valid_dismissal</a:t>
            </a:r>
            <a:r>
              <a:rPr lang="en-US" sz="1400" dirty="0"/>
              <a:t> FROM </a:t>
            </a:r>
            <a:r>
              <a:rPr lang="en-US" sz="1400" dirty="0" err="1"/>
              <a:t>ipl_ball</a:t>
            </a:r>
            <a:r>
              <a:rPr lang="en-US" sz="1400" dirty="0"/>
              <a:t>) SELECT bowler, ROUND(COUNT(bowler) * 1.0 / SUM(</a:t>
            </a:r>
            <a:r>
              <a:rPr lang="en-US" sz="1400" dirty="0" err="1"/>
              <a:t>is_valid_dismissal</a:t>
            </a:r>
            <a:r>
              <a:rPr lang="en-US" sz="1400" dirty="0"/>
              <a:t>),2) AS economy FROM </a:t>
            </a:r>
            <a:r>
              <a:rPr lang="en-US" sz="1400" dirty="0" err="1"/>
              <a:t>ValidDismissals</a:t>
            </a:r>
            <a:r>
              <a:rPr lang="en-US" sz="1400" dirty="0"/>
              <a:t> Bunch BY bowler HAVING COUNT(bowler) &gt; 500 ORDER BY economy LIMIT 10;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6975ACEF-EEE7-20E3-CF00-9DF47CE75F53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5922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003E3A-FE38-EFF5-B9F0-6E579798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01" y="4306"/>
            <a:ext cx="2385267" cy="2254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54A75-8FA1-9D31-AD45-EBA87FD69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9" r="1961" b="3838"/>
          <a:stretch/>
        </p:blipFill>
        <p:spPr>
          <a:xfrm>
            <a:off x="3769146" y="2259051"/>
            <a:ext cx="4945971" cy="28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B4D35F91-3D72-C962-C83E-6B23EEA2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813E2CB7-9152-C81C-662E-AB13C0B035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3854" y="194528"/>
            <a:ext cx="7847314" cy="831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The vital criteria for selecting WICKETKEEPERS within the IPL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CA4ED27F-7FB6-FEBB-441F-6485AD15D381}"/>
              </a:ext>
            </a:extLst>
          </p:cNvPr>
          <p:cNvSpPr txBox="1">
            <a:spLocks/>
          </p:cNvSpPr>
          <p:nvPr/>
        </p:nvSpPr>
        <p:spPr>
          <a:xfrm>
            <a:off x="112832" y="527825"/>
            <a:ext cx="8748670" cy="436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Wicket-keeping Aptitudes: This incorporates variables like glovework, befuddling, nimbleness, and amusement awareness. </a:t>
            </a:r>
          </a:p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Batting Capacity: A wicketkeeper's batting capacity is pivotal within the IPL, as they regularly bat within the center or lower arrange and ought to score quickly. </a:t>
            </a:r>
          </a:p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Captaincy Aptitudes: A few groups prefer wicketkeepers who can moreover captain the side, as they have a great see of the whole field and can make strategic decisions. </a:t>
            </a:r>
          </a:p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Involvement: Experienced wicketkeepers are valuable resources, as they can handle weight circumstances and guide more youthful players. </a:t>
            </a:r>
          </a:p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Cost: In an auction-based framework just like the cost gets to be a noteworthy figure. Groups have to be aptitude with budget constraints. </a:t>
            </a:r>
          </a:p>
          <a:p>
            <a:pPr marL="15240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• Handling: Prioritize wicketkeepers with fabulous handling abilities, competent of making run-out opportunities. </a:t>
            </a:r>
          </a:p>
        </p:txBody>
      </p:sp>
    </p:spTree>
    <p:extLst>
      <p:ext uri="{BB962C8B-B14F-4D97-AF65-F5344CB8AC3E}">
        <p14:creationId xmlns:p14="http://schemas.microsoft.com/office/powerpoint/2010/main" val="33440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86B774F5-4E8B-BD00-FFCA-FF8ADA83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49EE27EE-84EF-9403-45B2-6F392E37B3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55A0F36A-E24B-06A8-C7B2-795608C060D9}"/>
              </a:ext>
            </a:extLst>
          </p:cNvPr>
          <p:cNvSpPr txBox="1">
            <a:spLocks/>
          </p:cNvSpPr>
          <p:nvPr/>
        </p:nvSpPr>
        <p:spPr>
          <a:xfrm>
            <a:off x="311000" y="1315848"/>
            <a:ext cx="8009634" cy="54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2400" dirty="0">
                <a:latin typeface="+mj-lt"/>
              </a:rPr>
              <a:t>1.Get the number of cities that have facilitated an IPL match.</a:t>
            </a:r>
            <a:r>
              <a:rPr lang="en-IN" sz="2400" dirty="0"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41197A7B-0286-7E1B-1235-21F8FE641BB8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AC6790-1B07-AFE8-DA61-77CD25CC36FD}"/>
              </a:ext>
            </a:extLst>
          </p:cNvPr>
          <p:cNvSpPr txBox="1"/>
          <p:nvPr/>
        </p:nvSpPr>
        <p:spPr>
          <a:xfrm>
            <a:off x="702528" y="1966852"/>
            <a:ext cx="64491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	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SELECT COUNT(DISTINCT city) AS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total_cities_hosted_ipl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FROM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ipl_matches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 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33A2F-4BB9-992C-32C7-F1EF78DC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56" y="2932058"/>
            <a:ext cx="3870488" cy="1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70D200A0-0997-B78A-307C-0D2E1335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>
            <a:extLst>
              <a:ext uri="{FF2B5EF4-FFF2-40B4-BE49-F238E27FC236}">
                <a16:creationId xmlns:a16="http://schemas.microsoft.com/office/drawing/2014/main" id="{FB9F972C-55C2-6CA8-D28E-2AE86AEE4C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0039" y="133152"/>
            <a:ext cx="7320810" cy="92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5400" dirty="0">
                <a:latin typeface="+mj-lt"/>
              </a:rPr>
              <a:t>Extra Questions.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429;p30">
            <a:extLst>
              <a:ext uri="{FF2B5EF4-FFF2-40B4-BE49-F238E27FC236}">
                <a16:creationId xmlns:a16="http://schemas.microsoft.com/office/drawing/2014/main" id="{A975A6FD-D88C-5593-3565-77D7884F926A}"/>
              </a:ext>
            </a:extLst>
          </p:cNvPr>
          <p:cNvSpPr txBox="1">
            <a:spLocks/>
          </p:cNvSpPr>
          <p:nvPr/>
        </p:nvSpPr>
        <p:spPr>
          <a:xfrm>
            <a:off x="311000" y="1315847"/>
            <a:ext cx="8009634" cy="117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2.Make table deliveries_v02 with all the columns of the table ‘deliveries’ and an extra column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ball_result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containing values boundary, DOT or other depending on the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total_run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(boundary for &gt;= 4, DOT for 0 and other for any other number) Make TABLE deliveries_v02</a:t>
            </a:r>
          </a:p>
        </p:txBody>
      </p:sp>
      <p:cxnSp>
        <p:nvCxnSpPr>
          <p:cNvPr id="8" name="Google Shape;697;p37">
            <a:extLst>
              <a:ext uri="{FF2B5EF4-FFF2-40B4-BE49-F238E27FC236}">
                <a16:creationId xmlns:a16="http://schemas.microsoft.com/office/drawing/2014/main" id="{CB8BDE3C-D58F-254D-3B3C-2E6F76083612}"/>
              </a:ext>
            </a:extLst>
          </p:cNvPr>
          <p:cNvCxnSpPr>
            <a:cxnSpLocks/>
          </p:cNvCxnSpPr>
          <p:nvPr/>
        </p:nvCxnSpPr>
        <p:spPr>
          <a:xfrm>
            <a:off x="-118947" y="1217298"/>
            <a:ext cx="2891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C7835-7974-A57C-B625-1477C3BDF2ED}"/>
              </a:ext>
            </a:extLst>
          </p:cNvPr>
          <p:cNvSpPr txBox="1"/>
          <p:nvPr/>
        </p:nvSpPr>
        <p:spPr>
          <a:xfrm>
            <a:off x="311000" y="2745467"/>
            <a:ext cx="644912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	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create table deliveries_v02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as select  *, case when (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total_runs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4 or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total_runs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6) then 'boundary'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when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total_runs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0 then 'dot' else 'other' end as 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ball_result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from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ipl_ball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  <a:endParaRPr lang="en-IN" sz="1800" dirty="0">
              <a:latin typeface="+mn-lt"/>
            </a:endParaRPr>
          </a:p>
        </p:txBody>
      </p:sp>
      <p:sp>
        <p:nvSpPr>
          <p:cNvPr id="2" name="Google Shape;429;p30">
            <a:extLst>
              <a:ext uri="{FF2B5EF4-FFF2-40B4-BE49-F238E27FC236}">
                <a16:creationId xmlns:a16="http://schemas.microsoft.com/office/drawing/2014/main" id="{1A454FBC-962E-28F4-6D3F-9CB95D3FFD1C}"/>
              </a:ext>
            </a:extLst>
          </p:cNvPr>
          <p:cNvSpPr txBox="1">
            <a:spLocks/>
          </p:cNvSpPr>
          <p:nvPr/>
        </p:nvSpPr>
        <p:spPr>
          <a:xfrm>
            <a:off x="2653990" y="4695900"/>
            <a:ext cx="633241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 Light"/>
              <a:buNone/>
            </a:pPr>
            <a:r>
              <a:rPr lang="en-US" sz="1600" dirty="0">
                <a:solidFill>
                  <a:schemeClr val="tx1"/>
                </a:solidFill>
              </a:rPr>
              <a:t>Note:- as output is a  big table so I have not included it in the ppt </a:t>
            </a:r>
          </a:p>
        </p:txBody>
      </p:sp>
    </p:spTree>
    <p:extLst>
      <p:ext uri="{BB962C8B-B14F-4D97-AF65-F5344CB8AC3E}">
        <p14:creationId xmlns:p14="http://schemas.microsoft.com/office/powerpoint/2010/main" val="3747168189"/>
      </p:ext>
    </p:extLst>
  </p:cSld>
  <p:clrMapOvr>
    <a:masterClrMapping/>
  </p:clrMapOvr>
</p:sld>
</file>

<file path=ppt/theme/theme1.xml><?xml version="1.0" encoding="utf-8"?>
<a:theme xmlns:a="http://schemas.openxmlformats.org/drawingml/2006/main" name="Obstacle Course Race Project Proposal by Slidesgo">
  <a:themeElements>
    <a:clrScheme name="Simple Light">
      <a:dk1>
        <a:srgbClr val="413235"/>
      </a:dk1>
      <a:lt1>
        <a:srgbClr val="FFFFFF"/>
      </a:lt1>
      <a:dk2>
        <a:srgbClr val="F6D4B6"/>
      </a:dk2>
      <a:lt2>
        <a:srgbClr val="905B3E"/>
      </a:lt2>
      <a:accent1>
        <a:srgbClr val="C37E36"/>
      </a:accent1>
      <a:accent2>
        <a:srgbClr val="F5A831"/>
      </a:accent2>
      <a:accent3>
        <a:srgbClr val="F56331"/>
      </a:accent3>
      <a:accent4>
        <a:srgbClr val="1F1F1F"/>
      </a:accent4>
      <a:accent5>
        <a:srgbClr val="9AA89A"/>
      </a:accent5>
      <a:accent6>
        <a:srgbClr val="869487"/>
      </a:accent6>
      <a:hlink>
        <a:srgbClr val="4132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1349</Words>
  <Application>Microsoft Office PowerPoint</Application>
  <PresentationFormat>On-screen Show (16:9)</PresentationFormat>
  <Paragraphs>68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Archivo ExtraBold</vt:lpstr>
      <vt:lpstr>Arial</vt:lpstr>
      <vt:lpstr>Open Sans Light</vt:lpstr>
      <vt:lpstr>Nunito Light</vt:lpstr>
      <vt:lpstr>Open Sans</vt:lpstr>
      <vt:lpstr>Obstacle Course Race Project Proposal by Slidesgo</vt:lpstr>
      <vt:lpstr>IPL AUCTION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cp:lastModifiedBy>Shubham Naik</cp:lastModifiedBy>
  <cp:revision>5</cp:revision>
  <dcterms:modified xsi:type="dcterms:W3CDTF">2024-02-27T05:25:10Z</dcterms:modified>
</cp:coreProperties>
</file>