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72" r:id="rId3"/>
    <p:sldId id="258" r:id="rId4"/>
    <p:sldId id="266" r:id="rId5"/>
    <p:sldId id="265" r:id="rId6"/>
    <p:sldId id="259" r:id="rId7"/>
    <p:sldId id="264" r:id="rId8"/>
    <p:sldId id="263" r:id="rId9"/>
    <p:sldId id="260" r:id="rId10"/>
    <p:sldId id="261" r:id="rId11"/>
    <p:sldId id="262" r:id="rId12"/>
    <p:sldId id="268" r:id="rId13"/>
    <p:sldId id="269" r:id="rId14"/>
    <p:sldId id="270"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0E6B4E-1029-42E5-8051-6525211493F2}" type="datetimeFigureOut">
              <a:rPr lang="en-IN" smtClean="0"/>
              <a:t>2023-08-15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147658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E6B4E-1029-42E5-8051-6525211493F2}" type="datetimeFigureOut">
              <a:rPr lang="en-IN" smtClean="0"/>
              <a:t>2023-08-15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59448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E6B4E-1029-42E5-8051-6525211493F2}" type="datetimeFigureOut">
              <a:rPr lang="en-IN" smtClean="0"/>
              <a:t>2023-08-15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11A3E-38C1-4268-B2D9-EB819C0FC0D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473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3865958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11A3E-38C1-4268-B2D9-EB819C0FC0D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7331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1786723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6B4E-1029-42E5-8051-6525211493F2}" type="datetimeFigureOut">
              <a:rPr lang="en-IN" smtClean="0"/>
              <a:t>2023-08-15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663231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6B4E-1029-42E5-8051-6525211493F2}" type="datetimeFigureOut">
              <a:rPr lang="en-IN" smtClean="0"/>
              <a:t>2023-08-15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51330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6B4E-1029-42E5-8051-6525211493F2}" type="datetimeFigureOut">
              <a:rPr lang="en-IN" smtClean="0"/>
              <a:t>2023-08-15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145174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E6B4E-1029-42E5-8051-6525211493F2}" type="datetimeFigureOut">
              <a:rPr lang="en-IN" smtClean="0"/>
              <a:t>2023-08-15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44510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0E6B4E-1029-42E5-8051-6525211493F2}" type="datetimeFigureOut">
              <a:rPr lang="en-IN" smtClean="0"/>
              <a:t>2023-08-15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313285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0E6B4E-1029-42E5-8051-6525211493F2}" type="datetimeFigureOut">
              <a:rPr lang="en-IN" smtClean="0"/>
              <a:t>2023-08-15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20251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0E6B4E-1029-42E5-8051-6525211493F2}" type="datetimeFigureOut">
              <a:rPr lang="en-IN" smtClean="0"/>
              <a:t>2023-08-15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270687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E6B4E-1029-42E5-8051-6525211493F2}" type="datetimeFigureOut">
              <a:rPr lang="en-IN" smtClean="0"/>
              <a:t>2023-08-15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92331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327364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272873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0E6B4E-1029-42E5-8051-6525211493F2}" type="datetimeFigureOut">
              <a:rPr lang="en-IN" smtClean="0"/>
              <a:t>2023-08-15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E11A3E-38C1-4268-B2D9-EB819C0FC0D7}" type="slidenum">
              <a:rPr lang="en-IN" smtClean="0"/>
              <a:t>‹#›</a:t>
            </a:fld>
            <a:endParaRPr lang="en-IN"/>
          </a:p>
        </p:txBody>
      </p:sp>
    </p:spTree>
    <p:extLst>
      <p:ext uri="{BB962C8B-B14F-4D97-AF65-F5344CB8AC3E}">
        <p14:creationId xmlns:p14="http://schemas.microsoft.com/office/powerpoint/2010/main" val="5634255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hyperlink" Target="https://webrtcforthecurious.com/docs/01-what-why-and-how" TargetMode="Externa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fif"/><Relationship Id="rId2" Type="http://schemas.openxmlformats.org/officeDocument/2006/relationships/hyperlink" Target="https://developer.mozilla.org/en-US/docs/Web/API/WebRTC_API" TargetMode="Externa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hyperlink" Target="https://www.w3.org/TR/webrtc/" TargetMode="External"/><Relationship Id="rId9" Type="http://schemas.openxmlformats.org/officeDocument/2006/relationships/image" Target="../media/image9.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0675D-5BD7-A24B-2BCB-88FC9BC15DB8}"/>
              </a:ext>
            </a:extLst>
          </p:cNvPr>
          <p:cNvSpPr txBox="1"/>
          <p:nvPr/>
        </p:nvSpPr>
        <p:spPr>
          <a:xfrm>
            <a:off x="2232212" y="1219200"/>
            <a:ext cx="8740588" cy="830997"/>
          </a:xfrm>
          <a:prstGeom prst="rect">
            <a:avLst/>
          </a:prstGeom>
          <a:noFill/>
        </p:spPr>
        <p:txBody>
          <a:bodyPr wrap="square">
            <a:spAutoFit/>
          </a:bodyPr>
          <a:lstStyle/>
          <a:p>
            <a:pPr algn="ctr"/>
            <a:r>
              <a:rPr lang="en-IN" sz="4800" b="0" i="0" u="none" strike="noStrike" baseline="0" dirty="0">
                <a:latin typeface="Sans Serif "/>
                <a:ea typeface="Sans Serif Collection" panose="020B0502040504020204" pitchFamily="34" charset="0"/>
                <a:cs typeface="Sans Serif Collection" panose="020B0502040504020204" pitchFamily="34" charset="0"/>
              </a:rPr>
              <a:t>Video Conferencing Web App</a:t>
            </a:r>
            <a:endParaRPr lang="en-IN" sz="4800" dirty="0">
              <a:latin typeface="Sans Serif "/>
              <a:ea typeface="Sans Serif Collection" panose="020B0502040504020204" pitchFamily="34" charset="0"/>
              <a:cs typeface="Sans Serif Collection" panose="020B0502040504020204" pitchFamily="34" charset="0"/>
            </a:endParaRPr>
          </a:p>
        </p:txBody>
      </p:sp>
      <p:sp>
        <p:nvSpPr>
          <p:cNvPr id="4" name="TextBox 3">
            <a:extLst>
              <a:ext uri="{FF2B5EF4-FFF2-40B4-BE49-F238E27FC236}">
                <a16:creationId xmlns:a16="http://schemas.microsoft.com/office/drawing/2014/main" id="{E873473C-76EF-79B4-3142-2E894A554B83}"/>
              </a:ext>
            </a:extLst>
          </p:cNvPr>
          <p:cNvSpPr txBox="1"/>
          <p:nvPr/>
        </p:nvSpPr>
        <p:spPr>
          <a:xfrm>
            <a:off x="4401672" y="2904565"/>
            <a:ext cx="3836893" cy="923330"/>
          </a:xfrm>
          <a:prstGeom prst="rect">
            <a:avLst/>
          </a:prstGeom>
          <a:noFill/>
        </p:spPr>
        <p:txBody>
          <a:bodyPr wrap="square" rtlCol="0">
            <a:spAutoFit/>
          </a:bodyPr>
          <a:lstStyle/>
          <a:p>
            <a:pPr algn="ctr"/>
            <a:r>
              <a:rPr lang="en-US" dirty="0"/>
              <a:t>Author Mr. Shubham Oulkar</a:t>
            </a:r>
          </a:p>
          <a:p>
            <a:pPr algn="ctr"/>
            <a:endParaRPr lang="en-US" dirty="0"/>
          </a:p>
          <a:p>
            <a:pPr algn="ctr"/>
            <a:r>
              <a:rPr lang="en-US" dirty="0"/>
              <a:t>2023-08-14</a:t>
            </a:r>
            <a:endParaRPr lang="en-IN" dirty="0"/>
          </a:p>
        </p:txBody>
      </p:sp>
    </p:spTree>
    <p:extLst>
      <p:ext uri="{BB962C8B-B14F-4D97-AF65-F5344CB8AC3E}">
        <p14:creationId xmlns:p14="http://schemas.microsoft.com/office/powerpoint/2010/main" val="413131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0C11BA-E133-A67B-BF65-FB1127589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334" y="833717"/>
            <a:ext cx="9135571" cy="4668119"/>
          </a:xfrm>
          <a:prstGeom prst="rect">
            <a:avLst/>
          </a:prstGeom>
        </p:spPr>
      </p:pic>
    </p:spTree>
    <p:extLst>
      <p:ext uri="{BB962C8B-B14F-4D97-AF65-F5344CB8AC3E}">
        <p14:creationId xmlns:p14="http://schemas.microsoft.com/office/powerpoint/2010/main" val="73362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F8A3-9BDF-ACB1-B46C-08ED64619DA1}"/>
              </a:ext>
            </a:extLst>
          </p:cNvPr>
          <p:cNvSpPr txBox="1"/>
          <p:nvPr/>
        </p:nvSpPr>
        <p:spPr>
          <a:xfrm>
            <a:off x="1560945" y="360218"/>
            <a:ext cx="10224655" cy="6507935"/>
          </a:xfrm>
          <a:prstGeom prst="rect">
            <a:avLst/>
          </a:prstGeom>
          <a:noFill/>
        </p:spPr>
        <p:txBody>
          <a:bodyPr wrap="square" rtlCol="0">
            <a:spAutoFit/>
          </a:bodyPr>
          <a:lstStyle/>
          <a:p>
            <a:pPr algn="just">
              <a:lnSpc>
                <a:spcPct val="150000"/>
              </a:lnSpc>
            </a:pPr>
            <a:r>
              <a:rPr lang="en-US" sz="2000" b="1" i="0" dirty="0">
                <a:solidFill>
                  <a:srgbClr val="000000"/>
                </a:solidFill>
                <a:effectLst/>
                <a:latin typeface="Sans Serif "/>
              </a:rPr>
              <a:t>2)</a:t>
            </a:r>
            <a:r>
              <a:rPr lang="en-IN" sz="2000" b="1" i="0" dirty="0">
                <a:solidFill>
                  <a:srgbClr val="000000"/>
                </a:solidFill>
                <a:effectLst/>
                <a:latin typeface="Sans Serif "/>
              </a:rPr>
              <a:t> Connecting:</a:t>
            </a:r>
            <a:endParaRPr lang="en-US" sz="2000" b="1" i="0" dirty="0">
              <a:solidFill>
                <a:srgbClr val="000000"/>
              </a:solidFill>
              <a:effectLst/>
              <a:latin typeface="Sans Serif "/>
            </a:endParaRPr>
          </a:p>
          <a:p>
            <a:pPr algn="just">
              <a:lnSpc>
                <a:spcPct val="150000"/>
              </a:lnSpc>
            </a:pPr>
            <a:r>
              <a:rPr lang="en-US" sz="2000" b="0" i="0" dirty="0">
                <a:solidFill>
                  <a:srgbClr val="000000"/>
                </a:solidFill>
                <a:effectLst/>
                <a:latin typeface="Sans Serif "/>
              </a:rPr>
              <a:t>Once two WebRTC agents have exchanged SDPs, they have enough information to attempt to connect to each other. To make this connection happen, WebRTC uses another established technology called ICE (Interactive Connectivity Establishment).</a:t>
            </a:r>
          </a:p>
          <a:p>
            <a:pPr algn="just">
              <a:lnSpc>
                <a:spcPct val="150000"/>
              </a:lnSpc>
            </a:pPr>
            <a:r>
              <a:rPr lang="en-US" sz="2000" b="0" i="0" dirty="0">
                <a:solidFill>
                  <a:srgbClr val="000000"/>
                </a:solidFill>
                <a:effectLst/>
                <a:latin typeface="Sans Serif "/>
              </a:rPr>
              <a:t>ICE is a protocol that pre-dates WebRTC and allows the establishment of a direct connection between two agents without a central server. These two agents could be on the same network or on the other side of the world.</a:t>
            </a:r>
          </a:p>
          <a:p>
            <a:pPr algn="just">
              <a:lnSpc>
                <a:spcPct val="150000"/>
              </a:lnSpc>
            </a:pPr>
            <a:r>
              <a:rPr lang="en-US" sz="2000" b="0" i="0" dirty="0">
                <a:solidFill>
                  <a:srgbClr val="000000"/>
                </a:solidFill>
                <a:effectLst/>
                <a:latin typeface="Sans Serif "/>
              </a:rPr>
              <a:t>ICE enables direct connection, but the real magic of the connecting process involves a concept called ‘NAT Traversal’ and the use of STUN/TURN Servers. ICE is a protocol that tries to find the best way to communicate between two ICE Agents. Each ICE Agent publishes the ways it is reachable, these are known as candidates. A candidate is essentially a transport address of the agent that it believes the other peer can reach. ICE then determines the best pairing of candidates.</a:t>
            </a:r>
          </a:p>
          <a:p>
            <a:pPr algn="just">
              <a:lnSpc>
                <a:spcPct val="150000"/>
              </a:lnSpc>
            </a:pPr>
            <a:endParaRPr lang="en-IN" sz="2000" dirty="0">
              <a:latin typeface="Sans Serif "/>
            </a:endParaRPr>
          </a:p>
        </p:txBody>
      </p:sp>
    </p:spTree>
    <p:extLst>
      <p:ext uri="{BB962C8B-B14F-4D97-AF65-F5344CB8AC3E}">
        <p14:creationId xmlns:p14="http://schemas.microsoft.com/office/powerpoint/2010/main" val="80390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6A2072-789A-6BA3-95CF-20BA006AC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18" y="822035"/>
            <a:ext cx="9650000" cy="5006110"/>
          </a:xfrm>
          <a:prstGeom prst="rect">
            <a:avLst/>
          </a:prstGeom>
        </p:spPr>
      </p:pic>
    </p:spTree>
    <p:extLst>
      <p:ext uri="{BB962C8B-B14F-4D97-AF65-F5344CB8AC3E}">
        <p14:creationId xmlns:p14="http://schemas.microsoft.com/office/powerpoint/2010/main" val="155719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EC7C3-4FE2-9643-8B9F-A58ECDA3B3B5}"/>
              </a:ext>
            </a:extLst>
          </p:cNvPr>
          <p:cNvSpPr txBox="1"/>
          <p:nvPr/>
        </p:nvSpPr>
        <p:spPr>
          <a:xfrm>
            <a:off x="1717963" y="697406"/>
            <a:ext cx="9624291" cy="6046271"/>
          </a:xfrm>
          <a:prstGeom prst="rect">
            <a:avLst/>
          </a:prstGeom>
          <a:noFill/>
        </p:spPr>
        <p:txBody>
          <a:bodyPr wrap="square">
            <a:spAutoFit/>
          </a:bodyPr>
          <a:lstStyle/>
          <a:p>
            <a:pPr algn="l">
              <a:lnSpc>
                <a:spcPct val="150000"/>
              </a:lnSpc>
            </a:pPr>
            <a:r>
              <a:rPr lang="en-US" sz="2000" b="1" i="0" dirty="0">
                <a:solidFill>
                  <a:srgbClr val="000000"/>
                </a:solidFill>
                <a:effectLst/>
                <a:latin typeface="Sans Serif "/>
              </a:rPr>
              <a:t>3) Securing the transport layer:</a:t>
            </a:r>
          </a:p>
          <a:p>
            <a:pPr algn="just">
              <a:lnSpc>
                <a:spcPct val="150000"/>
              </a:lnSpc>
            </a:pPr>
            <a:r>
              <a:rPr lang="en-US" sz="2000" dirty="0">
                <a:solidFill>
                  <a:srgbClr val="000000"/>
                </a:solidFill>
                <a:latin typeface="Sans Serif "/>
              </a:rPr>
              <a:t>T</a:t>
            </a:r>
            <a:r>
              <a:rPr lang="en-US" sz="2000" b="0" i="0" dirty="0">
                <a:solidFill>
                  <a:srgbClr val="000000"/>
                </a:solidFill>
                <a:effectLst/>
                <a:latin typeface="Sans Serif "/>
              </a:rPr>
              <a:t>o make our communication secure! This is done through two more protocols that also pre-date WebRTC; DTLS (Datagram Transport Layer Security) and SRTP (Secure Real-Time Transport Protocol). The first protocol, DTLS, is simply TLS over UDP (TLS is the cryptographic protocol used to secure communication over HTTPS). The second protocol, SRTP, is used to ensure encryption of RTP (Real-time Transport Protocol) data packets.</a:t>
            </a:r>
          </a:p>
          <a:p>
            <a:pPr algn="l">
              <a:lnSpc>
                <a:spcPct val="150000"/>
              </a:lnSpc>
            </a:pPr>
            <a:r>
              <a:rPr lang="en-US" sz="2000" b="0" i="0" dirty="0">
                <a:solidFill>
                  <a:srgbClr val="000000"/>
                </a:solidFill>
                <a:effectLst/>
                <a:latin typeface="Sans Serif "/>
              </a:rPr>
              <a:t>First, WebRTC connects by doing a DTLS handshake over the connection established by ICE. Unlike HTTPS, WebRTC doesn’t use a central authority for certificates. It simply asserts that the certificate exchanged via DTLS matches the fingerprint shared via signaling. This DTLS connection is then used </a:t>
            </a:r>
            <a:r>
              <a:rPr lang="en-US" sz="2000" b="0" i="0">
                <a:solidFill>
                  <a:srgbClr val="000000"/>
                </a:solidFill>
                <a:effectLst/>
                <a:latin typeface="Sans Serif "/>
              </a:rPr>
              <a:t>for Data Channel </a:t>
            </a:r>
            <a:r>
              <a:rPr lang="en-US" sz="2000" b="0" i="0" dirty="0">
                <a:solidFill>
                  <a:srgbClr val="000000"/>
                </a:solidFill>
                <a:effectLst/>
                <a:latin typeface="Sans Serif "/>
              </a:rPr>
              <a:t>messages.</a:t>
            </a:r>
          </a:p>
          <a:p>
            <a:pPr algn="l">
              <a:lnSpc>
                <a:spcPct val="150000"/>
              </a:lnSpc>
            </a:pPr>
            <a:r>
              <a:rPr lang="en-US" sz="2000" b="0" i="0" dirty="0">
                <a:solidFill>
                  <a:srgbClr val="000000"/>
                </a:solidFill>
                <a:effectLst/>
                <a:latin typeface="Sans Serif "/>
              </a:rPr>
              <a:t>Next, WebRTC uses the RTP protocol, secured using SRTP, for audio/video transmission. We initialize our SRTP session by extracting the keys from the negotiated DTLS session.</a:t>
            </a:r>
          </a:p>
          <a:p>
            <a:pPr algn="l">
              <a:lnSpc>
                <a:spcPct val="150000"/>
              </a:lnSpc>
            </a:pPr>
            <a:endParaRPr lang="en-US" sz="2000" b="0" i="0" dirty="0">
              <a:solidFill>
                <a:srgbClr val="000000"/>
              </a:solidFill>
              <a:effectLst/>
              <a:latin typeface="Sans Serif "/>
            </a:endParaRPr>
          </a:p>
        </p:txBody>
      </p:sp>
    </p:spTree>
    <p:extLst>
      <p:ext uri="{BB962C8B-B14F-4D97-AF65-F5344CB8AC3E}">
        <p14:creationId xmlns:p14="http://schemas.microsoft.com/office/powerpoint/2010/main" val="3188086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53CC3-C3A0-46C5-BD83-F763A71B8DB3}"/>
              </a:ext>
            </a:extLst>
          </p:cNvPr>
          <p:cNvSpPr txBox="1"/>
          <p:nvPr/>
        </p:nvSpPr>
        <p:spPr>
          <a:xfrm>
            <a:off x="1764145" y="794328"/>
            <a:ext cx="9448801" cy="4661276"/>
          </a:xfrm>
          <a:prstGeom prst="rect">
            <a:avLst/>
          </a:prstGeom>
          <a:noFill/>
        </p:spPr>
        <p:txBody>
          <a:bodyPr wrap="square" rtlCol="0">
            <a:spAutoFit/>
          </a:bodyPr>
          <a:lstStyle/>
          <a:p>
            <a:pPr>
              <a:lnSpc>
                <a:spcPct val="150000"/>
              </a:lnSpc>
            </a:pPr>
            <a:r>
              <a:rPr lang="en-US" sz="2000" b="1" i="0" dirty="0">
                <a:solidFill>
                  <a:srgbClr val="000000"/>
                </a:solidFill>
                <a:effectLst/>
                <a:latin typeface="Sans Serif "/>
              </a:rPr>
              <a:t>4)</a:t>
            </a:r>
            <a:r>
              <a:rPr lang="en-IN" sz="2000" b="1" i="0" dirty="0">
                <a:solidFill>
                  <a:srgbClr val="000000"/>
                </a:solidFill>
                <a:effectLst/>
                <a:latin typeface="Sans Serif "/>
              </a:rPr>
              <a:t> Communicating (RTP):</a:t>
            </a:r>
            <a:endParaRPr lang="en-US" sz="2000" b="1" i="0" dirty="0">
              <a:solidFill>
                <a:srgbClr val="000000"/>
              </a:solidFill>
              <a:effectLst/>
              <a:latin typeface="Sans Serif "/>
            </a:endParaRPr>
          </a:p>
          <a:p>
            <a:pPr algn="l">
              <a:lnSpc>
                <a:spcPct val="150000"/>
              </a:lnSpc>
            </a:pPr>
            <a:r>
              <a:rPr lang="en-US" sz="2000" b="0" i="0" dirty="0">
                <a:solidFill>
                  <a:srgbClr val="000000"/>
                </a:solidFill>
                <a:effectLst/>
                <a:latin typeface="Sans Serif "/>
              </a:rPr>
              <a:t>Now that we have two WebRTC agents connected and secure, bi-directional communication established, WebRTC will use two pre-existing protocols: RTP (Real-time Transport Protocol), and SCTP (Stream Control Transmission Protocol). We use RTP to exchange media encrypted with SRTP, and we use SCTP to send and receive </a:t>
            </a:r>
            <a:r>
              <a:rPr lang="en-US" sz="2000" b="0" i="0" dirty="0" err="1">
                <a:solidFill>
                  <a:srgbClr val="000000"/>
                </a:solidFill>
                <a:effectLst/>
                <a:latin typeface="Sans Serif "/>
              </a:rPr>
              <a:t>DataChannel</a:t>
            </a:r>
            <a:r>
              <a:rPr lang="en-US" sz="2000" b="0" i="0" dirty="0">
                <a:solidFill>
                  <a:srgbClr val="000000"/>
                </a:solidFill>
                <a:effectLst/>
                <a:latin typeface="Sans Serif "/>
              </a:rPr>
              <a:t> messages encrypted with DTLS.</a:t>
            </a:r>
          </a:p>
          <a:p>
            <a:pPr algn="l">
              <a:lnSpc>
                <a:spcPct val="150000"/>
              </a:lnSpc>
            </a:pPr>
            <a:r>
              <a:rPr lang="en-US" sz="2000" b="0" i="0" dirty="0">
                <a:solidFill>
                  <a:srgbClr val="000000"/>
                </a:solidFill>
                <a:effectLst/>
                <a:latin typeface="Sans Serif "/>
              </a:rPr>
              <a:t>RTP is quite a minimal protocol, but it provides the necessary tools to implement real-time streaming. The most important thing about RTP is that it gives flexibility to the developer, allowing them to handle latency, package loss, and congestion as they please.</a:t>
            </a:r>
          </a:p>
          <a:p>
            <a:pPr>
              <a:lnSpc>
                <a:spcPct val="150000"/>
              </a:lnSpc>
            </a:pPr>
            <a:endParaRPr lang="en-IN" sz="2000" dirty="0">
              <a:latin typeface="Sans Serif "/>
            </a:endParaRPr>
          </a:p>
        </p:txBody>
      </p:sp>
    </p:spTree>
    <p:extLst>
      <p:ext uri="{BB962C8B-B14F-4D97-AF65-F5344CB8AC3E}">
        <p14:creationId xmlns:p14="http://schemas.microsoft.com/office/powerpoint/2010/main" val="429320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C0BB85-09C5-1A4B-A9FB-1B7D244651FB}"/>
              </a:ext>
            </a:extLst>
          </p:cNvPr>
          <p:cNvSpPr txBox="1"/>
          <p:nvPr/>
        </p:nvSpPr>
        <p:spPr>
          <a:xfrm>
            <a:off x="1736436" y="752825"/>
            <a:ext cx="3759200" cy="523220"/>
          </a:xfrm>
          <a:prstGeom prst="rect">
            <a:avLst/>
          </a:prstGeom>
          <a:noFill/>
        </p:spPr>
        <p:txBody>
          <a:bodyPr wrap="square">
            <a:spAutoFit/>
          </a:bodyPr>
          <a:lstStyle/>
          <a:p>
            <a:r>
              <a:rPr lang="en-US" sz="2800" b="1" dirty="0">
                <a:latin typeface="Sans Serif "/>
              </a:rPr>
              <a:t>Deployment on Render: </a:t>
            </a:r>
            <a:endParaRPr lang="en-IN" sz="2800" dirty="0"/>
          </a:p>
        </p:txBody>
      </p:sp>
      <p:sp>
        <p:nvSpPr>
          <p:cNvPr id="4" name="TextBox 3">
            <a:extLst>
              <a:ext uri="{FF2B5EF4-FFF2-40B4-BE49-F238E27FC236}">
                <a16:creationId xmlns:a16="http://schemas.microsoft.com/office/drawing/2014/main" id="{2D92D9B5-2609-33E5-2C4F-5CED8AD7DD0C}"/>
              </a:ext>
            </a:extLst>
          </p:cNvPr>
          <p:cNvSpPr txBox="1"/>
          <p:nvPr/>
        </p:nvSpPr>
        <p:spPr>
          <a:xfrm>
            <a:off x="1227902" y="1505528"/>
            <a:ext cx="10820463" cy="2814617"/>
          </a:xfrm>
          <a:prstGeom prst="rect">
            <a:avLst/>
          </a:prstGeom>
          <a:noFill/>
        </p:spPr>
        <p:txBody>
          <a:bodyPr wrap="none" rtlCol="0">
            <a:spAutoFit/>
          </a:bodyPr>
          <a:lstStyle/>
          <a:p>
            <a:pPr algn="just">
              <a:lnSpc>
                <a:spcPct val="150000"/>
              </a:lnSpc>
            </a:pPr>
            <a:r>
              <a:rPr lang="en-US" sz="2000" dirty="0">
                <a:latin typeface="Sans Serif "/>
              </a:rPr>
              <a:t>We use render as hosting platform because, </a:t>
            </a:r>
            <a:r>
              <a:rPr lang="en-US" sz="2000" b="0" i="0" dirty="0">
                <a:effectLst/>
                <a:latin typeface="Sans Serif "/>
              </a:rPr>
              <a:t>Render allows you to host static sites, </a:t>
            </a:r>
          </a:p>
          <a:p>
            <a:pPr algn="just">
              <a:lnSpc>
                <a:spcPct val="150000"/>
              </a:lnSpc>
            </a:pPr>
            <a:r>
              <a:rPr lang="en-US" sz="2000" b="0" i="0" dirty="0">
                <a:effectLst/>
                <a:latin typeface="Sans Serif "/>
              </a:rPr>
              <a:t>web services, PostgreSQL databases, and Redis instances. Its extremely simple UI/UX and </a:t>
            </a:r>
          </a:p>
          <a:p>
            <a:pPr algn="just">
              <a:lnSpc>
                <a:spcPct val="150000"/>
              </a:lnSpc>
            </a:pPr>
            <a:r>
              <a:rPr lang="en-US" sz="2000" b="0" i="0" dirty="0">
                <a:effectLst/>
                <a:latin typeface="Sans Serif "/>
              </a:rPr>
              <a:t>great git integration allow you to get an app up and running in minutes. It has native support</a:t>
            </a:r>
          </a:p>
          <a:p>
            <a:pPr algn="just">
              <a:lnSpc>
                <a:spcPct val="150000"/>
              </a:lnSpc>
            </a:pPr>
            <a:r>
              <a:rPr lang="en-US" sz="2000" b="0" i="0" dirty="0">
                <a:effectLst/>
                <a:latin typeface="Sans Serif "/>
              </a:rPr>
              <a:t>for Python. Render also provide basic analytics chart like connection time, memory usage, </a:t>
            </a:r>
          </a:p>
          <a:p>
            <a:pPr algn="just">
              <a:lnSpc>
                <a:spcPct val="150000"/>
              </a:lnSpc>
            </a:pPr>
            <a:r>
              <a:rPr lang="en-US" sz="2000" b="0" i="0" dirty="0">
                <a:effectLst/>
                <a:latin typeface="Sans Serif "/>
              </a:rPr>
              <a:t>Bandwidth usage, CPU time and many more. </a:t>
            </a:r>
            <a:r>
              <a:rPr lang="en-US" sz="2000" dirty="0">
                <a:latin typeface="Sans Serif "/>
              </a:rPr>
              <a:t>Another most important reason to choose Render </a:t>
            </a:r>
          </a:p>
          <a:p>
            <a:pPr algn="just">
              <a:lnSpc>
                <a:spcPct val="150000"/>
              </a:lnSpc>
            </a:pPr>
            <a:r>
              <a:rPr lang="en-US" sz="2000" dirty="0">
                <a:latin typeface="Sans Serif "/>
              </a:rPr>
              <a:t>is it </a:t>
            </a:r>
            <a:r>
              <a:rPr lang="en-US" sz="2000" b="1" dirty="0">
                <a:latin typeface="Sans Serif "/>
              </a:rPr>
              <a:t>provide </a:t>
            </a:r>
            <a:r>
              <a:rPr lang="en-US" sz="2000" b="1">
                <a:latin typeface="Sans Serif "/>
              </a:rPr>
              <a:t>internal Redis </a:t>
            </a:r>
            <a:r>
              <a:rPr lang="en-US" sz="2000" b="1" dirty="0">
                <a:latin typeface="Sans Serif "/>
              </a:rPr>
              <a:t>server </a:t>
            </a:r>
            <a:r>
              <a:rPr lang="en-US" sz="2000" dirty="0">
                <a:latin typeface="Sans Serif "/>
              </a:rPr>
              <a:t>in production for free. That makes our signaling service super fast. </a:t>
            </a:r>
            <a:r>
              <a:rPr lang="en-US" sz="2000" b="0" i="0" dirty="0">
                <a:effectLst/>
                <a:latin typeface="Sans Serif "/>
              </a:rPr>
              <a:t> </a:t>
            </a:r>
            <a:endParaRPr lang="en-IN" sz="2000" dirty="0">
              <a:latin typeface="Sans Serif "/>
            </a:endParaRPr>
          </a:p>
        </p:txBody>
      </p:sp>
    </p:spTree>
    <p:extLst>
      <p:ext uri="{BB962C8B-B14F-4D97-AF65-F5344CB8AC3E}">
        <p14:creationId xmlns:p14="http://schemas.microsoft.com/office/powerpoint/2010/main" val="2931846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777FA-A1CD-E0CF-628A-CDAD53FABF63}"/>
              </a:ext>
            </a:extLst>
          </p:cNvPr>
          <p:cNvSpPr txBox="1"/>
          <p:nvPr/>
        </p:nvSpPr>
        <p:spPr>
          <a:xfrm>
            <a:off x="2070847" y="797859"/>
            <a:ext cx="6024470" cy="1631216"/>
          </a:xfrm>
          <a:prstGeom prst="rect">
            <a:avLst/>
          </a:prstGeom>
          <a:noFill/>
        </p:spPr>
        <p:txBody>
          <a:bodyPr wrap="none" rtlCol="0">
            <a:spAutoFit/>
          </a:bodyPr>
          <a:lstStyle/>
          <a:p>
            <a:r>
              <a:rPr lang="en-US" sz="2000" b="1" dirty="0">
                <a:latin typeface="Sans Serif "/>
              </a:rPr>
              <a:t>Reference:</a:t>
            </a:r>
          </a:p>
          <a:p>
            <a:endParaRPr lang="en-US" sz="1600" b="1" dirty="0">
              <a:latin typeface="Sans Serif "/>
            </a:endParaRPr>
          </a:p>
          <a:p>
            <a:r>
              <a:rPr lang="en-US" sz="1600" dirty="0">
                <a:latin typeface="Sans Serif "/>
                <a:hlinkClick r:id="rId2">
                  <a:extLst>
                    <a:ext uri="{A12FA001-AC4F-418D-AE19-62706E023703}">
                      <ahyp:hlinkClr xmlns:ahyp="http://schemas.microsoft.com/office/drawing/2018/hyperlinkcolor" val="tx"/>
                    </a:ext>
                  </a:extLst>
                </a:hlinkClick>
              </a:rPr>
              <a:t>https://developer.mozilla.org/en-US/docs/Web/API/WebRTC_API</a:t>
            </a:r>
            <a:endParaRPr lang="en-US" sz="1600" dirty="0">
              <a:latin typeface="Sans Serif "/>
            </a:endParaRPr>
          </a:p>
          <a:p>
            <a:r>
              <a:rPr lang="en-US" sz="1600" dirty="0">
                <a:latin typeface="Sans Serif "/>
                <a:hlinkClick r:id="rId3">
                  <a:extLst>
                    <a:ext uri="{A12FA001-AC4F-418D-AE19-62706E023703}">
                      <ahyp:hlinkClr xmlns:ahyp="http://schemas.microsoft.com/office/drawing/2018/hyperlinkcolor" val="tx"/>
                    </a:ext>
                  </a:extLst>
                </a:hlinkClick>
              </a:rPr>
              <a:t>https://webrtcforthecurious.com/docs/01-what-why-and-how</a:t>
            </a:r>
            <a:r>
              <a:rPr lang="en-US" sz="1600" dirty="0">
                <a:latin typeface="Sans Serif "/>
              </a:rPr>
              <a:t> </a:t>
            </a:r>
          </a:p>
          <a:p>
            <a:r>
              <a:rPr lang="en-IN" sz="1600" dirty="0">
                <a:latin typeface="Sans Serif "/>
                <a:hlinkClick r:id="rId4">
                  <a:extLst>
                    <a:ext uri="{A12FA001-AC4F-418D-AE19-62706E023703}">
                      <ahyp:hlinkClr xmlns:ahyp="http://schemas.microsoft.com/office/drawing/2018/hyperlinkcolor" val="tx"/>
                    </a:ext>
                  </a:extLst>
                </a:hlinkClick>
              </a:rPr>
              <a:t>https://www.w3.org/TR/webrtc/</a:t>
            </a:r>
            <a:endParaRPr lang="en-IN" sz="1600" dirty="0">
              <a:latin typeface="Sans Serif "/>
            </a:endParaRPr>
          </a:p>
          <a:p>
            <a:r>
              <a:rPr lang="en-IN" sz="1600" u="sng" dirty="0">
                <a:latin typeface="Sans Serif "/>
              </a:rPr>
              <a:t>https://medium.com/agora-io/how-does-webrtc-work-996748603141</a:t>
            </a:r>
          </a:p>
        </p:txBody>
      </p:sp>
      <p:sp>
        <p:nvSpPr>
          <p:cNvPr id="3" name="TextBox 2">
            <a:extLst>
              <a:ext uri="{FF2B5EF4-FFF2-40B4-BE49-F238E27FC236}">
                <a16:creationId xmlns:a16="http://schemas.microsoft.com/office/drawing/2014/main" id="{493766CD-AEC7-7BC8-D29A-C851E18A87D1}"/>
              </a:ext>
            </a:extLst>
          </p:cNvPr>
          <p:cNvSpPr txBox="1"/>
          <p:nvPr/>
        </p:nvSpPr>
        <p:spPr>
          <a:xfrm>
            <a:off x="2070847" y="4836459"/>
            <a:ext cx="2391104" cy="400110"/>
          </a:xfrm>
          <a:prstGeom prst="rect">
            <a:avLst/>
          </a:prstGeom>
          <a:noFill/>
        </p:spPr>
        <p:txBody>
          <a:bodyPr wrap="none" rtlCol="0">
            <a:spAutoFit/>
          </a:bodyPr>
          <a:lstStyle/>
          <a:p>
            <a:r>
              <a:rPr lang="en-US" sz="2000" b="1" dirty="0">
                <a:latin typeface="Sans Serif "/>
              </a:rPr>
              <a:t>UI design tools used:</a:t>
            </a:r>
            <a:endParaRPr lang="en-IN" sz="2000" b="1" dirty="0">
              <a:latin typeface="Sans Serif "/>
            </a:endParaRPr>
          </a:p>
        </p:txBody>
      </p:sp>
      <p:pic>
        <p:nvPicPr>
          <p:cNvPr id="5" name="Picture 4">
            <a:extLst>
              <a:ext uri="{FF2B5EF4-FFF2-40B4-BE49-F238E27FC236}">
                <a16:creationId xmlns:a16="http://schemas.microsoft.com/office/drawing/2014/main" id="{95FFD807-780B-EBDF-C815-005652F542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0" y="5505129"/>
            <a:ext cx="1088052" cy="814989"/>
          </a:xfrm>
          <a:prstGeom prst="rect">
            <a:avLst/>
          </a:prstGeom>
        </p:spPr>
      </p:pic>
      <p:pic>
        <p:nvPicPr>
          <p:cNvPr id="7" name="Picture 6">
            <a:extLst>
              <a:ext uri="{FF2B5EF4-FFF2-40B4-BE49-F238E27FC236}">
                <a16:creationId xmlns:a16="http://schemas.microsoft.com/office/drawing/2014/main" id="{384252A5-EE88-0A70-DE1C-B33358E4A8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8082" y="5505128"/>
            <a:ext cx="814989" cy="814989"/>
          </a:xfrm>
          <a:prstGeom prst="rect">
            <a:avLst/>
          </a:prstGeom>
        </p:spPr>
      </p:pic>
      <p:sp>
        <p:nvSpPr>
          <p:cNvPr id="4" name="TextBox 3">
            <a:extLst>
              <a:ext uri="{FF2B5EF4-FFF2-40B4-BE49-F238E27FC236}">
                <a16:creationId xmlns:a16="http://schemas.microsoft.com/office/drawing/2014/main" id="{79C717CB-B334-0879-3FD6-ABD8CC9021BA}"/>
              </a:ext>
            </a:extLst>
          </p:cNvPr>
          <p:cNvSpPr txBox="1"/>
          <p:nvPr/>
        </p:nvSpPr>
        <p:spPr>
          <a:xfrm>
            <a:off x="2058657" y="2698376"/>
            <a:ext cx="2049215" cy="400110"/>
          </a:xfrm>
          <a:prstGeom prst="rect">
            <a:avLst/>
          </a:prstGeom>
          <a:noFill/>
        </p:spPr>
        <p:txBody>
          <a:bodyPr wrap="none" rtlCol="0">
            <a:spAutoFit/>
          </a:bodyPr>
          <a:lstStyle/>
          <a:p>
            <a:r>
              <a:rPr lang="en-US" sz="2000" b="1" dirty="0">
                <a:latin typeface="Sans Serif "/>
              </a:rPr>
              <a:t>Technology Used:</a:t>
            </a:r>
            <a:endParaRPr lang="en-IN" sz="2000" b="1" dirty="0">
              <a:latin typeface="Sans Serif "/>
            </a:endParaRPr>
          </a:p>
        </p:txBody>
      </p:sp>
      <p:pic>
        <p:nvPicPr>
          <p:cNvPr id="8" name="Picture 7">
            <a:extLst>
              <a:ext uri="{FF2B5EF4-FFF2-40B4-BE49-F238E27FC236}">
                <a16:creationId xmlns:a16="http://schemas.microsoft.com/office/drawing/2014/main" id="{D3D67022-393D-BD29-4620-6892D093E8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6679" y="3239877"/>
            <a:ext cx="869295" cy="432829"/>
          </a:xfrm>
          <a:prstGeom prst="rect">
            <a:avLst/>
          </a:prstGeom>
        </p:spPr>
      </p:pic>
      <p:pic>
        <p:nvPicPr>
          <p:cNvPr id="10" name="Picture 9">
            <a:extLst>
              <a:ext uri="{FF2B5EF4-FFF2-40B4-BE49-F238E27FC236}">
                <a16:creationId xmlns:a16="http://schemas.microsoft.com/office/drawing/2014/main" id="{E4221CFB-F4FC-9111-1308-40532CF323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7307" y="3196604"/>
            <a:ext cx="640771" cy="640771"/>
          </a:xfrm>
          <a:prstGeom prst="rect">
            <a:avLst/>
          </a:prstGeom>
        </p:spPr>
      </p:pic>
      <p:pic>
        <p:nvPicPr>
          <p:cNvPr id="12" name="Picture 11">
            <a:extLst>
              <a:ext uri="{FF2B5EF4-FFF2-40B4-BE49-F238E27FC236}">
                <a16:creationId xmlns:a16="http://schemas.microsoft.com/office/drawing/2014/main" id="{DA92F502-9F55-94DC-B738-81BA5AE223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54920" y="4135583"/>
            <a:ext cx="1037340" cy="583504"/>
          </a:xfrm>
          <a:prstGeom prst="rect">
            <a:avLst/>
          </a:prstGeom>
        </p:spPr>
      </p:pic>
      <p:pic>
        <p:nvPicPr>
          <p:cNvPr id="14" name="Picture 13">
            <a:extLst>
              <a:ext uri="{FF2B5EF4-FFF2-40B4-BE49-F238E27FC236}">
                <a16:creationId xmlns:a16="http://schemas.microsoft.com/office/drawing/2014/main" id="{1D490DEA-8637-A85B-0D9A-F13050033F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62017" y="3138827"/>
            <a:ext cx="783670" cy="783670"/>
          </a:xfrm>
          <a:prstGeom prst="rect">
            <a:avLst/>
          </a:prstGeom>
        </p:spPr>
      </p:pic>
      <p:pic>
        <p:nvPicPr>
          <p:cNvPr id="16" name="Picture 15">
            <a:extLst>
              <a:ext uri="{FF2B5EF4-FFF2-40B4-BE49-F238E27FC236}">
                <a16:creationId xmlns:a16="http://schemas.microsoft.com/office/drawing/2014/main" id="{1A5B173D-D12E-683E-808C-7D034FC4E2E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80068" y="3995234"/>
            <a:ext cx="743483" cy="803765"/>
          </a:xfrm>
          <a:prstGeom prst="rect">
            <a:avLst/>
          </a:prstGeom>
        </p:spPr>
      </p:pic>
      <p:pic>
        <p:nvPicPr>
          <p:cNvPr id="18" name="Picture 17">
            <a:extLst>
              <a:ext uri="{FF2B5EF4-FFF2-40B4-BE49-F238E27FC236}">
                <a16:creationId xmlns:a16="http://schemas.microsoft.com/office/drawing/2014/main" id="{54A7F075-CA56-67E2-F355-4DE5B2B3751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26245" y="4016815"/>
            <a:ext cx="868781" cy="871195"/>
          </a:xfrm>
          <a:prstGeom prst="rect">
            <a:avLst/>
          </a:prstGeom>
        </p:spPr>
      </p:pic>
      <p:pic>
        <p:nvPicPr>
          <p:cNvPr id="20" name="Picture 19">
            <a:extLst>
              <a:ext uri="{FF2B5EF4-FFF2-40B4-BE49-F238E27FC236}">
                <a16:creationId xmlns:a16="http://schemas.microsoft.com/office/drawing/2014/main" id="{3741D227-6DD6-4612-DC6A-ED782BDD0B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70847" y="4071130"/>
            <a:ext cx="1034846" cy="582729"/>
          </a:xfrm>
          <a:prstGeom prst="rect">
            <a:avLst/>
          </a:prstGeom>
        </p:spPr>
      </p:pic>
      <p:pic>
        <p:nvPicPr>
          <p:cNvPr id="22" name="Picture 21">
            <a:extLst>
              <a:ext uri="{FF2B5EF4-FFF2-40B4-BE49-F238E27FC236}">
                <a16:creationId xmlns:a16="http://schemas.microsoft.com/office/drawing/2014/main" id="{D810C8BD-F392-7CAE-6E27-55C05040B12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08107" y="3109110"/>
            <a:ext cx="783669" cy="783669"/>
          </a:xfrm>
          <a:prstGeom prst="rect">
            <a:avLst/>
          </a:prstGeom>
        </p:spPr>
      </p:pic>
      <p:pic>
        <p:nvPicPr>
          <p:cNvPr id="24" name="Picture 23">
            <a:extLst>
              <a:ext uri="{FF2B5EF4-FFF2-40B4-BE49-F238E27FC236}">
                <a16:creationId xmlns:a16="http://schemas.microsoft.com/office/drawing/2014/main" id="{2C461415-0EE1-7DDC-8074-5D4F4FF8421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49626" y="3084195"/>
            <a:ext cx="1422021" cy="744191"/>
          </a:xfrm>
          <a:prstGeom prst="rect">
            <a:avLst/>
          </a:prstGeom>
        </p:spPr>
      </p:pic>
      <p:pic>
        <p:nvPicPr>
          <p:cNvPr id="26" name="Picture 25">
            <a:extLst>
              <a:ext uri="{FF2B5EF4-FFF2-40B4-BE49-F238E27FC236}">
                <a16:creationId xmlns:a16="http://schemas.microsoft.com/office/drawing/2014/main" id="{83963103-18CA-74CF-E413-CE0A94123C9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310" y="4200812"/>
            <a:ext cx="868651" cy="453047"/>
          </a:xfrm>
          <a:prstGeom prst="rect">
            <a:avLst/>
          </a:prstGeom>
        </p:spPr>
      </p:pic>
      <p:pic>
        <p:nvPicPr>
          <p:cNvPr id="9" name="Picture 8">
            <a:extLst>
              <a:ext uri="{FF2B5EF4-FFF2-40B4-BE49-F238E27FC236}">
                <a16:creationId xmlns:a16="http://schemas.microsoft.com/office/drawing/2014/main" id="{FB5764E3-DC10-0C2A-3D8C-B50322D817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7177" y="4023548"/>
            <a:ext cx="1056070" cy="677892"/>
          </a:xfrm>
          <a:prstGeom prst="rect">
            <a:avLst/>
          </a:prstGeom>
        </p:spPr>
      </p:pic>
    </p:spTree>
    <p:extLst>
      <p:ext uri="{BB962C8B-B14F-4D97-AF65-F5344CB8AC3E}">
        <p14:creationId xmlns:p14="http://schemas.microsoft.com/office/powerpoint/2010/main" val="41418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462AC0-6FDC-FDE5-9C2E-CC1C0781E936}"/>
              </a:ext>
            </a:extLst>
          </p:cNvPr>
          <p:cNvSpPr txBox="1"/>
          <p:nvPr/>
        </p:nvSpPr>
        <p:spPr>
          <a:xfrm>
            <a:off x="4036291" y="209497"/>
            <a:ext cx="4341090" cy="6281848"/>
          </a:xfrm>
          <a:prstGeom prst="rect">
            <a:avLst/>
          </a:prstGeom>
          <a:noFill/>
        </p:spPr>
        <p:txBody>
          <a:bodyPr wrap="square" rtlCol="0">
            <a:spAutoFit/>
          </a:bodyPr>
          <a:lstStyle/>
          <a:p>
            <a:pPr algn="ctr">
              <a:lnSpc>
                <a:spcPct val="150000"/>
              </a:lnSpc>
            </a:pPr>
            <a:r>
              <a:rPr lang="en-US" b="1" dirty="0">
                <a:latin typeface="Sans Serif "/>
              </a:rPr>
              <a:t>INDEX</a:t>
            </a:r>
          </a:p>
          <a:p>
            <a:pPr algn="ctr">
              <a:lnSpc>
                <a:spcPct val="150000"/>
              </a:lnSpc>
            </a:pPr>
            <a:endParaRPr lang="en-US" b="1" dirty="0">
              <a:latin typeface="Sans Serif "/>
            </a:endParaRPr>
          </a:p>
          <a:p>
            <a:pPr marL="342900" indent="-342900">
              <a:lnSpc>
                <a:spcPct val="150000"/>
              </a:lnSpc>
              <a:buAutoNum type="arabicPeriod"/>
            </a:pPr>
            <a:r>
              <a:rPr lang="en-US" b="1" dirty="0">
                <a:latin typeface="Sans Serif "/>
              </a:rPr>
              <a:t>Objectives</a:t>
            </a:r>
          </a:p>
          <a:p>
            <a:pPr marL="342900" indent="-342900">
              <a:lnSpc>
                <a:spcPct val="150000"/>
              </a:lnSpc>
              <a:buAutoNum type="arabicPeriod"/>
            </a:pPr>
            <a:r>
              <a:rPr lang="en-US" b="1" dirty="0">
                <a:latin typeface="Sans Serif "/>
              </a:rPr>
              <a:t>Functional Features</a:t>
            </a:r>
          </a:p>
          <a:p>
            <a:pPr marL="342900" indent="-342900">
              <a:lnSpc>
                <a:spcPct val="150000"/>
              </a:lnSpc>
              <a:buAutoNum type="arabicPeriod"/>
            </a:pPr>
            <a:r>
              <a:rPr lang="en-US" b="1" dirty="0">
                <a:latin typeface="Sans Serif "/>
              </a:rPr>
              <a:t>Non Functional Features</a:t>
            </a:r>
          </a:p>
          <a:p>
            <a:pPr marL="342900" indent="-342900">
              <a:lnSpc>
                <a:spcPct val="150000"/>
              </a:lnSpc>
              <a:buAutoNum type="arabicPeriod"/>
            </a:pPr>
            <a:r>
              <a:rPr lang="en-US" b="1" dirty="0">
                <a:latin typeface="Sans Serif "/>
              </a:rPr>
              <a:t>Site map</a:t>
            </a:r>
          </a:p>
          <a:p>
            <a:pPr marL="342900" indent="-342900">
              <a:lnSpc>
                <a:spcPct val="150000"/>
              </a:lnSpc>
              <a:buAutoNum type="arabicPeriod"/>
            </a:pPr>
            <a:r>
              <a:rPr lang="en-US" b="1" dirty="0">
                <a:latin typeface="Sans Serif "/>
              </a:rPr>
              <a:t>System design Architecture</a:t>
            </a:r>
          </a:p>
          <a:p>
            <a:pPr marL="342900" indent="-342900">
              <a:lnSpc>
                <a:spcPct val="150000"/>
              </a:lnSpc>
              <a:buAutoNum type="arabicPeriod"/>
            </a:pPr>
            <a:r>
              <a:rPr lang="en-US" b="1" dirty="0">
                <a:latin typeface="Sans Serif "/>
              </a:rPr>
              <a:t>What is WebRTC?</a:t>
            </a:r>
          </a:p>
          <a:p>
            <a:pPr marL="342900" indent="-342900">
              <a:lnSpc>
                <a:spcPct val="150000"/>
              </a:lnSpc>
              <a:buAutoNum type="arabicPeriod"/>
            </a:pPr>
            <a:r>
              <a:rPr lang="en-US" b="1" dirty="0">
                <a:latin typeface="Sans Serif "/>
              </a:rPr>
              <a:t>How WebRTC works?</a:t>
            </a:r>
          </a:p>
          <a:p>
            <a:pPr>
              <a:lnSpc>
                <a:spcPct val="150000"/>
              </a:lnSpc>
            </a:pPr>
            <a:r>
              <a:rPr lang="en-US" b="1" dirty="0">
                <a:latin typeface="Sans Serif "/>
              </a:rPr>
              <a:t>	7.1 Signaling</a:t>
            </a:r>
          </a:p>
          <a:p>
            <a:pPr>
              <a:lnSpc>
                <a:spcPct val="150000"/>
              </a:lnSpc>
            </a:pPr>
            <a:r>
              <a:rPr lang="en-US" b="1" dirty="0">
                <a:latin typeface="Sans Serif "/>
              </a:rPr>
              <a:t>	7.2 Connecting</a:t>
            </a:r>
          </a:p>
          <a:p>
            <a:pPr>
              <a:lnSpc>
                <a:spcPct val="150000"/>
              </a:lnSpc>
            </a:pPr>
            <a:r>
              <a:rPr lang="en-US" b="1" dirty="0">
                <a:latin typeface="Sans Serif "/>
              </a:rPr>
              <a:t>	7.3 Secure connection</a:t>
            </a:r>
          </a:p>
          <a:p>
            <a:pPr>
              <a:lnSpc>
                <a:spcPct val="150000"/>
              </a:lnSpc>
            </a:pPr>
            <a:r>
              <a:rPr lang="en-US" b="1" dirty="0">
                <a:latin typeface="Sans Serif "/>
              </a:rPr>
              <a:t>	7.4 Real Time Communication</a:t>
            </a:r>
          </a:p>
          <a:p>
            <a:pPr>
              <a:lnSpc>
                <a:spcPct val="150000"/>
              </a:lnSpc>
            </a:pPr>
            <a:r>
              <a:rPr lang="en-US" b="1" dirty="0">
                <a:latin typeface="Sans Serif "/>
              </a:rPr>
              <a:t>8. Deployment on Render </a:t>
            </a:r>
          </a:p>
          <a:p>
            <a:pPr>
              <a:lnSpc>
                <a:spcPct val="150000"/>
              </a:lnSpc>
            </a:pPr>
            <a:r>
              <a:rPr lang="en-US" b="1" dirty="0">
                <a:latin typeface="Sans Serif "/>
              </a:rPr>
              <a:t>9. References, Technology, and Tools</a:t>
            </a:r>
            <a:endParaRPr lang="en-IN" b="1" dirty="0">
              <a:latin typeface="Sans Serif "/>
            </a:endParaRPr>
          </a:p>
        </p:txBody>
      </p:sp>
    </p:spTree>
    <p:extLst>
      <p:ext uri="{BB962C8B-B14F-4D97-AF65-F5344CB8AC3E}">
        <p14:creationId xmlns:p14="http://schemas.microsoft.com/office/powerpoint/2010/main" val="372989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001E9-ED93-4DB9-D326-57E428C5D55B}"/>
              </a:ext>
            </a:extLst>
          </p:cNvPr>
          <p:cNvSpPr txBox="1"/>
          <p:nvPr/>
        </p:nvSpPr>
        <p:spPr>
          <a:xfrm>
            <a:off x="1705124" y="1347905"/>
            <a:ext cx="10198176" cy="3553280"/>
          </a:xfrm>
          <a:prstGeom prst="rect">
            <a:avLst/>
          </a:prstGeom>
          <a:noFill/>
        </p:spPr>
        <p:txBody>
          <a:bodyPr wrap="none" rtlCol="0">
            <a:spAutoFit/>
          </a:bodyPr>
          <a:lstStyle/>
          <a:p>
            <a:pPr algn="just"/>
            <a:r>
              <a:rPr lang="en-US" sz="2800" b="1" dirty="0">
                <a:latin typeface="Sans Serif "/>
              </a:rPr>
              <a:t>Objectives:</a:t>
            </a:r>
          </a:p>
          <a:p>
            <a:pPr algn="just"/>
            <a:endParaRPr lang="en-US" sz="2000" b="1" dirty="0">
              <a:latin typeface="Sans Serif "/>
            </a:endParaRPr>
          </a:p>
          <a:p>
            <a:pPr algn="just">
              <a:lnSpc>
                <a:spcPct val="150000"/>
              </a:lnSpc>
            </a:pPr>
            <a:r>
              <a:rPr lang="en-US" sz="2000" i="0" dirty="0">
                <a:effectLst/>
                <a:latin typeface="Sans Serif "/>
              </a:rPr>
              <a:t>Design an intuitive and user-centric video conferencing web application that provides seamless,</a:t>
            </a:r>
          </a:p>
          <a:p>
            <a:pPr algn="just">
              <a:lnSpc>
                <a:spcPct val="150000"/>
              </a:lnSpc>
            </a:pPr>
            <a:r>
              <a:rPr lang="en-US" sz="2000" i="0" dirty="0">
                <a:effectLst/>
                <a:latin typeface="Sans Serif "/>
              </a:rPr>
              <a:t>high-quality virtual communication experiences, fosters collaboration, and ensures accessibility </a:t>
            </a:r>
          </a:p>
          <a:p>
            <a:pPr algn="just">
              <a:lnSpc>
                <a:spcPct val="150000"/>
              </a:lnSpc>
            </a:pPr>
            <a:r>
              <a:rPr lang="en-US" sz="2000" i="0" dirty="0">
                <a:effectLst/>
                <a:latin typeface="Sans Serif "/>
              </a:rPr>
              <a:t>across devices and platforms. The objective is to create a user-friendly interface, optimize audio </a:t>
            </a:r>
          </a:p>
          <a:p>
            <a:pPr algn="just">
              <a:lnSpc>
                <a:spcPct val="150000"/>
              </a:lnSpc>
            </a:pPr>
            <a:r>
              <a:rPr lang="en-US" sz="2000" i="0" dirty="0">
                <a:effectLst/>
                <a:latin typeface="Sans Serif "/>
              </a:rPr>
              <a:t>and video performance, integrate essential features such as screen sharing , prioritize </a:t>
            </a:r>
          </a:p>
          <a:p>
            <a:pPr algn="just">
              <a:lnSpc>
                <a:spcPct val="150000"/>
              </a:lnSpc>
            </a:pPr>
            <a:r>
              <a:rPr lang="en-US" sz="2000" i="0" dirty="0">
                <a:effectLst/>
                <a:latin typeface="Sans Serif "/>
              </a:rPr>
              <a:t>data security and privacy, and deliver a reliable tool that enhances remote communication for </a:t>
            </a:r>
          </a:p>
          <a:p>
            <a:pPr algn="just">
              <a:lnSpc>
                <a:spcPct val="150000"/>
              </a:lnSpc>
            </a:pPr>
            <a:r>
              <a:rPr lang="en-US" sz="2000" i="0" dirty="0">
                <a:effectLst/>
                <a:latin typeface="Sans Serif "/>
              </a:rPr>
              <a:t>both personal and professional users.</a:t>
            </a:r>
            <a:endParaRPr lang="en-IN" sz="2000" dirty="0">
              <a:latin typeface="Sans Serif "/>
            </a:endParaRPr>
          </a:p>
        </p:txBody>
      </p:sp>
    </p:spTree>
    <p:extLst>
      <p:ext uri="{BB962C8B-B14F-4D97-AF65-F5344CB8AC3E}">
        <p14:creationId xmlns:p14="http://schemas.microsoft.com/office/powerpoint/2010/main" val="3970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E97843-6065-9F86-D0AC-3DB6BF582162}"/>
              </a:ext>
            </a:extLst>
          </p:cNvPr>
          <p:cNvSpPr txBox="1"/>
          <p:nvPr/>
        </p:nvSpPr>
        <p:spPr>
          <a:xfrm>
            <a:off x="3560617" y="803563"/>
            <a:ext cx="5070765" cy="3091616"/>
          </a:xfrm>
          <a:prstGeom prst="rect">
            <a:avLst/>
          </a:prstGeom>
          <a:noFill/>
        </p:spPr>
        <p:txBody>
          <a:bodyPr wrap="square" rtlCol="0">
            <a:spAutoFit/>
          </a:bodyPr>
          <a:lstStyle/>
          <a:p>
            <a:r>
              <a:rPr lang="en-US" sz="2800" b="1" dirty="0">
                <a:latin typeface="Sans Serif "/>
              </a:rPr>
              <a:t>Functional Requirements :</a:t>
            </a:r>
          </a:p>
          <a:p>
            <a:endParaRPr lang="en-US" sz="2000" dirty="0">
              <a:latin typeface="Sans Serif "/>
            </a:endParaRPr>
          </a:p>
          <a:p>
            <a:pPr algn="l">
              <a:lnSpc>
                <a:spcPct val="150000"/>
              </a:lnSpc>
              <a:buFont typeface="Arial" panose="020B0604020202020204" pitchFamily="34" charset="0"/>
              <a:buChar char="•"/>
            </a:pPr>
            <a:r>
              <a:rPr lang="en-US" sz="2000" b="0" i="0" dirty="0">
                <a:solidFill>
                  <a:srgbClr val="000000"/>
                </a:solidFill>
                <a:effectLst/>
                <a:latin typeface="Sans Serif "/>
              </a:rPr>
              <a:t> The system must support 1-to-1 calls</a:t>
            </a:r>
          </a:p>
          <a:p>
            <a:pPr algn="l">
              <a:lnSpc>
                <a:spcPct val="150000"/>
              </a:lnSpc>
              <a:buFont typeface="Arial" panose="020B0604020202020204" pitchFamily="34" charset="0"/>
              <a:buChar char="•"/>
            </a:pPr>
            <a:r>
              <a:rPr lang="en-US" sz="2000" b="0" i="0" dirty="0">
                <a:solidFill>
                  <a:srgbClr val="000000"/>
                </a:solidFill>
                <a:effectLst/>
                <a:latin typeface="Sans Serif "/>
              </a:rPr>
              <a:t> Calls can be audio or video or screen sharing </a:t>
            </a:r>
          </a:p>
          <a:p>
            <a:pPr algn="l">
              <a:lnSpc>
                <a:spcPct val="150000"/>
              </a:lnSpc>
              <a:buFont typeface="Arial" panose="020B0604020202020204" pitchFamily="34" charset="0"/>
              <a:buChar char="•"/>
            </a:pPr>
            <a:r>
              <a:rPr lang="en-US" sz="2000" b="0" i="0" dirty="0">
                <a:solidFill>
                  <a:srgbClr val="000000"/>
                </a:solidFill>
                <a:effectLst/>
                <a:latin typeface="Sans Serif "/>
              </a:rPr>
              <a:t> </a:t>
            </a:r>
            <a:r>
              <a:rPr lang="en-IN" sz="2000" b="0" i="0" u="none" strike="noStrike" baseline="0" dirty="0">
                <a:latin typeface="Sans Serif "/>
              </a:rPr>
              <a:t>User signup</a:t>
            </a:r>
          </a:p>
          <a:p>
            <a:pPr algn="l">
              <a:lnSpc>
                <a:spcPct val="150000"/>
              </a:lnSpc>
              <a:buFont typeface="Arial" panose="020B0604020202020204" pitchFamily="34" charset="0"/>
              <a:buChar char="•"/>
            </a:pPr>
            <a:r>
              <a:rPr lang="en-IN" sz="2000" dirty="0">
                <a:latin typeface="Sans Serif "/>
              </a:rPr>
              <a:t> Responsive Web Page design</a:t>
            </a:r>
          </a:p>
          <a:p>
            <a:pPr algn="l">
              <a:lnSpc>
                <a:spcPct val="150000"/>
              </a:lnSpc>
            </a:pPr>
            <a:endParaRPr lang="en-IN" sz="2000" dirty="0">
              <a:latin typeface="Sans Serif "/>
            </a:endParaRPr>
          </a:p>
        </p:txBody>
      </p:sp>
      <p:sp>
        <p:nvSpPr>
          <p:cNvPr id="7" name="TextBox 6">
            <a:extLst>
              <a:ext uri="{FF2B5EF4-FFF2-40B4-BE49-F238E27FC236}">
                <a16:creationId xmlns:a16="http://schemas.microsoft.com/office/drawing/2014/main" id="{F529AD25-A0FD-77CA-C15F-ED38DB1F3063}"/>
              </a:ext>
            </a:extLst>
          </p:cNvPr>
          <p:cNvSpPr txBox="1"/>
          <p:nvPr/>
        </p:nvSpPr>
        <p:spPr>
          <a:xfrm>
            <a:off x="3560617" y="4401327"/>
            <a:ext cx="6096000" cy="1295868"/>
          </a:xfrm>
          <a:prstGeom prst="rect">
            <a:avLst/>
          </a:prstGeom>
          <a:noFill/>
        </p:spPr>
        <p:txBody>
          <a:bodyPr wrap="square">
            <a:spAutoFit/>
          </a:bodyPr>
          <a:lstStyle/>
          <a:p>
            <a:pPr>
              <a:lnSpc>
                <a:spcPct val="150000"/>
              </a:lnSpc>
              <a:spcBef>
                <a:spcPts val="125"/>
              </a:spcBef>
            </a:pPr>
            <a:r>
              <a:rPr lang="en-US" b="1" i="1" dirty="0">
                <a:solidFill>
                  <a:srgbClr val="212529"/>
                </a:solidFill>
                <a:effectLst/>
                <a:latin typeface="Sans Serif "/>
              </a:rPr>
              <a:t>Note:</a:t>
            </a:r>
            <a:r>
              <a:rPr lang="en-US" b="0" i="1" dirty="0">
                <a:solidFill>
                  <a:srgbClr val="212529"/>
                </a:solidFill>
                <a:effectLst/>
                <a:latin typeface="Sans Serif "/>
              </a:rPr>
              <a:t> Screen share will be an extension of video call itself, only in case of video call the source of the video is the camera, whereas in screen share source of the video will be the screen.</a:t>
            </a:r>
            <a:endParaRPr lang="en-IN" dirty="0">
              <a:latin typeface="Sans Serif "/>
            </a:endParaRPr>
          </a:p>
        </p:txBody>
      </p:sp>
    </p:spTree>
    <p:extLst>
      <p:ext uri="{BB962C8B-B14F-4D97-AF65-F5344CB8AC3E}">
        <p14:creationId xmlns:p14="http://schemas.microsoft.com/office/powerpoint/2010/main" val="392534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B24C21-CA2F-8CC0-1714-1A8DCFA6C164}"/>
              </a:ext>
            </a:extLst>
          </p:cNvPr>
          <p:cNvSpPr txBox="1"/>
          <p:nvPr/>
        </p:nvSpPr>
        <p:spPr>
          <a:xfrm>
            <a:off x="3574473" y="1560945"/>
            <a:ext cx="5309852" cy="2985433"/>
          </a:xfrm>
          <a:prstGeom prst="rect">
            <a:avLst/>
          </a:prstGeom>
          <a:noFill/>
        </p:spPr>
        <p:txBody>
          <a:bodyPr wrap="none" rtlCol="0">
            <a:spAutoFit/>
          </a:bodyPr>
          <a:lstStyle/>
          <a:p>
            <a:pPr algn="l"/>
            <a:r>
              <a:rPr lang="en-US" sz="2800" b="1" i="0" dirty="0">
                <a:solidFill>
                  <a:srgbClr val="000000"/>
                </a:solidFill>
                <a:effectLst/>
                <a:latin typeface="Sans Serif "/>
              </a:rPr>
              <a:t>Non Functional Requirements:</a:t>
            </a:r>
          </a:p>
          <a:p>
            <a:pPr algn="l"/>
            <a:endParaRPr lang="en-US" sz="2000" b="0" i="0" dirty="0">
              <a:solidFill>
                <a:srgbClr val="000000"/>
              </a:solidFill>
              <a:effectLst/>
              <a:latin typeface="Sans Serif "/>
            </a:endParaRPr>
          </a:p>
          <a:p>
            <a:pPr algn="l">
              <a:lnSpc>
                <a:spcPct val="150000"/>
              </a:lnSpc>
              <a:buFont typeface="Arial" panose="020B0604020202020204" pitchFamily="34" charset="0"/>
              <a:buChar char="•"/>
            </a:pPr>
            <a:r>
              <a:rPr lang="en-US" sz="2000" b="0" i="0" dirty="0">
                <a:solidFill>
                  <a:srgbClr val="000000"/>
                </a:solidFill>
                <a:effectLst/>
                <a:latin typeface="Sans Serif "/>
              </a:rPr>
              <a:t> Should be super fast - low latency is not enough</a:t>
            </a:r>
          </a:p>
          <a:p>
            <a:pPr algn="l">
              <a:lnSpc>
                <a:spcPct val="150000"/>
              </a:lnSpc>
              <a:buFont typeface="Arial" panose="020B0604020202020204" pitchFamily="34" charset="0"/>
              <a:buChar char="•"/>
            </a:pPr>
            <a:r>
              <a:rPr lang="en-US" sz="2000" b="0" i="0" dirty="0">
                <a:solidFill>
                  <a:srgbClr val="000000"/>
                </a:solidFill>
                <a:effectLst/>
                <a:latin typeface="Sans Serif "/>
              </a:rPr>
              <a:t> High availability</a:t>
            </a:r>
          </a:p>
          <a:p>
            <a:pPr algn="l">
              <a:lnSpc>
                <a:spcPct val="150000"/>
              </a:lnSpc>
              <a:buFont typeface="Arial" panose="020B0604020202020204" pitchFamily="34" charset="0"/>
              <a:buChar char="•"/>
            </a:pPr>
            <a:r>
              <a:rPr lang="en-US" sz="2000" b="0" i="0" dirty="0">
                <a:solidFill>
                  <a:srgbClr val="000000"/>
                </a:solidFill>
                <a:effectLst/>
                <a:latin typeface="Sans Serif "/>
              </a:rPr>
              <a:t> Data loss is OK for video/audio/screen sharing</a:t>
            </a:r>
          </a:p>
          <a:p>
            <a:pPr algn="l">
              <a:lnSpc>
                <a:spcPct val="150000"/>
              </a:lnSpc>
              <a:buFont typeface="Arial" panose="020B0604020202020204" pitchFamily="34" charset="0"/>
              <a:buChar char="•"/>
            </a:pPr>
            <a:r>
              <a:rPr lang="en-US" sz="2000" dirty="0">
                <a:solidFill>
                  <a:srgbClr val="000000"/>
                </a:solidFill>
                <a:latin typeface="Sans Serif "/>
              </a:rPr>
              <a:t> </a:t>
            </a:r>
            <a:r>
              <a:rPr lang="en-US" sz="2000" b="0" i="0" strike="noStrike" baseline="0" dirty="0">
                <a:solidFill>
                  <a:srgbClr val="202124"/>
                </a:solidFill>
                <a:latin typeface="Sans Serif "/>
              </a:rPr>
              <a:t>works the same in every environment</a:t>
            </a:r>
            <a:endParaRPr lang="en-US" sz="2000" b="0" i="0" dirty="0">
              <a:solidFill>
                <a:srgbClr val="000000"/>
              </a:solidFill>
              <a:effectLst/>
              <a:latin typeface="Sans Serif "/>
            </a:endParaRPr>
          </a:p>
          <a:p>
            <a:endParaRPr lang="en-IN" sz="2000" dirty="0">
              <a:latin typeface="Sans Serif "/>
            </a:endParaRPr>
          </a:p>
        </p:txBody>
      </p:sp>
    </p:spTree>
    <p:extLst>
      <p:ext uri="{BB962C8B-B14F-4D97-AF65-F5344CB8AC3E}">
        <p14:creationId xmlns:p14="http://schemas.microsoft.com/office/powerpoint/2010/main" val="311822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63E5AC-F60D-4590-0E82-9EF296A1A1CD}"/>
              </a:ext>
            </a:extLst>
          </p:cNvPr>
          <p:cNvSpPr txBox="1"/>
          <p:nvPr/>
        </p:nvSpPr>
        <p:spPr>
          <a:xfrm>
            <a:off x="1940723" y="675885"/>
            <a:ext cx="7720447" cy="523220"/>
          </a:xfrm>
          <a:prstGeom prst="rect">
            <a:avLst/>
          </a:prstGeom>
          <a:noFill/>
        </p:spPr>
        <p:txBody>
          <a:bodyPr wrap="none" rtlCol="0">
            <a:spAutoFit/>
          </a:bodyPr>
          <a:lstStyle/>
          <a:p>
            <a:r>
              <a:rPr lang="en-US" sz="2800" b="1" dirty="0">
                <a:latin typeface="Sans Serif "/>
              </a:rPr>
              <a:t>Site map: following’s are list of pages for a website</a:t>
            </a:r>
            <a:endParaRPr lang="en-IN" sz="2800" b="1" dirty="0">
              <a:latin typeface="Sans Serif "/>
            </a:endParaRPr>
          </a:p>
        </p:txBody>
      </p:sp>
      <p:pic>
        <p:nvPicPr>
          <p:cNvPr id="4" name="Picture 3">
            <a:extLst>
              <a:ext uri="{FF2B5EF4-FFF2-40B4-BE49-F238E27FC236}">
                <a16:creationId xmlns:a16="http://schemas.microsoft.com/office/drawing/2014/main" id="{3254B2E6-97F3-3622-61AA-CA62B3157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649" y="1335740"/>
            <a:ext cx="8822105" cy="5091953"/>
          </a:xfrm>
          <a:prstGeom prst="rect">
            <a:avLst/>
          </a:prstGeom>
        </p:spPr>
      </p:pic>
      <p:sp>
        <p:nvSpPr>
          <p:cNvPr id="5" name="TextBox 4">
            <a:extLst>
              <a:ext uri="{FF2B5EF4-FFF2-40B4-BE49-F238E27FC236}">
                <a16:creationId xmlns:a16="http://schemas.microsoft.com/office/drawing/2014/main" id="{84D39608-AB85-B7DE-464D-F4E7DAD92D98}"/>
              </a:ext>
            </a:extLst>
          </p:cNvPr>
          <p:cNvSpPr txBox="1"/>
          <p:nvPr/>
        </p:nvSpPr>
        <p:spPr>
          <a:xfrm>
            <a:off x="1940723" y="1199105"/>
            <a:ext cx="2290627" cy="338554"/>
          </a:xfrm>
          <a:prstGeom prst="rect">
            <a:avLst/>
          </a:prstGeom>
          <a:noFill/>
        </p:spPr>
        <p:txBody>
          <a:bodyPr wrap="none" rtlCol="0">
            <a:spAutoFit/>
          </a:bodyPr>
          <a:lstStyle/>
          <a:p>
            <a:r>
              <a:rPr lang="en-US" sz="1600" dirty="0">
                <a:latin typeface="Sans Serif "/>
              </a:rPr>
              <a:t>Explained in detail in HLD</a:t>
            </a:r>
            <a:endParaRPr lang="en-IN" sz="1600" dirty="0">
              <a:latin typeface="Sans Serif "/>
            </a:endParaRPr>
          </a:p>
        </p:txBody>
      </p:sp>
    </p:spTree>
    <p:extLst>
      <p:ext uri="{BB962C8B-B14F-4D97-AF65-F5344CB8AC3E}">
        <p14:creationId xmlns:p14="http://schemas.microsoft.com/office/powerpoint/2010/main" val="252572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01327-7518-BE2C-10D6-2C514D5CFD63}"/>
              </a:ext>
            </a:extLst>
          </p:cNvPr>
          <p:cNvSpPr txBox="1"/>
          <p:nvPr/>
        </p:nvSpPr>
        <p:spPr>
          <a:xfrm>
            <a:off x="1613648" y="722875"/>
            <a:ext cx="2142564" cy="400110"/>
          </a:xfrm>
          <a:prstGeom prst="rect">
            <a:avLst/>
          </a:prstGeom>
          <a:noFill/>
        </p:spPr>
        <p:txBody>
          <a:bodyPr wrap="square" rtlCol="0">
            <a:spAutoFit/>
          </a:bodyPr>
          <a:lstStyle/>
          <a:p>
            <a:r>
              <a:rPr lang="en-US" sz="2000" b="1" dirty="0">
                <a:latin typeface="Sans Serif "/>
              </a:rPr>
              <a:t>Architecture:</a:t>
            </a:r>
            <a:endParaRPr lang="en-IN" sz="2000" b="1" dirty="0">
              <a:latin typeface="Sans Serif "/>
            </a:endParaRPr>
          </a:p>
        </p:txBody>
      </p:sp>
      <p:pic>
        <p:nvPicPr>
          <p:cNvPr id="6" name="Picture 5">
            <a:extLst>
              <a:ext uri="{FF2B5EF4-FFF2-40B4-BE49-F238E27FC236}">
                <a16:creationId xmlns:a16="http://schemas.microsoft.com/office/drawing/2014/main" id="{9BB491F8-A920-867E-AEEB-0ECD3A856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645460"/>
            <a:ext cx="7772399" cy="5780051"/>
          </a:xfrm>
          <a:prstGeom prst="rect">
            <a:avLst/>
          </a:prstGeom>
        </p:spPr>
      </p:pic>
      <p:sp>
        <p:nvSpPr>
          <p:cNvPr id="4" name="TextBox 3">
            <a:extLst>
              <a:ext uri="{FF2B5EF4-FFF2-40B4-BE49-F238E27FC236}">
                <a16:creationId xmlns:a16="http://schemas.microsoft.com/office/drawing/2014/main" id="{F59B9B08-8D27-631D-24CE-A0416A4EFC8A}"/>
              </a:ext>
            </a:extLst>
          </p:cNvPr>
          <p:cNvSpPr txBox="1"/>
          <p:nvPr/>
        </p:nvSpPr>
        <p:spPr>
          <a:xfrm>
            <a:off x="1613648" y="1122985"/>
            <a:ext cx="1813043" cy="646331"/>
          </a:xfrm>
          <a:prstGeom prst="rect">
            <a:avLst/>
          </a:prstGeom>
          <a:noFill/>
        </p:spPr>
        <p:txBody>
          <a:bodyPr wrap="square">
            <a:spAutoFit/>
          </a:bodyPr>
          <a:lstStyle/>
          <a:p>
            <a:r>
              <a:rPr lang="en-US" sz="1800" dirty="0">
                <a:latin typeface="Sans Serif "/>
              </a:rPr>
              <a:t>Explained in detail in LLD</a:t>
            </a:r>
            <a:endParaRPr lang="en-IN" sz="1800" dirty="0">
              <a:latin typeface="Sans Serif "/>
            </a:endParaRPr>
          </a:p>
        </p:txBody>
      </p:sp>
    </p:spTree>
    <p:extLst>
      <p:ext uri="{BB962C8B-B14F-4D97-AF65-F5344CB8AC3E}">
        <p14:creationId xmlns:p14="http://schemas.microsoft.com/office/powerpoint/2010/main" val="239173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EE4CD1-EF6F-810D-B161-981E7D7ADEAB}"/>
              </a:ext>
            </a:extLst>
          </p:cNvPr>
          <p:cNvSpPr txBox="1"/>
          <p:nvPr/>
        </p:nvSpPr>
        <p:spPr>
          <a:xfrm>
            <a:off x="1963272" y="690283"/>
            <a:ext cx="2890215" cy="523220"/>
          </a:xfrm>
          <a:prstGeom prst="rect">
            <a:avLst/>
          </a:prstGeom>
          <a:noFill/>
        </p:spPr>
        <p:txBody>
          <a:bodyPr wrap="none" rtlCol="0">
            <a:spAutoFit/>
          </a:bodyPr>
          <a:lstStyle/>
          <a:p>
            <a:r>
              <a:rPr lang="en-US" sz="2800" b="1" dirty="0">
                <a:latin typeface="Sans Serif "/>
              </a:rPr>
              <a:t>What is WebRTC ?</a:t>
            </a:r>
            <a:endParaRPr lang="en-IN" sz="2800" b="1" dirty="0">
              <a:latin typeface="Sans Serif "/>
            </a:endParaRPr>
          </a:p>
        </p:txBody>
      </p:sp>
      <p:sp>
        <p:nvSpPr>
          <p:cNvPr id="6" name="TextBox 5">
            <a:extLst>
              <a:ext uri="{FF2B5EF4-FFF2-40B4-BE49-F238E27FC236}">
                <a16:creationId xmlns:a16="http://schemas.microsoft.com/office/drawing/2014/main" id="{AACE21BC-7BC2-D4DB-C51E-A75356CA9BD5}"/>
              </a:ext>
            </a:extLst>
          </p:cNvPr>
          <p:cNvSpPr txBox="1"/>
          <p:nvPr/>
        </p:nvSpPr>
        <p:spPr>
          <a:xfrm>
            <a:off x="1963272" y="1402157"/>
            <a:ext cx="6275294" cy="4955203"/>
          </a:xfrm>
          <a:prstGeom prst="rect">
            <a:avLst/>
          </a:prstGeom>
          <a:noFill/>
        </p:spPr>
        <p:txBody>
          <a:bodyPr wrap="square">
            <a:spAutoFit/>
          </a:bodyPr>
          <a:lstStyle/>
          <a:p>
            <a:pPr algn="just"/>
            <a:r>
              <a:rPr lang="en-US" sz="1800" b="0" i="0" dirty="0">
                <a:solidFill>
                  <a:srgbClr val="000000"/>
                </a:solidFill>
                <a:effectLst/>
                <a:latin typeface="Sans Serif "/>
              </a:rPr>
              <a:t>WebRTC, short for Web Real-Time Communication, is both an API and a Protocol. The WebRTC protocol is a set of rules for two WebRTC agents to negotiate bi-directional secure real-time communication.</a:t>
            </a:r>
          </a:p>
          <a:p>
            <a:pPr algn="just"/>
            <a:endParaRPr lang="en-US" sz="1800" dirty="0">
              <a:solidFill>
                <a:srgbClr val="000000"/>
              </a:solidFill>
              <a:latin typeface="Sans Serif "/>
            </a:endParaRPr>
          </a:p>
          <a:p>
            <a:pPr algn="just"/>
            <a:r>
              <a:rPr lang="en-US" sz="1800" b="0" i="0" dirty="0">
                <a:solidFill>
                  <a:srgbClr val="242424"/>
                </a:solidFill>
                <a:effectLst/>
                <a:latin typeface="Sans Serif "/>
              </a:rPr>
              <a:t>What makes WebRTC special is that once a connection is established; data can be transmitted directly between browsers in real time without touching the server. By bypassing the server we reduce latency since the data doesn’t have to go to the server first, this makes </a:t>
            </a:r>
            <a:r>
              <a:rPr lang="en-US" dirty="0">
                <a:solidFill>
                  <a:srgbClr val="242424"/>
                </a:solidFill>
                <a:latin typeface="Sans Serif "/>
              </a:rPr>
              <a:t>W</a:t>
            </a:r>
            <a:r>
              <a:rPr lang="en-US" sz="1800" b="0" i="0" dirty="0">
                <a:solidFill>
                  <a:srgbClr val="242424"/>
                </a:solidFill>
                <a:effectLst/>
                <a:latin typeface="Sans Serif "/>
              </a:rPr>
              <a:t>ebRTC great for exchanging audio and video.</a:t>
            </a:r>
          </a:p>
          <a:p>
            <a:pPr algn="just"/>
            <a:endParaRPr lang="en-US" dirty="0">
              <a:solidFill>
                <a:srgbClr val="242424"/>
              </a:solidFill>
              <a:latin typeface="Sans Serif "/>
            </a:endParaRPr>
          </a:p>
          <a:p>
            <a:pPr algn="just"/>
            <a:r>
              <a:rPr lang="en-US" sz="2000" dirty="0">
                <a:solidFill>
                  <a:srgbClr val="242424"/>
                </a:solidFill>
                <a:latin typeface="Sans Serif "/>
              </a:rPr>
              <a:t>Four sequential steps in WebRTC connection :</a:t>
            </a:r>
          </a:p>
          <a:p>
            <a:pPr algn="l">
              <a:buFont typeface="+mj-lt"/>
              <a:buAutoNum type="arabicPeriod"/>
            </a:pPr>
            <a:r>
              <a:rPr lang="en-IN" sz="2000" b="0" i="0" dirty="0">
                <a:solidFill>
                  <a:srgbClr val="000000"/>
                </a:solidFill>
                <a:effectLst/>
                <a:latin typeface="Sans Serif "/>
              </a:rPr>
              <a:t> </a:t>
            </a:r>
            <a:r>
              <a:rPr lang="en-IN" sz="2000" b="0" i="0" dirty="0" err="1">
                <a:solidFill>
                  <a:srgbClr val="000000"/>
                </a:solidFill>
                <a:effectLst/>
                <a:latin typeface="Sans Serif "/>
              </a:rPr>
              <a:t>Signaling</a:t>
            </a:r>
            <a:r>
              <a:rPr lang="en-IN" sz="2000" b="0" i="0" dirty="0">
                <a:solidFill>
                  <a:srgbClr val="000000"/>
                </a:solidFill>
                <a:effectLst/>
                <a:latin typeface="Sans Serif "/>
              </a:rPr>
              <a:t> (Django channels, </a:t>
            </a:r>
            <a:r>
              <a:rPr lang="en-IN" sz="2000" b="0" i="0" dirty="0" err="1">
                <a:solidFill>
                  <a:srgbClr val="000000"/>
                </a:solidFill>
                <a:effectLst/>
                <a:latin typeface="Sans Serif "/>
              </a:rPr>
              <a:t>websocket</a:t>
            </a:r>
            <a:r>
              <a:rPr lang="en-IN" sz="2000" b="0" i="0" dirty="0">
                <a:solidFill>
                  <a:srgbClr val="000000"/>
                </a:solidFill>
                <a:effectLst/>
                <a:latin typeface="Sans Serif "/>
              </a:rPr>
              <a:t>, </a:t>
            </a:r>
            <a:r>
              <a:rPr lang="en-IN" sz="2000" b="0" i="0" dirty="0" err="1">
                <a:solidFill>
                  <a:srgbClr val="000000"/>
                </a:solidFill>
                <a:effectLst/>
                <a:latin typeface="Sans Serif "/>
              </a:rPr>
              <a:t>redis</a:t>
            </a:r>
            <a:r>
              <a:rPr lang="en-IN" sz="2000" b="0" i="0" dirty="0">
                <a:solidFill>
                  <a:srgbClr val="000000"/>
                </a:solidFill>
                <a:effectLst/>
                <a:latin typeface="Sans Serif "/>
              </a:rPr>
              <a:t>, SDP)</a:t>
            </a:r>
          </a:p>
          <a:p>
            <a:pPr algn="l">
              <a:buFont typeface="+mj-lt"/>
              <a:buAutoNum type="arabicPeriod"/>
            </a:pPr>
            <a:r>
              <a:rPr lang="en-IN" sz="2000" b="0" i="0" dirty="0">
                <a:solidFill>
                  <a:srgbClr val="000000"/>
                </a:solidFill>
                <a:effectLst/>
                <a:latin typeface="Sans Serif "/>
              </a:rPr>
              <a:t> Connecting (STUN/TURN, ICE)</a:t>
            </a:r>
          </a:p>
          <a:p>
            <a:pPr algn="l">
              <a:buFont typeface="+mj-lt"/>
              <a:buAutoNum type="arabicPeriod"/>
            </a:pPr>
            <a:r>
              <a:rPr lang="en-IN" sz="2000" b="0" i="0" dirty="0">
                <a:solidFill>
                  <a:srgbClr val="000000"/>
                </a:solidFill>
                <a:effectLst/>
                <a:latin typeface="Sans Serif "/>
              </a:rPr>
              <a:t> Securing (</a:t>
            </a:r>
            <a:r>
              <a:rPr lang="en-IN" sz="2000" b="0" i="0" dirty="0">
                <a:solidFill>
                  <a:srgbClr val="000000"/>
                </a:solidFill>
                <a:effectLst/>
                <a:latin typeface="roboto" panose="02000000000000000000" pitchFamily="2" charset="0"/>
              </a:rPr>
              <a:t>SRTP</a:t>
            </a:r>
            <a:r>
              <a:rPr lang="en-IN" sz="2000" b="0" i="0" dirty="0">
                <a:solidFill>
                  <a:srgbClr val="000000"/>
                </a:solidFill>
                <a:effectLst/>
                <a:latin typeface="Sans Serif "/>
              </a:rPr>
              <a:t>)</a:t>
            </a:r>
          </a:p>
          <a:p>
            <a:pPr algn="l">
              <a:buFont typeface="+mj-lt"/>
              <a:buAutoNum type="arabicPeriod"/>
            </a:pPr>
            <a:r>
              <a:rPr lang="en-IN" sz="2000" b="0" i="0" dirty="0">
                <a:solidFill>
                  <a:srgbClr val="000000"/>
                </a:solidFill>
                <a:effectLst/>
                <a:latin typeface="Sans Serif "/>
              </a:rPr>
              <a:t> Communicating (RTP)</a:t>
            </a:r>
          </a:p>
          <a:p>
            <a:pPr algn="just"/>
            <a:endParaRPr lang="en-IN" sz="1800" dirty="0">
              <a:latin typeface="Sans Serif "/>
            </a:endParaRPr>
          </a:p>
        </p:txBody>
      </p:sp>
    </p:spTree>
    <p:extLst>
      <p:ext uri="{BB962C8B-B14F-4D97-AF65-F5344CB8AC3E}">
        <p14:creationId xmlns:p14="http://schemas.microsoft.com/office/powerpoint/2010/main" val="33291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35BB4-DDF9-8D52-D4AF-F640AD346154}"/>
              </a:ext>
            </a:extLst>
          </p:cNvPr>
          <p:cNvSpPr txBox="1"/>
          <p:nvPr/>
        </p:nvSpPr>
        <p:spPr>
          <a:xfrm>
            <a:off x="1846728" y="693875"/>
            <a:ext cx="3433483" cy="523220"/>
          </a:xfrm>
          <a:prstGeom prst="rect">
            <a:avLst/>
          </a:prstGeom>
          <a:noFill/>
        </p:spPr>
        <p:txBody>
          <a:bodyPr wrap="square">
            <a:spAutoFit/>
          </a:bodyPr>
          <a:lstStyle/>
          <a:p>
            <a:r>
              <a:rPr lang="en-US" sz="2800" b="1" dirty="0">
                <a:latin typeface="Sans Serif "/>
              </a:rPr>
              <a:t>How WebRTC works ?</a:t>
            </a:r>
            <a:endParaRPr lang="en-IN" sz="2800" b="1" dirty="0">
              <a:latin typeface="Sans Serif "/>
            </a:endParaRPr>
          </a:p>
        </p:txBody>
      </p:sp>
      <p:sp>
        <p:nvSpPr>
          <p:cNvPr id="4" name="TextBox 3">
            <a:extLst>
              <a:ext uri="{FF2B5EF4-FFF2-40B4-BE49-F238E27FC236}">
                <a16:creationId xmlns:a16="http://schemas.microsoft.com/office/drawing/2014/main" id="{E5962D5A-2754-01D0-3472-8613F773C96B}"/>
              </a:ext>
            </a:extLst>
          </p:cNvPr>
          <p:cNvSpPr txBox="1"/>
          <p:nvPr/>
        </p:nvSpPr>
        <p:spPr>
          <a:xfrm>
            <a:off x="1846728" y="1359375"/>
            <a:ext cx="10026591" cy="6035435"/>
          </a:xfrm>
          <a:prstGeom prst="rect">
            <a:avLst/>
          </a:prstGeom>
          <a:noFill/>
        </p:spPr>
        <p:txBody>
          <a:bodyPr wrap="non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rgbClr val="000000"/>
                </a:solidFill>
                <a:effectLst/>
                <a:latin typeface="Sans Serif "/>
              </a:rPr>
              <a:t>1) Signaling uses an existing, plain-text protocol called SDP (Session Description Protocol). </a:t>
            </a:r>
          </a:p>
          <a:p>
            <a:pPr lvl="1" defTabSz="914400" eaLnBrk="0" fontAlgn="base" hangingPunct="0">
              <a:lnSpc>
                <a:spcPct val="150000"/>
              </a:lnSpc>
              <a:spcBef>
                <a:spcPct val="0"/>
              </a:spcBef>
              <a:spcAft>
                <a:spcPct val="0"/>
              </a:spcAft>
            </a:pPr>
            <a:r>
              <a:rPr kumimoji="0" lang="en-US" altLang="en-US" sz="2000" i="0" u="none" strike="noStrike" cap="none" normalizeH="0" baseline="0" dirty="0">
                <a:ln>
                  <a:noFill/>
                </a:ln>
                <a:solidFill>
                  <a:srgbClr val="000000"/>
                </a:solidFill>
                <a:effectLst/>
                <a:latin typeface="Sans Serif "/>
              </a:rPr>
              <a:t>Each SDP message is made up of key/value pairs and contains a list of “media sections”. </a:t>
            </a:r>
          </a:p>
          <a:p>
            <a:pPr lvl="1" defTabSz="914400" eaLnBrk="0" fontAlgn="base" hangingPunct="0">
              <a:lnSpc>
                <a:spcPct val="150000"/>
              </a:lnSpc>
              <a:spcBef>
                <a:spcPct val="0"/>
              </a:spcBef>
              <a:spcAft>
                <a:spcPct val="0"/>
              </a:spcAft>
            </a:pPr>
            <a:r>
              <a:rPr kumimoji="0" lang="en-US" altLang="en-US" sz="2000" i="0" u="none" strike="noStrike" cap="none" normalizeH="0" baseline="0" dirty="0">
                <a:ln>
                  <a:noFill/>
                </a:ln>
                <a:solidFill>
                  <a:srgbClr val="000000"/>
                </a:solidFill>
                <a:effectLst/>
                <a:latin typeface="Sans Serif "/>
              </a:rPr>
              <a:t>The SDP that the two WebRTC agents exchange contains details like:</a:t>
            </a:r>
            <a:endParaRPr kumimoji="0" lang="en-US" altLang="en-US" sz="2000" i="0" u="none" strike="noStrike" cap="none" normalizeH="0" baseline="0" dirty="0">
              <a:ln>
                <a:noFill/>
              </a:ln>
              <a:solidFill>
                <a:schemeClr val="tx1"/>
              </a:solidFill>
              <a:effectLst/>
              <a:latin typeface="Sans Serif "/>
            </a:endParaRPr>
          </a:p>
          <a:p>
            <a:pPr lvl="1" defTabSz="914400"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rgbClr val="000000"/>
                </a:solidFill>
                <a:effectLst/>
                <a:latin typeface="Sans Serif "/>
              </a:rPr>
              <a:t>The IPs and Ports that the agent is reachable on (candidates).</a:t>
            </a:r>
          </a:p>
          <a:p>
            <a:pPr lvl="1" defTabSz="914400"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rgbClr val="000000"/>
                </a:solidFill>
                <a:effectLst/>
                <a:latin typeface="Sans Serif "/>
              </a:rPr>
              <a:t>The number of audio and video tracks the agent wishes to send.</a:t>
            </a:r>
          </a:p>
          <a:p>
            <a:pPr lvl="1" algn="just" defTabSz="914400"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rgbClr val="000000"/>
                </a:solidFill>
                <a:effectLst/>
                <a:latin typeface="Sans Serif "/>
              </a:rPr>
              <a:t>The audio and video codecs each agent supports.</a:t>
            </a:r>
          </a:p>
          <a:p>
            <a:pPr lvl="1" defTabSz="914400"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rgbClr val="000000"/>
                </a:solidFill>
                <a:effectLst/>
                <a:latin typeface="Sans Serif "/>
              </a:rPr>
              <a:t>The values used while connecting (</a:t>
            </a:r>
            <a:r>
              <a:rPr kumimoji="0" lang="en-US" altLang="en-US" sz="2000" i="0" u="none" strike="noStrike" cap="none" normalizeH="0" baseline="0" dirty="0" err="1">
                <a:ln>
                  <a:noFill/>
                </a:ln>
                <a:solidFill>
                  <a:srgbClr val="000000"/>
                </a:solidFill>
                <a:effectLst/>
                <a:latin typeface="Sans Serif "/>
              </a:rPr>
              <a:t>uFrag</a:t>
            </a:r>
            <a:r>
              <a:rPr kumimoji="0" lang="en-US" altLang="en-US" sz="2000" i="0" u="none" strike="noStrike" cap="none" normalizeH="0" baseline="0" dirty="0">
                <a:ln>
                  <a:noFill/>
                </a:ln>
                <a:solidFill>
                  <a:srgbClr val="000000"/>
                </a:solidFill>
                <a:effectLst/>
                <a:latin typeface="Sans Serif "/>
              </a:rPr>
              <a:t>/</a:t>
            </a:r>
            <a:r>
              <a:rPr kumimoji="0" lang="en-US" altLang="en-US" sz="2000" i="0" u="none" strike="noStrike" cap="none" normalizeH="0" baseline="0" dirty="0" err="1">
                <a:ln>
                  <a:noFill/>
                </a:ln>
                <a:solidFill>
                  <a:srgbClr val="000000"/>
                </a:solidFill>
                <a:effectLst/>
                <a:latin typeface="Sans Serif "/>
              </a:rPr>
              <a:t>uPwd</a:t>
            </a:r>
            <a:r>
              <a:rPr kumimoji="0" lang="en-US" altLang="en-US" sz="2000" i="0" u="none" strike="noStrike" cap="none" normalizeH="0" baseline="0" dirty="0">
                <a:ln>
                  <a:noFill/>
                </a:ln>
                <a:solidFill>
                  <a:srgbClr val="000000"/>
                </a:solidFill>
                <a:effectLst/>
                <a:latin typeface="Sans Serif "/>
              </a:rPr>
              <a:t>).</a:t>
            </a:r>
          </a:p>
          <a:p>
            <a:pPr lvl="1" defTabSz="914400"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rgbClr val="000000"/>
                </a:solidFill>
                <a:effectLst/>
                <a:latin typeface="Sans Serif "/>
              </a:rPr>
              <a:t>The values used while securing (certificate fingerprint).</a:t>
            </a:r>
          </a:p>
          <a:p>
            <a:pPr lvl="1" defTabSz="914400" eaLnBrk="0" fontAlgn="base" hangingPunct="0">
              <a:lnSpc>
                <a:spcPct val="150000"/>
              </a:lnSpc>
              <a:spcBef>
                <a:spcPct val="0"/>
              </a:spcBef>
              <a:spcAft>
                <a:spcPct val="0"/>
              </a:spcAft>
            </a:pPr>
            <a:r>
              <a:rPr kumimoji="0" lang="en-US" altLang="en-US" sz="2000" i="0" u="none" strike="noStrike" cap="none" normalizeH="0" baseline="0" dirty="0">
                <a:ln>
                  <a:noFill/>
                </a:ln>
                <a:solidFill>
                  <a:srgbClr val="000000"/>
                </a:solidFill>
                <a:effectLst/>
                <a:latin typeface="Sans Serif "/>
              </a:rPr>
              <a:t>Our Application don’t use WebRTC for signaling messages, generally third party service is </a:t>
            </a:r>
          </a:p>
          <a:p>
            <a:pPr lvl="1" defTabSz="914400" eaLnBrk="0" fontAlgn="base" hangingPunct="0">
              <a:lnSpc>
                <a:spcPct val="150000"/>
              </a:lnSpc>
              <a:spcBef>
                <a:spcPct val="0"/>
              </a:spcBef>
              <a:spcAft>
                <a:spcPct val="0"/>
              </a:spcAft>
            </a:pPr>
            <a:r>
              <a:rPr lang="en-US" altLang="en-US" sz="2000" dirty="0">
                <a:solidFill>
                  <a:srgbClr val="000000"/>
                </a:solidFill>
                <a:latin typeface="Sans Serif "/>
              </a:rPr>
              <a:t>used for relaying messages. For this project we are using Django Channels and </a:t>
            </a:r>
            <a:r>
              <a:rPr lang="en-US" altLang="en-US" sz="2000" dirty="0" err="1">
                <a:solidFill>
                  <a:srgbClr val="000000"/>
                </a:solidFill>
                <a:latin typeface="Sans Serif "/>
              </a:rPr>
              <a:t>websockets</a:t>
            </a:r>
            <a:endParaRPr lang="en-US" altLang="en-US" sz="2000" dirty="0">
              <a:solidFill>
                <a:srgbClr val="000000"/>
              </a:solidFill>
              <a:latin typeface="Sans Serif "/>
            </a:endParaRPr>
          </a:p>
          <a:p>
            <a:pPr lvl="1" defTabSz="914400" eaLnBrk="0" fontAlgn="base" hangingPunct="0">
              <a:lnSpc>
                <a:spcPct val="150000"/>
              </a:lnSpc>
              <a:spcBef>
                <a:spcPct val="0"/>
              </a:spcBef>
              <a:spcAft>
                <a:spcPct val="0"/>
              </a:spcAft>
            </a:pPr>
            <a:r>
              <a:rPr lang="en-US" altLang="en-US" sz="2000" dirty="0">
                <a:solidFill>
                  <a:srgbClr val="000000"/>
                </a:solidFill>
                <a:latin typeface="Sans Serif "/>
              </a:rPr>
              <a:t>for signaling SDP to peers.</a:t>
            </a:r>
            <a:endParaRPr kumimoji="0" lang="en-US" altLang="en-US" sz="2000" i="0" u="none" strike="noStrike" cap="none" normalizeH="0" baseline="0" dirty="0">
              <a:ln>
                <a:noFill/>
              </a:ln>
              <a:solidFill>
                <a:srgbClr val="000000"/>
              </a:solidFill>
              <a:effectLst/>
              <a:latin typeface="Sans Serif "/>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Sans Serif "/>
            </a:endParaRPr>
          </a:p>
          <a:p>
            <a:pPr>
              <a:lnSpc>
                <a:spcPct val="150000"/>
              </a:lnSpc>
            </a:pPr>
            <a:endParaRPr lang="en-IN" sz="2000" dirty="0"/>
          </a:p>
        </p:txBody>
      </p:sp>
    </p:spTree>
    <p:extLst>
      <p:ext uri="{BB962C8B-B14F-4D97-AF65-F5344CB8AC3E}">
        <p14:creationId xmlns:p14="http://schemas.microsoft.com/office/powerpoint/2010/main" val="8370672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316</TotalTime>
  <Words>1165</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roboto</vt:lpstr>
      <vt:lpstr>Sans Serif </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oulkar</dc:creator>
  <cp:lastModifiedBy>shubham oulkar</cp:lastModifiedBy>
  <cp:revision>25</cp:revision>
  <dcterms:created xsi:type="dcterms:W3CDTF">2023-08-14T07:24:26Z</dcterms:created>
  <dcterms:modified xsi:type="dcterms:W3CDTF">2023-08-15T05:30:28Z</dcterms:modified>
</cp:coreProperties>
</file>