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8" r:id="rId3"/>
    <p:sldId id="266" r:id="rId4"/>
    <p:sldId id="265" r:id="rId5"/>
    <p:sldId id="259" r:id="rId6"/>
    <p:sldId id="264" r:id="rId7"/>
    <p:sldId id="263" r:id="rId8"/>
    <p:sldId id="260" r:id="rId9"/>
    <p:sldId id="261"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0E6B4E-1029-42E5-8051-6525211493F2}" type="datetimeFigureOut">
              <a:rPr lang="en-IN" smtClean="0"/>
              <a:t>2023-08-14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147658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E6B4E-1029-42E5-8051-6525211493F2}" type="datetimeFigureOut">
              <a:rPr lang="en-IN" smtClean="0"/>
              <a:t>2023-08-14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59448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E6B4E-1029-42E5-8051-6525211493F2}" type="datetimeFigureOut">
              <a:rPr lang="en-IN" smtClean="0"/>
              <a:t>2023-08-14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11A3E-38C1-4268-B2D9-EB819C0FC0D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473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3865958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11A3E-38C1-4268-B2D9-EB819C0FC0D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7331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1786723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6B4E-1029-42E5-8051-6525211493F2}" type="datetimeFigureOut">
              <a:rPr lang="en-IN" smtClean="0"/>
              <a:t>2023-08-14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66323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6B4E-1029-42E5-8051-6525211493F2}" type="datetimeFigureOut">
              <a:rPr lang="en-IN" smtClean="0"/>
              <a:t>2023-08-14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51330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6B4E-1029-42E5-8051-6525211493F2}" type="datetimeFigureOut">
              <a:rPr lang="en-IN" smtClean="0"/>
              <a:t>2023-08-14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145174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E6B4E-1029-42E5-8051-6525211493F2}" type="datetimeFigureOut">
              <a:rPr lang="en-IN" smtClean="0"/>
              <a:t>2023-08-14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44510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0E6B4E-1029-42E5-8051-6525211493F2}" type="datetimeFigureOut">
              <a:rPr lang="en-IN" smtClean="0"/>
              <a:t>2023-08-14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313285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0E6B4E-1029-42E5-8051-6525211493F2}" type="datetimeFigureOut">
              <a:rPr lang="en-IN" smtClean="0"/>
              <a:t>2023-08-14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20251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0E6B4E-1029-42E5-8051-6525211493F2}" type="datetimeFigureOut">
              <a:rPr lang="en-IN" smtClean="0"/>
              <a:t>2023-08-14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270687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E6B4E-1029-42E5-8051-6525211493F2}" type="datetimeFigureOut">
              <a:rPr lang="en-IN" smtClean="0"/>
              <a:t>2023-08-14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92331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327364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0E6B4E-1029-42E5-8051-6525211493F2}" type="datetimeFigureOut">
              <a:rPr lang="en-IN" smtClean="0"/>
              <a:t>2023-08-14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E11A3E-38C1-4268-B2D9-EB819C0FC0D7}" type="slidenum">
              <a:rPr lang="en-IN" smtClean="0"/>
              <a:t>‹#›</a:t>
            </a:fld>
            <a:endParaRPr lang="en-IN"/>
          </a:p>
        </p:txBody>
      </p:sp>
    </p:spTree>
    <p:extLst>
      <p:ext uri="{BB962C8B-B14F-4D97-AF65-F5344CB8AC3E}">
        <p14:creationId xmlns:p14="http://schemas.microsoft.com/office/powerpoint/2010/main" val="272873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0E6B4E-1029-42E5-8051-6525211493F2}" type="datetimeFigureOut">
              <a:rPr lang="en-IN" smtClean="0"/>
              <a:t>2023-08-14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E11A3E-38C1-4268-B2D9-EB819C0FC0D7}" type="slidenum">
              <a:rPr lang="en-IN" smtClean="0"/>
              <a:t>‹#›</a:t>
            </a:fld>
            <a:endParaRPr lang="en-IN"/>
          </a:p>
        </p:txBody>
      </p:sp>
    </p:spTree>
    <p:extLst>
      <p:ext uri="{BB962C8B-B14F-4D97-AF65-F5344CB8AC3E}">
        <p14:creationId xmlns:p14="http://schemas.microsoft.com/office/powerpoint/2010/main" val="5634255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webrtcforthecurious.com/docs/01-what-why-and-how"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hyperlink" Target="https://developer.mozilla.org/en-US/docs/Web/API/WebRTC_API" TargetMode="Externa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0675D-5BD7-A24B-2BCB-88FC9BC15DB8}"/>
              </a:ext>
            </a:extLst>
          </p:cNvPr>
          <p:cNvSpPr txBox="1"/>
          <p:nvPr/>
        </p:nvSpPr>
        <p:spPr>
          <a:xfrm>
            <a:off x="2232212" y="1219200"/>
            <a:ext cx="8740588" cy="830997"/>
          </a:xfrm>
          <a:prstGeom prst="rect">
            <a:avLst/>
          </a:prstGeom>
          <a:noFill/>
        </p:spPr>
        <p:txBody>
          <a:bodyPr wrap="square">
            <a:spAutoFit/>
          </a:bodyPr>
          <a:lstStyle/>
          <a:p>
            <a:pPr algn="ctr"/>
            <a:r>
              <a:rPr lang="en-IN" sz="4800" b="0" i="0" u="none" strike="noStrike" baseline="0" dirty="0">
                <a:latin typeface="Sans Serif "/>
                <a:ea typeface="Sans Serif Collection" panose="020B0502040504020204" pitchFamily="34" charset="0"/>
                <a:cs typeface="Sans Serif Collection" panose="020B0502040504020204" pitchFamily="34" charset="0"/>
              </a:rPr>
              <a:t>Video Conferencing Web App</a:t>
            </a:r>
            <a:endParaRPr lang="en-IN" sz="4800" dirty="0">
              <a:latin typeface="Sans Serif "/>
              <a:ea typeface="Sans Serif Collection" panose="020B0502040504020204" pitchFamily="34" charset="0"/>
              <a:cs typeface="Sans Serif Collection" panose="020B0502040504020204" pitchFamily="34" charset="0"/>
            </a:endParaRPr>
          </a:p>
        </p:txBody>
      </p:sp>
      <p:sp>
        <p:nvSpPr>
          <p:cNvPr id="4" name="TextBox 3">
            <a:extLst>
              <a:ext uri="{FF2B5EF4-FFF2-40B4-BE49-F238E27FC236}">
                <a16:creationId xmlns:a16="http://schemas.microsoft.com/office/drawing/2014/main" id="{E873473C-76EF-79B4-3142-2E894A554B83}"/>
              </a:ext>
            </a:extLst>
          </p:cNvPr>
          <p:cNvSpPr txBox="1"/>
          <p:nvPr/>
        </p:nvSpPr>
        <p:spPr>
          <a:xfrm>
            <a:off x="4401672" y="2904565"/>
            <a:ext cx="3836893" cy="646331"/>
          </a:xfrm>
          <a:prstGeom prst="rect">
            <a:avLst/>
          </a:prstGeom>
          <a:noFill/>
        </p:spPr>
        <p:txBody>
          <a:bodyPr wrap="square" rtlCol="0">
            <a:spAutoFit/>
          </a:bodyPr>
          <a:lstStyle/>
          <a:p>
            <a:pPr algn="ctr"/>
            <a:r>
              <a:rPr lang="en-US" dirty="0"/>
              <a:t>Author Mr. Shubham Oulkar</a:t>
            </a:r>
          </a:p>
          <a:p>
            <a:pPr algn="ctr"/>
            <a:r>
              <a:rPr lang="en-US" dirty="0"/>
              <a:t>2023-08-14</a:t>
            </a:r>
            <a:endParaRPr lang="en-IN" dirty="0"/>
          </a:p>
        </p:txBody>
      </p:sp>
    </p:spTree>
    <p:extLst>
      <p:ext uri="{BB962C8B-B14F-4D97-AF65-F5344CB8AC3E}">
        <p14:creationId xmlns:p14="http://schemas.microsoft.com/office/powerpoint/2010/main" val="413131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90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777FA-A1CD-E0CF-628A-CDAD53FABF63}"/>
              </a:ext>
            </a:extLst>
          </p:cNvPr>
          <p:cNvSpPr txBox="1"/>
          <p:nvPr/>
        </p:nvSpPr>
        <p:spPr>
          <a:xfrm>
            <a:off x="2070847" y="797859"/>
            <a:ext cx="5618398" cy="1477328"/>
          </a:xfrm>
          <a:prstGeom prst="rect">
            <a:avLst/>
          </a:prstGeom>
          <a:noFill/>
        </p:spPr>
        <p:txBody>
          <a:bodyPr wrap="none" rtlCol="0">
            <a:spAutoFit/>
          </a:bodyPr>
          <a:lstStyle/>
          <a:p>
            <a:r>
              <a:rPr lang="en-US" sz="2000" b="1" dirty="0">
                <a:latin typeface="Sans Serif "/>
              </a:rPr>
              <a:t>Reference:</a:t>
            </a:r>
          </a:p>
          <a:p>
            <a:endParaRPr lang="en-US" sz="2000" b="1" dirty="0">
              <a:latin typeface="Sans Serif "/>
            </a:endParaRPr>
          </a:p>
          <a:p>
            <a:r>
              <a:rPr lang="en-US" sz="1600" dirty="0">
                <a:latin typeface="Sans Serif "/>
                <a:hlinkClick r:id="rId2">
                  <a:extLst>
                    <a:ext uri="{A12FA001-AC4F-418D-AE19-62706E023703}">
                      <ahyp:hlinkClr xmlns:ahyp="http://schemas.microsoft.com/office/drawing/2018/hyperlinkcolor" val="tx"/>
                    </a:ext>
                  </a:extLst>
                </a:hlinkClick>
              </a:rPr>
              <a:t>https://developer.mozilla.org/en-US/docs/Web/API/WebRTC_API</a:t>
            </a:r>
            <a:endParaRPr lang="en-US" sz="1600" dirty="0">
              <a:latin typeface="Sans Serif "/>
            </a:endParaRPr>
          </a:p>
          <a:p>
            <a:endParaRPr lang="en-US" sz="1600" dirty="0">
              <a:latin typeface="Sans Serif "/>
            </a:endParaRPr>
          </a:p>
          <a:p>
            <a:r>
              <a:rPr lang="en-US" sz="1600" dirty="0">
                <a:latin typeface="Sans Serif "/>
                <a:hlinkClick r:id="rId3">
                  <a:extLst>
                    <a:ext uri="{A12FA001-AC4F-418D-AE19-62706E023703}">
                      <ahyp:hlinkClr xmlns:ahyp="http://schemas.microsoft.com/office/drawing/2018/hyperlinkcolor" val="tx"/>
                    </a:ext>
                  </a:extLst>
                </a:hlinkClick>
              </a:rPr>
              <a:t>https://webrtcforthecurious.com/docs/01-what-why-and-how</a:t>
            </a:r>
            <a:r>
              <a:rPr lang="en-US" dirty="0"/>
              <a:t> </a:t>
            </a:r>
            <a:endParaRPr lang="en-IN" dirty="0"/>
          </a:p>
        </p:txBody>
      </p:sp>
      <p:sp>
        <p:nvSpPr>
          <p:cNvPr id="3" name="TextBox 2">
            <a:extLst>
              <a:ext uri="{FF2B5EF4-FFF2-40B4-BE49-F238E27FC236}">
                <a16:creationId xmlns:a16="http://schemas.microsoft.com/office/drawing/2014/main" id="{493766CD-AEC7-7BC8-D29A-C851E18A87D1}"/>
              </a:ext>
            </a:extLst>
          </p:cNvPr>
          <p:cNvSpPr txBox="1"/>
          <p:nvPr/>
        </p:nvSpPr>
        <p:spPr>
          <a:xfrm>
            <a:off x="2070847" y="4836459"/>
            <a:ext cx="2391104" cy="400110"/>
          </a:xfrm>
          <a:prstGeom prst="rect">
            <a:avLst/>
          </a:prstGeom>
          <a:noFill/>
        </p:spPr>
        <p:txBody>
          <a:bodyPr wrap="none" rtlCol="0">
            <a:spAutoFit/>
          </a:bodyPr>
          <a:lstStyle/>
          <a:p>
            <a:r>
              <a:rPr lang="en-US" sz="2000" b="1" dirty="0">
                <a:latin typeface="Sans Serif "/>
              </a:rPr>
              <a:t>UI design tools used:</a:t>
            </a:r>
            <a:endParaRPr lang="en-IN" sz="2000" b="1" dirty="0">
              <a:latin typeface="Sans Serif "/>
            </a:endParaRPr>
          </a:p>
        </p:txBody>
      </p:sp>
      <p:pic>
        <p:nvPicPr>
          <p:cNvPr id="5" name="Picture 4">
            <a:extLst>
              <a:ext uri="{FF2B5EF4-FFF2-40B4-BE49-F238E27FC236}">
                <a16:creationId xmlns:a16="http://schemas.microsoft.com/office/drawing/2014/main" id="{95FFD807-780B-EBDF-C815-005652F54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5505129"/>
            <a:ext cx="1088052" cy="814989"/>
          </a:xfrm>
          <a:prstGeom prst="rect">
            <a:avLst/>
          </a:prstGeom>
        </p:spPr>
      </p:pic>
      <p:pic>
        <p:nvPicPr>
          <p:cNvPr id="7" name="Picture 6">
            <a:extLst>
              <a:ext uri="{FF2B5EF4-FFF2-40B4-BE49-F238E27FC236}">
                <a16:creationId xmlns:a16="http://schemas.microsoft.com/office/drawing/2014/main" id="{384252A5-EE88-0A70-DE1C-B33358E4A8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8082" y="5505128"/>
            <a:ext cx="814989" cy="814989"/>
          </a:xfrm>
          <a:prstGeom prst="rect">
            <a:avLst/>
          </a:prstGeom>
        </p:spPr>
      </p:pic>
      <p:sp>
        <p:nvSpPr>
          <p:cNvPr id="4" name="TextBox 3">
            <a:extLst>
              <a:ext uri="{FF2B5EF4-FFF2-40B4-BE49-F238E27FC236}">
                <a16:creationId xmlns:a16="http://schemas.microsoft.com/office/drawing/2014/main" id="{79C717CB-B334-0879-3FD6-ABD8CC9021BA}"/>
              </a:ext>
            </a:extLst>
          </p:cNvPr>
          <p:cNvSpPr txBox="1"/>
          <p:nvPr/>
        </p:nvSpPr>
        <p:spPr>
          <a:xfrm>
            <a:off x="2058657" y="2698376"/>
            <a:ext cx="2049215" cy="400110"/>
          </a:xfrm>
          <a:prstGeom prst="rect">
            <a:avLst/>
          </a:prstGeom>
          <a:noFill/>
        </p:spPr>
        <p:txBody>
          <a:bodyPr wrap="none" rtlCol="0">
            <a:spAutoFit/>
          </a:bodyPr>
          <a:lstStyle/>
          <a:p>
            <a:r>
              <a:rPr lang="en-US" sz="2000" b="1" dirty="0">
                <a:latin typeface="Sans Serif "/>
              </a:rPr>
              <a:t>Technology Used:</a:t>
            </a:r>
            <a:endParaRPr lang="en-IN" sz="2000" b="1" dirty="0">
              <a:latin typeface="Sans Serif "/>
            </a:endParaRPr>
          </a:p>
        </p:txBody>
      </p:sp>
      <p:pic>
        <p:nvPicPr>
          <p:cNvPr id="8" name="Picture 7">
            <a:extLst>
              <a:ext uri="{FF2B5EF4-FFF2-40B4-BE49-F238E27FC236}">
                <a16:creationId xmlns:a16="http://schemas.microsoft.com/office/drawing/2014/main" id="{D3D67022-393D-BD29-4620-6892D093E8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6679" y="3239877"/>
            <a:ext cx="869295" cy="432829"/>
          </a:xfrm>
          <a:prstGeom prst="rect">
            <a:avLst/>
          </a:prstGeom>
        </p:spPr>
      </p:pic>
      <p:pic>
        <p:nvPicPr>
          <p:cNvPr id="10" name="Picture 9">
            <a:extLst>
              <a:ext uri="{FF2B5EF4-FFF2-40B4-BE49-F238E27FC236}">
                <a16:creationId xmlns:a16="http://schemas.microsoft.com/office/drawing/2014/main" id="{E4221CFB-F4FC-9111-1308-40532CF323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7307" y="3196604"/>
            <a:ext cx="640771" cy="640771"/>
          </a:xfrm>
          <a:prstGeom prst="rect">
            <a:avLst/>
          </a:prstGeom>
        </p:spPr>
      </p:pic>
      <p:pic>
        <p:nvPicPr>
          <p:cNvPr id="12" name="Picture 11">
            <a:extLst>
              <a:ext uri="{FF2B5EF4-FFF2-40B4-BE49-F238E27FC236}">
                <a16:creationId xmlns:a16="http://schemas.microsoft.com/office/drawing/2014/main" id="{DA92F502-9F55-94DC-B738-81BA5AE223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54920" y="4135583"/>
            <a:ext cx="1037340" cy="583504"/>
          </a:xfrm>
          <a:prstGeom prst="rect">
            <a:avLst/>
          </a:prstGeom>
        </p:spPr>
      </p:pic>
      <p:pic>
        <p:nvPicPr>
          <p:cNvPr id="14" name="Picture 13">
            <a:extLst>
              <a:ext uri="{FF2B5EF4-FFF2-40B4-BE49-F238E27FC236}">
                <a16:creationId xmlns:a16="http://schemas.microsoft.com/office/drawing/2014/main" id="{1D490DEA-8637-A85B-0D9A-F13050033F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62017" y="3138827"/>
            <a:ext cx="783670" cy="783670"/>
          </a:xfrm>
          <a:prstGeom prst="rect">
            <a:avLst/>
          </a:prstGeom>
        </p:spPr>
      </p:pic>
      <p:pic>
        <p:nvPicPr>
          <p:cNvPr id="16" name="Picture 15">
            <a:extLst>
              <a:ext uri="{FF2B5EF4-FFF2-40B4-BE49-F238E27FC236}">
                <a16:creationId xmlns:a16="http://schemas.microsoft.com/office/drawing/2014/main" id="{1A5B173D-D12E-683E-808C-7D034FC4E2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80068" y="3995234"/>
            <a:ext cx="743483" cy="803765"/>
          </a:xfrm>
          <a:prstGeom prst="rect">
            <a:avLst/>
          </a:prstGeom>
        </p:spPr>
      </p:pic>
      <p:pic>
        <p:nvPicPr>
          <p:cNvPr id="18" name="Picture 17">
            <a:extLst>
              <a:ext uri="{FF2B5EF4-FFF2-40B4-BE49-F238E27FC236}">
                <a16:creationId xmlns:a16="http://schemas.microsoft.com/office/drawing/2014/main" id="{54A7F075-CA56-67E2-F355-4DE5B2B375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6245" y="4016815"/>
            <a:ext cx="868781" cy="871195"/>
          </a:xfrm>
          <a:prstGeom prst="rect">
            <a:avLst/>
          </a:prstGeom>
        </p:spPr>
      </p:pic>
      <p:pic>
        <p:nvPicPr>
          <p:cNvPr id="20" name="Picture 19">
            <a:extLst>
              <a:ext uri="{FF2B5EF4-FFF2-40B4-BE49-F238E27FC236}">
                <a16:creationId xmlns:a16="http://schemas.microsoft.com/office/drawing/2014/main" id="{3741D227-6DD6-4612-DC6A-ED782BDD0B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0847" y="4071130"/>
            <a:ext cx="1034846" cy="582729"/>
          </a:xfrm>
          <a:prstGeom prst="rect">
            <a:avLst/>
          </a:prstGeom>
        </p:spPr>
      </p:pic>
      <p:pic>
        <p:nvPicPr>
          <p:cNvPr id="22" name="Picture 21">
            <a:extLst>
              <a:ext uri="{FF2B5EF4-FFF2-40B4-BE49-F238E27FC236}">
                <a16:creationId xmlns:a16="http://schemas.microsoft.com/office/drawing/2014/main" id="{D810C8BD-F392-7CAE-6E27-55C05040B1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08107" y="3109110"/>
            <a:ext cx="783669" cy="783669"/>
          </a:xfrm>
          <a:prstGeom prst="rect">
            <a:avLst/>
          </a:prstGeom>
        </p:spPr>
      </p:pic>
      <p:pic>
        <p:nvPicPr>
          <p:cNvPr id="24" name="Picture 23">
            <a:extLst>
              <a:ext uri="{FF2B5EF4-FFF2-40B4-BE49-F238E27FC236}">
                <a16:creationId xmlns:a16="http://schemas.microsoft.com/office/drawing/2014/main" id="{2C461415-0EE1-7DDC-8074-5D4F4FF842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49626" y="3084195"/>
            <a:ext cx="1422021" cy="744191"/>
          </a:xfrm>
          <a:prstGeom prst="rect">
            <a:avLst/>
          </a:prstGeom>
        </p:spPr>
      </p:pic>
      <p:pic>
        <p:nvPicPr>
          <p:cNvPr id="26" name="Picture 25">
            <a:extLst>
              <a:ext uri="{FF2B5EF4-FFF2-40B4-BE49-F238E27FC236}">
                <a16:creationId xmlns:a16="http://schemas.microsoft.com/office/drawing/2014/main" id="{83963103-18CA-74CF-E413-CE0A94123C9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75310" y="4200812"/>
            <a:ext cx="868651" cy="453047"/>
          </a:xfrm>
          <a:prstGeom prst="rect">
            <a:avLst/>
          </a:prstGeom>
        </p:spPr>
      </p:pic>
    </p:spTree>
    <p:extLst>
      <p:ext uri="{BB962C8B-B14F-4D97-AF65-F5344CB8AC3E}">
        <p14:creationId xmlns:p14="http://schemas.microsoft.com/office/powerpoint/2010/main" val="41418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001E9-ED93-4DB9-D326-57E428C5D55B}"/>
              </a:ext>
            </a:extLst>
          </p:cNvPr>
          <p:cNvSpPr txBox="1"/>
          <p:nvPr/>
        </p:nvSpPr>
        <p:spPr>
          <a:xfrm>
            <a:off x="1705124" y="1347905"/>
            <a:ext cx="10198176" cy="3553280"/>
          </a:xfrm>
          <a:prstGeom prst="rect">
            <a:avLst/>
          </a:prstGeom>
          <a:noFill/>
        </p:spPr>
        <p:txBody>
          <a:bodyPr wrap="none" rtlCol="0">
            <a:spAutoFit/>
          </a:bodyPr>
          <a:lstStyle/>
          <a:p>
            <a:pPr algn="just"/>
            <a:r>
              <a:rPr lang="en-US" sz="2800" b="1" dirty="0">
                <a:latin typeface="Sans Serif "/>
              </a:rPr>
              <a:t>Objectives:</a:t>
            </a:r>
          </a:p>
          <a:p>
            <a:pPr algn="just"/>
            <a:endParaRPr lang="en-US" sz="2000" b="1" dirty="0">
              <a:latin typeface="Sans Serif "/>
            </a:endParaRPr>
          </a:p>
          <a:p>
            <a:pPr algn="just">
              <a:lnSpc>
                <a:spcPct val="150000"/>
              </a:lnSpc>
            </a:pPr>
            <a:r>
              <a:rPr lang="en-US" sz="2000" i="0" dirty="0">
                <a:effectLst/>
                <a:latin typeface="Sans Serif "/>
              </a:rPr>
              <a:t>Design an intuitive and user-centric video conferencing web application that provides seamless,</a:t>
            </a:r>
          </a:p>
          <a:p>
            <a:pPr algn="just">
              <a:lnSpc>
                <a:spcPct val="150000"/>
              </a:lnSpc>
            </a:pPr>
            <a:r>
              <a:rPr lang="en-US" sz="2000" i="0" dirty="0">
                <a:effectLst/>
                <a:latin typeface="Sans Serif "/>
              </a:rPr>
              <a:t>high-quality virtual communication experiences, fosters collaboration, and ensures accessibility </a:t>
            </a:r>
          </a:p>
          <a:p>
            <a:pPr algn="just">
              <a:lnSpc>
                <a:spcPct val="150000"/>
              </a:lnSpc>
            </a:pPr>
            <a:r>
              <a:rPr lang="en-US" sz="2000" i="0" dirty="0">
                <a:effectLst/>
                <a:latin typeface="Sans Serif "/>
              </a:rPr>
              <a:t>across devices and platforms. The objective is to create a user-friendly interface, optimize audio </a:t>
            </a:r>
          </a:p>
          <a:p>
            <a:pPr algn="just">
              <a:lnSpc>
                <a:spcPct val="150000"/>
              </a:lnSpc>
            </a:pPr>
            <a:r>
              <a:rPr lang="en-US" sz="2000" i="0" dirty="0">
                <a:effectLst/>
                <a:latin typeface="Sans Serif "/>
              </a:rPr>
              <a:t>and video performance, integrate essential features such as screen sharing , prioritize </a:t>
            </a:r>
          </a:p>
          <a:p>
            <a:pPr algn="just">
              <a:lnSpc>
                <a:spcPct val="150000"/>
              </a:lnSpc>
            </a:pPr>
            <a:r>
              <a:rPr lang="en-US" sz="2000" i="0" dirty="0">
                <a:effectLst/>
                <a:latin typeface="Sans Serif "/>
              </a:rPr>
              <a:t>data security and privacy, and deliver a reliable tool that enhances remote communication for </a:t>
            </a:r>
          </a:p>
          <a:p>
            <a:pPr algn="just">
              <a:lnSpc>
                <a:spcPct val="150000"/>
              </a:lnSpc>
            </a:pPr>
            <a:r>
              <a:rPr lang="en-US" sz="2000" i="0" dirty="0">
                <a:effectLst/>
                <a:latin typeface="Sans Serif "/>
              </a:rPr>
              <a:t>both personal and professional users.</a:t>
            </a:r>
            <a:endParaRPr lang="en-IN" sz="2000" dirty="0">
              <a:latin typeface="Sans Serif "/>
            </a:endParaRPr>
          </a:p>
        </p:txBody>
      </p:sp>
    </p:spTree>
    <p:extLst>
      <p:ext uri="{BB962C8B-B14F-4D97-AF65-F5344CB8AC3E}">
        <p14:creationId xmlns:p14="http://schemas.microsoft.com/office/powerpoint/2010/main" val="3970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E97843-6065-9F86-D0AC-3DB6BF582162}"/>
              </a:ext>
            </a:extLst>
          </p:cNvPr>
          <p:cNvSpPr txBox="1"/>
          <p:nvPr/>
        </p:nvSpPr>
        <p:spPr>
          <a:xfrm>
            <a:off x="3560617" y="803563"/>
            <a:ext cx="5070765" cy="3091616"/>
          </a:xfrm>
          <a:prstGeom prst="rect">
            <a:avLst/>
          </a:prstGeom>
          <a:noFill/>
        </p:spPr>
        <p:txBody>
          <a:bodyPr wrap="square" rtlCol="0">
            <a:spAutoFit/>
          </a:bodyPr>
          <a:lstStyle/>
          <a:p>
            <a:r>
              <a:rPr lang="en-US" sz="2800" b="1" dirty="0">
                <a:latin typeface="Sans Serif "/>
              </a:rPr>
              <a:t>Functional Requirements :</a:t>
            </a:r>
          </a:p>
          <a:p>
            <a:endParaRPr lang="en-US" sz="2000" dirty="0">
              <a:latin typeface="Sans Serif "/>
            </a:endParaRPr>
          </a:p>
          <a:p>
            <a:pPr algn="l">
              <a:lnSpc>
                <a:spcPct val="150000"/>
              </a:lnSpc>
              <a:buFont typeface="Arial" panose="020B0604020202020204" pitchFamily="34" charset="0"/>
              <a:buChar char="•"/>
            </a:pPr>
            <a:r>
              <a:rPr lang="en-US" sz="2000" b="0" i="0" dirty="0">
                <a:solidFill>
                  <a:srgbClr val="000000"/>
                </a:solidFill>
                <a:effectLst/>
                <a:latin typeface="Sans Serif "/>
              </a:rPr>
              <a:t> The system must support 1-to-1 calls</a:t>
            </a:r>
          </a:p>
          <a:p>
            <a:pPr algn="l">
              <a:lnSpc>
                <a:spcPct val="150000"/>
              </a:lnSpc>
              <a:buFont typeface="Arial" panose="020B0604020202020204" pitchFamily="34" charset="0"/>
              <a:buChar char="•"/>
            </a:pPr>
            <a:r>
              <a:rPr lang="en-US" sz="2000" b="0" i="0" dirty="0">
                <a:solidFill>
                  <a:srgbClr val="000000"/>
                </a:solidFill>
                <a:effectLst/>
                <a:latin typeface="Sans Serif "/>
              </a:rPr>
              <a:t> Calls can be audio or video or screen sharing </a:t>
            </a:r>
          </a:p>
          <a:p>
            <a:pPr algn="l">
              <a:lnSpc>
                <a:spcPct val="150000"/>
              </a:lnSpc>
              <a:buFont typeface="Arial" panose="020B0604020202020204" pitchFamily="34" charset="0"/>
              <a:buChar char="•"/>
            </a:pPr>
            <a:r>
              <a:rPr lang="en-US" sz="2000" b="0" i="0" dirty="0">
                <a:solidFill>
                  <a:srgbClr val="000000"/>
                </a:solidFill>
                <a:effectLst/>
                <a:latin typeface="Sans Serif "/>
              </a:rPr>
              <a:t> </a:t>
            </a:r>
            <a:r>
              <a:rPr lang="en-IN" sz="2000" b="0" i="0" u="none" strike="noStrike" baseline="0" dirty="0">
                <a:latin typeface="Sans Serif "/>
              </a:rPr>
              <a:t>User signup</a:t>
            </a:r>
          </a:p>
          <a:p>
            <a:pPr algn="l">
              <a:lnSpc>
                <a:spcPct val="150000"/>
              </a:lnSpc>
              <a:buFont typeface="Arial" panose="020B0604020202020204" pitchFamily="34" charset="0"/>
              <a:buChar char="•"/>
            </a:pPr>
            <a:r>
              <a:rPr lang="en-IN" sz="2000" dirty="0">
                <a:latin typeface="Sans Serif "/>
              </a:rPr>
              <a:t> Responsive Web Page design</a:t>
            </a:r>
          </a:p>
          <a:p>
            <a:pPr algn="l">
              <a:lnSpc>
                <a:spcPct val="150000"/>
              </a:lnSpc>
            </a:pPr>
            <a:endParaRPr lang="en-IN" sz="2000" dirty="0">
              <a:latin typeface="Sans Serif "/>
            </a:endParaRPr>
          </a:p>
        </p:txBody>
      </p:sp>
      <p:sp>
        <p:nvSpPr>
          <p:cNvPr id="7" name="TextBox 6">
            <a:extLst>
              <a:ext uri="{FF2B5EF4-FFF2-40B4-BE49-F238E27FC236}">
                <a16:creationId xmlns:a16="http://schemas.microsoft.com/office/drawing/2014/main" id="{F529AD25-A0FD-77CA-C15F-ED38DB1F3063}"/>
              </a:ext>
            </a:extLst>
          </p:cNvPr>
          <p:cNvSpPr txBox="1"/>
          <p:nvPr/>
        </p:nvSpPr>
        <p:spPr>
          <a:xfrm>
            <a:off x="3560617" y="4401327"/>
            <a:ext cx="6096000" cy="1295868"/>
          </a:xfrm>
          <a:prstGeom prst="rect">
            <a:avLst/>
          </a:prstGeom>
          <a:noFill/>
        </p:spPr>
        <p:txBody>
          <a:bodyPr wrap="square">
            <a:spAutoFit/>
          </a:bodyPr>
          <a:lstStyle/>
          <a:p>
            <a:pPr>
              <a:lnSpc>
                <a:spcPct val="150000"/>
              </a:lnSpc>
              <a:spcBef>
                <a:spcPts val="125"/>
              </a:spcBef>
            </a:pPr>
            <a:r>
              <a:rPr lang="en-US" b="1" i="1" dirty="0">
                <a:solidFill>
                  <a:srgbClr val="212529"/>
                </a:solidFill>
                <a:effectLst/>
                <a:latin typeface="Sans Serif "/>
              </a:rPr>
              <a:t>Note:</a:t>
            </a:r>
            <a:r>
              <a:rPr lang="en-US" b="0" i="1" dirty="0">
                <a:solidFill>
                  <a:srgbClr val="212529"/>
                </a:solidFill>
                <a:effectLst/>
                <a:latin typeface="Sans Serif "/>
              </a:rPr>
              <a:t> Screen share will be an extension of video call itself, only in case of video call the source of the video is the camera, whereas in screen share source of the video will be the screen.</a:t>
            </a:r>
            <a:endParaRPr lang="en-IN" dirty="0">
              <a:latin typeface="Sans Serif "/>
            </a:endParaRPr>
          </a:p>
        </p:txBody>
      </p:sp>
    </p:spTree>
    <p:extLst>
      <p:ext uri="{BB962C8B-B14F-4D97-AF65-F5344CB8AC3E}">
        <p14:creationId xmlns:p14="http://schemas.microsoft.com/office/powerpoint/2010/main" val="392534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B24C21-CA2F-8CC0-1714-1A8DCFA6C164}"/>
              </a:ext>
            </a:extLst>
          </p:cNvPr>
          <p:cNvSpPr txBox="1"/>
          <p:nvPr/>
        </p:nvSpPr>
        <p:spPr>
          <a:xfrm>
            <a:off x="3574473" y="1560945"/>
            <a:ext cx="5309852" cy="2985433"/>
          </a:xfrm>
          <a:prstGeom prst="rect">
            <a:avLst/>
          </a:prstGeom>
          <a:noFill/>
        </p:spPr>
        <p:txBody>
          <a:bodyPr wrap="none" rtlCol="0">
            <a:spAutoFit/>
          </a:bodyPr>
          <a:lstStyle/>
          <a:p>
            <a:pPr algn="l"/>
            <a:r>
              <a:rPr lang="en-US" sz="2800" b="1" i="0" dirty="0">
                <a:solidFill>
                  <a:srgbClr val="000000"/>
                </a:solidFill>
                <a:effectLst/>
                <a:latin typeface="Sans Serif "/>
              </a:rPr>
              <a:t>Non Functional Requirements:</a:t>
            </a:r>
          </a:p>
          <a:p>
            <a:pPr algn="l"/>
            <a:endParaRPr lang="en-US" sz="2000" b="0" i="0" dirty="0">
              <a:solidFill>
                <a:srgbClr val="000000"/>
              </a:solidFill>
              <a:effectLst/>
              <a:latin typeface="Sans Serif "/>
            </a:endParaRPr>
          </a:p>
          <a:p>
            <a:pPr algn="l">
              <a:lnSpc>
                <a:spcPct val="150000"/>
              </a:lnSpc>
              <a:buFont typeface="Arial" panose="020B0604020202020204" pitchFamily="34" charset="0"/>
              <a:buChar char="•"/>
            </a:pPr>
            <a:r>
              <a:rPr lang="en-US" sz="2000" b="0" i="0" dirty="0">
                <a:solidFill>
                  <a:srgbClr val="000000"/>
                </a:solidFill>
                <a:effectLst/>
                <a:latin typeface="Sans Serif "/>
              </a:rPr>
              <a:t> Should be super fast - low latency is not enough</a:t>
            </a:r>
          </a:p>
          <a:p>
            <a:pPr algn="l">
              <a:lnSpc>
                <a:spcPct val="150000"/>
              </a:lnSpc>
              <a:buFont typeface="Arial" panose="020B0604020202020204" pitchFamily="34" charset="0"/>
              <a:buChar char="•"/>
            </a:pPr>
            <a:r>
              <a:rPr lang="en-US" sz="2000" b="0" i="0" dirty="0">
                <a:solidFill>
                  <a:srgbClr val="000000"/>
                </a:solidFill>
                <a:effectLst/>
                <a:latin typeface="Sans Serif "/>
              </a:rPr>
              <a:t> High availability</a:t>
            </a:r>
          </a:p>
          <a:p>
            <a:pPr algn="l">
              <a:lnSpc>
                <a:spcPct val="150000"/>
              </a:lnSpc>
              <a:buFont typeface="Arial" panose="020B0604020202020204" pitchFamily="34" charset="0"/>
              <a:buChar char="•"/>
            </a:pPr>
            <a:r>
              <a:rPr lang="en-US" sz="2000" b="0" i="0" dirty="0">
                <a:solidFill>
                  <a:srgbClr val="000000"/>
                </a:solidFill>
                <a:effectLst/>
                <a:latin typeface="Sans Serif "/>
              </a:rPr>
              <a:t> Data loss is OK for video/audio/screen sharing</a:t>
            </a:r>
          </a:p>
          <a:p>
            <a:pPr algn="l">
              <a:lnSpc>
                <a:spcPct val="150000"/>
              </a:lnSpc>
              <a:buFont typeface="Arial" panose="020B0604020202020204" pitchFamily="34" charset="0"/>
              <a:buChar char="•"/>
            </a:pPr>
            <a:r>
              <a:rPr lang="en-US" sz="2000" dirty="0">
                <a:solidFill>
                  <a:srgbClr val="000000"/>
                </a:solidFill>
                <a:latin typeface="Sans Serif "/>
              </a:rPr>
              <a:t> </a:t>
            </a:r>
            <a:r>
              <a:rPr lang="en-US" sz="2000" b="0" i="0" strike="noStrike" baseline="0" dirty="0">
                <a:solidFill>
                  <a:srgbClr val="202124"/>
                </a:solidFill>
                <a:latin typeface="Sans Serif "/>
              </a:rPr>
              <a:t>works the same in every environment</a:t>
            </a:r>
            <a:endParaRPr lang="en-US" sz="2000" b="0" i="0" dirty="0">
              <a:solidFill>
                <a:srgbClr val="000000"/>
              </a:solidFill>
              <a:effectLst/>
              <a:latin typeface="Sans Serif "/>
            </a:endParaRPr>
          </a:p>
          <a:p>
            <a:endParaRPr lang="en-IN" sz="2000" dirty="0">
              <a:latin typeface="Sans Serif "/>
            </a:endParaRPr>
          </a:p>
        </p:txBody>
      </p:sp>
    </p:spTree>
    <p:extLst>
      <p:ext uri="{BB962C8B-B14F-4D97-AF65-F5344CB8AC3E}">
        <p14:creationId xmlns:p14="http://schemas.microsoft.com/office/powerpoint/2010/main" val="31182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63E5AC-F60D-4590-0E82-9EF296A1A1CD}"/>
              </a:ext>
            </a:extLst>
          </p:cNvPr>
          <p:cNvSpPr txBox="1"/>
          <p:nvPr/>
        </p:nvSpPr>
        <p:spPr>
          <a:xfrm>
            <a:off x="1940723" y="675885"/>
            <a:ext cx="7494424" cy="523220"/>
          </a:xfrm>
          <a:prstGeom prst="rect">
            <a:avLst/>
          </a:prstGeom>
          <a:noFill/>
        </p:spPr>
        <p:txBody>
          <a:bodyPr wrap="none" rtlCol="0">
            <a:spAutoFit/>
          </a:bodyPr>
          <a:lstStyle/>
          <a:p>
            <a:r>
              <a:rPr lang="en-US" sz="2800" b="1" dirty="0">
                <a:latin typeface="Sans Serif "/>
              </a:rPr>
              <a:t>Site map: following are list of pages for a website</a:t>
            </a:r>
            <a:endParaRPr lang="en-IN" sz="2800" b="1" dirty="0">
              <a:latin typeface="Sans Serif "/>
            </a:endParaRPr>
          </a:p>
        </p:txBody>
      </p:sp>
      <p:pic>
        <p:nvPicPr>
          <p:cNvPr id="4" name="Picture 3">
            <a:extLst>
              <a:ext uri="{FF2B5EF4-FFF2-40B4-BE49-F238E27FC236}">
                <a16:creationId xmlns:a16="http://schemas.microsoft.com/office/drawing/2014/main" id="{3254B2E6-97F3-3622-61AA-CA62B3157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649" y="1335740"/>
            <a:ext cx="8822105" cy="5091953"/>
          </a:xfrm>
          <a:prstGeom prst="rect">
            <a:avLst/>
          </a:prstGeom>
        </p:spPr>
      </p:pic>
    </p:spTree>
    <p:extLst>
      <p:ext uri="{BB962C8B-B14F-4D97-AF65-F5344CB8AC3E}">
        <p14:creationId xmlns:p14="http://schemas.microsoft.com/office/powerpoint/2010/main" val="252572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01327-7518-BE2C-10D6-2C514D5CFD63}"/>
              </a:ext>
            </a:extLst>
          </p:cNvPr>
          <p:cNvSpPr txBox="1"/>
          <p:nvPr/>
        </p:nvSpPr>
        <p:spPr>
          <a:xfrm>
            <a:off x="1613648" y="722875"/>
            <a:ext cx="2142564" cy="400110"/>
          </a:xfrm>
          <a:prstGeom prst="rect">
            <a:avLst/>
          </a:prstGeom>
          <a:noFill/>
        </p:spPr>
        <p:txBody>
          <a:bodyPr wrap="square" rtlCol="0">
            <a:spAutoFit/>
          </a:bodyPr>
          <a:lstStyle/>
          <a:p>
            <a:r>
              <a:rPr lang="en-US" sz="2000" b="1" dirty="0">
                <a:latin typeface="Sans Serif "/>
              </a:rPr>
              <a:t>Architecture:</a:t>
            </a:r>
            <a:endParaRPr lang="en-IN" sz="2000" b="1" dirty="0">
              <a:latin typeface="Sans Serif "/>
            </a:endParaRPr>
          </a:p>
        </p:txBody>
      </p:sp>
      <p:pic>
        <p:nvPicPr>
          <p:cNvPr id="6" name="Picture 5">
            <a:extLst>
              <a:ext uri="{FF2B5EF4-FFF2-40B4-BE49-F238E27FC236}">
                <a16:creationId xmlns:a16="http://schemas.microsoft.com/office/drawing/2014/main" id="{9BB491F8-A920-867E-AEEB-0ECD3A856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645460"/>
            <a:ext cx="7772399" cy="5780051"/>
          </a:xfrm>
          <a:prstGeom prst="rect">
            <a:avLst/>
          </a:prstGeom>
        </p:spPr>
      </p:pic>
    </p:spTree>
    <p:extLst>
      <p:ext uri="{BB962C8B-B14F-4D97-AF65-F5344CB8AC3E}">
        <p14:creationId xmlns:p14="http://schemas.microsoft.com/office/powerpoint/2010/main" val="239173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EE4CD1-EF6F-810D-B161-981E7D7ADEAB}"/>
              </a:ext>
            </a:extLst>
          </p:cNvPr>
          <p:cNvSpPr txBox="1"/>
          <p:nvPr/>
        </p:nvSpPr>
        <p:spPr>
          <a:xfrm>
            <a:off x="5047129" y="2250141"/>
            <a:ext cx="2255746" cy="369332"/>
          </a:xfrm>
          <a:prstGeom prst="rect">
            <a:avLst/>
          </a:prstGeom>
          <a:noFill/>
        </p:spPr>
        <p:txBody>
          <a:bodyPr wrap="none" rtlCol="0">
            <a:spAutoFit/>
          </a:bodyPr>
          <a:lstStyle/>
          <a:p>
            <a:r>
              <a:rPr lang="en-US" dirty="0"/>
              <a:t>How </a:t>
            </a:r>
            <a:r>
              <a:rPr lang="en-US" dirty="0" err="1"/>
              <a:t>Webrtc</a:t>
            </a:r>
            <a:r>
              <a:rPr lang="en-US" dirty="0"/>
              <a:t> works</a:t>
            </a:r>
            <a:endParaRPr lang="en-IN" dirty="0"/>
          </a:p>
        </p:txBody>
      </p:sp>
    </p:spTree>
    <p:extLst>
      <p:ext uri="{BB962C8B-B14F-4D97-AF65-F5344CB8AC3E}">
        <p14:creationId xmlns:p14="http://schemas.microsoft.com/office/powerpoint/2010/main" val="332919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06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6233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161</TotalTime>
  <Words>246</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Sans Serif </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oulkar</dc:creator>
  <cp:lastModifiedBy>shubham oulkar</cp:lastModifiedBy>
  <cp:revision>11</cp:revision>
  <dcterms:created xsi:type="dcterms:W3CDTF">2023-08-14T07:24:26Z</dcterms:created>
  <dcterms:modified xsi:type="dcterms:W3CDTF">2023-08-14T10:36:34Z</dcterms:modified>
</cp:coreProperties>
</file>