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9" r:id="rId2"/>
    <p:sldId id="256" r:id="rId3"/>
    <p:sldId id="300" r:id="rId4"/>
    <p:sldId id="257" r:id="rId5"/>
    <p:sldId id="258" r:id="rId6"/>
    <p:sldId id="259" r:id="rId7"/>
    <p:sldId id="301" r:id="rId8"/>
    <p:sldId id="302" r:id="rId9"/>
    <p:sldId id="303" r:id="rId10"/>
    <p:sldId id="277" r:id="rId11"/>
    <p:sldId id="297" r:id="rId1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2920" cy="789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523880" y="4466520"/>
            <a:ext cx="9142920" cy="789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480" cy="789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08920" y="3602160"/>
            <a:ext cx="4461480" cy="789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08920" y="4466520"/>
            <a:ext cx="4461480" cy="789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523880" y="4466520"/>
            <a:ext cx="4461480" cy="789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2920" cy="1654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2920" cy="1654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5058360" y="3602160"/>
            <a:ext cx="2073600" cy="165456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5058360" y="3602160"/>
            <a:ext cx="2073600" cy="165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920" cy="1654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2920" cy="1654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480" cy="1654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08920" y="3602160"/>
            <a:ext cx="4461480" cy="1654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480" cy="789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523880" y="4466520"/>
            <a:ext cx="4461480" cy="789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08920" y="3602160"/>
            <a:ext cx="4461480" cy="1654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480" cy="1654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08920" y="3602160"/>
            <a:ext cx="4461480" cy="789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08920" y="4466520"/>
            <a:ext cx="4461480" cy="789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4461480" cy="789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08920" y="3602160"/>
            <a:ext cx="4461480" cy="789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523880" y="4466520"/>
            <a:ext cx="9142920" cy="789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2920" cy="16545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2"/>
          <p:cNvSpPr/>
          <p:nvPr/>
        </p:nvSpPr>
        <p:spPr>
          <a:xfrm>
            <a:off x="4048735" y="1706393"/>
            <a:ext cx="7182009" cy="44254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endParaRPr sz="6000" dirty="0" smtClean="0">
              <a:solidFill>
                <a:srgbClr val="00B0F0"/>
              </a:solidFill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757800" y="4273920"/>
            <a:ext cx="2330640" cy="1004040"/>
          </a:xfrm>
          <a:prstGeom prst="rect">
            <a:avLst/>
          </a:prstGeom>
          <a:noFill/>
          <a:ln>
            <a:noFill/>
          </a:ln>
          <a:effectLst>
            <a:outerShdw blurRad="50800" dist="7620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040" cy="6856920"/>
          </a:xfrm>
          <a:prstGeom prst="rect">
            <a:avLst/>
          </a:prstGeom>
        </p:spPr>
      </p:pic>
      <p:sp>
        <p:nvSpPr>
          <p:cNvPr id="8" name="CustomShape 2"/>
          <p:cNvSpPr/>
          <p:nvPr/>
        </p:nvSpPr>
        <p:spPr>
          <a:xfrm rot="269743">
            <a:off x="3798521" y="1147140"/>
            <a:ext cx="7096005" cy="38741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9200" b="1" strike="noStrike" dirty="0" smtClean="0">
                <a:latin typeface="28 Days Later"/>
                <a:ea typeface="DejaVu Sans"/>
              </a:rPr>
              <a:t>Aisha</a:t>
            </a:r>
            <a:endParaRPr lang="en-IN" sz="9200" strike="noStrike" dirty="0" smtClean="0">
              <a:solidFill>
                <a:srgbClr val="FFFFFF"/>
              </a:solidFill>
              <a:latin typeface="28 Days Later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IN" sz="6000" dirty="0" smtClean="0">
                <a:solidFill>
                  <a:srgbClr val="FFFFFF"/>
                </a:solidFill>
                <a:latin typeface="28 Days Later"/>
              </a:rPr>
              <a:t>		</a:t>
            </a:r>
            <a:r>
              <a:rPr lang="en-IN" sz="5400" dirty="0" smtClean="0">
                <a:solidFill>
                  <a:srgbClr val="002060"/>
                </a:solidFill>
                <a:latin typeface="28 Days Later"/>
              </a:rPr>
              <a:t>The Virtual </a:t>
            </a:r>
          </a:p>
          <a:p>
            <a:pPr>
              <a:lnSpc>
                <a:spcPct val="100000"/>
              </a:lnSpc>
            </a:pPr>
            <a:r>
              <a:rPr lang="en-IN" sz="5400" dirty="0" smtClean="0">
                <a:solidFill>
                  <a:srgbClr val="002060"/>
                </a:solidFill>
                <a:latin typeface="28 Days Later"/>
              </a:rPr>
              <a:t>		Mobile Assistant</a:t>
            </a:r>
            <a:endParaRPr sz="54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1445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2"/>
          <p:cNvSpPr/>
          <p:nvPr/>
        </p:nvSpPr>
        <p:spPr>
          <a:xfrm>
            <a:off x="3765600" y="2489760"/>
            <a:ext cx="4659480" cy="1552680"/>
          </a:xfrm>
          <a:prstGeom prst="rect">
            <a:avLst/>
          </a:prstGeom>
          <a:noFill/>
          <a:ln>
            <a:noFill/>
          </a:ln>
          <a:effectLst>
            <a:outerShdw blurRad="50800" dist="7620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9600" strike="noStrike">
                <a:solidFill>
                  <a:srgbClr val="C4335C"/>
                </a:solidFill>
                <a:latin typeface="Franchise"/>
                <a:ea typeface="Franchise"/>
              </a:rPr>
              <a:t>Lets Start…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2"/>
          <p:cNvSpPr/>
          <p:nvPr/>
        </p:nvSpPr>
        <p:spPr>
          <a:xfrm>
            <a:off x="3983980" y="4497560"/>
            <a:ext cx="3638160" cy="1430280"/>
          </a:xfrm>
          <a:prstGeom prst="rect">
            <a:avLst/>
          </a:prstGeom>
          <a:noFill/>
          <a:ln>
            <a:noFill/>
          </a:ln>
          <a:effectLst>
            <a:outerShdw blurRad="50800" dist="7620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8800" strike="noStrike" dirty="0">
                <a:solidFill>
                  <a:srgbClr val="C4335C"/>
                </a:solidFill>
                <a:latin typeface="Franchise"/>
                <a:ea typeface="Franchise"/>
              </a:rPr>
              <a:t>Thank You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980" y="493879"/>
            <a:ext cx="3638160" cy="3673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1080"/>
            <a:ext cx="12191040" cy="6856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2"/>
          <p:cNvSpPr/>
          <p:nvPr/>
        </p:nvSpPr>
        <p:spPr>
          <a:xfrm>
            <a:off x="2504515" y="154986"/>
            <a:ext cx="7182009" cy="3608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9200" strike="noStrike" dirty="0" smtClean="0">
                <a:solidFill>
                  <a:srgbClr val="FFFFFF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28 Days Later"/>
                <a:ea typeface="DejaVu Sans"/>
              </a:rPr>
              <a:t>Aisha </a:t>
            </a:r>
          </a:p>
          <a:p>
            <a:pPr>
              <a:lnSpc>
                <a:spcPct val="100000"/>
              </a:lnSpc>
            </a:pPr>
            <a:r>
              <a:rPr lang="en-IN" sz="6000" dirty="0" smtClean="0">
                <a:solidFill>
                  <a:srgbClr val="FFFFFF"/>
                </a:solidFill>
                <a:latin typeface="28 Days Later"/>
              </a:rPr>
              <a:t>		</a:t>
            </a:r>
            <a:r>
              <a:rPr lang="en-IN" sz="5400" dirty="0" smtClean="0">
                <a:solidFill>
                  <a:srgbClr val="00B0F0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28 Days Later"/>
              </a:rPr>
              <a:t>The Virtual </a:t>
            </a:r>
          </a:p>
          <a:p>
            <a:pPr>
              <a:lnSpc>
                <a:spcPct val="100000"/>
              </a:lnSpc>
            </a:pPr>
            <a:r>
              <a:rPr lang="en-IN" sz="5400" dirty="0" smtClean="0">
                <a:solidFill>
                  <a:srgbClr val="00B0F0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28 Days Later"/>
              </a:rPr>
              <a:t>		Mobile Assistant</a:t>
            </a:r>
            <a:endParaRPr sz="5400" dirty="0" smtClean="0">
              <a:solidFill>
                <a:srgbClr val="00B0F0"/>
              </a:solidFill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2802500" y="4476202"/>
            <a:ext cx="1871100" cy="738130"/>
          </a:xfrm>
          <a:prstGeom prst="rect">
            <a:avLst/>
          </a:prstGeom>
          <a:noFill/>
          <a:ln>
            <a:noFill/>
          </a:ln>
          <a:effectLst>
            <a:outerShdw blurRad="50800" dist="7620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400" strike="noStrike" dirty="0" smtClean="0">
                <a:solidFill>
                  <a:srgbClr val="C4335C"/>
                </a:solidFill>
                <a:latin typeface="Franchise"/>
                <a:ea typeface="Franchise"/>
              </a:rPr>
              <a:t>Presents:</a:t>
            </a:r>
            <a:endParaRPr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4241801" y="5416261"/>
            <a:ext cx="7759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 Vinay Avinash Mahamuni	</a:t>
            </a:r>
            <a:r>
              <a:rPr lang="en-US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</a:t>
            </a:r>
            <a:r>
              <a:rPr lang="en-US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2013BCS050</a:t>
            </a:r>
            <a:endParaRPr lang="en-IN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</a:t>
            </a:r>
            <a:r>
              <a:rPr lang="en-US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Shubham Dnyaneshwar Pagarwar	  </a:t>
            </a:r>
            <a:r>
              <a:rPr lang="en-US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2014BCS209</a:t>
            </a:r>
            <a:endParaRPr lang="en-IN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Ms</a:t>
            </a:r>
            <a:r>
              <a:rPr lang="en-US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Payal Laxmikant Bhalerao		</a:t>
            </a:r>
            <a:r>
              <a:rPr lang="en-US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2014BCS214</a:t>
            </a:r>
            <a:endParaRPr lang="en-IN" sz="21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5040"/>
            <a:ext cx="12191040" cy="6856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3741480" y="125280"/>
            <a:ext cx="4708080" cy="1552680"/>
          </a:xfrm>
          <a:prstGeom prst="rect">
            <a:avLst/>
          </a:prstGeom>
          <a:noFill/>
          <a:ln>
            <a:noFill/>
          </a:ln>
          <a:effectLst>
            <a:outerShdw blurRad="50800" dist="7620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9600" strike="noStrike" dirty="0" smtClean="0">
                <a:solidFill>
                  <a:srgbClr val="C4335C"/>
                </a:solidFill>
                <a:latin typeface="Franchise"/>
                <a:ea typeface="Franchise"/>
              </a:rPr>
              <a:t>Contents</a:t>
            </a:r>
            <a:endParaRPr dirty="0"/>
          </a:p>
        </p:txBody>
      </p:sp>
      <p:sp>
        <p:nvSpPr>
          <p:cNvPr id="43" name="CustomShape 3"/>
          <p:cNvSpPr/>
          <p:nvPr/>
        </p:nvSpPr>
        <p:spPr>
          <a:xfrm>
            <a:off x="1920971" y="1677960"/>
            <a:ext cx="11482972" cy="4172070"/>
          </a:xfrm>
          <a:prstGeom prst="rect">
            <a:avLst/>
          </a:prstGeom>
          <a:noFill/>
          <a:ln>
            <a:noFill/>
          </a:ln>
          <a:effectLst>
            <a:outerShdw blurRad="50800" dist="7620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3200" dirty="0" smtClean="0">
                <a:solidFill>
                  <a:srgbClr val="00B0F0"/>
                </a:solidFill>
              </a:rPr>
              <a:t> Introduction</a:t>
            </a:r>
            <a:endParaRPr lang="en-IN" sz="32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3200" dirty="0">
                <a:solidFill>
                  <a:srgbClr val="00B0F0"/>
                </a:solidFill>
              </a:rPr>
              <a:t> </a:t>
            </a:r>
            <a:r>
              <a:rPr lang="en-IN" sz="3200" dirty="0" smtClean="0">
                <a:solidFill>
                  <a:srgbClr val="00B0F0"/>
                </a:solidFill>
              </a:rPr>
              <a:t>Objectives</a:t>
            </a:r>
            <a:endParaRPr lang="en-IN" sz="3200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3200" dirty="0" smtClean="0">
                <a:solidFill>
                  <a:srgbClr val="00B0F0"/>
                </a:solidFill>
              </a:rPr>
              <a:t> Functionalities</a:t>
            </a:r>
            <a:endParaRPr lang="en-IN" sz="3200" dirty="0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3200" dirty="0" smtClean="0">
                <a:solidFill>
                  <a:srgbClr val="00B0F0"/>
                </a:solidFill>
              </a:rPr>
              <a:t> Application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3200" dirty="0" smtClean="0">
                <a:solidFill>
                  <a:srgbClr val="00B0F0"/>
                </a:solidFill>
              </a:rPr>
              <a:t> Specifications 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3200" dirty="0" smtClean="0">
                <a:solidFill>
                  <a:srgbClr val="00B0F0"/>
                </a:solidFill>
              </a:rPr>
              <a:t> Limitations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endParaRPr lang="en-IN" sz="32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173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30440"/>
            <a:ext cx="12191040" cy="6856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3741480" y="125280"/>
            <a:ext cx="4708080" cy="1552680"/>
          </a:xfrm>
          <a:prstGeom prst="rect">
            <a:avLst/>
          </a:prstGeom>
          <a:noFill/>
          <a:ln>
            <a:noFill/>
          </a:ln>
          <a:effectLst>
            <a:outerShdw blurRad="50800" dist="7620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9600" strike="noStrike" dirty="0" smtClean="0">
                <a:solidFill>
                  <a:srgbClr val="C4335C"/>
                </a:solidFill>
                <a:latin typeface="Franchise"/>
                <a:ea typeface="Franchise"/>
              </a:rPr>
              <a:t>Introduction</a:t>
            </a:r>
            <a:endParaRPr dirty="0"/>
          </a:p>
        </p:txBody>
      </p:sp>
      <p:sp>
        <p:nvSpPr>
          <p:cNvPr id="43" name="CustomShape 3"/>
          <p:cNvSpPr/>
          <p:nvPr/>
        </p:nvSpPr>
        <p:spPr>
          <a:xfrm>
            <a:off x="600171" y="2101730"/>
            <a:ext cx="11482972" cy="2241669"/>
          </a:xfrm>
          <a:prstGeom prst="rect">
            <a:avLst/>
          </a:prstGeom>
          <a:noFill/>
          <a:ln>
            <a:noFill/>
          </a:ln>
          <a:effectLst>
            <a:outerShdw blurRad="50800" dist="7620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B0F0"/>
                </a:solidFill>
              </a:rPr>
              <a:t>‘</a:t>
            </a:r>
            <a:r>
              <a:rPr lang="en-US" sz="3200" b="1" dirty="0" smtClean="0">
                <a:solidFill>
                  <a:srgbClr val="00B0F0"/>
                </a:solidFill>
              </a:rPr>
              <a:t>Aisha-THE VIRTUAL ASSISTANT</a:t>
            </a:r>
            <a:r>
              <a:rPr lang="en-US" sz="3200" dirty="0" smtClean="0">
                <a:solidFill>
                  <a:srgbClr val="00B0F0"/>
                </a:solidFill>
              </a:rPr>
              <a:t>’- </a:t>
            </a:r>
            <a:r>
              <a:rPr lang="en-US" sz="3200" dirty="0">
                <a:solidFill>
                  <a:srgbClr val="00B0F0"/>
                </a:solidFill>
              </a:rPr>
              <a:t>an android app 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B0F0"/>
                </a:solidFill>
              </a:rPr>
              <a:t> An intelligent personal assistant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solidFill>
                  <a:srgbClr val="00B0F0"/>
                </a:solidFill>
              </a:rPr>
              <a:t> </a:t>
            </a:r>
            <a:r>
              <a:rPr lang="en-US" sz="3200" dirty="0" smtClean="0">
                <a:solidFill>
                  <a:srgbClr val="00B0F0"/>
                </a:solidFill>
              </a:rPr>
              <a:t>Multi-Functional application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solidFill>
                  <a:srgbClr val="00B0F0"/>
                </a:solidFill>
              </a:rPr>
              <a:t> </a:t>
            </a:r>
            <a:r>
              <a:rPr lang="en-US" sz="3200" dirty="0" smtClean="0">
                <a:solidFill>
                  <a:srgbClr val="00B0F0"/>
                </a:solidFill>
              </a:rPr>
              <a:t>Artificial Friend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endParaRPr lang="en-US" sz="3200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endParaRPr lang="en-US" sz="32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2949480" y="125280"/>
            <a:ext cx="6291720" cy="1552680"/>
          </a:xfrm>
          <a:prstGeom prst="rect">
            <a:avLst/>
          </a:prstGeom>
          <a:noFill/>
          <a:ln>
            <a:noFill/>
          </a:ln>
          <a:effectLst>
            <a:outerShdw blurRad="50800" dist="7620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9600" dirty="0" smtClean="0">
                <a:solidFill>
                  <a:srgbClr val="C4335C"/>
                </a:solidFill>
                <a:latin typeface="Franchise"/>
                <a:ea typeface="Franchise"/>
              </a:rPr>
              <a:t>Objectives</a:t>
            </a:r>
            <a:endParaRPr dirty="0"/>
          </a:p>
        </p:txBody>
      </p:sp>
      <p:sp>
        <p:nvSpPr>
          <p:cNvPr id="47" name="CustomShape 3"/>
          <p:cNvSpPr/>
          <p:nvPr/>
        </p:nvSpPr>
        <p:spPr>
          <a:xfrm>
            <a:off x="339545" y="2396623"/>
            <a:ext cx="10762432" cy="4585577"/>
          </a:xfrm>
          <a:prstGeom prst="rect">
            <a:avLst/>
          </a:prstGeom>
          <a:noFill/>
          <a:ln>
            <a:noFill/>
          </a:ln>
          <a:effectLst>
            <a:outerShdw blurRad="50800" dist="7620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3600" strike="noStrike" dirty="0" smtClean="0">
                <a:solidFill>
                  <a:srgbClr val="00B0F0"/>
                </a:solidFill>
                <a:latin typeface="Lane - Narrow"/>
                <a:ea typeface="Franchise"/>
              </a:rPr>
              <a:t> Open Other </a:t>
            </a:r>
            <a:r>
              <a:rPr lang="en-IN" sz="3200" strike="noStrike" dirty="0" smtClean="0">
                <a:solidFill>
                  <a:srgbClr val="00B0F0"/>
                </a:solidFill>
                <a:latin typeface="Lane - Narrow"/>
                <a:ea typeface="Franchise"/>
              </a:rPr>
              <a:t>Application</a:t>
            </a:r>
            <a:r>
              <a:rPr lang="en-IN" sz="3600" strike="noStrike" dirty="0" smtClean="0">
                <a:solidFill>
                  <a:srgbClr val="00B0F0"/>
                </a:solidFill>
                <a:latin typeface="Lane - Narrow"/>
                <a:ea typeface="Franchise"/>
              </a:rPr>
              <a:t> through Voice &amp; Text Commands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3600" dirty="0" smtClean="0">
                <a:solidFill>
                  <a:srgbClr val="00B0F0"/>
                </a:solidFill>
                <a:latin typeface="Lane - Narrow"/>
                <a:ea typeface="Franchise"/>
              </a:rPr>
              <a:t> Virtual Personality who can chat</a:t>
            </a:r>
          </a:p>
          <a:p>
            <a:pPr>
              <a:lnSpc>
                <a:spcPct val="150000"/>
              </a:lnSpc>
            </a:pPr>
            <a:endParaRPr lang="en-IN" sz="3600" dirty="0" smtClean="0">
              <a:solidFill>
                <a:srgbClr val="00B0F0"/>
              </a:solidFill>
              <a:latin typeface="Lane - Narrow"/>
              <a:ea typeface="Franchise"/>
            </a:endParaRPr>
          </a:p>
          <a:p>
            <a:pPr>
              <a:lnSpc>
                <a:spcPct val="150000"/>
              </a:lnSpc>
            </a:pPr>
            <a:r>
              <a:rPr lang="en-IN" sz="3600" dirty="0" smtClean="0">
                <a:solidFill>
                  <a:srgbClr val="00B0F0"/>
                </a:solidFill>
                <a:latin typeface="Lane - Narrow"/>
                <a:ea typeface="Franchise"/>
              </a:rPr>
              <a:t> </a:t>
            </a:r>
            <a:endParaRPr lang="en-IN" sz="3600" strike="noStrike" dirty="0" smtClean="0">
              <a:solidFill>
                <a:srgbClr val="00B0F0"/>
              </a:solidFill>
              <a:latin typeface="Lane - Narrow"/>
              <a:ea typeface="Franchise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0" y="12700"/>
            <a:ext cx="12191040" cy="6856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3276600" y="125280"/>
            <a:ext cx="5601000" cy="1552680"/>
          </a:xfrm>
          <a:prstGeom prst="rect">
            <a:avLst/>
          </a:prstGeom>
          <a:noFill/>
          <a:ln>
            <a:noFill/>
          </a:ln>
          <a:effectLst>
            <a:outerShdw blurRad="50800" dist="7620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9600" strike="noStrike" dirty="0" smtClean="0">
                <a:solidFill>
                  <a:srgbClr val="C4335C"/>
                </a:solidFill>
                <a:latin typeface="Franchise"/>
                <a:ea typeface="Franchise"/>
              </a:rPr>
              <a:t>Functionalities</a:t>
            </a:r>
            <a:endParaRPr dirty="0"/>
          </a:p>
        </p:txBody>
      </p:sp>
      <p:sp>
        <p:nvSpPr>
          <p:cNvPr id="51" name="CustomShape 3"/>
          <p:cNvSpPr/>
          <p:nvPr/>
        </p:nvSpPr>
        <p:spPr>
          <a:xfrm>
            <a:off x="1968500" y="2122020"/>
            <a:ext cx="6642000" cy="1430280"/>
          </a:xfrm>
          <a:prstGeom prst="rect">
            <a:avLst/>
          </a:prstGeom>
          <a:noFill/>
          <a:ln>
            <a:noFill/>
          </a:ln>
          <a:effectLst>
            <a:outerShdw blurRad="50800" dist="7620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3200" dirty="0">
                <a:solidFill>
                  <a:srgbClr val="00B0F0"/>
                </a:solidFill>
                <a:latin typeface="Lane - Narrow"/>
                <a:ea typeface="Franchise"/>
              </a:rPr>
              <a:t> </a:t>
            </a:r>
            <a:r>
              <a:rPr lang="en-IN" sz="3200" dirty="0" smtClean="0">
                <a:solidFill>
                  <a:srgbClr val="00B0F0"/>
                </a:solidFill>
                <a:latin typeface="Lane - Narrow"/>
                <a:ea typeface="Franchise"/>
              </a:rPr>
              <a:t>Set Alarm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3200" strike="noStrike" dirty="0">
                <a:solidFill>
                  <a:srgbClr val="00B0F0"/>
                </a:solidFill>
                <a:latin typeface="Lane - Narrow"/>
                <a:ea typeface="Franchise"/>
              </a:rPr>
              <a:t> </a:t>
            </a:r>
            <a:r>
              <a:rPr lang="en-IN" sz="3200" dirty="0" smtClean="0">
                <a:solidFill>
                  <a:srgbClr val="00B0F0"/>
                </a:solidFill>
                <a:latin typeface="Lane - Narrow"/>
                <a:ea typeface="Franchise"/>
              </a:rPr>
              <a:t>Web Browsing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3200" strike="noStrike" dirty="0">
                <a:solidFill>
                  <a:srgbClr val="00B0F0"/>
                </a:solidFill>
                <a:latin typeface="Lane - Narrow"/>
                <a:ea typeface="Franchise"/>
              </a:rPr>
              <a:t> </a:t>
            </a:r>
            <a:r>
              <a:rPr lang="en-IN" sz="3200" dirty="0" smtClean="0">
                <a:solidFill>
                  <a:srgbClr val="00B0F0"/>
                </a:solidFill>
                <a:latin typeface="Lane - Narrow"/>
                <a:ea typeface="Franchise"/>
              </a:rPr>
              <a:t>Play Music</a:t>
            </a:r>
            <a:endParaRPr lang="en-IN" sz="3200" strike="noStrike" dirty="0" smtClean="0">
              <a:solidFill>
                <a:srgbClr val="00B0F0"/>
              </a:solidFill>
              <a:latin typeface="Lane - Narrow"/>
              <a:ea typeface="Franchise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3200" dirty="0" smtClean="0">
                <a:solidFill>
                  <a:srgbClr val="00B0F0"/>
                </a:solidFill>
                <a:latin typeface="Lane - Narrow"/>
                <a:ea typeface="Franchise"/>
              </a:rPr>
              <a:t> Launch other application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3200" dirty="0">
                <a:solidFill>
                  <a:srgbClr val="00B0F0"/>
                </a:solidFill>
                <a:latin typeface="Lane - Narrow"/>
                <a:ea typeface="Franchise"/>
              </a:rPr>
              <a:t> </a:t>
            </a:r>
            <a:r>
              <a:rPr lang="en-IN" sz="3200" dirty="0" smtClean="0">
                <a:solidFill>
                  <a:srgbClr val="00B0F0"/>
                </a:solidFill>
                <a:latin typeface="Lane - Narrow"/>
                <a:ea typeface="Franchise"/>
              </a:rPr>
              <a:t>Chatting </a:t>
            </a:r>
            <a:endParaRPr lang="en-IN" sz="3200" dirty="0" smtClean="0">
              <a:solidFill>
                <a:srgbClr val="00B0F0"/>
              </a:solidFill>
              <a:latin typeface="Lane - Narrow"/>
              <a:ea typeface="Franchis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0" y="13063"/>
            <a:ext cx="12191040" cy="6856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3276600" y="125280"/>
            <a:ext cx="5601000" cy="1552680"/>
          </a:xfrm>
          <a:prstGeom prst="rect">
            <a:avLst/>
          </a:prstGeom>
          <a:noFill/>
          <a:ln>
            <a:noFill/>
          </a:ln>
          <a:effectLst>
            <a:outerShdw blurRad="50800" dist="7620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9600" dirty="0" smtClean="0">
                <a:solidFill>
                  <a:srgbClr val="C4335C"/>
                </a:solidFill>
                <a:latin typeface="Franchise"/>
                <a:ea typeface="Franchise"/>
              </a:rPr>
              <a:t>Application</a:t>
            </a:r>
            <a:r>
              <a:rPr lang="en-IN" sz="9600" strike="noStrike" dirty="0" smtClean="0">
                <a:solidFill>
                  <a:srgbClr val="C4335C"/>
                </a:solidFill>
                <a:latin typeface="Franchise"/>
                <a:ea typeface="Franchise"/>
              </a:rPr>
              <a:t>s</a:t>
            </a:r>
            <a:endParaRPr dirty="0"/>
          </a:p>
        </p:txBody>
      </p:sp>
      <p:sp>
        <p:nvSpPr>
          <p:cNvPr id="51" name="CustomShape 3"/>
          <p:cNvSpPr/>
          <p:nvPr/>
        </p:nvSpPr>
        <p:spPr>
          <a:xfrm>
            <a:off x="2045180" y="2248103"/>
            <a:ext cx="6642000" cy="1430280"/>
          </a:xfrm>
          <a:prstGeom prst="rect">
            <a:avLst/>
          </a:prstGeom>
          <a:noFill/>
          <a:ln>
            <a:noFill/>
          </a:ln>
          <a:effectLst>
            <a:outerShdw blurRad="50800" dist="7620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3200" dirty="0" smtClean="0">
                <a:solidFill>
                  <a:srgbClr val="00B0F0"/>
                </a:solidFill>
                <a:latin typeface="Lane - Narrow"/>
                <a:ea typeface="Franchise"/>
              </a:rPr>
              <a:t> Useful for Handicapped People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3200" dirty="0">
                <a:solidFill>
                  <a:srgbClr val="00B0F0"/>
                </a:solidFill>
                <a:latin typeface="Lane - Narrow"/>
                <a:ea typeface="Franchise"/>
              </a:rPr>
              <a:t> </a:t>
            </a:r>
            <a:r>
              <a:rPr lang="en-IN" sz="3200" dirty="0" smtClean="0">
                <a:solidFill>
                  <a:srgbClr val="00B0F0"/>
                </a:solidFill>
                <a:latin typeface="Lane - Narrow"/>
                <a:ea typeface="Franchise"/>
              </a:rPr>
              <a:t>Handle by every user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3200" dirty="0">
                <a:solidFill>
                  <a:srgbClr val="00B0F0"/>
                </a:solidFill>
                <a:latin typeface="Lane - Narrow"/>
                <a:ea typeface="Franchise"/>
              </a:rPr>
              <a:t> </a:t>
            </a:r>
            <a:r>
              <a:rPr lang="en-IN" sz="3200" dirty="0" smtClean="0">
                <a:solidFill>
                  <a:srgbClr val="00B0F0"/>
                </a:solidFill>
                <a:latin typeface="Lane - Narrow"/>
                <a:ea typeface="Franchise"/>
              </a:rPr>
              <a:t>Virtual Robotics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3200" dirty="0" smtClean="0">
                <a:solidFill>
                  <a:srgbClr val="00B0F0"/>
                </a:solidFill>
                <a:latin typeface="Lane - Narrow"/>
                <a:ea typeface="Franchise"/>
              </a:rPr>
              <a:t> Mobile Automation 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endParaRPr lang="en-IN" sz="4400" dirty="0" smtClean="0">
              <a:solidFill>
                <a:srgbClr val="00B0F0"/>
              </a:solidFill>
              <a:latin typeface="Lane - Narrow"/>
              <a:ea typeface="Franchise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endParaRPr lang="en-IN" sz="4400" dirty="0" smtClean="0">
              <a:solidFill>
                <a:srgbClr val="00B0F0"/>
              </a:solidFill>
              <a:latin typeface="Lane - Narrow"/>
              <a:ea typeface="Franchise"/>
            </a:endParaRPr>
          </a:p>
        </p:txBody>
      </p:sp>
    </p:spTree>
    <p:extLst>
      <p:ext uri="{BB962C8B-B14F-4D97-AF65-F5344CB8AC3E}">
        <p14:creationId xmlns:p14="http://schemas.microsoft.com/office/powerpoint/2010/main" val="41599363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0" y="13063"/>
            <a:ext cx="12191040" cy="6856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3276600" y="125280"/>
            <a:ext cx="5601000" cy="1552680"/>
          </a:xfrm>
          <a:prstGeom prst="rect">
            <a:avLst/>
          </a:prstGeom>
          <a:noFill/>
          <a:ln>
            <a:noFill/>
          </a:ln>
          <a:effectLst>
            <a:outerShdw blurRad="50800" dist="7620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9600" dirty="0" smtClean="0">
                <a:solidFill>
                  <a:srgbClr val="C4335C"/>
                </a:solidFill>
                <a:latin typeface="Franchise"/>
                <a:ea typeface="Franchise"/>
              </a:rPr>
              <a:t>Specification</a:t>
            </a:r>
            <a:r>
              <a:rPr lang="en-IN" sz="9600" strike="noStrike" dirty="0" smtClean="0">
                <a:solidFill>
                  <a:srgbClr val="C4335C"/>
                </a:solidFill>
                <a:latin typeface="Franchise"/>
                <a:ea typeface="Franchise"/>
              </a:rPr>
              <a:t>s</a:t>
            </a:r>
            <a:endParaRPr dirty="0"/>
          </a:p>
        </p:txBody>
      </p:sp>
      <p:sp>
        <p:nvSpPr>
          <p:cNvPr id="51" name="CustomShape 3"/>
          <p:cNvSpPr/>
          <p:nvPr/>
        </p:nvSpPr>
        <p:spPr>
          <a:xfrm>
            <a:off x="1613380" y="2339543"/>
            <a:ext cx="6642000" cy="1430280"/>
          </a:xfrm>
          <a:prstGeom prst="rect">
            <a:avLst/>
          </a:prstGeom>
          <a:noFill/>
          <a:ln>
            <a:noFill/>
          </a:ln>
          <a:effectLst>
            <a:outerShdw blurRad="50800" dist="7620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3200" dirty="0" smtClean="0">
                <a:solidFill>
                  <a:srgbClr val="00B0F0"/>
                </a:solidFill>
                <a:latin typeface="Lane - Narrow"/>
                <a:ea typeface="Franchise"/>
              </a:rPr>
              <a:t> Android</a:t>
            </a:r>
            <a:endParaRPr lang="en-IN" sz="3200" dirty="0">
              <a:solidFill>
                <a:srgbClr val="00B0F0"/>
              </a:solidFill>
              <a:latin typeface="Lane - Narrow"/>
              <a:ea typeface="Franchise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3200" dirty="0" smtClean="0">
                <a:solidFill>
                  <a:srgbClr val="00B0F0"/>
                </a:solidFill>
                <a:latin typeface="Lane - Narrow"/>
                <a:ea typeface="Franchise"/>
              </a:rPr>
              <a:t> AIML (Artificial Intelligence </a:t>
            </a:r>
            <a:r>
              <a:rPr lang="en-IN" sz="3200" dirty="0" err="1" smtClean="0">
                <a:solidFill>
                  <a:srgbClr val="00B0F0"/>
                </a:solidFill>
                <a:latin typeface="Lane - Narrow"/>
                <a:ea typeface="Franchise"/>
              </a:rPr>
              <a:t>Markup</a:t>
            </a:r>
            <a:r>
              <a:rPr lang="en-IN" sz="3200" dirty="0" smtClean="0">
                <a:solidFill>
                  <a:srgbClr val="00B0F0"/>
                </a:solidFill>
                <a:latin typeface="Lane - Narrow"/>
                <a:ea typeface="Franchise"/>
              </a:rPr>
              <a:t> Language)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3200" dirty="0" smtClean="0">
                <a:solidFill>
                  <a:srgbClr val="00B0F0"/>
                </a:solidFill>
                <a:latin typeface="Lane - Narrow"/>
                <a:ea typeface="Franchise"/>
              </a:rPr>
              <a:t> SQLite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3200" dirty="0">
                <a:solidFill>
                  <a:srgbClr val="00B0F0"/>
                </a:solidFill>
                <a:latin typeface="Lane - Narrow"/>
                <a:ea typeface="Franchise"/>
              </a:rPr>
              <a:t> </a:t>
            </a:r>
            <a:r>
              <a:rPr lang="en-IN" sz="3200" dirty="0" smtClean="0">
                <a:solidFill>
                  <a:srgbClr val="00B0F0"/>
                </a:solidFill>
                <a:latin typeface="Lane - Narrow"/>
                <a:ea typeface="Franchise"/>
              </a:rPr>
              <a:t>Genymotion </a:t>
            </a:r>
          </a:p>
        </p:txBody>
      </p:sp>
    </p:spTree>
    <p:extLst>
      <p:ext uri="{BB962C8B-B14F-4D97-AF65-F5344CB8AC3E}">
        <p14:creationId xmlns:p14="http://schemas.microsoft.com/office/powerpoint/2010/main" val="1782348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0" y="13063"/>
            <a:ext cx="12191040" cy="6856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3009900" y="239580"/>
            <a:ext cx="5601000" cy="1552680"/>
          </a:xfrm>
          <a:prstGeom prst="rect">
            <a:avLst/>
          </a:prstGeom>
          <a:noFill/>
          <a:ln>
            <a:noFill/>
          </a:ln>
          <a:effectLst>
            <a:outerShdw blurRad="50800" dist="7620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9600" dirty="0" smtClean="0">
                <a:solidFill>
                  <a:srgbClr val="C4335C"/>
                </a:solidFill>
                <a:latin typeface="Franchise"/>
                <a:ea typeface="Franchise"/>
              </a:rPr>
              <a:t>Limitation</a:t>
            </a:r>
            <a:r>
              <a:rPr lang="en-IN" sz="9600" strike="noStrike" dirty="0" smtClean="0">
                <a:solidFill>
                  <a:srgbClr val="C4335C"/>
                </a:solidFill>
                <a:latin typeface="Franchise"/>
                <a:ea typeface="Franchise"/>
              </a:rPr>
              <a:t>s</a:t>
            </a:r>
            <a:endParaRPr dirty="0"/>
          </a:p>
        </p:txBody>
      </p:sp>
      <p:sp>
        <p:nvSpPr>
          <p:cNvPr id="51" name="CustomShape 3"/>
          <p:cNvSpPr/>
          <p:nvPr/>
        </p:nvSpPr>
        <p:spPr>
          <a:xfrm>
            <a:off x="1841980" y="2476703"/>
            <a:ext cx="6642000" cy="1430280"/>
          </a:xfrm>
          <a:prstGeom prst="rect">
            <a:avLst/>
          </a:prstGeom>
          <a:noFill/>
          <a:ln>
            <a:noFill/>
          </a:ln>
          <a:effectLst>
            <a:outerShdw blurRad="50800" dist="7620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3200" dirty="0" smtClean="0">
                <a:solidFill>
                  <a:srgbClr val="00B0F0"/>
                </a:solidFill>
                <a:latin typeface="Lane - Narrow"/>
                <a:ea typeface="Franchise"/>
              </a:rPr>
              <a:t> Still Learning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3200" dirty="0">
                <a:solidFill>
                  <a:srgbClr val="00B0F0"/>
                </a:solidFill>
                <a:latin typeface="Lane - Narrow"/>
                <a:ea typeface="Franchise"/>
              </a:rPr>
              <a:t> </a:t>
            </a:r>
            <a:r>
              <a:rPr lang="en-IN" sz="3200" dirty="0" smtClean="0">
                <a:solidFill>
                  <a:srgbClr val="00B0F0"/>
                </a:solidFill>
                <a:latin typeface="Lane - Narrow"/>
                <a:ea typeface="Franchise"/>
              </a:rPr>
              <a:t>Spelling Mistakes are not allowed 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3200" dirty="0">
                <a:solidFill>
                  <a:srgbClr val="00B0F0"/>
                </a:solidFill>
                <a:latin typeface="Lane - Narrow"/>
                <a:ea typeface="Franchise"/>
              </a:rPr>
              <a:t> </a:t>
            </a:r>
            <a:r>
              <a:rPr lang="en-IN" sz="3200" dirty="0" smtClean="0">
                <a:solidFill>
                  <a:srgbClr val="00B0F0"/>
                </a:solidFill>
                <a:latin typeface="Lane - Narrow"/>
                <a:ea typeface="Franchise"/>
              </a:rPr>
              <a:t>Vocabulary – Approx. 39000 Words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3200" dirty="0">
                <a:solidFill>
                  <a:srgbClr val="00B0F0"/>
                </a:solidFill>
                <a:latin typeface="Lane - Narrow"/>
                <a:ea typeface="Franchise"/>
              </a:rPr>
              <a:t> </a:t>
            </a:r>
            <a:r>
              <a:rPr lang="en-IN" sz="3200" dirty="0" smtClean="0">
                <a:solidFill>
                  <a:srgbClr val="00B0F0"/>
                </a:solidFill>
                <a:latin typeface="Lane - Narrow"/>
                <a:ea typeface="Franchise"/>
              </a:rPr>
              <a:t>IQ – Approx. 8000 Types of Question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endParaRPr lang="en-IN" sz="4400" dirty="0" smtClean="0">
              <a:solidFill>
                <a:srgbClr val="00B0F0"/>
              </a:solidFill>
              <a:latin typeface="Lane - Narrow"/>
              <a:ea typeface="Franchise"/>
            </a:endParaRPr>
          </a:p>
        </p:txBody>
      </p:sp>
    </p:spTree>
    <p:extLst>
      <p:ext uri="{BB962C8B-B14F-4D97-AF65-F5344CB8AC3E}">
        <p14:creationId xmlns:p14="http://schemas.microsoft.com/office/powerpoint/2010/main" val="1625055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2560</TotalTime>
  <Words>138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28 Days Later</vt:lpstr>
      <vt:lpstr>Arial</vt:lpstr>
      <vt:lpstr>DejaVu Sans</vt:lpstr>
      <vt:lpstr>Franchise</vt:lpstr>
      <vt:lpstr>Lane - Narrow</vt:lpstr>
      <vt:lpstr>StarSymbol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Nikam</dc:creator>
  <cp:lastModifiedBy>Laxmikant S Bhalerao</cp:lastModifiedBy>
  <cp:revision>71</cp:revision>
  <dcterms:created xsi:type="dcterms:W3CDTF">2015-10-13T18:35:47Z</dcterms:created>
  <dcterms:modified xsi:type="dcterms:W3CDTF">2015-11-21T07:00:38Z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42</vt:i4>
  </property>
</Properties>
</file>