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sldIdLst>
    <p:sldId id="256" r:id="rId2"/>
    <p:sldId id="257" r:id="rId3"/>
    <p:sldId id="270" r:id="rId4"/>
    <p:sldId id="271" r:id="rId5"/>
    <p:sldId id="272" r:id="rId6"/>
    <p:sldId id="274" r:id="rId7"/>
    <p:sldId id="276" r:id="rId8"/>
    <p:sldId id="277" r:id="rId9"/>
    <p:sldId id="278" r:id="rId10"/>
    <p:sldId id="273" r:id="rId11"/>
    <p:sldId id="275" r:id="rId12"/>
    <p:sldId id="269" r:id="rId13"/>
    <p:sldId id="258" r:id="rId14"/>
    <p:sldId id="279" r:id="rId15"/>
    <p:sldId id="268"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912F6E"/>
    <a:srgbClr val="A8188D"/>
    <a:srgbClr val="B818B0"/>
    <a:srgbClr val="FFFF66"/>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6" name="Slide Number Placeholder 15"/>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5" name="Slide Number Placeholder 14"/>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3" name="Slide Number Placeholder 12"/>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4" name="Footer Placeholder 13"/>
          <p:cNvSpPr>
            <a:spLocks noGrp="1"/>
          </p:cNvSpPr>
          <p:nvPr>
            <p:ph type="ftr" sz="quarter" idx="12"/>
          </p:nvPr>
        </p:nvSpPr>
        <p:spPr/>
        <p:txBody>
          <a:bodyPr/>
          <a:lstStyle/>
          <a:p>
            <a:endParaRPr kumimoji="0"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CB97365-EBCA-4027-87D5-99FC1D4DF0BB}" type="datetimeFigureOut">
              <a:rPr lang="en-US" smtClean="0"/>
              <a:pPr/>
              <a:t>2/14/2014</a:t>
            </a:fld>
            <a:endParaRPr lang="en-US"/>
          </a:p>
        </p:txBody>
      </p:sp>
      <p:sp>
        <p:nvSpPr>
          <p:cNvPr id="9" name="Slide Number Placeholder 8"/>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5" name="Slide Number Placeholder 14"/>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7CB97365-EBCA-4027-87D5-99FC1D4DF0BB}" type="datetimeFigureOut">
              <a:rPr lang="en-US" smtClean="0"/>
              <a:pPr/>
              <a:t>2/14/2014</a:t>
            </a:fld>
            <a:endParaRPr lang="en-US"/>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B97365-EBCA-4027-87D5-99FC1D4DF0BB}" type="datetimeFigureOut">
              <a:rPr lang="en-US" smtClean="0"/>
              <a:pPr/>
              <a:t>2/14/2014</a:t>
            </a:fld>
            <a:endParaRPr lang="en-US"/>
          </a:p>
        </p:txBody>
      </p:sp>
      <p:sp>
        <p:nvSpPr>
          <p:cNvPr id="6" name="Slide Number Placeholder 5"/>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7" name="Footer Placeholder 6"/>
          <p:cNvSpPr>
            <a:spLocks noGrp="1"/>
          </p:cNvSpPr>
          <p:nvPr>
            <p:ph type="ftr" sz="quarter" idx="12"/>
          </p:nvPr>
        </p:nvSpPr>
        <p:spPr/>
        <p:txBody>
          <a:bodyPr/>
          <a:lstStyle/>
          <a:p>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6" name="Slide Number Placeholder 15"/>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7CB97365-EBCA-4027-87D5-99FC1D4DF0BB}" type="datetimeFigureOut">
              <a:rPr lang="en-US" smtClean="0"/>
              <a:pPr/>
              <a:t>2/14/2014</a:t>
            </a:fld>
            <a:endParaRPr lang="en-US"/>
          </a:p>
        </p:txBody>
      </p:sp>
      <p:sp>
        <p:nvSpPr>
          <p:cNvPr id="14" name="Slide Number Placeholder 13"/>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5" name="Footer Placeholder 14"/>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7CB97365-EBCA-4027-87D5-99FC1D4DF0BB}" type="datetimeFigureOut">
              <a:rPr lang="en-US" smtClean="0"/>
              <a:pPr/>
              <a:t>2/14/2014</a:t>
            </a:fld>
            <a:endParaRPr lang="en-US">
              <a:solidFill>
                <a:schemeClr val="tx1">
                  <a:shade val="50000"/>
                </a:schemeClr>
              </a:solidFill>
            </a:endParaRP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3440" y="228600"/>
            <a:ext cx="9548036" cy="1938992"/>
          </a:xfrm>
          <a:prstGeom prst="rect">
            <a:avLst/>
          </a:prstGeom>
        </p:spPr>
        <p:txBody>
          <a:bodyPr wrap="square">
            <a:spAutoFit/>
          </a:bodyPr>
          <a:lstStyle/>
          <a:p>
            <a:r>
              <a:rPr lang="en-US" sz="6000" dirty="0" smtClean="0">
                <a:ln w="18415" cmpd="sng">
                  <a:solidFill>
                    <a:srgbClr val="FFFFFF"/>
                  </a:solidFill>
                  <a:prstDash val="solid"/>
                </a:ln>
                <a:solidFill>
                  <a:srgbClr val="FFFF66"/>
                </a:solidFill>
                <a:effectLst>
                  <a:outerShdw blurRad="63500" dir="3600000" algn="tl" rotWithShape="0">
                    <a:srgbClr val="000000">
                      <a:alpha val="70000"/>
                    </a:srgbClr>
                  </a:outerShdw>
                </a:effectLst>
                <a:latin typeface="Times New Roman" pitchFamily="18" charset="0"/>
                <a:cs typeface="Times New Roman" pitchFamily="18" charset="0"/>
              </a:rPr>
              <a:t>Student Record Management</a:t>
            </a:r>
          </a:p>
          <a:p>
            <a:r>
              <a:rPr lang="en-US" sz="6000" dirty="0" smtClean="0">
                <a:ln w="18415" cmpd="sng">
                  <a:solidFill>
                    <a:srgbClr val="FFFFFF"/>
                  </a:solidFill>
                  <a:prstDash val="solid"/>
                </a:ln>
                <a:solidFill>
                  <a:srgbClr val="FFFF66"/>
                </a:solidFill>
                <a:effectLst>
                  <a:outerShdw blurRad="63500" dir="3600000" algn="tl" rotWithShape="0">
                    <a:srgbClr val="000000">
                      <a:alpha val="70000"/>
                    </a:srgbClr>
                  </a:outerShdw>
                </a:effectLst>
                <a:latin typeface="Times New Roman" pitchFamily="18" charset="0"/>
                <a:cs typeface="Times New Roman" pitchFamily="18" charset="0"/>
              </a:rPr>
              <a:t>            System</a:t>
            </a:r>
            <a:endParaRPr lang="en-US" sz="6000" dirty="0">
              <a:ln w="18415" cmpd="sng">
                <a:solidFill>
                  <a:srgbClr val="FFFFFF"/>
                </a:solidFill>
                <a:prstDash val="solid"/>
              </a:ln>
              <a:solidFill>
                <a:srgbClr val="FFFF66"/>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Rectangle 5"/>
          <p:cNvSpPr/>
          <p:nvPr/>
        </p:nvSpPr>
        <p:spPr>
          <a:xfrm>
            <a:off x="-229863" y="2080994"/>
            <a:ext cx="2846292" cy="461665"/>
          </a:xfrm>
          <a:prstGeom prst="rect">
            <a:avLst/>
          </a:prstGeom>
          <a:noFill/>
        </p:spPr>
        <p:txBody>
          <a:bodyPr wrap="none" lIns="91440" tIns="45720" rIns="91440" bIns="45720">
            <a:spAutoFit/>
          </a:bodyPr>
          <a:lstStyle/>
          <a:p>
            <a:pPr algn="ctr"/>
            <a:r>
              <a:rPr lang="en-US" sz="2400" b="1" spc="50" dirty="0" smtClean="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rPr>
              <a:t>   SUBMITED  BY:</a:t>
            </a:r>
            <a:endParaRPr lang="en-US" sz="2400" b="1" spc="50" dirty="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endParaRPr>
          </a:p>
        </p:txBody>
      </p:sp>
      <p:sp>
        <p:nvSpPr>
          <p:cNvPr id="11" name="Rectangle 10"/>
          <p:cNvSpPr/>
          <p:nvPr/>
        </p:nvSpPr>
        <p:spPr>
          <a:xfrm>
            <a:off x="609600" y="5024735"/>
            <a:ext cx="7772400" cy="461665"/>
          </a:xfrm>
          <a:prstGeom prst="rect">
            <a:avLst/>
          </a:prstGeom>
          <a:noFill/>
        </p:spPr>
        <p:txBody>
          <a:bodyPr wrap="square" lIns="91440" tIns="45720" rIns="91440" bIns="45720">
            <a:spAutoFit/>
          </a:bodyP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DEPARTMENT OF  COMPUTER ENGINEERING</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1028700" y="5428040"/>
            <a:ext cx="6934200" cy="954107"/>
          </a:xfrm>
          <a:prstGeom prst="rect">
            <a:avLst/>
          </a:prstGeom>
          <a:noFill/>
        </p:spPr>
        <p:txBody>
          <a:bodyPr wrap="square" lIns="91440" tIns="45720" rIns="91440" bIns="45720">
            <a:spAutoFit/>
          </a:bodyPr>
          <a:lstStyle/>
          <a:p>
            <a:r>
              <a:rPr lang="en-US" sz="2800" dirty="0" smtClean="0">
                <a:ln w="18415" cmpd="sng">
                  <a:solidFill>
                    <a:srgbClr val="FFFFFF"/>
                  </a:solidFill>
                  <a:prstDash val="solid"/>
                </a:ln>
                <a:solidFill>
                  <a:srgbClr val="00B0F0"/>
                </a:solidFill>
                <a:effectLst>
                  <a:outerShdw blurRad="63500" dir="3600000" algn="tl" rotWithShape="0">
                    <a:srgbClr val="000000">
                      <a:alpha val="70000"/>
                    </a:srgbClr>
                  </a:outerShdw>
                </a:effectLst>
              </a:rPr>
              <a:t>GOVERNMENT  POLYTECHNIC        		             GONDIA</a:t>
            </a:r>
            <a:endParaRPr lang="en-US" sz="4400" dirty="0">
              <a:ln w="18415" cmpd="sng">
                <a:solidFill>
                  <a:srgbClr val="FFFFFF"/>
                </a:solidFill>
                <a:prstDash val="solid"/>
              </a:ln>
              <a:solidFill>
                <a:srgbClr val="00B0F0"/>
              </a:solidFill>
              <a:effectLst>
                <a:outerShdw blurRad="63500" dir="3600000" algn="tl" rotWithShape="0">
                  <a:srgbClr val="000000">
                    <a:alpha val="70000"/>
                  </a:srgbClr>
                </a:outerShdw>
              </a:effectLst>
            </a:endParaRPr>
          </a:p>
        </p:txBody>
      </p:sp>
      <p:pic>
        <p:nvPicPr>
          <p:cNvPr id="1026" name="Picture 2" descr="D:\My Study\FINAL YEAR DATA\PRESENTATION\pro13\images001.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00" y="2029946"/>
            <a:ext cx="3276600" cy="284685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1371600" y="2542659"/>
            <a:ext cx="3445858" cy="1938992"/>
          </a:xfrm>
          <a:prstGeom prst="rect">
            <a:avLst/>
          </a:prstGeom>
          <a:noFill/>
        </p:spPr>
        <p:txBody>
          <a:bodyPr wrap="square" rtlCol="0">
            <a:spAutoFit/>
          </a:bodyPr>
          <a:lstStyle/>
          <a:p>
            <a:r>
              <a:rPr lang="en-US" sz="2000" dirty="0" err="1" smtClean="0">
                <a:solidFill>
                  <a:srgbClr val="FFFF66"/>
                </a:solidFill>
              </a:rPr>
              <a:t>Shubham</a:t>
            </a:r>
            <a:r>
              <a:rPr lang="en-US" sz="2000" dirty="0" smtClean="0">
                <a:solidFill>
                  <a:srgbClr val="FFFF66"/>
                </a:solidFill>
              </a:rPr>
              <a:t> D. </a:t>
            </a:r>
            <a:r>
              <a:rPr lang="en-US" sz="2000" dirty="0" err="1" smtClean="0">
                <a:solidFill>
                  <a:srgbClr val="FFFF66"/>
                </a:solidFill>
              </a:rPr>
              <a:t>Pagarwar</a:t>
            </a:r>
            <a:endParaRPr lang="en-US" sz="2000" dirty="0" smtClean="0">
              <a:solidFill>
                <a:srgbClr val="FFFF66"/>
              </a:solidFill>
            </a:endParaRPr>
          </a:p>
          <a:p>
            <a:r>
              <a:rPr lang="en-US" sz="2000" dirty="0" err="1" smtClean="0">
                <a:solidFill>
                  <a:srgbClr val="FFFF66"/>
                </a:solidFill>
              </a:rPr>
              <a:t>Arvind</a:t>
            </a:r>
            <a:r>
              <a:rPr lang="en-US" sz="2000" dirty="0" smtClean="0">
                <a:solidFill>
                  <a:srgbClr val="FFFF66"/>
                </a:solidFill>
              </a:rPr>
              <a:t> K. </a:t>
            </a:r>
            <a:r>
              <a:rPr lang="en-US" sz="2000" dirty="0" err="1" smtClean="0">
                <a:solidFill>
                  <a:srgbClr val="FFFF66"/>
                </a:solidFill>
              </a:rPr>
              <a:t>Rahangdale</a:t>
            </a:r>
            <a:endParaRPr lang="en-US" sz="2000" dirty="0" smtClean="0">
              <a:solidFill>
                <a:srgbClr val="FFFF66"/>
              </a:solidFill>
            </a:endParaRPr>
          </a:p>
          <a:p>
            <a:r>
              <a:rPr lang="en-US" sz="2000" dirty="0" err="1" smtClean="0">
                <a:solidFill>
                  <a:srgbClr val="FFFF66"/>
                </a:solidFill>
              </a:rPr>
              <a:t>Rajni</a:t>
            </a:r>
            <a:r>
              <a:rPr lang="en-US" sz="2000" dirty="0" smtClean="0">
                <a:solidFill>
                  <a:srgbClr val="FFFF66"/>
                </a:solidFill>
              </a:rPr>
              <a:t>  A. </a:t>
            </a:r>
            <a:r>
              <a:rPr lang="en-US" sz="2000" dirty="0" err="1" smtClean="0">
                <a:solidFill>
                  <a:srgbClr val="FFFF66"/>
                </a:solidFill>
              </a:rPr>
              <a:t>Bisen</a:t>
            </a:r>
            <a:endParaRPr lang="en-US" sz="2000" dirty="0" smtClean="0">
              <a:solidFill>
                <a:srgbClr val="FFFF66"/>
              </a:solidFill>
            </a:endParaRPr>
          </a:p>
          <a:p>
            <a:r>
              <a:rPr lang="en-US" sz="2000" dirty="0" smtClean="0">
                <a:solidFill>
                  <a:srgbClr val="FFFF66"/>
                </a:solidFill>
              </a:rPr>
              <a:t>Nikki K. </a:t>
            </a:r>
            <a:r>
              <a:rPr lang="en-US" sz="2000" dirty="0" err="1" smtClean="0">
                <a:solidFill>
                  <a:srgbClr val="FFFF66"/>
                </a:solidFill>
              </a:rPr>
              <a:t>Katare</a:t>
            </a:r>
            <a:endParaRPr lang="en-US" sz="2000" dirty="0" smtClean="0">
              <a:solidFill>
                <a:srgbClr val="FFFF66"/>
              </a:solidFill>
            </a:endParaRPr>
          </a:p>
          <a:p>
            <a:r>
              <a:rPr lang="en-US" sz="2000" dirty="0" err="1" smtClean="0">
                <a:solidFill>
                  <a:srgbClr val="FFFF66"/>
                </a:solidFill>
              </a:rPr>
              <a:t>Devendra</a:t>
            </a:r>
            <a:r>
              <a:rPr lang="en-US" sz="2000" dirty="0" smtClean="0">
                <a:solidFill>
                  <a:srgbClr val="FFFF66"/>
                </a:solidFill>
              </a:rPr>
              <a:t>  P.  </a:t>
            </a:r>
            <a:r>
              <a:rPr lang="en-US" sz="2000" dirty="0" err="1" smtClean="0">
                <a:solidFill>
                  <a:srgbClr val="FFFF66"/>
                </a:solidFill>
              </a:rPr>
              <a:t>Bante</a:t>
            </a:r>
            <a:endParaRPr lang="en-US" sz="2000" dirty="0" smtClean="0">
              <a:solidFill>
                <a:srgbClr val="FFFF66"/>
              </a:solidFill>
            </a:endParaRPr>
          </a:p>
          <a:p>
            <a:r>
              <a:rPr lang="en-US" sz="2000" dirty="0" err="1" smtClean="0">
                <a:solidFill>
                  <a:srgbClr val="FFFF66"/>
                </a:solidFill>
              </a:rPr>
              <a:t>Swapnil</a:t>
            </a:r>
            <a:r>
              <a:rPr lang="en-US" sz="2000" dirty="0" smtClean="0">
                <a:solidFill>
                  <a:srgbClr val="FFFF66"/>
                </a:solidFill>
              </a:rPr>
              <a:t> </a:t>
            </a:r>
            <a:r>
              <a:rPr lang="en-US" sz="2000" dirty="0" err="1" smtClean="0">
                <a:solidFill>
                  <a:srgbClr val="FFFF66"/>
                </a:solidFill>
              </a:rPr>
              <a:t>Dumbhare</a:t>
            </a:r>
            <a:endParaRPr lang="en-US" sz="2000" dirty="0">
              <a:solidFill>
                <a:srgbClr val="FFFF66"/>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17500"/>
            <a:ext cx="5961247" cy="923330"/>
          </a:xfrm>
          <a:prstGeom prst="rect">
            <a:avLst/>
          </a:prstGeom>
        </p:spPr>
        <p:txBody>
          <a:bodyPr wrap="none">
            <a:sp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Design of an </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System</a:t>
            </a:r>
          </a:p>
        </p:txBody>
      </p:sp>
      <p:sp>
        <p:nvSpPr>
          <p:cNvPr id="3" name="Rectangle 3"/>
          <p:cNvSpPr>
            <a:spLocks noChangeArrowheads="1"/>
          </p:cNvSpPr>
          <p:nvPr/>
        </p:nvSpPr>
        <p:spPr bwMode="auto">
          <a:xfrm>
            <a:off x="3529106" y="1522413"/>
            <a:ext cx="1946275"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r>
              <a:rPr lang="en-US" sz="1800" b="1">
                <a:effectLst>
                  <a:outerShdw blurRad="38100" dist="38100" dir="2700000" algn="tl">
                    <a:srgbClr val="C0C0C0"/>
                  </a:outerShdw>
                </a:effectLst>
              </a:rPr>
              <a:t>University</a:t>
            </a:r>
          </a:p>
          <a:p>
            <a:pPr algn="ctr"/>
            <a:r>
              <a:rPr lang="en-US" sz="1800" b="1">
                <a:effectLst>
                  <a:outerShdw blurRad="38100" dist="38100" dir="2700000" algn="tl">
                    <a:srgbClr val="C0C0C0"/>
                  </a:outerShdw>
                </a:effectLst>
              </a:rPr>
              <a:t>Administration</a:t>
            </a:r>
            <a:br>
              <a:rPr lang="en-US" sz="1800" b="1">
                <a:effectLst>
                  <a:outerShdw blurRad="38100" dist="38100" dir="2700000" algn="tl">
                    <a:srgbClr val="C0C0C0"/>
                  </a:outerShdw>
                </a:effectLst>
              </a:rPr>
            </a:br>
            <a:endParaRPr lang="en-US" sz="1800" b="1">
              <a:effectLst>
                <a:outerShdw blurRad="38100" dist="38100" dir="2700000" algn="tl">
                  <a:srgbClr val="C0C0C0"/>
                </a:outerShdw>
              </a:effectLst>
            </a:endParaRPr>
          </a:p>
        </p:txBody>
      </p:sp>
      <p:sp>
        <p:nvSpPr>
          <p:cNvPr id="4" name="Rectangle 4"/>
          <p:cNvSpPr>
            <a:spLocks noChangeArrowheads="1"/>
          </p:cNvSpPr>
          <p:nvPr/>
        </p:nvSpPr>
        <p:spPr bwMode="auto">
          <a:xfrm>
            <a:off x="6361206" y="1524000"/>
            <a:ext cx="2166937" cy="325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ctr">
              <a:lnSpc>
                <a:spcPct val="85000"/>
              </a:lnSpc>
            </a:pPr>
            <a:r>
              <a:rPr lang="en-US" sz="1800" b="1">
                <a:effectLst>
                  <a:outerShdw blurRad="38100" dist="38100" dir="2700000" algn="tl">
                    <a:srgbClr val="C0C0C0"/>
                  </a:outerShdw>
                </a:effectLst>
              </a:rPr>
              <a:t>Faculty</a:t>
            </a:r>
          </a:p>
        </p:txBody>
      </p:sp>
      <p:sp>
        <p:nvSpPr>
          <p:cNvPr id="5" name="Rectangle 5"/>
          <p:cNvSpPr>
            <a:spLocks noChangeArrowheads="1"/>
          </p:cNvSpPr>
          <p:nvPr/>
        </p:nvSpPr>
        <p:spPr bwMode="auto">
          <a:xfrm>
            <a:off x="377290" y="1501776"/>
            <a:ext cx="2352675" cy="325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ctr">
              <a:lnSpc>
                <a:spcPct val="85000"/>
              </a:lnSpc>
            </a:pPr>
            <a:r>
              <a:rPr lang="en-US" sz="1800" b="1">
                <a:effectLst>
                  <a:outerShdw blurRad="38100" dist="38100" dir="2700000" algn="tl">
                    <a:srgbClr val="C0C0C0"/>
                  </a:outerShdw>
                </a:effectLst>
              </a:rPr>
              <a:t>Students</a:t>
            </a:r>
          </a:p>
        </p:txBody>
      </p:sp>
      <p:sp>
        <p:nvSpPr>
          <p:cNvPr id="6" name="Rectangle 6"/>
          <p:cNvSpPr>
            <a:spLocks noChangeArrowheads="1"/>
          </p:cNvSpPr>
          <p:nvPr/>
        </p:nvSpPr>
        <p:spPr bwMode="auto">
          <a:xfrm>
            <a:off x="6613618" y="2616200"/>
            <a:ext cx="1785938" cy="1089025"/>
          </a:xfrm>
          <a:prstGeom prst="rect">
            <a:avLst/>
          </a:prstGeom>
          <a:gradFill rotWithShape="0">
            <a:gsLst>
              <a:gs pos="0">
                <a:srgbClr val="33CCFF">
                  <a:gamma/>
                  <a:shade val="0"/>
                  <a:invGamma/>
                </a:srgbClr>
              </a:gs>
              <a:gs pos="100000">
                <a:srgbClr val="33CCFF"/>
              </a:gs>
            </a:gsLst>
            <a:lin ang="5400000" scaled="1"/>
          </a:gradFill>
          <a:ln w="12700">
            <a:solidFill>
              <a:srgbClr val="33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Grade </a:t>
            </a:r>
          </a:p>
          <a:p>
            <a:pPr algn="ctr" defTabSz="846138">
              <a:lnSpc>
                <a:spcPct val="95000"/>
              </a:lnSpc>
            </a:pPr>
            <a:r>
              <a:rPr lang="en-US" sz="1600" b="1">
                <a:solidFill>
                  <a:srgbClr val="F8F8F8"/>
                </a:solidFill>
                <a:effectLst>
                  <a:outerShdw blurRad="38100" dist="38100" dir="2700000" algn="tl">
                    <a:srgbClr val="000000"/>
                  </a:outerShdw>
                </a:effectLst>
              </a:rPr>
              <a:t>Posting</a:t>
            </a:r>
          </a:p>
        </p:txBody>
      </p:sp>
      <p:sp>
        <p:nvSpPr>
          <p:cNvPr id="7" name="Rectangle 7"/>
          <p:cNvSpPr>
            <a:spLocks noChangeArrowheads="1"/>
          </p:cNvSpPr>
          <p:nvPr/>
        </p:nvSpPr>
        <p:spPr bwMode="auto">
          <a:xfrm>
            <a:off x="639856" y="5683250"/>
            <a:ext cx="1787525" cy="714375"/>
          </a:xfrm>
          <a:prstGeom prst="rect">
            <a:avLst/>
          </a:prstGeom>
          <a:gradFill rotWithShape="0">
            <a:gsLst>
              <a:gs pos="0">
                <a:srgbClr val="39E21D">
                  <a:gamma/>
                  <a:shade val="0"/>
                  <a:invGamma/>
                </a:srgbClr>
              </a:gs>
              <a:gs pos="100000">
                <a:srgbClr val="39E21D"/>
              </a:gs>
            </a:gsLst>
            <a:lin ang="5400000" scaled="1"/>
          </a:gradFill>
          <a:ln w="12700">
            <a:solidFill>
              <a:srgbClr val="39E21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Records </a:t>
            </a:r>
          </a:p>
          <a:p>
            <a:pPr algn="ctr" defTabSz="846138">
              <a:lnSpc>
                <a:spcPct val="95000"/>
              </a:lnSpc>
            </a:pPr>
            <a:r>
              <a:rPr lang="en-US" sz="1600" b="1">
                <a:solidFill>
                  <a:srgbClr val="F8F8F8"/>
                </a:solidFill>
                <a:effectLst>
                  <a:outerShdw blurRad="38100" dist="38100" dir="2700000" algn="tl">
                    <a:srgbClr val="000000"/>
                  </a:outerShdw>
                </a:effectLst>
              </a:rPr>
              <a:t>Access</a:t>
            </a:r>
          </a:p>
        </p:txBody>
      </p:sp>
      <p:sp>
        <p:nvSpPr>
          <p:cNvPr id="8" name="Rectangle 8"/>
          <p:cNvSpPr>
            <a:spLocks noChangeArrowheads="1"/>
          </p:cNvSpPr>
          <p:nvPr/>
        </p:nvSpPr>
        <p:spPr bwMode="auto">
          <a:xfrm>
            <a:off x="3611656" y="3228975"/>
            <a:ext cx="1787525" cy="490538"/>
          </a:xfrm>
          <a:prstGeom prst="rect">
            <a:avLst/>
          </a:prstGeom>
          <a:gradFill rotWithShape="0">
            <a:gsLst>
              <a:gs pos="0">
                <a:schemeClr val="hlink">
                  <a:gamma/>
                  <a:shade val="0"/>
                  <a:invGamma/>
                </a:schemeClr>
              </a:gs>
              <a:gs pos="100000">
                <a:schemeClr val="hlink"/>
              </a:gs>
            </a:gsLst>
            <a:lin ang="5400000" scaled="1"/>
          </a:gradFill>
          <a:ln w="127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Admissions</a:t>
            </a:r>
          </a:p>
        </p:txBody>
      </p:sp>
      <p:sp>
        <p:nvSpPr>
          <p:cNvPr id="9" name="Rectangle 9"/>
          <p:cNvSpPr>
            <a:spLocks noChangeArrowheads="1"/>
          </p:cNvSpPr>
          <p:nvPr/>
        </p:nvSpPr>
        <p:spPr bwMode="auto">
          <a:xfrm>
            <a:off x="6610443" y="5683250"/>
            <a:ext cx="1789113" cy="717550"/>
          </a:xfrm>
          <a:prstGeom prst="rect">
            <a:avLst/>
          </a:prstGeom>
          <a:gradFill rotWithShape="0">
            <a:gsLst>
              <a:gs pos="0">
                <a:srgbClr val="33CCFF">
                  <a:gamma/>
                  <a:shade val="0"/>
                  <a:invGamma/>
                </a:srgbClr>
              </a:gs>
              <a:gs pos="100000">
                <a:srgbClr val="33CCFF"/>
              </a:gs>
            </a:gsLst>
            <a:lin ang="5400000" scaled="1"/>
          </a:gradFill>
          <a:ln w="12700">
            <a:solidFill>
              <a:srgbClr val="33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Student </a:t>
            </a:r>
          </a:p>
          <a:p>
            <a:pPr algn="ctr" defTabSz="846138">
              <a:lnSpc>
                <a:spcPct val="95000"/>
              </a:lnSpc>
            </a:pPr>
            <a:r>
              <a:rPr lang="en-US" sz="1600" b="1">
                <a:solidFill>
                  <a:srgbClr val="F8F8F8"/>
                </a:solidFill>
                <a:effectLst>
                  <a:outerShdw blurRad="38100" dist="38100" dir="2700000" algn="tl">
                    <a:srgbClr val="000000"/>
                  </a:outerShdw>
                </a:effectLst>
              </a:rPr>
              <a:t>Progress</a:t>
            </a:r>
          </a:p>
        </p:txBody>
      </p:sp>
      <p:sp>
        <p:nvSpPr>
          <p:cNvPr id="10" name="Rectangle 10"/>
          <p:cNvSpPr>
            <a:spLocks noChangeArrowheads="1"/>
          </p:cNvSpPr>
          <p:nvPr/>
        </p:nvSpPr>
        <p:spPr bwMode="auto">
          <a:xfrm>
            <a:off x="639856" y="4845050"/>
            <a:ext cx="1787525" cy="500063"/>
          </a:xfrm>
          <a:prstGeom prst="rect">
            <a:avLst/>
          </a:prstGeom>
          <a:gradFill rotWithShape="0">
            <a:gsLst>
              <a:gs pos="0">
                <a:srgbClr val="39E21D">
                  <a:gamma/>
                  <a:shade val="0"/>
                  <a:invGamma/>
                </a:srgbClr>
              </a:gs>
              <a:gs pos="100000">
                <a:srgbClr val="39E21D"/>
              </a:gs>
            </a:gsLst>
            <a:lin ang="5400000" scaled="1"/>
          </a:gradFill>
          <a:ln w="12700">
            <a:solidFill>
              <a:srgbClr val="39E21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85000"/>
              </a:lnSpc>
            </a:pPr>
            <a:r>
              <a:rPr lang="en-US" sz="1600" b="1">
                <a:solidFill>
                  <a:srgbClr val="F8F8F8"/>
                </a:solidFill>
                <a:effectLst>
                  <a:outerShdw blurRad="38100" dist="38100" dir="2700000" algn="tl">
                    <a:srgbClr val="000000"/>
                  </a:outerShdw>
                </a:effectLst>
              </a:rPr>
              <a:t>Payment</a:t>
            </a:r>
          </a:p>
        </p:txBody>
      </p:sp>
      <p:sp>
        <p:nvSpPr>
          <p:cNvPr id="11" name="Rectangle 11"/>
          <p:cNvSpPr>
            <a:spLocks noChangeArrowheads="1"/>
          </p:cNvSpPr>
          <p:nvPr/>
        </p:nvSpPr>
        <p:spPr bwMode="auto">
          <a:xfrm>
            <a:off x="639856" y="3962400"/>
            <a:ext cx="1787525" cy="500063"/>
          </a:xfrm>
          <a:prstGeom prst="rect">
            <a:avLst/>
          </a:prstGeom>
          <a:gradFill rotWithShape="0">
            <a:gsLst>
              <a:gs pos="0">
                <a:srgbClr val="39E21D">
                  <a:gamma/>
                  <a:shade val="0"/>
                  <a:invGamma/>
                </a:srgbClr>
              </a:gs>
              <a:gs pos="100000">
                <a:srgbClr val="39E21D"/>
              </a:gs>
            </a:gsLst>
            <a:lin ang="5400000" scaled="1"/>
          </a:gradFill>
          <a:ln w="12700">
            <a:solidFill>
              <a:srgbClr val="39E21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85000"/>
              </a:lnSpc>
            </a:pPr>
            <a:r>
              <a:rPr lang="en-US" sz="1600" b="1">
                <a:solidFill>
                  <a:srgbClr val="F8F8F8"/>
                </a:solidFill>
                <a:effectLst>
                  <a:outerShdw blurRad="38100" dist="38100" dir="2700000" algn="tl">
                    <a:srgbClr val="000000"/>
                  </a:outerShdw>
                </a:effectLst>
              </a:rPr>
              <a:t>Enrollment</a:t>
            </a:r>
          </a:p>
        </p:txBody>
      </p:sp>
      <p:sp>
        <p:nvSpPr>
          <p:cNvPr id="12" name="Rectangle 12"/>
          <p:cNvSpPr>
            <a:spLocks noChangeArrowheads="1"/>
          </p:cNvSpPr>
          <p:nvPr/>
        </p:nvSpPr>
        <p:spPr bwMode="auto">
          <a:xfrm>
            <a:off x="639856" y="2592388"/>
            <a:ext cx="1787525" cy="1084262"/>
          </a:xfrm>
          <a:prstGeom prst="rect">
            <a:avLst/>
          </a:prstGeom>
          <a:gradFill rotWithShape="0">
            <a:gsLst>
              <a:gs pos="0">
                <a:srgbClr val="39E21D">
                  <a:gamma/>
                  <a:shade val="0"/>
                  <a:invGamma/>
                </a:srgbClr>
              </a:gs>
              <a:gs pos="100000">
                <a:srgbClr val="39E21D"/>
              </a:gs>
            </a:gsLst>
            <a:lin ang="5400000" scaled="1"/>
          </a:gradFill>
          <a:ln w="12700">
            <a:solidFill>
              <a:srgbClr val="39E21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85000"/>
              </a:lnSpc>
            </a:pPr>
            <a:r>
              <a:rPr lang="en-US" sz="1600" b="1" dirty="0">
                <a:solidFill>
                  <a:srgbClr val="F8F8F8"/>
                </a:solidFill>
                <a:effectLst>
                  <a:outerShdw blurRad="38100" dist="38100" dir="2700000" algn="tl">
                    <a:srgbClr val="000000"/>
                  </a:outerShdw>
                </a:effectLst>
              </a:rPr>
              <a:t>Student</a:t>
            </a:r>
          </a:p>
          <a:p>
            <a:pPr algn="ctr" defTabSz="846138">
              <a:lnSpc>
                <a:spcPct val="85000"/>
              </a:lnSpc>
            </a:pPr>
            <a:r>
              <a:rPr lang="en-US" sz="1600" b="1" dirty="0">
                <a:solidFill>
                  <a:srgbClr val="F8F8F8"/>
                </a:solidFill>
                <a:effectLst>
                  <a:outerShdw blurRad="38100" dist="38100" dir="2700000" algn="tl">
                    <a:srgbClr val="000000"/>
                  </a:outerShdw>
                </a:effectLst>
              </a:rPr>
              <a:t>Application</a:t>
            </a:r>
          </a:p>
        </p:txBody>
      </p:sp>
      <p:sp>
        <p:nvSpPr>
          <p:cNvPr id="13" name="Freeform 13"/>
          <p:cNvSpPr>
            <a:spLocks/>
          </p:cNvSpPr>
          <p:nvPr/>
        </p:nvSpPr>
        <p:spPr bwMode="auto">
          <a:xfrm>
            <a:off x="2455956" y="3116263"/>
            <a:ext cx="414337" cy="1500187"/>
          </a:xfrm>
          <a:custGeom>
            <a:avLst/>
            <a:gdLst>
              <a:gd name="T0" fmla="*/ 240 w 241"/>
              <a:gd name="T1" fmla="*/ 944 h 945"/>
              <a:gd name="T2" fmla="*/ 240 w 241"/>
              <a:gd name="T3" fmla="*/ 0 h 945"/>
              <a:gd name="T4" fmla="*/ 0 w 241"/>
              <a:gd name="T5" fmla="*/ 0 h 945"/>
            </a:gdLst>
            <a:ahLst/>
            <a:cxnLst>
              <a:cxn ang="0">
                <a:pos x="T0" y="T1"/>
              </a:cxn>
              <a:cxn ang="0">
                <a:pos x="T2" y="T3"/>
              </a:cxn>
              <a:cxn ang="0">
                <a:pos x="T4" y="T5"/>
              </a:cxn>
            </a:cxnLst>
            <a:rect l="0" t="0" r="r" b="b"/>
            <a:pathLst>
              <a:path w="241" h="945">
                <a:moveTo>
                  <a:pt x="240" y="944"/>
                </a:moveTo>
                <a:lnTo>
                  <a:pt x="240" y="0"/>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Rectangle 14"/>
          <p:cNvSpPr>
            <a:spLocks noChangeArrowheads="1"/>
          </p:cNvSpPr>
          <p:nvPr/>
        </p:nvSpPr>
        <p:spPr bwMode="auto">
          <a:xfrm>
            <a:off x="6613618" y="4137025"/>
            <a:ext cx="1785938" cy="1089025"/>
          </a:xfrm>
          <a:prstGeom prst="rect">
            <a:avLst/>
          </a:prstGeom>
          <a:gradFill rotWithShape="0">
            <a:gsLst>
              <a:gs pos="0">
                <a:srgbClr val="33CCFF">
                  <a:gamma/>
                  <a:shade val="0"/>
                  <a:invGamma/>
                </a:srgbClr>
              </a:gs>
              <a:gs pos="100000">
                <a:srgbClr val="33CCFF"/>
              </a:gs>
            </a:gsLst>
            <a:lin ang="5400000" scaled="1"/>
          </a:gradFill>
          <a:ln w="12700">
            <a:solidFill>
              <a:srgbClr val="33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Class </a:t>
            </a:r>
          </a:p>
          <a:p>
            <a:pPr algn="ctr" defTabSz="846138">
              <a:lnSpc>
                <a:spcPct val="95000"/>
              </a:lnSpc>
            </a:pPr>
            <a:r>
              <a:rPr lang="en-US" sz="1600" b="1">
                <a:solidFill>
                  <a:srgbClr val="F8F8F8"/>
                </a:solidFill>
                <a:effectLst>
                  <a:outerShdw blurRad="38100" dist="38100" dir="2700000" algn="tl">
                    <a:srgbClr val="000000"/>
                  </a:outerShdw>
                </a:effectLst>
              </a:rPr>
              <a:t>Schedule</a:t>
            </a:r>
          </a:p>
        </p:txBody>
      </p:sp>
      <p:sp>
        <p:nvSpPr>
          <p:cNvPr id="15" name="Line 15"/>
          <p:cNvSpPr>
            <a:spLocks noChangeShapeType="1"/>
          </p:cNvSpPr>
          <p:nvPr/>
        </p:nvSpPr>
        <p:spPr bwMode="auto">
          <a:xfrm>
            <a:off x="2457543" y="42672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6" name="Group 16"/>
          <p:cNvGrpSpPr>
            <a:grpSpLocks/>
          </p:cNvGrpSpPr>
          <p:nvPr/>
        </p:nvGrpSpPr>
        <p:grpSpPr bwMode="auto">
          <a:xfrm>
            <a:off x="1052606" y="1797050"/>
            <a:ext cx="893762" cy="757238"/>
            <a:chOff x="837" y="1132"/>
            <a:chExt cx="520" cy="477"/>
          </a:xfrm>
        </p:grpSpPr>
        <p:sp>
          <p:nvSpPr>
            <p:cNvPr id="17" name="Freeform 17"/>
            <p:cNvSpPr>
              <a:spLocks/>
            </p:cNvSpPr>
            <p:nvPr/>
          </p:nvSpPr>
          <p:spPr bwMode="auto">
            <a:xfrm>
              <a:off x="837" y="1207"/>
              <a:ext cx="215" cy="301"/>
            </a:xfrm>
            <a:custGeom>
              <a:avLst/>
              <a:gdLst>
                <a:gd name="T0" fmla="*/ 124 w 215"/>
                <a:gd name="T1" fmla="*/ 0 h 301"/>
                <a:gd name="T2" fmla="*/ 133 w 215"/>
                <a:gd name="T3" fmla="*/ 7 h 301"/>
                <a:gd name="T4" fmla="*/ 136 w 215"/>
                <a:gd name="T5" fmla="*/ 15 h 301"/>
                <a:gd name="T6" fmla="*/ 133 w 215"/>
                <a:gd name="T7" fmla="*/ 25 h 301"/>
                <a:gd name="T8" fmla="*/ 124 w 215"/>
                <a:gd name="T9" fmla="*/ 34 h 301"/>
                <a:gd name="T10" fmla="*/ 124 w 215"/>
                <a:gd name="T11" fmla="*/ 43 h 301"/>
                <a:gd name="T12" fmla="*/ 139 w 215"/>
                <a:gd name="T13" fmla="*/ 45 h 301"/>
                <a:gd name="T14" fmla="*/ 167 w 215"/>
                <a:gd name="T15" fmla="*/ 50 h 301"/>
                <a:gd name="T16" fmla="*/ 181 w 215"/>
                <a:gd name="T17" fmla="*/ 59 h 301"/>
                <a:gd name="T18" fmla="*/ 194 w 215"/>
                <a:gd name="T19" fmla="*/ 74 h 301"/>
                <a:gd name="T20" fmla="*/ 205 w 215"/>
                <a:gd name="T21" fmla="*/ 86 h 301"/>
                <a:gd name="T22" fmla="*/ 209 w 215"/>
                <a:gd name="T23" fmla="*/ 89 h 301"/>
                <a:gd name="T24" fmla="*/ 213 w 215"/>
                <a:gd name="T25" fmla="*/ 93 h 301"/>
                <a:gd name="T26" fmla="*/ 213 w 215"/>
                <a:gd name="T27" fmla="*/ 99 h 301"/>
                <a:gd name="T28" fmla="*/ 196 w 215"/>
                <a:gd name="T29" fmla="*/ 111 h 301"/>
                <a:gd name="T30" fmla="*/ 173 w 215"/>
                <a:gd name="T31" fmla="*/ 125 h 301"/>
                <a:gd name="T32" fmla="*/ 167 w 215"/>
                <a:gd name="T33" fmla="*/ 130 h 301"/>
                <a:gd name="T34" fmla="*/ 169 w 215"/>
                <a:gd name="T35" fmla="*/ 136 h 301"/>
                <a:gd name="T36" fmla="*/ 167 w 215"/>
                <a:gd name="T37" fmla="*/ 141 h 301"/>
                <a:gd name="T38" fmla="*/ 162 w 215"/>
                <a:gd name="T39" fmla="*/ 145 h 301"/>
                <a:gd name="T40" fmla="*/ 157 w 215"/>
                <a:gd name="T41" fmla="*/ 146 h 301"/>
                <a:gd name="T42" fmla="*/ 186 w 215"/>
                <a:gd name="T43" fmla="*/ 98 h 301"/>
                <a:gd name="T44" fmla="*/ 158 w 215"/>
                <a:gd name="T45" fmla="*/ 141 h 301"/>
                <a:gd name="T46" fmla="*/ 182 w 215"/>
                <a:gd name="T47" fmla="*/ 291 h 301"/>
                <a:gd name="T48" fmla="*/ 135 w 215"/>
                <a:gd name="T49" fmla="*/ 289 h 301"/>
                <a:gd name="T50" fmla="*/ 56 w 215"/>
                <a:gd name="T51" fmla="*/ 299 h 301"/>
                <a:gd name="T52" fmla="*/ 49 w 215"/>
                <a:gd name="T53" fmla="*/ 279 h 301"/>
                <a:gd name="T54" fmla="*/ 56 w 215"/>
                <a:gd name="T55" fmla="*/ 92 h 301"/>
                <a:gd name="T56" fmla="*/ 60 w 215"/>
                <a:gd name="T57" fmla="*/ 128 h 301"/>
                <a:gd name="T58" fmla="*/ 55 w 215"/>
                <a:gd name="T59" fmla="*/ 146 h 301"/>
                <a:gd name="T60" fmla="*/ 49 w 215"/>
                <a:gd name="T61" fmla="*/ 144 h 301"/>
                <a:gd name="T62" fmla="*/ 45 w 215"/>
                <a:gd name="T63" fmla="*/ 140 h 301"/>
                <a:gd name="T64" fmla="*/ 45 w 215"/>
                <a:gd name="T65" fmla="*/ 133 h 301"/>
                <a:gd name="T66" fmla="*/ 47 w 215"/>
                <a:gd name="T67" fmla="*/ 129 h 301"/>
                <a:gd name="T68" fmla="*/ 34 w 215"/>
                <a:gd name="T69" fmla="*/ 121 h 301"/>
                <a:gd name="T70" fmla="*/ 10 w 215"/>
                <a:gd name="T71" fmla="*/ 106 h 301"/>
                <a:gd name="T72" fmla="*/ 0 w 215"/>
                <a:gd name="T73" fmla="*/ 97 h 301"/>
                <a:gd name="T74" fmla="*/ 2 w 215"/>
                <a:gd name="T75" fmla="*/ 92 h 301"/>
                <a:gd name="T76" fmla="*/ 6 w 215"/>
                <a:gd name="T77" fmla="*/ 88 h 301"/>
                <a:gd name="T78" fmla="*/ 11 w 215"/>
                <a:gd name="T79" fmla="*/ 83 h 301"/>
                <a:gd name="T80" fmla="*/ 24 w 215"/>
                <a:gd name="T81" fmla="*/ 69 h 301"/>
                <a:gd name="T82" fmla="*/ 34 w 215"/>
                <a:gd name="T83" fmla="*/ 56 h 301"/>
                <a:gd name="T84" fmla="*/ 54 w 215"/>
                <a:gd name="T85" fmla="*/ 48 h 301"/>
                <a:gd name="T86" fmla="*/ 82 w 215"/>
                <a:gd name="T87" fmla="*/ 43 h 301"/>
                <a:gd name="T88" fmla="*/ 92 w 215"/>
                <a:gd name="T89" fmla="*/ 37 h 301"/>
                <a:gd name="T90" fmla="*/ 87 w 215"/>
                <a:gd name="T91" fmla="*/ 32 h 301"/>
                <a:gd name="T92" fmla="*/ 78 w 215"/>
                <a:gd name="T93" fmla="*/ 22 h 301"/>
                <a:gd name="T94" fmla="*/ 78 w 215"/>
                <a:gd name="T95" fmla="*/ 13 h 301"/>
                <a:gd name="T96" fmla="*/ 83 w 215"/>
                <a:gd name="T97" fmla="*/ 4 h 301"/>
                <a:gd name="T98" fmla="*/ 95 w 215"/>
                <a:gd name="T9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1">
                  <a:moveTo>
                    <a:pt x="112" y="0"/>
                  </a:moveTo>
                  <a:lnTo>
                    <a:pt x="119" y="0"/>
                  </a:lnTo>
                  <a:lnTo>
                    <a:pt x="124" y="0"/>
                  </a:lnTo>
                  <a:lnTo>
                    <a:pt x="128" y="2"/>
                  </a:lnTo>
                  <a:lnTo>
                    <a:pt x="131" y="4"/>
                  </a:lnTo>
                  <a:lnTo>
                    <a:pt x="133" y="7"/>
                  </a:lnTo>
                  <a:lnTo>
                    <a:pt x="134" y="9"/>
                  </a:lnTo>
                  <a:lnTo>
                    <a:pt x="135" y="13"/>
                  </a:lnTo>
                  <a:lnTo>
                    <a:pt x="136" y="15"/>
                  </a:lnTo>
                  <a:lnTo>
                    <a:pt x="136" y="18"/>
                  </a:lnTo>
                  <a:lnTo>
                    <a:pt x="135" y="22"/>
                  </a:lnTo>
                  <a:lnTo>
                    <a:pt x="133" y="25"/>
                  </a:lnTo>
                  <a:lnTo>
                    <a:pt x="130" y="28"/>
                  </a:lnTo>
                  <a:lnTo>
                    <a:pt x="127" y="32"/>
                  </a:lnTo>
                  <a:lnTo>
                    <a:pt x="124" y="34"/>
                  </a:lnTo>
                  <a:lnTo>
                    <a:pt x="121" y="36"/>
                  </a:lnTo>
                  <a:lnTo>
                    <a:pt x="121" y="37"/>
                  </a:lnTo>
                  <a:lnTo>
                    <a:pt x="124" y="43"/>
                  </a:lnTo>
                  <a:lnTo>
                    <a:pt x="125" y="43"/>
                  </a:lnTo>
                  <a:lnTo>
                    <a:pt x="131" y="43"/>
                  </a:lnTo>
                  <a:lnTo>
                    <a:pt x="139" y="45"/>
                  </a:lnTo>
                  <a:lnTo>
                    <a:pt x="149" y="46"/>
                  </a:lnTo>
                  <a:lnTo>
                    <a:pt x="159" y="48"/>
                  </a:lnTo>
                  <a:lnTo>
                    <a:pt x="167" y="50"/>
                  </a:lnTo>
                  <a:lnTo>
                    <a:pt x="175" y="53"/>
                  </a:lnTo>
                  <a:lnTo>
                    <a:pt x="179" y="56"/>
                  </a:lnTo>
                  <a:lnTo>
                    <a:pt x="181" y="59"/>
                  </a:lnTo>
                  <a:lnTo>
                    <a:pt x="185" y="63"/>
                  </a:lnTo>
                  <a:lnTo>
                    <a:pt x="189" y="69"/>
                  </a:lnTo>
                  <a:lnTo>
                    <a:pt x="194" y="74"/>
                  </a:lnTo>
                  <a:lnTo>
                    <a:pt x="199" y="79"/>
                  </a:lnTo>
                  <a:lnTo>
                    <a:pt x="203" y="83"/>
                  </a:lnTo>
                  <a:lnTo>
                    <a:pt x="205" y="86"/>
                  </a:lnTo>
                  <a:lnTo>
                    <a:pt x="207" y="87"/>
                  </a:lnTo>
                  <a:lnTo>
                    <a:pt x="208" y="88"/>
                  </a:lnTo>
                  <a:lnTo>
                    <a:pt x="209" y="89"/>
                  </a:lnTo>
                  <a:lnTo>
                    <a:pt x="211" y="90"/>
                  </a:lnTo>
                  <a:lnTo>
                    <a:pt x="212" y="92"/>
                  </a:lnTo>
                  <a:lnTo>
                    <a:pt x="213" y="93"/>
                  </a:lnTo>
                  <a:lnTo>
                    <a:pt x="214" y="95"/>
                  </a:lnTo>
                  <a:lnTo>
                    <a:pt x="214" y="97"/>
                  </a:lnTo>
                  <a:lnTo>
                    <a:pt x="213" y="99"/>
                  </a:lnTo>
                  <a:lnTo>
                    <a:pt x="209" y="101"/>
                  </a:lnTo>
                  <a:lnTo>
                    <a:pt x="203" y="106"/>
                  </a:lnTo>
                  <a:lnTo>
                    <a:pt x="196" y="111"/>
                  </a:lnTo>
                  <a:lnTo>
                    <a:pt x="187" y="116"/>
                  </a:lnTo>
                  <a:lnTo>
                    <a:pt x="180" y="121"/>
                  </a:lnTo>
                  <a:lnTo>
                    <a:pt x="173" y="125"/>
                  </a:lnTo>
                  <a:lnTo>
                    <a:pt x="168" y="128"/>
                  </a:lnTo>
                  <a:lnTo>
                    <a:pt x="167" y="129"/>
                  </a:lnTo>
                  <a:lnTo>
                    <a:pt x="167" y="130"/>
                  </a:lnTo>
                  <a:lnTo>
                    <a:pt x="167" y="131"/>
                  </a:lnTo>
                  <a:lnTo>
                    <a:pt x="168" y="133"/>
                  </a:lnTo>
                  <a:lnTo>
                    <a:pt x="169" y="136"/>
                  </a:lnTo>
                  <a:lnTo>
                    <a:pt x="169" y="138"/>
                  </a:lnTo>
                  <a:lnTo>
                    <a:pt x="168" y="140"/>
                  </a:lnTo>
                  <a:lnTo>
                    <a:pt x="167" y="141"/>
                  </a:lnTo>
                  <a:lnTo>
                    <a:pt x="166" y="143"/>
                  </a:lnTo>
                  <a:lnTo>
                    <a:pt x="164" y="144"/>
                  </a:lnTo>
                  <a:lnTo>
                    <a:pt x="162" y="145"/>
                  </a:lnTo>
                  <a:lnTo>
                    <a:pt x="160" y="145"/>
                  </a:lnTo>
                  <a:lnTo>
                    <a:pt x="159" y="146"/>
                  </a:lnTo>
                  <a:lnTo>
                    <a:pt x="157" y="146"/>
                  </a:lnTo>
                  <a:lnTo>
                    <a:pt x="156" y="146"/>
                  </a:lnTo>
                  <a:lnTo>
                    <a:pt x="153" y="128"/>
                  </a:lnTo>
                  <a:lnTo>
                    <a:pt x="186" y="98"/>
                  </a:lnTo>
                  <a:lnTo>
                    <a:pt x="162" y="81"/>
                  </a:lnTo>
                  <a:lnTo>
                    <a:pt x="158" y="92"/>
                  </a:lnTo>
                  <a:lnTo>
                    <a:pt x="158" y="141"/>
                  </a:lnTo>
                  <a:lnTo>
                    <a:pt x="161" y="168"/>
                  </a:lnTo>
                  <a:lnTo>
                    <a:pt x="164" y="279"/>
                  </a:lnTo>
                  <a:lnTo>
                    <a:pt x="182" y="291"/>
                  </a:lnTo>
                  <a:lnTo>
                    <a:pt x="185" y="300"/>
                  </a:lnTo>
                  <a:lnTo>
                    <a:pt x="158" y="299"/>
                  </a:lnTo>
                  <a:lnTo>
                    <a:pt x="135" y="289"/>
                  </a:lnTo>
                  <a:lnTo>
                    <a:pt x="107" y="181"/>
                  </a:lnTo>
                  <a:lnTo>
                    <a:pt x="78" y="289"/>
                  </a:lnTo>
                  <a:lnTo>
                    <a:pt x="56" y="299"/>
                  </a:lnTo>
                  <a:lnTo>
                    <a:pt x="28" y="300"/>
                  </a:lnTo>
                  <a:lnTo>
                    <a:pt x="32" y="291"/>
                  </a:lnTo>
                  <a:lnTo>
                    <a:pt x="49" y="279"/>
                  </a:lnTo>
                  <a:lnTo>
                    <a:pt x="52" y="168"/>
                  </a:lnTo>
                  <a:lnTo>
                    <a:pt x="55" y="141"/>
                  </a:lnTo>
                  <a:lnTo>
                    <a:pt x="56" y="92"/>
                  </a:lnTo>
                  <a:lnTo>
                    <a:pt x="52" y="81"/>
                  </a:lnTo>
                  <a:lnTo>
                    <a:pt x="28" y="98"/>
                  </a:lnTo>
                  <a:lnTo>
                    <a:pt x="60" y="128"/>
                  </a:lnTo>
                  <a:lnTo>
                    <a:pt x="58" y="146"/>
                  </a:lnTo>
                  <a:lnTo>
                    <a:pt x="57" y="146"/>
                  </a:lnTo>
                  <a:lnTo>
                    <a:pt x="55" y="146"/>
                  </a:lnTo>
                  <a:lnTo>
                    <a:pt x="53" y="145"/>
                  </a:lnTo>
                  <a:lnTo>
                    <a:pt x="52" y="145"/>
                  </a:lnTo>
                  <a:lnTo>
                    <a:pt x="49" y="144"/>
                  </a:lnTo>
                  <a:lnTo>
                    <a:pt x="48" y="143"/>
                  </a:lnTo>
                  <a:lnTo>
                    <a:pt x="46" y="141"/>
                  </a:lnTo>
                  <a:lnTo>
                    <a:pt x="45" y="140"/>
                  </a:lnTo>
                  <a:lnTo>
                    <a:pt x="45" y="138"/>
                  </a:lnTo>
                  <a:lnTo>
                    <a:pt x="45" y="136"/>
                  </a:lnTo>
                  <a:lnTo>
                    <a:pt x="45" y="133"/>
                  </a:lnTo>
                  <a:lnTo>
                    <a:pt x="46" y="131"/>
                  </a:lnTo>
                  <a:lnTo>
                    <a:pt x="46" y="130"/>
                  </a:lnTo>
                  <a:lnTo>
                    <a:pt x="47" y="129"/>
                  </a:lnTo>
                  <a:lnTo>
                    <a:pt x="45" y="128"/>
                  </a:lnTo>
                  <a:lnTo>
                    <a:pt x="40" y="125"/>
                  </a:lnTo>
                  <a:lnTo>
                    <a:pt x="34" y="121"/>
                  </a:lnTo>
                  <a:lnTo>
                    <a:pt x="26" y="116"/>
                  </a:lnTo>
                  <a:lnTo>
                    <a:pt x="17" y="111"/>
                  </a:lnTo>
                  <a:lnTo>
                    <a:pt x="10" y="106"/>
                  </a:lnTo>
                  <a:lnTo>
                    <a:pt x="4" y="101"/>
                  </a:lnTo>
                  <a:lnTo>
                    <a:pt x="1" y="99"/>
                  </a:lnTo>
                  <a:lnTo>
                    <a:pt x="0" y="97"/>
                  </a:lnTo>
                  <a:lnTo>
                    <a:pt x="0" y="95"/>
                  </a:lnTo>
                  <a:lnTo>
                    <a:pt x="0" y="93"/>
                  </a:lnTo>
                  <a:lnTo>
                    <a:pt x="2" y="92"/>
                  </a:lnTo>
                  <a:lnTo>
                    <a:pt x="3" y="90"/>
                  </a:lnTo>
                  <a:lnTo>
                    <a:pt x="5" y="89"/>
                  </a:lnTo>
                  <a:lnTo>
                    <a:pt x="6" y="88"/>
                  </a:lnTo>
                  <a:lnTo>
                    <a:pt x="7" y="87"/>
                  </a:lnTo>
                  <a:lnTo>
                    <a:pt x="8" y="86"/>
                  </a:lnTo>
                  <a:lnTo>
                    <a:pt x="11" y="83"/>
                  </a:lnTo>
                  <a:lnTo>
                    <a:pt x="14" y="79"/>
                  </a:lnTo>
                  <a:lnTo>
                    <a:pt x="20" y="74"/>
                  </a:lnTo>
                  <a:lnTo>
                    <a:pt x="24" y="69"/>
                  </a:lnTo>
                  <a:lnTo>
                    <a:pt x="28" y="63"/>
                  </a:lnTo>
                  <a:lnTo>
                    <a:pt x="32" y="59"/>
                  </a:lnTo>
                  <a:lnTo>
                    <a:pt x="34" y="56"/>
                  </a:lnTo>
                  <a:lnTo>
                    <a:pt x="39" y="53"/>
                  </a:lnTo>
                  <a:lnTo>
                    <a:pt x="46" y="50"/>
                  </a:lnTo>
                  <a:lnTo>
                    <a:pt x="54" y="48"/>
                  </a:lnTo>
                  <a:lnTo>
                    <a:pt x="65" y="46"/>
                  </a:lnTo>
                  <a:lnTo>
                    <a:pt x="74" y="45"/>
                  </a:lnTo>
                  <a:lnTo>
                    <a:pt x="82" y="43"/>
                  </a:lnTo>
                  <a:lnTo>
                    <a:pt x="88" y="43"/>
                  </a:lnTo>
                  <a:lnTo>
                    <a:pt x="90" y="43"/>
                  </a:lnTo>
                  <a:lnTo>
                    <a:pt x="92" y="37"/>
                  </a:lnTo>
                  <a:lnTo>
                    <a:pt x="92" y="36"/>
                  </a:lnTo>
                  <a:lnTo>
                    <a:pt x="89" y="34"/>
                  </a:lnTo>
                  <a:lnTo>
                    <a:pt x="87" y="32"/>
                  </a:lnTo>
                  <a:lnTo>
                    <a:pt x="83" y="28"/>
                  </a:lnTo>
                  <a:lnTo>
                    <a:pt x="80" y="25"/>
                  </a:lnTo>
                  <a:lnTo>
                    <a:pt x="78" y="22"/>
                  </a:lnTo>
                  <a:lnTo>
                    <a:pt x="77" y="18"/>
                  </a:lnTo>
                  <a:lnTo>
                    <a:pt x="77" y="15"/>
                  </a:lnTo>
                  <a:lnTo>
                    <a:pt x="78" y="13"/>
                  </a:lnTo>
                  <a:lnTo>
                    <a:pt x="79" y="9"/>
                  </a:lnTo>
                  <a:lnTo>
                    <a:pt x="80" y="7"/>
                  </a:lnTo>
                  <a:lnTo>
                    <a:pt x="83" y="4"/>
                  </a:lnTo>
                  <a:lnTo>
                    <a:pt x="85" y="2"/>
                  </a:lnTo>
                  <a:lnTo>
                    <a:pt x="89" y="0"/>
                  </a:lnTo>
                  <a:lnTo>
                    <a:pt x="95" y="0"/>
                  </a:lnTo>
                  <a:lnTo>
                    <a:pt x="101" y="0"/>
                  </a:lnTo>
                  <a:lnTo>
                    <a:pt x="112" y="0"/>
                  </a:lnTo>
                </a:path>
              </a:pathLst>
            </a:custGeom>
            <a:solidFill>
              <a:srgbClr val="33CC33"/>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auto">
            <a:xfrm>
              <a:off x="984" y="1132"/>
              <a:ext cx="215" cy="302"/>
            </a:xfrm>
            <a:custGeom>
              <a:avLst/>
              <a:gdLst>
                <a:gd name="T0" fmla="*/ 124 w 215"/>
                <a:gd name="T1" fmla="*/ 0 h 302"/>
                <a:gd name="T2" fmla="*/ 133 w 215"/>
                <a:gd name="T3" fmla="*/ 7 h 302"/>
                <a:gd name="T4" fmla="*/ 136 w 215"/>
                <a:gd name="T5" fmla="*/ 15 h 302"/>
                <a:gd name="T6" fmla="*/ 133 w 215"/>
                <a:gd name="T7" fmla="*/ 25 h 302"/>
                <a:gd name="T8" fmla="*/ 124 w 215"/>
                <a:gd name="T9" fmla="*/ 34 h 302"/>
                <a:gd name="T10" fmla="*/ 124 w 215"/>
                <a:gd name="T11" fmla="*/ 43 h 302"/>
                <a:gd name="T12" fmla="*/ 139 w 215"/>
                <a:gd name="T13" fmla="*/ 45 h 302"/>
                <a:gd name="T14" fmla="*/ 167 w 215"/>
                <a:gd name="T15" fmla="*/ 51 h 302"/>
                <a:gd name="T16" fmla="*/ 181 w 215"/>
                <a:gd name="T17" fmla="*/ 60 h 302"/>
                <a:gd name="T18" fmla="*/ 194 w 215"/>
                <a:gd name="T19" fmla="*/ 74 h 302"/>
                <a:gd name="T20" fmla="*/ 205 w 215"/>
                <a:gd name="T21" fmla="*/ 87 h 302"/>
                <a:gd name="T22" fmla="*/ 209 w 215"/>
                <a:gd name="T23" fmla="*/ 89 h 302"/>
                <a:gd name="T24" fmla="*/ 213 w 215"/>
                <a:gd name="T25" fmla="*/ 94 h 302"/>
                <a:gd name="T26" fmla="*/ 213 w 215"/>
                <a:gd name="T27" fmla="*/ 100 h 302"/>
                <a:gd name="T28" fmla="*/ 196 w 215"/>
                <a:gd name="T29" fmla="*/ 111 h 302"/>
                <a:gd name="T30" fmla="*/ 173 w 215"/>
                <a:gd name="T31" fmla="*/ 125 h 302"/>
                <a:gd name="T32" fmla="*/ 167 w 215"/>
                <a:gd name="T33" fmla="*/ 130 h 302"/>
                <a:gd name="T34" fmla="*/ 169 w 215"/>
                <a:gd name="T35" fmla="*/ 135 h 302"/>
                <a:gd name="T36" fmla="*/ 167 w 215"/>
                <a:gd name="T37" fmla="*/ 141 h 302"/>
                <a:gd name="T38" fmla="*/ 162 w 215"/>
                <a:gd name="T39" fmla="*/ 145 h 302"/>
                <a:gd name="T40" fmla="*/ 157 w 215"/>
                <a:gd name="T41" fmla="*/ 146 h 302"/>
                <a:gd name="T42" fmla="*/ 186 w 215"/>
                <a:gd name="T43" fmla="*/ 99 h 302"/>
                <a:gd name="T44" fmla="*/ 158 w 215"/>
                <a:gd name="T45" fmla="*/ 141 h 302"/>
                <a:gd name="T46" fmla="*/ 182 w 215"/>
                <a:gd name="T47" fmla="*/ 292 h 302"/>
                <a:gd name="T48" fmla="*/ 135 w 215"/>
                <a:gd name="T49" fmla="*/ 290 h 302"/>
                <a:gd name="T50" fmla="*/ 56 w 215"/>
                <a:gd name="T51" fmla="*/ 300 h 302"/>
                <a:gd name="T52" fmla="*/ 49 w 215"/>
                <a:gd name="T53" fmla="*/ 280 h 302"/>
                <a:gd name="T54" fmla="*/ 56 w 215"/>
                <a:gd name="T55" fmla="*/ 93 h 302"/>
                <a:gd name="T56" fmla="*/ 60 w 215"/>
                <a:gd name="T57" fmla="*/ 128 h 302"/>
                <a:gd name="T58" fmla="*/ 55 w 215"/>
                <a:gd name="T59" fmla="*/ 146 h 302"/>
                <a:gd name="T60" fmla="*/ 49 w 215"/>
                <a:gd name="T61" fmla="*/ 144 h 302"/>
                <a:gd name="T62" fmla="*/ 45 w 215"/>
                <a:gd name="T63" fmla="*/ 140 h 302"/>
                <a:gd name="T64" fmla="*/ 45 w 215"/>
                <a:gd name="T65" fmla="*/ 133 h 302"/>
                <a:gd name="T66" fmla="*/ 47 w 215"/>
                <a:gd name="T67" fmla="*/ 129 h 302"/>
                <a:gd name="T68" fmla="*/ 34 w 215"/>
                <a:gd name="T69" fmla="*/ 121 h 302"/>
                <a:gd name="T70" fmla="*/ 10 w 215"/>
                <a:gd name="T71" fmla="*/ 105 h 302"/>
                <a:gd name="T72" fmla="*/ 0 w 215"/>
                <a:gd name="T73" fmla="*/ 98 h 302"/>
                <a:gd name="T74" fmla="*/ 2 w 215"/>
                <a:gd name="T75" fmla="*/ 92 h 302"/>
                <a:gd name="T76" fmla="*/ 6 w 215"/>
                <a:gd name="T77" fmla="*/ 89 h 302"/>
                <a:gd name="T78" fmla="*/ 11 w 215"/>
                <a:gd name="T79" fmla="*/ 84 h 302"/>
                <a:gd name="T80" fmla="*/ 24 w 215"/>
                <a:gd name="T81" fmla="*/ 69 h 302"/>
                <a:gd name="T82" fmla="*/ 34 w 215"/>
                <a:gd name="T83" fmla="*/ 57 h 302"/>
                <a:gd name="T84" fmla="*/ 54 w 215"/>
                <a:gd name="T85" fmla="*/ 48 h 302"/>
                <a:gd name="T86" fmla="*/ 82 w 215"/>
                <a:gd name="T87" fmla="*/ 44 h 302"/>
                <a:gd name="T88" fmla="*/ 92 w 215"/>
                <a:gd name="T89" fmla="*/ 37 h 302"/>
                <a:gd name="T90" fmla="*/ 87 w 215"/>
                <a:gd name="T91" fmla="*/ 32 h 302"/>
                <a:gd name="T92" fmla="*/ 78 w 215"/>
                <a:gd name="T93" fmla="*/ 22 h 302"/>
                <a:gd name="T94" fmla="*/ 78 w 215"/>
                <a:gd name="T95" fmla="*/ 13 h 302"/>
                <a:gd name="T96" fmla="*/ 83 w 215"/>
                <a:gd name="T97" fmla="*/ 4 h 302"/>
                <a:gd name="T98" fmla="*/ 95 w 215"/>
                <a:gd name="T9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2">
                  <a:moveTo>
                    <a:pt x="112" y="0"/>
                  </a:moveTo>
                  <a:lnTo>
                    <a:pt x="119" y="0"/>
                  </a:lnTo>
                  <a:lnTo>
                    <a:pt x="124" y="0"/>
                  </a:lnTo>
                  <a:lnTo>
                    <a:pt x="128" y="2"/>
                  </a:lnTo>
                  <a:lnTo>
                    <a:pt x="131" y="4"/>
                  </a:lnTo>
                  <a:lnTo>
                    <a:pt x="133" y="7"/>
                  </a:lnTo>
                  <a:lnTo>
                    <a:pt x="134" y="10"/>
                  </a:lnTo>
                  <a:lnTo>
                    <a:pt x="135" y="13"/>
                  </a:lnTo>
                  <a:lnTo>
                    <a:pt x="136" y="15"/>
                  </a:lnTo>
                  <a:lnTo>
                    <a:pt x="136" y="18"/>
                  </a:lnTo>
                  <a:lnTo>
                    <a:pt x="135" y="22"/>
                  </a:lnTo>
                  <a:lnTo>
                    <a:pt x="133" y="25"/>
                  </a:lnTo>
                  <a:lnTo>
                    <a:pt x="130" y="29"/>
                  </a:lnTo>
                  <a:lnTo>
                    <a:pt x="127" y="32"/>
                  </a:lnTo>
                  <a:lnTo>
                    <a:pt x="124" y="34"/>
                  </a:lnTo>
                  <a:lnTo>
                    <a:pt x="121" y="36"/>
                  </a:lnTo>
                  <a:lnTo>
                    <a:pt x="121" y="37"/>
                  </a:lnTo>
                  <a:lnTo>
                    <a:pt x="124" y="43"/>
                  </a:lnTo>
                  <a:lnTo>
                    <a:pt x="125" y="43"/>
                  </a:lnTo>
                  <a:lnTo>
                    <a:pt x="131" y="44"/>
                  </a:lnTo>
                  <a:lnTo>
                    <a:pt x="139" y="45"/>
                  </a:lnTo>
                  <a:lnTo>
                    <a:pt x="149" y="46"/>
                  </a:lnTo>
                  <a:lnTo>
                    <a:pt x="159" y="48"/>
                  </a:lnTo>
                  <a:lnTo>
                    <a:pt x="167" y="51"/>
                  </a:lnTo>
                  <a:lnTo>
                    <a:pt x="175" y="54"/>
                  </a:lnTo>
                  <a:lnTo>
                    <a:pt x="179" y="57"/>
                  </a:lnTo>
                  <a:lnTo>
                    <a:pt x="181" y="60"/>
                  </a:lnTo>
                  <a:lnTo>
                    <a:pt x="185" y="64"/>
                  </a:lnTo>
                  <a:lnTo>
                    <a:pt x="189" y="69"/>
                  </a:lnTo>
                  <a:lnTo>
                    <a:pt x="194" y="74"/>
                  </a:lnTo>
                  <a:lnTo>
                    <a:pt x="199" y="79"/>
                  </a:lnTo>
                  <a:lnTo>
                    <a:pt x="203" y="84"/>
                  </a:lnTo>
                  <a:lnTo>
                    <a:pt x="205" y="87"/>
                  </a:lnTo>
                  <a:lnTo>
                    <a:pt x="207" y="88"/>
                  </a:lnTo>
                  <a:lnTo>
                    <a:pt x="208" y="89"/>
                  </a:lnTo>
                  <a:lnTo>
                    <a:pt x="209" y="89"/>
                  </a:lnTo>
                  <a:lnTo>
                    <a:pt x="211" y="91"/>
                  </a:lnTo>
                  <a:lnTo>
                    <a:pt x="212" y="92"/>
                  </a:lnTo>
                  <a:lnTo>
                    <a:pt x="213" y="94"/>
                  </a:lnTo>
                  <a:lnTo>
                    <a:pt x="214" y="96"/>
                  </a:lnTo>
                  <a:lnTo>
                    <a:pt x="214" y="98"/>
                  </a:lnTo>
                  <a:lnTo>
                    <a:pt x="213" y="100"/>
                  </a:lnTo>
                  <a:lnTo>
                    <a:pt x="209" y="101"/>
                  </a:lnTo>
                  <a:lnTo>
                    <a:pt x="203" y="105"/>
                  </a:lnTo>
                  <a:lnTo>
                    <a:pt x="196" y="111"/>
                  </a:lnTo>
                  <a:lnTo>
                    <a:pt x="187" y="115"/>
                  </a:lnTo>
                  <a:lnTo>
                    <a:pt x="180" y="121"/>
                  </a:lnTo>
                  <a:lnTo>
                    <a:pt x="173" y="125"/>
                  </a:lnTo>
                  <a:lnTo>
                    <a:pt x="168" y="128"/>
                  </a:lnTo>
                  <a:lnTo>
                    <a:pt x="167" y="129"/>
                  </a:lnTo>
                  <a:lnTo>
                    <a:pt x="167" y="130"/>
                  </a:lnTo>
                  <a:lnTo>
                    <a:pt x="167" y="131"/>
                  </a:lnTo>
                  <a:lnTo>
                    <a:pt x="168" y="133"/>
                  </a:lnTo>
                  <a:lnTo>
                    <a:pt x="169" y="135"/>
                  </a:lnTo>
                  <a:lnTo>
                    <a:pt x="169" y="137"/>
                  </a:lnTo>
                  <a:lnTo>
                    <a:pt x="168" y="140"/>
                  </a:lnTo>
                  <a:lnTo>
                    <a:pt x="167" y="141"/>
                  </a:lnTo>
                  <a:lnTo>
                    <a:pt x="166" y="143"/>
                  </a:lnTo>
                  <a:lnTo>
                    <a:pt x="164" y="144"/>
                  </a:lnTo>
                  <a:lnTo>
                    <a:pt x="162" y="145"/>
                  </a:lnTo>
                  <a:lnTo>
                    <a:pt x="160" y="145"/>
                  </a:lnTo>
                  <a:lnTo>
                    <a:pt x="159" y="146"/>
                  </a:lnTo>
                  <a:lnTo>
                    <a:pt x="157" y="146"/>
                  </a:lnTo>
                  <a:lnTo>
                    <a:pt x="156" y="146"/>
                  </a:lnTo>
                  <a:lnTo>
                    <a:pt x="153" y="128"/>
                  </a:lnTo>
                  <a:lnTo>
                    <a:pt x="186" y="99"/>
                  </a:lnTo>
                  <a:lnTo>
                    <a:pt x="162" y="82"/>
                  </a:lnTo>
                  <a:lnTo>
                    <a:pt x="158" y="93"/>
                  </a:lnTo>
                  <a:lnTo>
                    <a:pt x="158" y="141"/>
                  </a:lnTo>
                  <a:lnTo>
                    <a:pt x="161" y="169"/>
                  </a:lnTo>
                  <a:lnTo>
                    <a:pt x="164" y="280"/>
                  </a:lnTo>
                  <a:lnTo>
                    <a:pt x="182" y="292"/>
                  </a:lnTo>
                  <a:lnTo>
                    <a:pt x="185" y="301"/>
                  </a:lnTo>
                  <a:lnTo>
                    <a:pt x="158" y="300"/>
                  </a:lnTo>
                  <a:lnTo>
                    <a:pt x="135" y="290"/>
                  </a:lnTo>
                  <a:lnTo>
                    <a:pt x="107" y="182"/>
                  </a:lnTo>
                  <a:lnTo>
                    <a:pt x="78" y="290"/>
                  </a:lnTo>
                  <a:lnTo>
                    <a:pt x="56" y="300"/>
                  </a:lnTo>
                  <a:lnTo>
                    <a:pt x="28" y="301"/>
                  </a:lnTo>
                  <a:lnTo>
                    <a:pt x="32" y="292"/>
                  </a:lnTo>
                  <a:lnTo>
                    <a:pt x="49" y="280"/>
                  </a:lnTo>
                  <a:lnTo>
                    <a:pt x="52" y="169"/>
                  </a:lnTo>
                  <a:lnTo>
                    <a:pt x="55" y="141"/>
                  </a:lnTo>
                  <a:lnTo>
                    <a:pt x="56" y="93"/>
                  </a:lnTo>
                  <a:lnTo>
                    <a:pt x="52" y="82"/>
                  </a:lnTo>
                  <a:lnTo>
                    <a:pt x="28" y="99"/>
                  </a:lnTo>
                  <a:lnTo>
                    <a:pt x="60" y="128"/>
                  </a:lnTo>
                  <a:lnTo>
                    <a:pt x="58" y="146"/>
                  </a:lnTo>
                  <a:lnTo>
                    <a:pt x="57" y="146"/>
                  </a:lnTo>
                  <a:lnTo>
                    <a:pt x="55" y="146"/>
                  </a:lnTo>
                  <a:lnTo>
                    <a:pt x="53" y="145"/>
                  </a:lnTo>
                  <a:lnTo>
                    <a:pt x="52" y="145"/>
                  </a:lnTo>
                  <a:lnTo>
                    <a:pt x="49" y="144"/>
                  </a:lnTo>
                  <a:lnTo>
                    <a:pt x="48" y="143"/>
                  </a:lnTo>
                  <a:lnTo>
                    <a:pt x="46" y="141"/>
                  </a:lnTo>
                  <a:lnTo>
                    <a:pt x="45" y="140"/>
                  </a:lnTo>
                  <a:lnTo>
                    <a:pt x="45" y="137"/>
                  </a:lnTo>
                  <a:lnTo>
                    <a:pt x="45" y="135"/>
                  </a:lnTo>
                  <a:lnTo>
                    <a:pt x="45" y="133"/>
                  </a:lnTo>
                  <a:lnTo>
                    <a:pt x="46" y="131"/>
                  </a:lnTo>
                  <a:lnTo>
                    <a:pt x="46" y="130"/>
                  </a:lnTo>
                  <a:lnTo>
                    <a:pt x="47" y="129"/>
                  </a:lnTo>
                  <a:lnTo>
                    <a:pt x="45" y="128"/>
                  </a:lnTo>
                  <a:lnTo>
                    <a:pt x="40" y="125"/>
                  </a:lnTo>
                  <a:lnTo>
                    <a:pt x="34" y="121"/>
                  </a:lnTo>
                  <a:lnTo>
                    <a:pt x="26" y="115"/>
                  </a:lnTo>
                  <a:lnTo>
                    <a:pt x="17" y="111"/>
                  </a:lnTo>
                  <a:lnTo>
                    <a:pt x="10" y="105"/>
                  </a:lnTo>
                  <a:lnTo>
                    <a:pt x="4" y="101"/>
                  </a:lnTo>
                  <a:lnTo>
                    <a:pt x="1" y="100"/>
                  </a:lnTo>
                  <a:lnTo>
                    <a:pt x="0" y="98"/>
                  </a:lnTo>
                  <a:lnTo>
                    <a:pt x="0" y="96"/>
                  </a:lnTo>
                  <a:lnTo>
                    <a:pt x="0" y="94"/>
                  </a:lnTo>
                  <a:lnTo>
                    <a:pt x="2" y="92"/>
                  </a:lnTo>
                  <a:lnTo>
                    <a:pt x="3" y="91"/>
                  </a:lnTo>
                  <a:lnTo>
                    <a:pt x="5" y="89"/>
                  </a:lnTo>
                  <a:lnTo>
                    <a:pt x="6" y="89"/>
                  </a:lnTo>
                  <a:lnTo>
                    <a:pt x="7" y="88"/>
                  </a:lnTo>
                  <a:lnTo>
                    <a:pt x="8" y="87"/>
                  </a:lnTo>
                  <a:lnTo>
                    <a:pt x="11" y="84"/>
                  </a:lnTo>
                  <a:lnTo>
                    <a:pt x="14" y="79"/>
                  </a:lnTo>
                  <a:lnTo>
                    <a:pt x="20" y="74"/>
                  </a:lnTo>
                  <a:lnTo>
                    <a:pt x="24" y="69"/>
                  </a:lnTo>
                  <a:lnTo>
                    <a:pt x="28" y="64"/>
                  </a:lnTo>
                  <a:lnTo>
                    <a:pt x="32" y="60"/>
                  </a:lnTo>
                  <a:lnTo>
                    <a:pt x="34" y="57"/>
                  </a:lnTo>
                  <a:lnTo>
                    <a:pt x="39" y="54"/>
                  </a:lnTo>
                  <a:lnTo>
                    <a:pt x="46" y="51"/>
                  </a:lnTo>
                  <a:lnTo>
                    <a:pt x="54" y="48"/>
                  </a:lnTo>
                  <a:lnTo>
                    <a:pt x="65" y="46"/>
                  </a:lnTo>
                  <a:lnTo>
                    <a:pt x="74" y="45"/>
                  </a:lnTo>
                  <a:lnTo>
                    <a:pt x="82" y="44"/>
                  </a:lnTo>
                  <a:lnTo>
                    <a:pt x="88" y="43"/>
                  </a:lnTo>
                  <a:lnTo>
                    <a:pt x="90" y="43"/>
                  </a:lnTo>
                  <a:lnTo>
                    <a:pt x="92" y="37"/>
                  </a:lnTo>
                  <a:lnTo>
                    <a:pt x="92" y="36"/>
                  </a:lnTo>
                  <a:lnTo>
                    <a:pt x="89" y="34"/>
                  </a:lnTo>
                  <a:lnTo>
                    <a:pt x="87" y="32"/>
                  </a:lnTo>
                  <a:lnTo>
                    <a:pt x="83" y="29"/>
                  </a:lnTo>
                  <a:lnTo>
                    <a:pt x="80" y="25"/>
                  </a:lnTo>
                  <a:lnTo>
                    <a:pt x="78" y="22"/>
                  </a:lnTo>
                  <a:lnTo>
                    <a:pt x="77" y="18"/>
                  </a:lnTo>
                  <a:lnTo>
                    <a:pt x="77" y="15"/>
                  </a:lnTo>
                  <a:lnTo>
                    <a:pt x="78" y="13"/>
                  </a:lnTo>
                  <a:lnTo>
                    <a:pt x="79" y="10"/>
                  </a:lnTo>
                  <a:lnTo>
                    <a:pt x="80" y="7"/>
                  </a:lnTo>
                  <a:lnTo>
                    <a:pt x="83" y="4"/>
                  </a:lnTo>
                  <a:lnTo>
                    <a:pt x="85" y="2"/>
                  </a:lnTo>
                  <a:lnTo>
                    <a:pt x="89" y="0"/>
                  </a:lnTo>
                  <a:lnTo>
                    <a:pt x="95" y="0"/>
                  </a:lnTo>
                  <a:lnTo>
                    <a:pt x="101" y="0"/>
                  </a:lnTo>
                  <a:lnTo>
                    <a:pt x="112" y="0"/>
                  </a:lnTo>
                </a:path>
              </a:pathLst>
            </a:custGeom>
            <a:solidFill>
              <a:srgbClr val="33CC33"/>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auto">
            <a:xfrm>
              <a:off x="1021" y="1306"/>
              <a:ext cx="215" cy="303"/>
            </a:xfrm>
            <a:custGeom>
              <a:avLst/>
              <a:gdLst>
                <a:gd name="T0" fmla="*/ 124 w 215"/>
                <a:gd name="T1" fmla="*/ 0 h 303"/>
                <a:gd name="T2" fmla="*/ 133 w 215"/>
                <a:gd name="T3" fmla="*/ 7 h 303"/>
                <a:gd name="T4" fmla="*/ 136 w 215"/>
                <a:gd name="T5" fmla="*/ 15 h 303"/>
                <a:gd name="T6" fmla="*/ 133 w 215"/>
                <a:gd name="T7" fmla="*/ 25 h 303"/>
                <a:gd name="T8" fmla="*/ 124 w 215"/>
                <a:gd name="T9" fmla="*/ 34 h 303"/>
                <a:gd name="T10" fmla="*/ 124 w 215"/>
                <a:gd name="T11" fmla="*/ 43 h 303"/>
                <a:gd name="T12" fmla="*/ 139 w 215"/>
                <a:gd name="T13" fmla="*/ 45 h 303"/>
                <a:gd name="T14" fmla="*/ 167 w 215"/>
                <a:gd name="T15" fmla="*/ 51 h 303"/>
                <a:gd name="T16" fmla="*/ 181 w 215"/>
                <a:gd name="T17" fmla="*/ 60 h 303"/>
                <a:gd name="T18" fmla="*/ 194 w 215"/>
                <a:gd name="T19" fmla="*/ 74 h 303"/>
                <a:gd name="T20" fmla="*/ 205 w 215"/>
                <a:gd name="T21" fmla="*/ 87 h 303"/>
                <a:gd name="T22" fmla="*/ 209 w 215"/>
                <a:gd name="T23" fmla="*/ 89 h 303"/>
                <a:gd name="T24" fmla="*/ 213 w 215"/>
                <a:gd name="T25" fmla="*/ 94 h 303"/>
                <a:gd name="T26" fmla="*/ 213 w 215"/>
                <a:gd name="T27" fmla="*/ 100 h 303"/>
                <a:gd name="T28" fmla="*/ 196 w 215"/>
                <a:gd name="T29" fmla="*/ 112 h 303"/>
                <a:gd name="T30" fmla="*/ 173 w 215"/>
                <a:gd name="T31" fmla="*/ 126 h 303"/>
                <a:gd name="T32" fmla="*/ 167 w 215"/>
                <a:gd name="T33" fmla="*/ 131 h 303"/>
                <a:gd name="T34" fmla="*/ 169 w 215"/>
                <a:gd name="T35" fmla="*/ 136 h 303"/>
                <a:gd name="T36" fmla="*/ 167 w 215"/>
                <a:gd name="T37" fmla="*/ 142 h 303"/>
                <a:gd name="T38" fmla="*/ 162 w 215"/>
                <a:gd name="T39" fmla="*/ 146 h 303"/>
                <a:gd name="T40" fmla="*/ 157 w 215"/>
                <a:gd name="T41" fmla="*/ 147 h 303"/>
                <a:gd name="T42" fmla="*/ 186 w 215"/>
                <a:gd name="T43" fmla="*/ 99 h 303"/>
                <a:gd name="T44" fmla="*/ 158 w 215"/>
                <a:gd name="T45" fmla="*/ 142 h 303"/>
                <a:gd name="T46" fmla="*/ 182 w 215"/>
                <a:gd name="T47" fmla="*/ 293 h 303"/>
                <a:gd name="T48" fmla="*/ 135 w 215"/>
                <a:gd name="T49" fmla="*/ 291 h 303"/>
                <a:gd name="T50" fmla="*/ 56 w 215"/>
                <a:gd name="T51" fmla="*/ 301 h 303"/>
                <a:gd name="T52" fmla="*/ 49 w 215"/>
                <a:gd name="T53" fmla="*/ 281 h 303"/>
                <a:gd name="T54" fmla="*/ 56 w 215"/>
                <a:gd name="T55" fmla="*/ 93 h 303"/>
                <a:gd name="T56" fmla="*/ 60 w 215"/>
                <a:gd name="T57" fmla="*/ 129 h 303"/>
                <a:gd name="T58" fmla="*/ 55 w 215"/>
                <a:gd name="T59" fmla="*/ 147 h 303"/>
                <a:gd name="T60" fmla="*/ 49 w 215"/>
                <a:gd name="T61" fmla="*/ 145 h 303"/>
                <a:gd name="T62" fmla="*/ 45 w 215"/>
                <a:gd name="T63" fmla="*/ 141 h 303"/>
                <a:gd name="T64" fmla="*/ 45 w 215"/>
                <a:gd name="T65" fmla="*/ 134 h 303"/>
                <a:gd name="T66" fmla="*/ 47 w 215"/>
                <a:gd name="T67" fmla="*/ 130 h 303"/>
                <a:gd name="T68" fmla="*/ 34 w 215"/>
                <a:gd name="T69" fmla="*/ 122 h 303"/>
                <a:gd name="T70" fmla="*/ 10 w 215"/>
                <a:gd name="T71" fmla="*/ 106 h 303"/>
                <a:gd name="T72" fmla="*/ 0 w 215"/>
                <a:gd name="T73" fmla="*/ 98 h 303"/>
                <a:gd name="T74" fmla="*/ 2 w 215"/>
                <a:gd name="T75" fmla="*/ 92 h 303"/>
                <a:gd name="T76" fmla="*/ 6 w 215"/>
                <a:gd name="T77" fmla="*/ 89 h 303"/>
                <a:gd name="T78" fmla="*/ 11 w 215"/>
                <a:gd name="T79" fmla="*/ 84 h 303"/>
                <a:gd name="T80" fmla="*/ 24 w 215"/>
                <a:gd name="T81" fmla="*/ 69 h 303"/>
                <a:gd name="T82" fmla="*/ 34 w 215"/>
                <a:gd name="T83" fmla="*/ 57 h 303"/>
                <a:gd name="T84" fmla="*/ 54 w 215"/>
                <a:gd name="T85" fmla="*/ 48 h 303"/>
                <a:gd name="T86" fmla="*/ 82 w 215"/>
                <a:gd name="T87" fmla="*/ 44 h 303"/>
                <a:gd name="T88" fmla="*/ 92 w 215"/>
                <a:gd name="T89" fmla="*/ 37 h 303"/>
                <a:gd name="T90" fmla="*/ 87 w 215"/>
                <a:gd name="T91" fmla="*/ 32 h 303"/>
                <a:gd name="T92" fmla="*/ 78 w 215"/>
                <a:gd name="T93" fmla="*/ 22 h 303"/>
                <a:gd name="T94" fmla="*/ 78 w 215"/>
                <a:gd name="T95" fmla="*/ 13 h 303"/>
                <a:gd name="T96" fmla="*/ 83 w 215"/>
                <a:gd name="T97" fmla="*/ 4 h 303"/>
                <a:gd name="T98" fmla="*/ 95 w 215"/>
                <a:gd name="T9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3">
                  <a:moveTo>
                    <a:pt x="112" y="0"/>
                  </a:moveTo>
                  <a:lnTo>
                    <a:pt x="119" y="0"/>
                  </a:lnTo>
                  <a:lnTo>
                    <a:pt x="124" y="0"/>
                  </a:lnTo>
                  <a:lnTo>
                    <a:pt x="128" y="2"/>
                  </a:lnTo>
                  <a:lnTo>
                    <a:pt x="131" y="4"/>
                  </a:lnTo>
                  <a:lnTo>
                    <a:pt x="133" y="7"/>
                  </a:lnTo>
                  <a:lnTo>
                    <a:pt x="134" y="10"/>
                  </a:lnTo>
                  <a:lnTo>
                    <a:pt x="135" y="13"/>
                  </a:lnTo>
                  <a:lnTo>
                    <a:pt x="136" y="15"/>
                  </a:lnTo>
                  <a:lnTo>
                    <a:pt x="136" y="18"/>
                  </a:lnTo>
                  <a:lnTo>
                    <a:pt x="135" y="22"/>
                  </a:lnTo>
                  <a:lnTo>
                    <a:pt x="133" y="25"/>
                  </a:lnTo>
                  <a:lnTo>
                    <a:pt x="130" y="29"/>
                  </a:lnTo>
                  <a:lnTo>
                    <a:pt x="127" y="32"/>
                  </a:lnTo>
                  <a:lnTo>
                    <a:pt x="124" y="34"/>
                  </a:lnTo>
                  <a:lnTo>
                    <a:pt x="121" y="36"/>
                  </a:lnTo>
                  <a:lnTo>
                    <a:pt x="121" y="37"/>
                  </a:lnTo>
                  <a:lnTo>
                    <a:pt x="124" y="43"/>
                  </a:lnTo>
                  <a:lnTo>
                    <a:pt x="125" y="43"/>
                  </a:lnTo>
                  <a:lnTo>
                    <a:pt x="131" y="44"/>
                  </a:lnTo>
                  <a:lnTo>
                    <a:pt x="139" y="45"/>
                  </a:lnTo>
                  <a:lnTo>
                    <a:pt x="149" y="46"/>
                  </a:lnTo>
                  <a:lnTo>
                    <a:pt x="159" y="48"/>
                  </a:lnTo>
                  <a:lnTo>
                    <a:pt x="167" y="51"/>
                  </a:lnTo>
                  <a:lnTo>
                    <a:pt x="175" y="54"/>
                  </a:lnTo>
                  <a:lnTo>
                    <a:pt x="179" y="57"/>
                  </a:lnTo>
                  <a:lnTo>
                    <a:pt x="181" y="60"/>
                  </a:lnTo>
                  <a:lnTo>
                    <a:pt x="185" y="64"/>
                  </a:lnTo>
                  <a:lnTo>
                    <a:pt x="189" y="69"/>
                  </a:lnTo>
                  <a:lnTo>
                    <a:pt x="194" y="74"/>
                  </a:lnTo>
                  <a:lnTo>
                    <a:pt x="199" y="79"/>
                  </a:lnTo>
                  <a:lnTo>
                    <a:pt x="203" y="84"/>
                  </a:lnTo>
                  <a:lnTo>
                    <a:pt x="205" y="87"/>
                  </a:lnTo>
                  <a:lnTo>
                    <a:pt x="207" y="88"/>
                  </a:lnTo>
                  <a:lnTo>
                    <a:pt x="208" y="89"/>
                  </a:lnTo>
                  <a:lnTo>
                    <a:pt x="209" y="89"/>
                  </a:lnTo>
                  <a:lnTo>
                    <a:pt x="211" y="91"/>
                  </a:lnTo>
                  <a:lnTo>
                    <a:pt x="212" y="92"/>
                  </a:lnTo>
                  <a:lnTo>
                    <a:pt x="213" y="94"/>
                  </a:lnTo>
                  <a:lnTo>
                    <a:pt x="214" y="96"/>
                  </a:lnTo>
                  <a:lnTo>
                    <a:pt x="214" y="98"/>
                  </a:lnTo>
                  <a:lnTo>
                    <a:pt x="213" y="100"/>
                  </a:lnTo>
                  <a:lnTo>
                    <a:pt x="209" y="102"/>
                  </a:lnTo>
                  <a:lnTo>
                    <a:pt x="203" y="106"/>
                  </a:lnTo>
                  <a:lnTo>
                    <a:pt x="196" y="112"/>
                  </a:lnTo>
                  <a:lnTo>
                    <a:pt x="187" y="116"/>
                  </a:lnTo>
                  <a:lnTo>
                    <a:pt x="180" y="122"/>
                  </a:lnTo>
                  <a:lnTo>
                    <a:pt x="173" y="126"/>
                  </a:lnTo>
                  <a:lnTo>
                    <a:pt x="168" y="129"/>
                  </a:lnTo>
                  <a:lnTo>
                    <a:pt x="167" y="130"/>
                  </a:lnTo>
                  <a:lnTo>
                    <a:pt x="167" y="131"/>
                  </a:lnTo>
                  <a:lnTo>
                    <a:pt x="167" y="132"/>
                  </a:lnTo>
                  <a:lnTo>
                    <a:pt x="168" y="134"/>
                  </a:lnTo>
                  <a:lnTo>
                    <a:pt x="169" y="136"/>
                  </a:lnTo>
                  <a:lnTo>
                    <a:pt x="169" y="138"/>
                  </a:lnTo>
                  <a:lnTo>
                    <a:pt x="168" y="141"/>
                  </a:lnTo>
                  <a:lnTo>
                    <a:pt x="167" y="142"/>
                  </a:lnTo>
                  <a:lnTo>
                    <a:pt x="166" y="144"/>
                  </a:lnTo>
                  <a:lnTo>
                    <a:pt x="164" y="145"/>
                  </a:lnTo>
                  <a:lnTo>
                    <a:pt x="162" y="146"/>
                  </a:lnTo>
                  <a:lnTo>
                    <a:pt x="160" y="146"/>
                  </a:lnTo>
                  <a:lnTo>
                    <a:pt x="159" y="147"/>
                  </a:lnTo>
                  <a:lnTo>
                    <a:pt x="157" y="147"/>
                  </a:lnTo>
                  <a:lnTo>
                    <a:pt x="156" y="147"/>
                  </a:lnTo>
                  <a:lnTo>
                    <a:pt x="153" y="129"/>
                  </a:lnTo>
                  <a:lnTo>
                    <a:pt x="186" y="99"/>
                  </a:lnTo>
                  <a:lnTo>
                    <a:pt x="162" y="82"/>
                  </a:lnTo>
                  <a:lnTo>
                    <a:pt x="158" y="93"/>
                  </a:lnTo>
                  <a:lnTo>
                    <a:pt x="158" y="142"/>
                  </a:lnTo>
                  <a:lnTo>
                    <a:pt x="161" y="169"/>
                  </a:lnTo>
                  <a:lnTo>
                    <a:pt x="164" y="281"/>
                  </a:lnTo>
                  <a:lnTo>
                    <a:pt x="182" y="293"/>
                  </a:lnTo>
                  <a:lnTo>
                    <a:pt x="185" y="302"/>
                  </a:lnTo>
                  <a:lnTo>
                    <a:pt x="158" y="301"/>
                  </a:lnTo>
                  <a:lnTo>
                    <a:pt x="135" y="291"/>
                  </a:lnTo>
                  <a:lnTo>
                    <a:pt x="107" y="182"/>
                  </a:lnTo>
                  <a:lnTo>
                    <a:pt x="78" y="291"/>
                  </a:lnTo>
                  <a:lnTo>
                    <a:pt x="56" y="301"/>
                  </a:lnTo>
                  <a:lnTo>
                    <a:pt x="28" y="302"/>
                  </a:lnTo>
                  <a:lnTo>
                    <a:pt x="32" y="293"/>
                  </a:lnTo>
                  <a:lnTo>
                    <a:pt x="49" y="281"/>
                  </a:lnTo>
                  <a:lnTo>
                    <a:pt x="52" y="169"/>
                  </a:lnTo>
                  <a:lnTo>
                    <a:pt x="55" y="142"/>
                  </a:lnTo>
                  <a:lnTo>
                    <a:pt x="56" y="93"/>
                  </a:lnTo>
                  <a:lnTo>
                    <a:pt x="52" y="82"/>
                  </a:lnTo>
                  <a:lnTo>
                    <a:pt x="28" y="99"/>
                  </a:lnTo>
                  <a:lnTo>
                    <a:pt x="60" y="129"/>
                  </a:lnTo>
                  <a:lnTo>
                    <a:pt x="58" y="147"/>
                  </a:lnTo>
                  <a:lnTo>
                    <a:pt x="57" y="147"/>
                  </a:lnTo>
                  <a:lnTo>
                    <a:pt x="55" y="147"/>
                  </a:lnTo>
                  <a:lnTo>
                    <a:pt x="53" y="146"/>
                  </a:lnTo>
                  <a:lnTo>
                    <a:pt x="52" y="146"/>
                  </a:lnTo>
                  <a:lnTo>
                    <a:pt x="49" y="145"/>
                  </a:lnTo>
                  <a:lnTo>
                    <a:pt x="48" y="144"/>
                  </a:lnTo>
                  <a:lnTo>
                    <a:pt x="46" y="142"/>
                  </a:lnTo>
                  <a:lnTo>
                    <a:pt x="45" y="141"/>
                  </a:lnTo>
                  <a:lnTo>
                    <a:pt x="45" y="138"/>
                  </a:lnTo>
                  <a:lnTo>
                    <a:pt x="45" y="136"/>
                  </a:lnTo>
                  <a:lnTo>
                    <a:pt x="45" y="134"/>
                  </a:lnTo>
                  <a:lnTo>
                    <a:pt x="46" y="132"/>
                  </a:lnTo>
                  <a:lnTo>
                    <a:pt x="46" y="131"/>
                  </a:lnTo>
                  <a:lnTo>
                    <a:pt x="47" y="130"/>
                  </a:lnTo>
                  <a:lnTo>
                    <a:pt x="45" y="129"/>
                  </a:lnTo>
                  <a:lnTo>
                    <a:pt x="40" y="126"/>
                  </a:lnTo>
                  <a:lnTo>
                    <a:pt x="34" y="122"/>
                  </a:lnTo>
                  <a:lnTo>
                    <a:pt x="26" y="116"/>
                  </a:lnTo>
                  <a:lnTo>
                    <a:pt x="17" y="112"/>
                  </a:lnTo>
                  <a:lnTo>
                    <a:pt x="10" y="106"/>
                  </a:lnTo>
                  <a:lnTo>
                    <a:pt x="4" y="102"/>
                  </a:lnTo>
                  <a:lnTo>
                    <a:pt x="1" y="100"/>
                  </a:lnTo>
                  <a:lnTo>
                    <a:pt x="0" y="98"/>
                  </a:lnTo>
                  <a:lnTo>
                    <a:pt x="0" y="96"/>
                  </a:lnTo>
                  <a:lnTo>
                    <a:pt x="0" y="94"/>
                  </a:lnTo>
                  <a:lnTo>
                    <a:pt x="2" y="92"/>
                  </a:lnTo>
                  <a:lnTo>
                    <a:pt x="3" y="91"/>
                  </a:lnTo>
                  <a:lnTo>
                    <a:pt x="5" y="89"/>
                  </a:lnTo>
                  <a:lnTo>
                    <a:pt x="6" y="89"/>
                  </a:lnTo>
                  <a:lnTo>
                    <a:pt x="7" y="88"/>
                  </a:lnTo>
                  <a:lnTo>
                    <a:pt x="8" y="87"/>
                  </a:lnTo>
                  <a:lnTo>
                    <a:pt x="11" y="84"/>
                  </a:lnTo>
                  <a:lnTo>
                    <a:pt x="14" y="79"/>
                  </a:lnTo>
                  <a:lnTo>
                    <a:pt x="20" y="74"/>
                  </a:lnTo>
                  <a:lnTo>
                    <a:pt x="24" y="69"/>
                  </a:lnTo>
                  <a:lnTo>
                    <a:pt x="28" y="64"/>
                  </a:lnTo>
                  <a:lnTo>
                    <a:pt x="32" y="60"/>
                  </a:lnTo>
                  <a:lnTo>
                    <a:pt x="34" y="57"/>
                  </a:lnTo>
                  <a:lnTo>
                    <a:pt x="39" y="54"/>
                  </a:lnTo>
                  <a:lnTo>
                    <a:pt x="46" y="51"/>
                  </a:lnTo>
                  <a:lnTo>
                    <a:pt x="54" y="48"/>
                  </a:lnTo>
                  <a:lnTo>
                    <a:pt x="65" y="46"/>
                  </a:lnTo>
                  <a:lnTo>
                    <a:pt x="74" y="45"/>
                  </a:lnTo>
                  <a:lnTo>
                    <a:pt x="82" y="44"/>
                  </a:lnTo>
                  <a:lnTo>
                    <a:pt x="88" y="43"/>
                  </a:lnTo>
                  <a:lnTo>
                    <a:pt x="90" y="43"/>
                  </a:lnTo>
                  <a:lnTo>
                    <a:pt x="92" y="37"/>
                  </a:lnTo>
                  <a:lnTo>
                    <a:pt x="92" y="36"/>
                  </a:lnTo>
                  <a:lnTo>
                    <a:pt x="89" y="34"/>
                  </a:lnTo>
                  <a:lnTo>
                    <a:pt x="87" y="32"/>
                  </a:lnTo>
                  <a:lnTo>
                    <a:pt x="83" y="29"/>
                  </a:lnTo>
                  <a:lnTo>
                    <a:pt x="80" y="25"/>
                  </a:lnTo>
                  <a:lnTo>
                    <a:pt x="78" y="22"/>
                  </a:lnTo>
                  <a:lnTo>
                    <a:pt x="77" y="18"/>
                  </a:lnTo>
                  <a:lnTo>
                    <a:pt x="77" y="15"/>
                  </a:lnTo>
                  <a:lnTo>
                    <a:pt x="78" y="13"/>
                  </a:lnTo>
                  <a:lnTo>
                    <a:pt x="79" y="10"/>
                  </a:lnTo>
                  <a:lnTo>
                    <a:pt x="80" y="7"/>
                  </a:lnTo>
                  <a:lnTo>
                    <a:pt x="83" y="4"/>
                  </a:lnTo>
                  <a:lnTo>
                    <a:pt x="85" y="2"/>
                  </a:lnTo>
                  <a:lnTo>
                    <a:pt x="89" y="0"/>
                  </a:lnTo>
                  <a:lnTo>
                    <a:pt x="95" y="0"/>
                  </a:lnTo>
                  <a:lnTo>
                    <a:pt x="101" y="0"/>
                  </a:lnTo>
                  <a:lnTo>
                    <a:pt x="112" y="0"/>
                  </a:lnTo>
                </a:path>
              </a:pathLst>
            </a:custGeom>
            <a:solidFill>
              <a:srgbClr val="33CC33"/>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auto">
            <a:xfrm>
              <a:off x="1142" y="1242"/>
              <a:ext cx="215" cy="301"/>
            </a:xfrm>
            <a:custGeom>
              <a:avLst/>
              <a:gdLst>
                <a:gd name="T0" fmla="*/ 124 w 215"/>
                <a:gd name="T1" fmla="*/ 0 h 301"/>
                <a:gd name="T2" fmla="*/ 133 w 215"/>
                <a:gd name="T3" fmla="*/ 7 h 301"/>
                <a:gd name="T4" fmla="*/ 136 w 215"/>
                <a:gd name="T5" fmla="*/ 15 h 301"/>
                <a:gd name="T6" fmla="*/ 133 w 215"/>
                <a:gd name="T7" fmla="*/ 25 h 301"/>
                <a:gd name="T8" fmla="*/ 124 w 215"/>
                <a:gd name="T9" fmla="*/ 34 h 301"/>
                <a:gd name="T10" fmla="*/ 124 w 215"/>
                <a:gd name="T11" fmla="*/ 43 h 301"/>
                <a:gd name="T12" fmla="*/ 139 w 215"/>
                <a:gd name="T13" fmla="*/ 45 h 301"/>
                <a:gd name="T14" fmla="*/ 167 w 215"/>
                <a:gd name="T15" fmla="*/ 50 h 301"/>
                <a:gd name="T16" fmla="*/ 181 w 215"/>
                <a:gd name="T17" fmla="*/ 59 h 301"/>
                <a:gd name="T18" fmla="*/ 194 w 215"/>
                <a:gd name="T19" fmla="*/ 74 h 301"/>
                <a:gd name="T20" fmla="*/ 205 w 215"/>
                <a:gd name="T21" fmla="*/ 86 h 301"/>
                <a:gd name="T22" fmla="*/ 209 w 215"/>
                <a:gd name="T23" fmla="*/ 89 h 301"/>
                <a:gd name="T24" fmla="*/ 213 w 215"/>
                <a:gd name="T25" fmla="*/ 93 h 301"/>
                <a:gd name="T26" fmla="*/ 213 w 215"/>
                <a:gd name="T27" fmla="*/ 99 h 301"/>
                <a:gd name="T28" fmla="*/ 196 w 215"/>
                <a:gd name="T29" fmla="*/ 111 h 301"/>
                <a:gd name="T30" fmla="*/ 173 w 215"/>
                <a:gd name="T31" fmla="*/ 125 h 301"/>
                <a:gd name="T32" fmla="*/ 167 w 215"/>
                <a:gd name="T33" fmla="*/ 130 h 301"/>
                <a:gd name="T34" fmla="*/ 169 w 215"/>
                <a:gd name="T35" fmla="*/ 136 h 301"/>
                <a:gd name="T36" fmla="*/ 167 w 215"/>
                <a:gd name="T37" fmla="*/ 141 h 301"/>
                <a:gd name="T38" fmla="*/ 162 w 215"/>
                <a:gd name="T39" fmla="*/ 145 h 301"/>
                <a:gd name="T40" fmla="*/ 157 w 215"/>
                <a:gd name="T41" fmla="*/ 146 h 301"/>
                <a:gd name="T42" fmla="*/ 186 w 215"/>
                <a:gd name="T43" fmla="*/ 98 h 301"/>
                <a:gd name="T44" fmla="*/ 158 w 215"/>
                <a:gd name="T45" fmla="*/ 141 h 301"/>
                <a:gd name="T46" fmla="*/ 182 w 215"/>
                <a:gd name="T47" fmla="*/ 291 h 301"/>
                <a:gd name="T48" fmla="*/ 135 w 215"/>
                <a:gd name="T49" fmla="*/ 289 h 301"/>
                <a:gd name="T50" fmla="*/ 56 w 215"/>
                <a:gd name="T51" fmla="*/ 299 h 301"/>
                <a:gd name="T52" fmla="*/ 49 w 215"/>
                <a:gd name="T53" fmla="*/ 279 h 301"/>
                <a:gd name="T54" fmla="*/ 56 w 215"/>
                <a:gd name="T55" fmla="*/ 92 h 301"/>
                <a:gd name="T56" fmla="*/ 60 w 215"/>
                <a:gd name="T57" fmla="*/ 128 h 301"/>
                <a:gd name="T58" fmla="*/ 55 w 215"/>
                <a:gd name="T59" fmla="*/ 146 h 301"/>
                <a:gd name="T60" fmla="*/ 49 w 215"/>
                <a:gd name="T61" fmla="*/ 144 h 301"/>
                <a:gd name="T62" fmla="*/ 45 w 215"/>
                <a:gd name="T63" fmla="*/ 140 h 301"/>
                <a:gd name="T64" fmla="*/ 45 w 215"/>
                <a:gd name="T65" fmla="*/ 133 h 301"/>
                <a:gd name="T66" fmla="*/ 47 w 215"/>
                <a:gd name="T67" fmla="*/ 129 h 301"/>
                <a:gd name="T68" fmla="*/ 34 w 215"/>
                <a:gd name="T69" fmla="*/ 121 h 301"/>
                <a:gd name="T70" fmla="*/ 10 w 215"/>
                <a:gd name="T71" fmla="*/ 106 h 301"/>
                <a:gd name="T72" fmla="*/ 0 w 215"/>
                <a:gd name="T73" fmla="*/ 97 h 301"/>
                <a:gd name="T74" fmla="*/ 2 w 215"/>
                <a:gd name="T75" fmla="*/ 92 h 301"/>
                <a:gd name="T76" fmla="*/ 6 w 215"/>
                <a:gd name="T77" fmla="*/ 88 h 301"/>
                <a:gd name="T78" fmla="*/ 11 w 215"/>
                <a:gd name="T79" fmla="*/ 83 h 301"/>
                <a:gd name="T80" fmla="*/ 24 w 215"/>
                <a:gd name="T81" fmla="*/ 69 h 301"/>
                <a:gd name="T82" fmla="*/ 34 w 215"/>
                <a:gd name="T83" fmla="*/ 56 h 301"/>
                <a:gd name="T84" fmla="*/ 54 w 215"/>
                <a:gd name="T85" fmla="*/ 48 h 301"/>
                <a:gd name="T86" fmla="*/ 82 w 215"/>
                <a:gd name="T87" fmla="*/ 43 h 301"/>
                <a:gd name="T88" fmla="*/ 92 w 215"/>
                <a:gd name="T89" fmla="*/ 37 h 301"/>
                <a:gd name="T90" fmla="*/ 87 w 215"/>
                <a:gd name="T91" fmla="*/ 32 h 301"/>
                <a:gd name="T92" fmla="*/ 78 w 215"/>
                <a:gd name="T93" fmla="*/ 22 h 301"/>
                <a:gd name="T94" fmla="*/ 78 w 215"/>
                <a:gd name="T95" fmla="*/ 13 h 301"/>
                <a:gd name="T96" fmla="*/ 83 w 215"/>
                <a:gd name="T97" fmla="*/ 4 h 301"/>
                <a:gd name="T98" fmla="*/ 95 w 215"/>
                <a:gd name="T9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1">
                  <a:moveTo>
                    <a:pt x="112" y="0"/>
                  </a:moveTo>
                  <a:lnTo>
                    <a:pt x="119" y="0"/>
                  </a:lnTo>
                  <a:lnTo>
                    <a:pt x="124" y="0"/>
                  </a:lnTo>
                  <a:lnTo>
                    <a:pt x="128" y="2"/>
                  </a:lnTo>
                  <a:lnTo>
                    <a:pt x="131" y="4"/>
                  </a:lnTo>
                  <a:lnTo>
                    <a:pt x="133" y="7"/>
                  </a:lnTo>
                  <a:lnTo>
                    <a:pt x="134" y="9"/>
                  </a:lnTo>
                  <a:lnTo>
                    <a:pt x="135" y="13"/>
                  </a:lnTo>
                  <a:lnTo>
                    <a:pt x="136" y="15"/>
                  </a:lnTo>
                  <a:lnTo>
                    <a:pt x="136" y="18"/>
                  </a:lnTo>
                  <a:lnTo>
                    <a:pt x="135" y="22"/>
                  </a:lnTo>
                  <a:lnTo>
                    <a:pt x="133" y="25"/>
                  </a:lnTo>
                  <a:lnTo>
                    <a:pt x="130" y="28"/>
                  </a:lnTo>
                  <a:lnTo>
                    <a:pt x="127" y="32"/>
                  </a:lnTo>
                  <a:lnTo>
                    <a:pt x="124" y="34"/>
                  </a:lnTo>
                  <a:lnTo>
                    <a:pt x="121" y="36"/>
                  </a:lnTo>
                  <a:lnTo>
                    <a:pt x="121" y="37"/>
                  </a:lnTo>
                  <a:lnTo>
                    <a:pt x="124" y="43"/>
                  </a:lnTo>
                  <a:lnTo>
                    <a:pt x="125" y="43"/>
                  </a:lnTo>
                  <a:lnTo>
                    <a:pt x="131" y="43"/>
                  </a:lnTo>
                  <a:lnTo>
                    <a:pt x="139" y="45"/>
                  </a:lnTo>
                  <a:lnTo>
                    <a:pt x="149" y="46"/>
                  </a:lnTo>
                  <a:lnTo>
                    <a:pt x="159" y="48"/>
                  </a:lnTo>
                  <a:lnTo>
                    <a:pt x="167" y="50"/>
                  </a:lnTo>
                  <a:lnTo>
                    <a:pt x="175" y="53"/>
                  </a:lnTo>
                  <a:lnTo>
                    <a:pt x="179" y="56"/>
                  </a:lnTo>
                  <a:lnTo>
                    <a:pt x="181" y="59"/>
                  </a:lnTo>
                  <a:lnTo>
                    <a:pt x="185" y="63"/>
                  </a:lnTo>
                  <a:lnTo>
                    <a:pt x="189" y="69"/>
                  </a:lnTo>
                  <a:lnTo>
                    <a:pt x="194" y="74"/>
                  </a:lnTo>
                  <a:lnTo>
                    <a:pt x="199" y="79"/>
                  </a:lnTo>
                  <a:lnTo>
                    <a:pt x="203" y="83"/>
                  </a:lnTo>
                  <a:lnTo>
                    <a:pt x="205" y="86"/>
                  </a:lnTo>
                  <a:lnTo>
                    <a:pt x="207" y="87"/>
                  </a:lnTo>
                  <a:lnTo>
                    <a:pt x="208" y="88"/>
                  </a:lnTo>
                  <a:lnTo>
                    <a:pt x="209" y="89"/>
                  </a:lnTo>
                  <a:lnTo>
                    <a:pt x="211" y="90"/>
                  </a:lnTo>
                  <a:lnTo>
                    <a:pt x="212" y="92"/>
                  </a:lnTo>
                  <a:lnTo>
                    <a:pt x="213" y="93"/>
                  </a:lnTo>
                  <a:lnTo>
                    <a:pt x="214" y="95"/>
                  </a:lnTo>
                  <a:lnTo>
                    <a:pt x="214" y="97"/>
                  </a:lnTo>
                  <a:lnTo>
                    <a:pt x="213" y="99"/>
                  </a:lnTo>
                  <a:lnTo>
                    <a:pt x="209" y="101"/>
                  </a:lnTo>
                  <a:lnTo>
                    <a:pt x="203" y="106"/>
                  </a:lnTo>
                  <a:lnTo>
                    <a:pt x="196" y="111"/>
                  </a:lnTo>
                  <a:lnTo>
                    <a:pt x="187" y="116"/>
                  </a:lnTo>
                  <a:lnTo>
                    <a:pt x="180" y="121"/>
                  </a:lnTo>
                  <a:lnTo>
                    <a:pt x="173" y="125"/>
                  </a:lnTo>
                  <a:lnTo>
                    <a:pt x="168" y="128"/>
                  </a:lnTo>
                  <a:lnTo>
                    <a:pt x="167" y="129"/>
                  </a:lnTo>
                  <a:lnTo>
                    <a:pt x="167" y="130"/>
                  </a:lnTo>
                  <a:lnTo>
                    <a:pt x="167" y="131"/>
                  </a:lnTo>
                  <a:lnTo>
                    <a:pt x="168" y="133"/>
                  </a:lnTo>
                  <a:lnTo>
                    <a:pt x="169" y="136"/>
                  </a:lnTo>
                  <a:lnTo>
                    <a:pt x="169" y="138"/>
                  </a:lnTo>
                  <a:lnTo>
                    <a:pt x="168" y="140"/>
                  </a:lnTo>
                  <a:lnTo>
                    <a:pt x="167" y="141"/>
                  </a:lnTo>
                  <a:lnTo>
                    <a:pt x="166" y="143"/>
                  </a:lnTo>
                  <a:lnTo>
                    <a:pt x="164" y="144"/>
                  </a:lnTo>
                  <a:lnTo>
                    <a:pt x="162" y="145"/>
                  </a:lnTo>
                  <a:lnTo>
                    <a:pt x="160" y="145"/>
                  </a:lnTo>
                  <a:lnTo>
                    <a:pt x="159" y="146"/>
                  </a:lnTo>
                  <a:lnTo>
                    <a:pt x="157" y="146"/>
                  </a:lnTo>
                  <a:lnTo>
                    <a:pt x="156" y="146"/>
                  </a:lnTo>
                  <a:lnTo>
                    <a:pt x="153" y="128"/>
                  </a:lnTo>
                  <a:lnTo>
                    <a:pt x="186" y="98"/>
                  </a:lnTo>
                  <a:lnTo>
                    <a:pt x="162" y="81"/>
                  </a:lnTo>
                  <a:lnTo>
                    <a:pt x="158" y="92"/>
                  </a:lnTo>
                  <a:lnTo>
                    <a:pt x="158" y="141"/>
                  </a:lnTo>
                  <a:lnTo>
                    <a:pt x="161" y="168"/>
                  </a:lnTo>
                  <a:lnTo>
                    <a:pt x="164" y="279"/>
                  </a:lnTo>
                  <a:lnTo>
                    <a:pt x="182" y="291"/>
                  </a:lnTo>
                  <a:lnTo>
                    <a:pt x="185" y="300"/>
                  </a:lnTo>
                  <a:lnTo>
                    <a:pt x="158" y="299"/>
                  </a:lnTo>
                  <a:lnTo>
                    <a:pt x="135" y="289"/>
                  </a:lnTo>
                  <a:lnTo>
                    <a:pt x="107" y="181"/>
                  </a:lnTo>
                  <a:lnTo>
                    <a:pt x="78" y="289"/>
                  </a:lnTo>
                  <a:lnTo>
                    <a:pt x="56" y="299"/>
                  </a:lnTo>
                  <a:lnTo>
                    <a:pt x="28" y="300"/>
                  </a:lnTo>
                  <a:lnTo>
                    <a:pt x="32" y="291"/>
                  </a:lnTo>
                  <a:lnTo>
                    <a:pt x="49" y="279"/>
                  </a:lnTo>
                  <a:lnTo>
                    <a:pt x="52" y="168"/>
                  </a:lnTo>
                  <a:lnTo>
                    <a:pt x="55" y="141"/>
                  </a:lnTo>
                  <a:lnTo>
                    <a:pt x="56" y="92"/>
                  </a:lnTo>
                  <a:lnTo>
                    <a:pt x="52" y="81"/>
                  </a:lnTo>
                  <a:lnTo>
                    <a:pt x="28" y="98"/>
                  </a:lnTo>
                  <a:lnTo>
                    <a:pt x="60" y="128"/>
                  </a:lnTo>
                  <a:lnTo>
                    <a:pt x="58" y="146"/>
                  </a:lnTo>
                  <a:lnTo>
                    <a:pt x="57" y="146"/>
                  </a:lnTo>
                  <a:lnTo>
                    <a:pt x="55" y="146"/>
                  </a:lnTo>
                  <a:lnTo>
                    <a:pt x="53" y="145"/>
                  </a:lnTo>
                  <a:lnTo>
                    <a:pt x="52" y="145"/>
                  </a:lnTo>
                  <a:lnTo>
                    <a:pt x="49" y="144"/>
                  </a:lnTo>
                  <a:lnTo>
                    <a:pt x="48" y="143"/>
                  </a:lnTo>
                  <a:lnTo>
                    <a:pt x="46" y="141"/>
                  </a:lnTo>
                  <a:lnTo>
                    <a:pt x="45" y="140"/>
                  </a:lnTo>
                  <a:lnTo>
                    <a:pt x="45" y="138"/>
                  </a:lnTo>
                  <a:lnTo>
                    <a:pt x="45" y="136"/>
                  </a:lnTo>
                  <a:lnTo>
                    <a:pt x="45" y="133"/>
                  </a:lnTo>
                  <a:lnTo>
                    <a:pt x="46" y="131"/>
                  </a:lnTo>
                  <a:lnTo>
                    <a:pt x="46" y="130"/>
                  </a:lnTo>
                  <a:lnTo>
                    <a:pt x="47" y="129"/>
                  </a:lnTo>
                  <a:lnTo>
                    <a:pt x="45" y="128"/>
                  </a:lnTo>
                  <a:lnTo>
                    <a:pt x="40" y="125"/>
                  </a:lnTo>
                  <a:lnTo>
                    <a:pt x="34" y="121"/>
                  </a:lnTo>
                  <a:lnTo>
                    <a:pt x="26" y="116"/>
                  </a:lnTo>
                  <a:lnTo>
                    <a:pt x="17" y="111"/>
                  </a:lnTo>
                  <a:lnTo>
                    <a:pt x="10" y="106"/>
                  </a:lnTo>
                  <a:lnTo>
                    <a:pt x="4" y="101"/>
                  </a:lnTo>
                  <a:lnTo>
                    <a:pt x="1" y="99"/>
                  </a:lnTo>
                  <a:lnTo>
                    <a:pt x="0" y="97"/>
                  </a:lnTo>
                  <a:lnTo>
                    <a:pt x="0" y="95"/>
                  </a:lnTo>
                  <a:lnTo>
                    <a:pt x="0" y="93"/>
                  </a:lnTo>
                  <a:lnTo>
                    <a:pt x="2" y="92"/>
                  </a:lnTo>
                  <a:lnTo>
                    <a:pt x="3" y="90"/>
                  </a:lnTo>
                  <a:lnTo>
                    <a:pt x="5" y="89"/>
                  </a:lnTo>
                  <a:lnTo>
                    <a:pt x="6" y="88"/>
                  </a:lnTo>
                  <a:lnTo>
                    <a:pt x="7" y="87"/>
                  </a:lnTo>
                  <a:lnTo>
                    <a:pt x="8" y="86"/>
                  </a:lnTo>
                  <a:lnTo>
                    <a:pt x="11" y="83"/>
                  </a:lnTo>
                  <a:lnTo>
                    <a:pt x="14" y="79"/>
                  </a:lnTo>
                  <a:lnTo>
                    <a:pt x="20" y="74"/>
                  </a:lnTo>
                  <a:lnTo>
                    <a:pt x="24" y="69"/>
                  </a:lnTo>
                  <a:lnTo>
                    <a:pt x="28" y="63"/>
                  </a:lnTo>
                  <a:lnTo>
                    <a:pt x="32" y="59"/>
                  </a:lnTo>
                  <a:lnTo>
                    <a:pt x="34" y="56"/>
                  </a:lnTo>
                  <a:lnTo>
                    <a:pt x="39" y="53"/>
                  </a:lnTo>
                  <a:lnTo>
                    <a:pt x="46" y="50"/>
                  </a:lnTo>
                  <a:lnTo>
                    <a:pt x="54" y="48"/>
                  </a:lnTo>
                  <a:lnTo>
                    <a:pt x="65" y="46"/>
                  </a:lnTo>
                  <a:lnTo>
                    <a:pt x="74" y="45"/>
                  </a:lnTo>
                  <a:lnTo>
                    <a:pt x="82" y="43"/>
                  </a:lnTo>
                  <a:lnTo>
                    <a:pt x="88" y="43"/>
                  </a:lnTo>
                  <a:lnTo>
                    <a:pt x="90" y="43"/>
                  </a:lnTo>
                  <a:lnTo>
                    <a:pt x="92" y="37"/>
                  </a:lnTo>
                  <a:lnTo>
                    <a:pt x="92" y="36"/>
                  </a:lnTo>
                  <a:lnTo>
                    <a:pt x="89" y="34"/>
                  </a:lnTo>
                  <a:lnTo>
                    <a:pt x="87" y="32"/>
                  </a:lnTo>
                  <a:lnTo>
                    <a:pt x="83" y="28"/>
                  </a:lnTo>
                  <a:lnTo>
                    <a:pt x="80" y="25"/>
                  </a:lnTo>
                  <a:lnTo>
                    <a:pt x="78" y="22"/>
                  </a:lnTo>
                  <a:lnTo>
                    <a:pt x="77" y="18"/>
                  </a:lnTo>
                  <a:lnTo>
                    <a:pt x="77" y="15"/>
                  </a:lnTo>
                  <a:lnTo>
                    <a:pt x="78" y="13"/>
                  </a:lnTo>
                  <a:lnTo>
                    <a:pt x="79" y="9"/>
                  </a:lnTo>
                  <a:lnTo>
                    <a:pt x="80" y="7"/>
                  </a:lnTo>
                  <a:lnTo>
                    <a:pt x="83" y="4"/>
                  </a:lnTo>
                  <a:lnTo>
                    <a:pt x="85" y="2"/>
                  </a:lnTo>
                  <a:lnTo>
                    <a:pt x="89" y="0"/>
                  </a:lnTo>
                  <a:lnTo>
                    <a:pt x="95" y="0"/>
                  </a:lnTo>
                  <a:lnTo>
                    <a:pt x="101" y="0"/>
                  </a:lnTo>
                  <a:lnTo>
                    <a:pt x="112" y="0"/>
                  </a:lnTo>
                </a:path>
              </a:pathLst>
            </a:custGeom>
            <a:solidFill>
              <a:srgbClr val="33CC33"/>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1" name="Group 21"/>
          <p:cNvGrpSpPr>
            <a:grpSpLocks/>
          </p:cNvGrpSpPr>
          <p:nvPr/>
        </p:nvGrpSpPr>
        <p:grpSpPr bwMode="auto">
          <a:xfrm>
            <a:off x="3987893" y="2362200"/>
            <a:ext cx="893763" cy="763588"/>
            <a:chOff x="2544" y="1488"/>
            <a:chExt cx="520" cy="481"/>
          </a:xfrm>
        </p:grpSpPr>
        <p:sp>
          <p:nvSpPr>
            <p:cNvPr id="22" name="Freeform 22"/>
            <p:cNvSpPr>
              <a:spLocks/>
            </p:cNvSpPr>
            <p:nvPr/>
          </p:nvSpPr>
          <p:spPr bwMode="auto">
            <a:xfrm>
              <a:off x="2544" y="1564"/>
              <a:ext cx="215" cy="303"/>
            </a:xfrm>
            <a:custGeom>
              <a:avLst/>
              <a:gdLst>
                <a:gd name="T0" fmla="*/ 124 w 215"/>
                <a:gd name="T1" fmla="*/ 1 h 303"/>
                <a:gd name="T2" fmla="*/ 133 w 215"/>
                <a:gd name="T3" fmla="*/ 8 h 303"/>
                <a:gd name="T4" fmla="*/ 136 w 215"/>
                <a:gd name="T5" fmla="*/ 16 h 303"/>
                <a:gd name="T6" fmla="*/ 133 w 215"/>
                <a:gd name="T7" fmla="*/ 26 h 303"/>
                <a:gd name="T8" fmla="*/ 124 w 215"/>
                <a:gd name="T9" fmla="*/ 35 h 303"/>
                <a:gd name="T10" fmla="*/ 124 w 215"/>
                <a:gd name="T11" fmla="*/ 44 h 303"/>
                <a:gd name="T12" fmla="*/ 139 w 215"/>
                <a:gd name="T13" fmla="*/ 46 h 303"/>
                <a:gd name="T14" fmla="*/ 167 w 215"/>
                <a:gd name="T15" fmla="*/ 51 h 303"/>
                <a:gd name="T16" fmla="*/ 181 w 215"/>
                <a:gd name="T17" fmla="*/ 60 h 303"/>
                <a:gd name="T18" fmla="*/ 194 w 215"/>
                <a:gd name="T19" fmla="*/ 75 h 303"/>
                <a:gd name="T20" fmla="*/ 205 w 215"/>
                <a:gd name="T21" fmla="*/ 87 h 303"/>
                <a:gd name="T22" fmla="*/ 209 w 215"/>
                <a:gd name="T23" fmla="*/ 90 h 303"/>
                <a:gd name="T24" fmla="*/ 213 w 215"/>
                <a:gd name="T25" fmla="*/ 94 h 303"/>
                <a:gd name="T26" fmla="*/ 213 w 215"/>
                <a:gd name="T27" fmla="*/ 100 h 303"/>
                <a:gd name="T28" fmla="*/ 196 w 215"/>
                <a:gd name="T29" fmla="*/ 112 h 303"/>
                <a:gd name="T30" fmla="*/ 173 w 215"/>
                <a:gd name="T31" fmla="*/ 126 h 303"/>
                <a:gd name="T32" fmla="*/ 167 w 215"/>
                <a:gd name="T33" fmla="*/ 131 h 303"/>
                <a:gd name="T34" fmla="*/ 169 w 215"/>
                <a:gd name="T35" fmla="*/ 137 h 303"/>
                <a:gd name="T36" fmla="*/ 167 w 215"/>
                <a:gd name="T37" fmla="*/ 142 h 303"/>
                <a:gd name="T38" fmla="*/ 162 w 215"/>
                <a:gd name="T39" fmla="*/ 146 h 303"/>
                <a:gd name="T40" fmla="*/ 157 w 215"/>
                <a:gd name="T41" fmla="*/ 147 h 303"/>
                <a:gd name="T42" fmla="*/ 186 w 215"/>
                <a:gd name="T43" fmla="*/ 99 h 303"/>
                <a:gd name="T44" fmla="*/ 158 w 215"/>
                <a:gd name="T45" fmla="*/ 142 h 303"/>
                <a:gd name="T46" fmla="*/ 182 w 215"/>
                <a:gd name="T47" fmla="*/ 293 h 303"/>
                <a:gd name="T48" fmla="*/ 135 w 215"/>
                <a:gd name="T49" fmla="*/ 291 h 303"/>
                <a:gd name="T50" fmla="*/ 56 w 215"/>
                <a:gd name="T51" fmla="*/ 301 h 303"/>
                <a:gd name="T52" fmla="*/ 49 w 215"/>
                <a:gd name="T53" fmla="*/ 281 h 303"/>
                <a:gd name="T54" fmla="*/ 56 w 215"/>
                <a:gd name="T55" fmla="*/ 93 h 303"/>
                <a:gd name="T56" fmla="*/ 60 w 215"/>
                <a:gd name="T57" fmla="*/ 129 h 303"/>
                <a:gd name="T58" fmla="*/ 55 w 215"/>
                <a:gd name="T59" fmla="*/ 147 h 303"/>
                <a:gd name="T60" fmla="*/ 49 w 215"/>
                <a:gd name="T61" fmla="*/ 145 h 303"/>
                <a:gd name="T62" fmla="*/ 45 w 215"/>
                <a:gd name="T63" fmla="*/ 141 h 303"/>
                <a:gd name="T64" fmla="*/ 45 w 215"/>
                <a:gd name="T65" fmla="*/ 134 h 303"/>
                <a:gd name="T66" fmla="*/ 47 w 215"/>
                <a:gd name="T67" fmla="*/ 130 h 303"/>
                <a:gd name="T68" fmla="*/ 34 w 215"/>
                <a:gd name="T69" fmla="*/ 122 h 303"/>
                <a:gd name="T70" fmla="*/ 10 w 215"/>
                <a:gd name="T71" fmla="*/ 107 h 303"/>
                <a:gd name="T72" fmla="*/ 0 w 215"/>
                <a:gd name="T73" fmla="*/ 98 h 303"/>
                <a:gd name="T74" fmla="*/ 2 w 215"/>
                <a:gd name="T75" fmla="*/ 93 h 303"/>
                <a:gd name="T76" fmla="*/ 6 w 215"/>
                <a:gd name="T77" fmla="*/ 89 h 303"/>
                <a:gd name="T78" fmla="*/ 11 w 215"/>
                <a:gd name="T79" fmla="*/ 84 h 303"/>
                <a:gd name="T80" fmla="*/ 24 w 215"/>
                <a:gd name="T81" fmla="*/ 70 h 303"/>
                <a:gd name="T82" fmla="*/ 34 w 215"/>
                <a:gd name="T83" fmla="*/ 57 h 303"/>
                <a:gd name="T84" fmla="*/ 54 w 215"/>
                <a:gd name="T85" fmla="*/ 49 h 303"/>
                <a:gd name="T86" fmla="*/ 82 w 215"/>
                <a:gd name="T87" fmla="*/ 44 h 303"/>
                <a:gd name="T88" fmla="*/ 92 w 215"/>
                <a:gd name="T89" fmla="*/ 38 h 303"/>
                <a:gd name="T90" fmla="*/ 87 w 215"/>
                <a:gd name="T91" fmla="*/ 33 h 303"/>
                <a:gd name="T92" fmla="*/ 78 w 215"/>
                <a:gd name="T93" fmla="*/ 23 h 303"/>
                <a:gd name="T94" fmla="*/ 78 w 215"/>
                <a:gd name="T95" fmla="*/ 14 h 303"/>
                <a:gd name="T96" fmla="*/ 83 w 215"/>
                <a:gd name="T97" fmla="*/ 5 h 303"/>
                <a:gd name="T98" fmla="*/ 95 w 215"/>
                <a:gd name="T9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3">
                  <a:moveTo>
                    <a:pt x="112" y="0"/>
                  </a:moveTo>
                  <a:lnTo>
                    <a:pt x="119" y="0"/>
                  </a:lnTo>
                  <a:lnTo>
                    <a:pt x="124" y="1"/>
                  </a:lnTo>
                  <a:lnTo>
                    <a:pt x="128" y="3"/>
                  </a:lnTo>
                  <a:lnTo>
                    <a:pt x="131" y="5"/>
                  </a:lnTo>
                  <a:lnTo>
                    <a:pt x="133" y="8"/>
                  </a:lnTo>
                  <a:lnTo>
                    <a:pt x="134" y="10"/>
                  </a:lnTo>
                  <a:lnTo>
                    <a:pt x="135" y="14"/>
                  </a:lnTo>
                  <a:lnTo>
                    <a:pt x="136" y="16"/>
                  </a:lnTo>
                  <a:lnTo>
                    <a:pt x="136" y="19"/>
                  </a:lnTo>
                  <a:lnTo>
                    <a:pt x="135" y="23"/>
                  </a:lnTo>
                  <a:lnTo>
                    <a:pt x="133" y="26"/>
                  </a:lnTo>
                  <a:lnTo>
                    <a:pt x="130" y="29"/>
                  </a:lnTo>
                  <a:lnTo>
                    <a:pt x="127" y="33"/>
                  </a:lnTo>
                  <a:lnTo>
                    <a:pt x="124" y="35"/>
                  </a:lnTo>
                  <a:lnTo>
                    <a:pt x="121" y="37"/>
                  </a:lnTo>
                  <a:lnTo>
                    <a:pt x="121" y="38"/>
                  </a:lnTo>
                  <a:lnTo>
                    <a:pt x="124" y="44"/>
                  </a:lnTo>
                  <a:lnTo>
                    <a:pt x="125" y="44"/>
                  </a:lnTo>
                  <a:lnTo>
                    <a:pt x="131" y="44"/>
                  </a:lnTo>
                  <a:lnTo>
                    <a:pt x="139" y="46"/>
                  </a:lnTo>
                  <a:lnTo>
                    <a:pt x="149" y="47"/>
                  </a:lnTo>
                  <a:lnTo>
                    <a:pt x="159" y="49"/>
                  </a:lnTo>
                  <a:lnTo>
                    <a:pt x="167" y="51"/>
                  </a:lnTo>
                  <a:lnTo>
                    <a:pt x="175" y="54"/>
                  </a:lnTo>
                  <a:lnTo>
                    <a:pt x="179" y="57"/>
                  </a:lnTo>
                  <a:lnTo>
                    <a:pt x="181" y="60"/>
                  </a:lnTo>
                  <a:lnTo>
                    <a:pt x="185" y="64"/>
                  </a:lnTo>
                  <a:lnTo>
                    <a:pt x="189" y="70"/>
                  </a:lnTo>
                  <a:lnTo>
                    <a:pt x="194" y="75"/>
                  </a:lnTo>
                  <a:lnTo>
                    <a:pt x="199" y="80"/>
                  </a:lnTo>
                  <a:lnTo>
                    <a:pt x="203" y="84"/>
                  </a:lnTo>
                  <a:lnTo>
                    <a:pt x="205" y="87"/>
                  </a:lnTo>
                  <a:lnTo>
                    <a:pt x="207" y="88"/>
                  </a:lnTo>
                  <a:lnTo>
                    <a:pt x="208" y="89"/>
                  </a:lnTo>
                  <a:lnTo>
                    <a:pt x="209" y="90"/>
                  </a:lnTo>
                  <a:lnTo>
                    <a:pt x="211" y="91"/>
                  </a:lnTo>
                  <a:lnTo>
                    <a:pt x="212" y="93"/>
                  </a:lnTo>
                  <a:lnTo>
                    <a:pt x="213" y="94"/>
                  </a:lnTo>
                  <a:lnTo>
                    <a:pt x="214" y="96"/>
                  </a:lnTo>
                  <a:lnTo>
                    <a:pt x="214" y="98"/>
                  </a:lnTo>
                  <a:lnTo>
                    <a:pt x="213" y="100"/>
                  </a:lnTo>
                  <a:lnTo>
                    <a:pt x="209" y="102"/>
                  </a:lnTo>
                  <a:lnTo>
                    <a:pt x="203" y="107"/>
                  </a:lnTo>
                  <a:lnTo>
                    <a:pt x="196" y="112"/>
                  </a:lnTo>
                  <a:lnTo>
                    <a:pt x="187" y="117"/>
                  </a:lnTo>
                  <a:lnTo>
                    <a:pt x="180" y="122"/>
                  </a:lnTo>
                  <a:lnTo>
                    <a:pt x="173" y="126"/>
                  </a:lnTo>
                  <a:lnTo>
                    <a:pt x="168" y="129"/>
                  </a:lnTo>
                  <a:lnTo>
                    <a:pt x="167" y="130"/>
                  </a:lnTo>
                  <a:lnTo>
                    <a:pt x="167" y="131"/>
                  </a:lnTo>
                  <a:lnTo>
                    <a:pt x="167" y="132"/>
                  </a:lnTo>
                  <a:lnTo>
                    <a:pt x="168" y="134"/>
                  </a:lnTo>
                  <a:lnTo>
                    <a:pt x="169" y="137"/>
                  </a:lnTo>
                  <a:lnTo>
                    <a:pt x="169" y="139"/>
                  </a:lnTo>
                  <a:lnTo>
                    <a:pt x="168" y="141"/>
                  </a:lnTo>
                  <a:lnTo>
                    <a:pt x="167" y="142"/>
                  </a:lnTo>
                  <a:lnTo>
                    <a:pt x="166" y="144"/>
                  </a:lnTo>
                  <a:lnTo>
                    <a:pt x="164" y="145"/>
                  </a:lnTo>
                  <a:lnTo>
                    <a:pt x="162" y="146"/>
                  </a:lnTo>
                  <a:lnTo>
                    <a:pt x="160" y="146"/>
                  </a:lnTo>
                  <a:lnTo>
                    <a:pt x="159" y="147"/>
                  </a:lnTo>
                  <a:lnTo>
                    <a:pt x="157" y="147"/>
                  </a:lnTo>
                  <a:lnTo>
                    <a:pt x="156" y="147"/>
                  </a:lnTo>
                  <a:lnTo>
                    <a:pt x="153" y="129"/>
                  </a:lnTo>
                  <a:lnTo>
                    <a:pt x="186" y="99"/>
                  </a:lnTo>
                  <a:lnTo>
                    <a:pt x="162" y="82"/>
                  </a:lnTo>
                  <a:lnTo>
                    <a:pt x="158" y="93"/>
                  </a:lnTo>
                  <a:lnTo>
                    <a:pt x="158" y="142"/>
                  </a:lnTo>
                  <a:lnTo>
                    <a:pt x="161" y="170"/>
                  </a:lnTo>
                  <a:lnTo>
                    <a:pt x="164" y="281"/>
                  </a:lnTo>
                  <a:lnTo>
                    <a:pt x="182" y="293"/>
                  </a:lnTo>
                  <a:lnTo>
                    <a:pt x="185" y="302"/>
                  </a:lnTo>
                  <a:lnTo>
                    <a:pt x="158" y="301"/>
                  </a:lnTo>
                  <a:lnTo>
                    <a:pt x="135" y="291"/>
                  </a:lnTo>
                  <a:lnTo>
                    <a:pt x="107" y="183"/>
                  </a:lnTo>
                  <a:lnTo>
                    <a:pt x="78" y="291"/>
                  </a:lnTo>
                  <a:lnTo>
                    <a:pt x="56" y="301"/>
                  </a:lnTo>
                  <a:lnTo>
                    <a:pt x="28" y="302"/>
                  </a:lnTo>
                  <a:lnTo>
                    <a:pt x="32" y="293"/>
                  </a:lnTo>
                  <a:lnTo>
                    <a:pt x="49" y="281"/>
                  </a:lnTo>
                  <a:lnTo>
                    <a:pt x="52" y="170"/>
                  </a:lnTo>
                  <a:lnTo>
                    <a:pt x="55" y="142"/>
                  </a:lnTo>
                  <a:lnTo>
                    <a:pt x="56" y="93"/>
                  </a:lnTo>
                  <a:lnTo>
                    <a:pt x="52" y="82"/>
                  </a:lnTo>
                  <a:lnTo>
                    <a:pt x="28" y="99"/>
                  </a:lnTo>
                  <a:lnTo>
                    <a:pt x="60" y="129"/>
                  </a:lnTo>
                  <a:lnTo>
                    <a:pt x="58" y="147"/>
                  </a:lnTo>
                  <a:lnTo>
                    <a:pt x="57" y="147"/>
                  </a:lnTo>
                  <a:lnTo>
                    <a:pt x="55" y="147"/>
                  </a:lnTo>
                  <a:lnTo>
                    <a:pt x="53" y="146"/>
                  </a:lnTo>
                  <a:lnTo>
                    <a:pt x="52" y="146"/>
                  </a:lnTo>
                  <a:lnTo>
                    <a:pt x="49" y="145"/>
                  </a:lnTo>
                  <a:lnTo>
                    <a:pt x="48" y="144"/>
                  </a:lnTo>
                  <a:lnTo>
                    <a:pt x="46" y="142"/>
                  </a:lnTo>
                  <a:lnTo>
                    <a:pt x="45" y="141"/>
                  </a:lnTo>
                  <a:lnTo>
                    <a:pt x="45" y="139"/>
                  </a:lnTo>
                  <a:lnTo>
                    <a:pt x="45" y="137"/>
                  </a:lnTo>
                  <a:lnTo>
                    <a:pt x="45" y="134"/>
                  </a:lnTo>
                  <a:lnTo>
                    <a:pt x="46" y="132"/>
                  </a:lnTo>
                  <a:lnTo>
                    <a:pt x="46" y="131"/>
                  </a:lnTo>
                  <a:lnTo>
                    <a:pt x="47" y="130"/>
                  </a:lnTo>
                  <a:lnTo>
                    <a:pt x="45" y="129"/>
                  </a:lnTo>
                  <a:lnTo>
                    <a:pt x="40" y="126"/>
                  </a:lnTo>
                  <a:lnTo>
                    <a:pt x="34" y="122"/>
                  </a:lnTo>
                  <a:lnTo>
                    <a:pt x="26" y="117"/>
                  </a:lnTo>
                  <a:lnTo>
                    <a:pt x="17" y="112"/>
                  </a:lnTo>
                  <a:lnTo>
                    <a:pt x="10" y="107"/>
                  </a:lnTo>
                  <a:lnTo>
                    <a:pt x="4" y="102"/>
                  </a:lnTo>
                  <a:lnTo>
                    <a:pt x="1" y="100"/>
                  </a:lnTo>
                  <a:lnTo>
                    <a:pt x="0" y="98"/>
                  </a:lnTo>
                  <a:lnTo>
                    <a:pt x="0" y="96"/>
                  </a:lnTo>
                  <a:lnTo>
                    <a:pt x="0" y="94"/>
                  </a:lnTo>
                  <a:lnTo>
                    <a:pt x="2" y="93"/>
                  </a:lnTo>
                  <a:lnTo>
                    <a:pt x="3" y="91"/>
                  </a:lnTo>
                  <a:lnTo>
                    <a:pt x="5" y="90"/>
                  </a:lnTo>
                  <a:lnTo>
                    <a:pt x="6" y="89"/>
                  </a:lnTo>
                  <a:lnTo>
                    <a:pt x="7" y="88"/>
                  </a:lnTo>
                  <a:lnTo>
                    <a:pt x="8" y="87"/>
                  </a:lnTo>
                  <a:lnTo>
                    <a:pt x="11" y="84"/>
                  </a:lnTo>
                  <a:lnTo>
                    <a:pt x="14" y="80"/>
                  </a:lnTo>
                  <a:lnTo>
                    <a:pt x="20" y="75"/>
                  </a:lnTo>
                  <a:lnTo>
                    <a:pt x="24" y="70"/>
                  </a:lnTo>
                  <a:lnTo>
                    <a:pt x="28" y="64"/>
                  </a:lnTo>
                  <a:lnTo>
                    <a:pt x="32" y="60"/>
                  </a:lnTo>
                  <a:lnTo>
                    <a:pt x="34" y="57"/>
                  </a:lnTo>
                  <a:lnTo>
                    <a:pt x="39" y="54"/>
                  </a:lnTo>
                  <a:lnTo>
                    <a:pt x="46" y="51"/>
                  </a:lnTo>
                  <a:lnTo>
                    <a:pt x="54" y="49"/>
                  </a:lnTo>
                  <a:lnTo>
                    <a:pt x="65" y="47"/>
                  </a:lnTo>
                  <a:lnTo>
                    <a:pt x="74" y="46"/>
                  </a:lnTo>
                  <a:lnTo>
                    <a:pt x="82" y="44"/>
                  </a:lnTo>
                  <a:lnTo>
                    <a:pt x="88" y="44"/>
                  </a:lnTo>
                  <a:lnTo>
                    <a:pt x="90" y="44"/>
                  </a:lnTo>
                  <a:lnTo>
                    <a:pt x="92" y="38"/>
                  </a:lnTo>
                  <a:lnTo>
                    <a:pt x="92" y="37"/>
                  </a:lnTo>
                  <a:lnTo>
                    <a:pt x="89" y="35"/>
                  </a:lnTo>
                  <a:lnTo>
                    <a:pt x="87" y="33"/>
                  </a:lnTo>
                  <a:lnTo>
                    <a:pt x="83" y="29"/>
                  </a:lnTo>
                  <a:lnTo>
                    <a:pt x="80" y="26"/>
                  </a:lnTo>
                  <a:lnTo>
                    <a:pt x="78" y="23"/>
                  </a:lnTo>
                  <a:lnTo>
                    <a:pt x="77" y="19"/>
                  </a:lnTo>
                  <a:lnTo>
                    <a:pt x="77" y="16"/>
                  </a:lnTo>
                  <a:lnTo>
                    <a:pt x="78" y="14"/>
                  </a:lnTo>
                  <a:lnTo>
                    <a:pt x="79" y="10"/>
                  </a:lnTo>
                  <a:lnTo>
                    <a:pt x="80" y="8"/>
                  </a:lnTo>
                  <a:lnTo>
                    <a:pt x="83" y="5"/>
                  </a:lnTo>
                  <a:lnTo>
                    <a:pt x="85" y="3"/>
                  </a:lnTo>
                  <a:lnTo>
                    <a:pt x="89" y="1"/>
                  </a:lnTo>
                  <a:lnTo>
                    <a:pt x="95" y="0"/>
                  </a:lnTo>
                  <a:lnTo>
                    <a:pt x="101" y="0"/>
                  </a:lnTo>
                  <a:lnTo>
                    <a:pt x="112" y="0"/>
                  </a:lnTo>
                </a:path>
              </a:pathLst>
            </a:custGeom>
            <a:solidFill>
              <a:schemeClr val="hlink"/>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auto">
            <a:xfrm>
              <a:off x="2691" y="1488"/>
              <a:ext cx="215" cy="305"/>
            </a:xfrm>
            <a:custGeom>
              <a:avLst/>
              <a:gdLst>
                <a:gd name="T0" fmla="*/ 124 w 215"/>
                <a:gd name="T1" fmla="*/ 1 h 305"/>
                <a:gd name="T2" fmla="*/ 133 w 215"/>
                <a:gd name="T3" fmla="*/ 8 h 305"/>
                <a:gd name="T4" fmla="*/ 136 w 215"/>
                <a:gd name="T5" fmla="*/ 16 h 305"/>
                <a:gd name="T6" fmla="*/ 133 w 215"/>
                <a:gd name="T7" fmla="*/ 26 h 305"/>
                <a:gd name="T8" fmla="*/ 124 w 215"/>
                <a:gd name="T9" fmla="*/ 35 h 305"/>
                <a:gd name="T10" fmla="*/ 124 w 215"/>
                <a:gd name="T11" fmla="*/ 44 h 305"/>
                <a:gd name="T12" fmla="*/ 139 w 215"/>
                <a:gd name="T13" fmla="*/ 46 h 305"/>
                <a:gd name="T14" fmla="*/ 167 w 215"/>
                <a:gd name="T15" fmla="*/ 52 h 305"/>
                <a:gd name="T16" fmla="*/ 181 w 215"/>
                <a:gd name="T17" fmla="*/ 61 h 305"/>
                <a:gd name="T18" fmla="*/ 194 w 215"/>
                <a:gd name="T19" fmla="*/ 75 h 305"/>
                <a:gd name="T20" fmla="*/ 205 w 215"/>
                <a:gd name="T21" fmla="*/ 88 h 305"/>
                <a:gd name="T22" fmla="*/ 209 w 215"/>
                <a:gd name="T23" fmla="*/ 90 h 305"/>
                <a:gd name="T24" fmla="*/ 213 w 215"/>
                <a:gd name="T25" fmla="*/ 95 h 305"/>
                <a:gd name="T26" fmla="*/ 213 w 215"/>
                <a:gd name="T27" fmla="*/ 101 h 305"/>
                <a:gd name="T28" fmla="*/ 196 w 215"/>
                <a:gd name="T29" fmla="*/ 113 h 305"/>
                <a:gd name="T30" fmla="*/ 173 w 215"/>
                <a:gd name="T31" fmla="*/ 127 h 305"/>
                <a:gd name="T32" fmla="*/ 167 w 215"/>
                <a:gd name="T33" fmla="*/ 132 h 305"/>
                <a:gd name="T34" fmla="*/ 169 w 215"/>
                <a:gd name="T35" fmla="*/ 137 h 305"/>
                <a:gd name="T36" fmla="*/ 167 w 215"/>
                <a:gd name="T37" fmla="*/ 143 h 305"/>
                <a:gd name="T38" fmla="*/ 162 w 215"/>
                <a:gd name="T39" fmla="*/ 147 h 305"/>
                <a:gd name="T40" fmla="*/ 157 w 215"/>
                <a:gd name="T41" fmla="*/ 148 h 305"/>
                <a:gd name="T42" fmla="*/ 186 w 215"/>
                <a:gd name="T43" fmla="*/ 100 h 305"/>
                <a:gd name="T44" fmla="*/ 158 w 215"/>
                <a:gd name="T45" fmla="*/ 143 h 305"/>
                <a:gd name="T46" fmla="*/ 182 w 215"/>
                <a:gd name="T47" fmla="*/ 295 h 305"/>
                <a:gd name="T48" fmla="*/ 135 w 215"/>
                <a:gd name="T49" fmla="*/ 293 h 305"/>
                <a:gd name="T50" fmla="*/ 56 w 215"/>
                <a:gd name="T51" fmla="*/ 303 h 305"/>
                <a:gd name="T52" fmla="*/ 49 w 215"/>
                <a:gd name="T53" fmla="*/ 283 h 305"/>
                <a:gd name="T54" fmla="*/ 56 w 215"/>
                <a:gd name="T55" fmla="*/ 94 h 305"/>
                <a:gd name="T56" fmla="*/ 60 w 215"/>
                <a:gd name="T57" fmla="*/ 130 h 305"/>
                <a:gd name="T58" fmla="*/ 55 w 215"/>
                <a:gd name="T59" fmla="*/ 148 h 305"/>
                <a:gd name="T60" fmla="*/ 49 w 215"/>
                <a:gd name="T61" fmla="*/ 146 h 305"/>
                <a:gd name="T62" fmla="*/ 45 w 215"/>
                <a:gd name="T63" fmla="*/ 142 h 305"/>
                <a:gd name="T64" fmla="*/ 45 w 215"/>
                <a:gd name="T65" fmla="*/ 135 h 305"/>
                <a:gd name="T66" fmla="*/ 47 w 215"/>
                <a:gd name="T67" fmla="*/ 131 h 305"/>
                <a:gd name="T68" fmla="*/ 34 w 215"/>
                <a:gd name="T69" fmla="*/ 123 h 305"/>
                <a:gd name="T70" fmla="*/ 10 w 215"/>
                <a:gd name="T71" fmla="*/ 107 h 305"/>
                <a:gd name="T72" fmla="*/ 0 w 215"/>
                <a:gd name="T73" fmla="*/ 99 h 305"/>
                <a:gd name="T74" fmla="*/ 2 w 215"/>
                <a:gd name="T75" fmla="*/ 93 h 305"/>
                <a:gd name="T76" fmla="*/ 6 w 215"/>
                <a:gd name="T77" fmla="*/ 90 h 305"/>
                <a:gd name="T78" fmla="*/ 11 w 215"/>
                <a:gd name="T79" fmla="*/ 85 h 305"/>
                <a:gd name="T80" fmla="*/ 24 w 215"/>
                <a:gd name="T81" fmla="*/ 70 h 305"/>
                <a:gd name="T82" fmla="*/ 34 w 215"/>
                <a:gd name="T83" fmla="*/ 58 h 305"/>
                <a:gd name="T84" fmla="*/ 54 w 215"/>
                <a:gd name="T85" fmla="*/ 49 h 305"/>
                <a:gd name="T86" fmla="*/ 82 w 215"/>
                <a:gd name="T87" fmla="*/ 45 h 305"/>
                <a:gd name="T88" fmla="*/ 92 w 215"/>
                <a:gd name="T89" fmla="*/ 38 h 305"/>
                <a:gd name="T90" fmla="*/ 87 w 215"/>
                <a:gd name="T91" fmla="*/ 33 h 305"/>
                <a:gd name="T92" fmla="*/ 78 w 215"/>
                <a:gd name="T93" fmla="*/ 23 h 305"/>
                <a:gd name="T94" fmla="*/ 78 w 215"/>
                <a:gd name="T95" fmla="*/ 14 h 305"/>
                <a:gd name="T96" fmla="*/ 83 w 215"/>
                <a:gd name="T97" fmla="*/ 5 h 305"/>
                <a:gd name="T98" fmla="*/ 95 w 215"/>
                <a:gd name="T9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5">
                  <a:moveTo>
                    <a:pt x="112" y="0"/>
                  </a:moveTo>
                  <a:lnTo>
                    <a:pt x="119" y="0"/>
                  </a:lnTo>
                  <a:lnTo>
                    <a:pt x="124" y="1"/>
                  </a:lnTo>
                  <a:lnTo>
                    <a:pt x="128" y="3"/>
                  </a:lnTo>
                  <a:lnTo>
                    <a:pt x="131" y="5"/>
                  </a:lnTo>
                  <a:lnTo>
                    <a:pt x="133" y="8"/>
                  </a:lnTo>
                  <a:lnTo>
                    <a:pt x="134" y="11"/>
                  </a:lnTo>
                  <a:lnTo>
                    <a:pt x="135" y="14"/>
                  </a:lnTo>
                  <a:lnTo>
                    <a:pt x="136" y="16"/>
                  </a:lnTo>
                  <a:lnTo>
                    <a:pt x="136" y="19"/>
                  </a:lnTo>
                  <a:lnTo>
                    <a:pt x="135" y="23"/>
                  </a:lnTo>
                  <a:lnTo>
                    <a:pt x="133" y="26"/>
                  </a:lnTo>
                  <a:lnTo>
                    <a:pt x="130" y="30"/>
                  </a:lnTo>
                  <a:lnTo>
                    <a:pt x="127" y="33"/>
                  </a:lnTo>
                  <a:lnTo>
                    <a:pt x="124" y="35"/>
                  </a:lnTo>
                  <a:lnTo>
                    <a:pt x="121" y="37"/>
                  </a:lnTo>
                  <a:lnTo>
                    <a:pt x="121" y="38"/>
                  </a:lnTo>
                  <a:lnTo>
                    <a:pt x="124" y="44"/>
                  </a:lnTo>
                  <a:lnTo>
                    <a:pt x="125" y="44"/>
                  </a:lnTo>
                  <a:lnTo>
                    <a:pt x="131" y="45"/>
                  </a:lnTo>
                  <a:lnTo>
                    <a:pt x="139" y="46"/>
                  </a:lnTo>
                  <a:lnTo>
                    <a:pt x="149" y="47"/>
                  </a:lnTo>
                  <a:lnTo>
                    <a:pt x="159" y="49"/>
                  </a:lnTo>
                  <a:lnTo>
                    <a:pt x="167" y="52"/>
                  </a:lnTo>
                  <a:lnTo>
                    <a:pt x="175" y="55"/>
                  </a:lnTo>
                  <a:lnTo>
                    <a:pt x="179" y="58"/>
                  </a:lnTo>
                  <a:lnTo>
                    <a:pt x="181" y="61"/>
                  </a:lnTo>
                  <a:lnTo>
                    <a:pt x="185" y="65"/>
                  </a:lnTo>
                  <a:lnTo>
                    <a:pt x="189" y="70"/>
                  </a:lnTo>
                  <a:lnTo>
                    <a:pt x="194" y="75"/>
                  </a:lnTo>
                  <a:lnTo>
                    <a:pt x="199" y="80"/>
                  </a:lnTo>
                  <a:lnTo>
                    <a:pt x="203" y="85"/>
                  </a:lnTo>
                  <a:lnTo>
                    <a:pt x="205" y="88"/>
                  </a:lnTo>
                  <a:lnTo>
                    <a:pt x="207" y="89"/>
                  </a:lnTo>
                  <a:lnTo>
                    <a:pt x="208" y="90"/>
                  </a:lnTo>
                  <a:lnTo>
                    <a:pt x="209" y="90"/>
                  </a:lnTo>
                  <a:lnTo>
                    <a:pt x="211" y="92"/>
                  </a:lnTo>
                  <a:lnTo>
                    <a:pt x="212" y="93"/>
                  </a:lnTo>
                  <a:lnTo>
                    <a:pt x="213" y="95"/>
                  </a:lnTo>
                  <a:lnTo>
                    <a:pt x="214" y="97"/>
                  </a:lnTo>
                  <a:lnTo>
                    <a:pt x="214" y="99"/>
                  </a:lnTo>
                  <a:lnTo>
                    <a:pt x="213" y="101"/>
                  </a:lnTo>
                  <a:lnTo>
                    <a:pt x="209" y="103"/>
                  </a:lnTo>
                  <a:lnTo>
                    <a:pt x="203" y="107"/>
                  </a:lnTo>
                  <a:lnTo>
                    <a:pt x="196" y="113"/>
                  </a:lnTo>
                  <a:lnTo>
                    <a:pt x="187" y="117"/>
                  </a:lnTo>
                  <a:lnTo>
                    <a:pt x="180" y="123"/>
                  </a:lnTo>
                  <a:lnTo>
                    <a:pt x="173" y="127"/>
                  </a:lnTo>
                  <a:lnTo>
                    <a:pt x="168" y="130"/>
                  </a:lnTo>
                  <a:lnTo>
                    <a:pt x="167" y="131"/>
                  </a:lnTo>
                  <a:lnTo>
                    <a:pt x="167" y="132"/>
                  </a:lnTo>
                  <a:lnTo>
                    <a:pt x="167" y="133"/>
                  </a:lnTo>
                  <a:lnTo>
                    <a:pt x="168" y="135"/>
                  </a:lnTo>
                  <a:lnTo>
                    <a:pt x="169" y="137"/>
                  </a:lnTo>
                  <a:lnTo>
                    <a:pt x="169" y="139"/>
                  </a:lnTo>
                  <a:lnTo>
                    <a:pt x="168" y="142"/>
                  </a:lnTo>
                  <a:lnTo>
                    <a:pt x="167" y="143"/>
                  </a:lnTo>
                  <a:lnTo>
                    <a:pt x="166" y="145"/>
                  </a:lnTo>
                  <a:lnTo>
                    <a:pt x="164" y="146"/>
                  </a:lnTo>
                  <a:lnTo>
                    <a:pt x="162" y="147"/>
                  </a:lnTo>
                  <a:lnTo>
                    <a:pt x="160" y="147"/>
                  </a:lnTo>
                  <a:lnTo>
                    <a:pt x="159" y="148"/>
                  </a:lnTo>
                  <a:lnTo>
                    <a:pt x="157" y="148"/>
                  </a:lnTo>
                  <a:lnTo>
                    <a:pt x="156" y="148"/>
                  </a:lnTo>
                  <a:lnTo>
                    <a:pt x="153" y="130"/>
                  </a:lnTo>
                  <a:lnTo>
                    <a:pt x="186" y="100"/>
                  </a:lnTo>
                  <a:lnTo>
                    <a:pt x="162" y="83"/>
                  </a:lnTo>
                  <a:lnTo>
                    <a:pt x="158" y="94"/>
                  </a:lnTo>
                  <a:lnTo>
                    <a:pt x="158" y="143"/>
                  </a:lnTo>
                  <a:lnTo>
                    <a:pt x="161" y="171"/>
                  </a:lnTo>
                  <a:lnTo>
                    <a:pt x="164" y="283"/>
                  </a:lnTo>
                  <a:lnTo>
                    <a:pt x="182" y="295"/>
                  </a:lnTo>
                  <a:lnTo>
                    <a:pt x="185" y="304"/>
                  </a:lnTo>
                  <a:lnTo>
                    <a:pt x="158" y="303"/>
                  </a:lnTo>
                  <a:lnTo>
                    <a:pt x="135" y="293"/>
                  </a:lnTo>
                  <a:lnTo>
                    <a:pt x="107" y="184"/>
                  </a:lnTo>
                  <a:lnTo>
                    <a:pt x="78" y="293"/>
                  </a:lnTo>
                  <a:lnTo>
                    <a:pt x="56" y="303"/>
                  </a:lnTo>
                  <a:lnTo>
                    <a:pt x="28" y="304"/>
                  </a:lnTo>
                  <a:lnTo>
                    <a:pt x="32" y="295"/>
                  </a:lnTo>
                  <a:lnTo>
                    <a:pt x="49" y="283"/>
                  </a:lnTo>
                  <a:lnTo>
                    <a:pt x="52" y="171"/>
                  </a:lnTo>
                  <a:lnTo>
                    <a:pt x="55" y="143"/>
                  </a:lnTo>
                  <a:lnTo>
                    <a:pt x="56" y="94"/>
                  </a:lnTo>
                  <a:lnTo>
                    <a:pt x="52" y="83"/>
                  </a:lnTo>
                  <a:lnTo>
                    <a:pt x="28" y="100"/>
                  </a:lnTo>
                  <a:lnTo>
                    <a:pt x="60" y="130"/>
                  </a:lnTo>
                  <a:lnTo>
                    <a:pt x="58" y="148"/>
                  </a:lnTo>
                  <a:lnTo>
                    <a:pt x="57" y="148"/>
                  </a:lnTo>
                  <a:lnTo>
                    <a:pt x="55" y="148"/>
                  </a:lnTo>
                  <a:lnTo>
                    <a:pt x="53" y="147"/>
                  </a:lnTo>
                  <a:lnTo>
                    <a:pt x="52" y="147"/>
                  </a:lnTo>
                  <a:lnTo>
                    <a:pt x="49" y="146"/>
                  </a:lnTo>
                  <a:lnTo>
                    <a:pt x="48" y="145"/>
                  </a:lnTo>
                  <a:lnTo>
                    <a:pt x="46" y="143"/>
                  </a:lnTo>
                  <a:lnTo>
                    <a:pt x="45" y="142"/>
                  </a:lnTo>
                  <a:lnTo>
                    <a:pt x="45" y="139"/>
                  </a:lnTo>
                  <a:lnTo>
                    <a:pt x="45" y="137"/>
                  </a:lnTo>
                  <a:lnTo>
                    <a:pt x="45" y="135"/>
                  </a:lnTo>
                  <a:lnTo>
                    <a:pt x="46" y="133"/>
                  </a:lnTo>
                  <a:lnTo>
                    <a:pt x="46" y="132"/>
                  </a:lnTo>
                  <a:lnTo>
                    <a:pt x="47" y="131"/>
                  </a:lnTo>
                  <a:lnTo>
                    <a:pt x="45" y="130"/>
                  </a:lnTo>
                  <a:lnTo>
                    <a:pt x="40" y="127"/>
                  </a:lnTo>
                  <a:lnTo>
                    <a:pt x="34" y="123"/>
                  </a:lnTo>
                  <a:lnTo>
                    <a:pt x="26" y="117"/>
                  </a:lnTo>
                  <a:lnTo>
                    <a:pt x="17" y="113"/>
                  </a:lnTo>
                  <a:lnTo>
                    <a:pt x="10" y="107"/>
                  </a:lnTo>
                  <a:lnTo>
                    <a:pt x="4" y="103"/>
                  </a:lnTo>
                  <a:lnTo>
                    <a:pt x="1" y="101"/>
                  </a:lnTo>
                  <a:lnTo>
                    <a:pt x="0" y="99"/>
                  </a:lnTo>
                  <a:lnTo>
                    <a:pt x="0" y="97"/>
                  </a:lnTo>
                  <a:lnTo>
                    <a:pt x="0" y="95"/>
                  </a:lnTo>
                  <a:lnTo>
                    <a:pt x="2" y="93"/>
                  </a:lnTo>
                  <a:lnTo>
                    <a:pt x="3" y="92"/>
                  </a:lnTo>
                  <a:lnTo>
                    <a:pt x="5" y="90"/>
                  </a:lnTo>
                  <a:lnTo>
                    <a:pt x="6" y="90"/>
                  </a:lnTo>
                  <a:lnTo>
                    <a:pt x="7" y="89"/>
                  </a:lnTo>
                  <a:lnTo>
                    <a:pt x="8" y="88"/>
                  </a:lnTo>
                  <a:lnTo>
                    <a:pt x="11" y="85"/>
                  </a:lnTo>
                  <a:lnTo>
                    <a:pt x="14" y="80"/>
                  </a:lnTo>
                  <a:lnTo>
                    <a:pt x="20" y="75"/>
                  </a:lnTo>
                  <a:lnTo>
                    <a:pt x="24" y="70"/>
                  </a:lnTo>
                  <a:lnTo>
                    <a:pt x="28" y="65"/>
                  </a:lnTo>
                  <a:lnTo>
                    <a:pt x="32" y="61"/>
                  </a:lnTo>
                  <a:lnTo>
                    <a:pt x="34" y="58"/>
                  </a:lnTo>
                  <a:lnTo>
                    <a:pt x="39" y="55"/>
                  </a:lnTo>
                  <a:lnTo>
                    <a:pt x="46" y="52"/>
                  </a:lnTo>
                  <a:lnTo>
                    <a:pt x="54" y="49"/>
                  </a:lnTo>
                  <a:lnTo>
                    <a:pt x="65" y="47"/>
                  </a:lnTo>
                  <a:lnTo>
                    <a:pt x="74" y="46"/>
                  </a:lnTo>
                  <a:lnTo>
                    <a:pt x="82" y="45"/>
                  </a:lnTo>
                  <a:lnTo>
                    <a:pt x="88" y="44"/>
                  </a:lnTo>
                  <a:lnTo>
                    <a:pt x="90" y="44"/>
                  </a:lnTo>
                  <a:lnTo>
                    <a:pt x="92" y="38"/>
                  </a:lnTo>
                  <a:lnTo>
                    <a:pt x="92" y="37"/>
                  </a:lnTo>
                  <a:lnTo>
                    <a:pt x="89" y="35"/>
                  </a:lnTo>
                  <a:lnTo>
                    <a:pt x="87" y="33"/>
                  </a:lnTo>
                  <a:lnTo>
                    <a:pt x="83" y="30"/>
                  </a:lnTo>
                  <a:lnTo>
                    <a:pt x="80" y="26"/>
                  </a:lnTo>
                  <a:lnTo>
                    <a:pt x="78" y="23"/>
                  </a:lnTo>
                  <a:lnTo>
                    <a:pt x="77" y="19"/>
                  </a:lnTo>
                  <a:lnTo>
                    <a:pt x="77" y="16"/>
                  </a:lnTo>
                  <a:lnTo>
                    <a:pt x="78" y="14"/>
                  </a:lnTo>
                  <a:lnTo>
                    <a:pt x="79" y="11"/>
                  </a:lnTo>
                  <a:lnTo>
                    <a:pt x="80" y="8"/>
                  </a:lnTo>
                  <a:lnTo>
                    <a:pt x="83" y="5"/>
                  </a:lnTo>
                  <a:lnTo>
                    <a:pt x="85" y="3"/>
                  </a:lnTo>
                  <a:lnTo>
                    <a:pt x="89" y="1"/>
                  </a:lnTo>
                  <a:lnTo>
                    <a:pt x="95" y="0"/>
                  </a:lnTo>
                  <a:lnTo>
                    <a:pt x="101" y="0"/>
                  </a:lnTo>
                  <a:lnTo>
                    <a:pt x="112" y="0"/>
                  </a:lnTo>
                </a:path>
              </a:pathLst>
            </a:custGeom>
            <a:solidFill>
              <a:schemeClr val="hlink"/>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auto">
            <a:xfrm>
              <a:off x="2728" y="1664"/>
              <a:ext cx="215" cy="305"/>
            </a:xfrm>
            <a:custGeom>
              <a:avLst/>
              <a:gdLst>
                <a:gd name="T0" fmla="*/ 124 w 215"/>
                <a:gd name="T1" fmla="*/ 1 h 305"/>
                <a:gd name="T2" fmla="*/ 133 w 215"/>
                <a:gd name="T3" fmla="*/ 8 h 305"/>
                <a:gd name="T4" fmla="*/ 136 w 215"/>
                <a:gd name="T5" fmla="*/ 16 h 305"/>
                <a:gd name="T6" fmla="*/ 133 w 215"/>
                <a:gd name="T7" fmla="*/ 26 h 305"/>
                <a:gd name="T8" fmla="*/ 124 w 215"/>
                <a:gd name="T9" fmla="*/ 35 h 305"/>
                <a:gd name="T10" fmla="*/ 124 w 215"/>
                <a:gd name="T11" fmla="*/ 44 h 305"/>
                <a:gd name="T12" fmla="*/ 139 w 215"/>
                <a:gd name="T13" fmla="*/ 46 h 305"/>
                <a:gd name="T14" fmla="*/ 167 w 215"/>
                <a:gd name="T15" fmla="*/ 52 h 305"/>
                <a:gd name="T16" fmla="*/ 181 w 215"/>
                <a:gd name="T17" fmla="*/ 61 h 305"/>
                <a:gd name="T18" fmla="*/ 194 w 215"/>
                <a:gd name="T19" fmla="*/ 75 h 305"/>
                <a:gd name="T20" fmla="*/ 205 w 215"/>
                <a:gd name="T21" fmla="*/ 88 h 305"/>
                <a:gd name="T22" fmla="*/ 209 w 215"/>
                <a:gd name="T23" fmla="*/ 90 h 305"/>
                <a:gd name="T24" fmla="*/ 213 w 215"/>
                <a:gd name="T25" fmla="*/ 95 h 305"/>
                <a:gd name="T26" fmla="*/ 213 w 215"/>
                <a:gd name="T27" fmla="*/ 101 h 305"/>
                <a:gd name="T28" fmla="*/ 196 w 215"/>
                <a:gd name="T29" fmla="*/ 113 h 305"/>
                <a:gd name="T30" fmla="*/ 173 w 215"/>
                <a:gd name="T31" fmla="*/ 127 h 305"/>
                <a:gd name="T32" fmla="*/ 167 w 215"/>
                <a:gd name="T33" fmla="*/ 132 h 305"/>
                <a:gd name="T34" fmla="*/ 169 w 215"/>
                <a:gd name="T35" fmla="*/ 137 h 305"/>
                <a:gd name="T36" fmla="*/ 167 w 215"/>
                <a:gd name="T37" fmla="*/ 143 h 305"/>
                <a:gd name="T38" fmla="*/ 162 w 215"/>
                <a:gd name="T39" fmla="*/ 147 h 305"/>
                <a:gd name="T40" fmla="*/ 157 w 215"/>
                <a:gd name="T41" fmla="*/ 148 h 305"/>
                <a:gd name="T42" fmla="*/ 186 w 215"/>
                <a:gd name="T43" fmla="*/ 100 h 305"/>
                <a:gd name="T44" fmla="*/ 158 w 215"/>
                <a:gd name="T45" fmla="*/ 143 h 305"/>
                <a:gd name="T46" fmla="*/ 182 w 215"/>
                <a:gd name="T47" fmla="*/ 295 h 305"/>
                <a:gd name="T48" fmla="*/ 135 w 215"/>
                <a:gd name="T49" fmla="*/ 293 h 305"/>
                <a:gd name="T50" fmla="*/ 56 w 215"/>
                <a:gd name="T51" fmla="*/ 303 h 305"/>
                <a:gd name="T52" fmla="*/ 49 w 215"/>
                <a:gd name="T53" fmla="*/ 283 h 305"/>
                <a:gd name="T54" fmla="*/ 56 w 215"/>
                <a:gd name="T55" fmla="*/ 94 h 305"/>
                <a:gd name="T56" fmla="*/ 60 w 215"/>
                <a:gd name="T57" fmla="*/ 130 h 305"/>
                <a:gd name="T58" fmla="*/ 55 w 215"/>
                <a:gd name="T59" fmla="*/ 148 h 305"/>
                <a:gd name="T60" fmla="*/ 49 w 215"/>
                <a:gd name="T61" fmla="*/ 146 h 305"/>
                <a:gd name="T62" fmla="*/ 45 w 215"/>
                <a:gd name="T63" fmla="*/ 142 h 305"/>
                <a:gd name="T64" fmla="*/ 45 w 215"/>
                <a:gd name="T65" fmla="*/ 135 h 305"/>
                <a:gd name="T66" fmla="*/ 47 w 215"/>
                <a:gd name="T67" fmla="*/ 131 h 305"/>
                <a:gd name="T68" fmla="*/ 34 w 215"/>
                <a:gd name="T69" fmla="*/ 123 h 305"/>
                <a:gd name="T70" fmla="*/ 10 w 215"/>
                <a:gd name="T71" fmla="*/ 107 h 305"/>
                <a:gd name="T72" fmla="*/ 0 w 215"/>
                <a:gd name="T73" fmla="*/ 99 h 305"/>
                <a:gd name="T74" fmla="*/ 2 w 215"/>
                <a:gd name="T75" fmla="*/ 93 h 305"/>
                <a:gd name="T76" fmla="*/ 6 w 215"/>
                <a:gd name="T77" fmla="*/ 90 h 305"/>
                <a:gd name="T78" fmla="*/ 11 w 215"/>
                <a:gd name="T79" fmla="*/ 85 h 305"/>
                <a:gd name="T80" fmla="*/ 24 w 215"/>
                <a:gd name="T81" fmla="*/ 70 h 305"/>
                <a:gd name="T82" fmla="*/ 34 w 215"/>
                <a:gd name="T83" fmla="*/ 58 h 305"/>
                <a:gd name="T84" fmla="*/ 54 w 215"/>
                <a:gd name="T85" fmla="*/ 49 h 305"/>
                <a:gd name="T86" fmla="*/ 82 w 215"/>
                <a:gd name="T87" fmla="*/ 45 h 305"/>
                <a:gd name="T88" fmla="*/ 92 w 215"/>
                <a:gd name="T89" fmla="*/ 38 h 305"/>
                <a:gd name="T90" fmla="*/ 87 w 215"/>
                <a:gd name="T91" fmla="*/ 33 h 305"/>
                <a:gd name="T92" fmla="*/ 78 w 215"/>
                <a:gd name="T93" fmla="*/ 23 h 305"/>
                <a:gd name="T94" fmla="*/ 78 w 215"/>
                <a:gd name="T95" fmla="*/ 14 h 305"/>
                <a:gd name="T96" fmla="*/ 83 w 215"/>
                <a:gd name="T97" fmla="*/ 5 h 305"/>
                <a:gd name="T98" fmla="*/ 95 w 215"/>
                <a:gd name="T9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5">
                  <a:moveTo>
                    <a:pt x="112" y="0"/>
                  </a:moveTo>
                  <a:lnTo>
                    <a:pt x="119" y="0"/>
                  </a:lnTo>
                  <a:lnTo>
                    <a:pt x="124" y="1"/>
                  </a:lnTo>
                  <a:lnTo>
                    <a:pt x="128" y="3"/>
                  </a:lnTo>
                  <a:lnTo>
                    <a:pt x="131" y="5"/>
                  </a:lnTo>
                  <a:lnTo>
                    <a:pt x="133" y="8"/>
                  </a:lnTo>
                  <a:lnTo>
                    <a:pt x="134" y="11"/>
                  </a:lnTo>
                  <a:lnTo>
                    <a:pt x="135" y="14"/>
                  </a:lnTo>
                  <a:lnTo>
                    <a:pt x="136" y="16"/>
                  </a:lnTo>
                  <a:lnTo>
                    <a:pt x="136" y="19"/>
                  </a:lnTo>
                  <a:lnTo>
                    <a:pt x="135" y="23"/>
                  </a:lnTo>
                  <a:lnTo>
                    <a:pt x="133" y="26"/>
                  </a:lnTo>
                  <a:lnTo>
                    <a:pt x="130" y="30"/>
                  </a:lnTo>
                  <a:lnTo>
                    <a:pt x="127" y="33"/>
                  </a:lnTo>
                  <a:lnTo>
                    <a:pt x="124" y="35"/>
                  </a:lnTo>
                  <a:lnTo>
                    <a:pt x="121" y="37"/>
                  </a:lnTo>
                  <a:lnTo>
                    <a:pt x="121" y="38"/>
                  </a:lnTo>
                  <a:lnTo>
                    <a:pt x="124" y="44"/>
                  </a:lnTo>
                  <a:lnTo>
                    <a:pt x="125" y="44"/>
                  </a:lnTo>
                  <a:lnTo>
                    <a:pt x="131" y="45"/>
                  </a:lnTo>
                  <a:lnTo>
                    <a:pt x="139" y="46"/>
                  </a:lnTo>
                  <a:lnTo>
                    <a:pt x="149" y="47"/>
                  </a:lnTo>
                  <a:lnTo>
                    <a:pt x="159" y="49"/>
                  </a:lnTo>
                  <a:lnTo>
                    <a:pt x="167" y="52"/>
                  </a:lnTo>
                  <a:lnTo>
                    <a:pt x="175" y="55"/>
                  </a:lnTo>
                  <a:lnTo>
                    <a:pt x="179" y="58"/>
                  </a:lnTo>
                  <a:lnTo>
                    <a:pt x="181" y="61"/>
                  </a:lnTo>
                  <a:lnTo>
                    <a:pt x="185" y="65"/>
                  </a:lnTo>
                  <a:lnTo>
                    <a:pt x="189" y="70"/>
                  </a:lnTo>
                  <a:lnTo>
                    <a:pt x="194" y="75"/>
                  </a:lnTo>
                  <a:lnTo>
                    <a:pt x="199" y="80"/>
                  </a:lnTo>
                  <a:lnTo>
                    <a:pt x="203" y="85"/>
                  </a:lnTo>
                  <a:lnTo>
                    <a:pt x="205" y="88"/>
                  </a:lnTo>
                  <a:lnTo>
                    <a:pt x="207" y="89"/>
                  </a:lnTo>
                  <a:lnTo>
                    <a:pt x="208" y="90"/>
                  </a:lnTo>
                  <a:lnTo>
                    <a:pt x="209" y="90"/>
                  </a:lnTo>
                  <a:lnTo>
                    <a:pt x="211" y="92"/>
                  </a:lnTo>
                  <a:lnTo>
                    <a:pt x="212" y="93"/>
                  </a:lnTo>
                  <a:lnTo>
                    <a:pt x="213" y="95"/>
                  </a:lnTo>
                  <a:lnTo>
                    <a:pt x="214" y="97"/>
                  </a:lnTo>
                  <a:lnTo>
                    <a:pt x="214" y="99"/>
                  </a:lnTo>
                  <a:lnTo>
                    <a:pt x="213" y="101"/>
                  </a:lnTo>
                  <a:lnTo>
                    <a:pt x="209" y="103"/>
                  </a:lnTo>
                  <a:lnTo>
                    <a:pt x="203" y="107"/>
                  </a:lnTo>
                  <a:lnTo>
                    <a:pt x="196" y="113"/>
                  </a:lnTo>
                  <a:lnTo>
                    <a:pt x="187" y="117"/>
                  </a:lnTo>
                  <a:lnTo>
                    <a:pt x="180" y="123"/>
                  </a:lnTo>
                  <a:lnTo>
                    <a:pt x="173" y="127"/>
                  </a:lnTo>
                  <a:lnTo>
                    <a:pt x="168" y="130"/>
                  </a:lnTo>
                  <a:lnTo>
                    <a:pt x="167" y="131"/>
                  </a:lnTo>
                  <a:lnTo>
                    <a:pt x="167" y="132"/>
                  </a:lnTo>
                  <a:lnTo>
                    <a:pt x="167" y="133"/>
                  </a:lnTo>
                  <a:lnTo>
                    <a:pt x="168" y="135"/>
                  </a:lnTo>
                  <a:lnTo>
                    <a:pt x="169" y="137"/>
                  </a:lnTo>
                  <a:lnTo>
                    <a:pt x="169" y="139"/>
                  </a:lnTo>
                  <a:lnTo>
                    <a:pt x="168" y="142"/>
                  </a:lnTo>
                  <a:lnTo>
                    <a:pt x="167" y="143"/>
                  </a:lnTo>
                  <a:lnTo>
                    <a:pt x="166" y="145"/>
                  </a:lnTo>
                  <a:lnTo>
                    <a:pt x="164" y="146"/>
                  </a:lnTo>
                  <a:lnTo>
                    <a:pt x="162" y="147"/>
                  </a:lnTo>
                  <a:lnTo>
                    <a:pt x="160" y="147"/>
                  </a:lnTo>
                  <a:lnTo>
                    <a:pt x="159" y="148"/>
                  </a:lnTo>
                  <a:lnTo>
                    <a:pt x="157" y="148"/>
                  </a:lnTo>
                  <a:lnTo>
                    <a:pt x="156" y="148"/>
                  </a:lnTo>
                  <a:lnTo>
                    <a:pt x="153" y="130"/>
                  </a:lnTo>
                  <a:lnTo>
                    <a:pt x="186" y="100"/>
                  </a:lnTo>
                  <a:lnTo>
                    <a:pt x="162" y="83"/>
                  </a:lnTo>
                  <a:lnTo>
                    <a:pt x="158" y="94"/>
                  </a:lnTo>
                  <a:lnTo>
                    <a:pt x="158" y="143"/>
                  </a:lnTo>
                  <a:lnTo>
                    <a:pt x="161" y="171"/>
                  </a:lnTo>
                  <a:lnTo>
                    <a:pt x="164" y="283"/>
                  </a:lnTo>
                  <a:lnTo>
                    <a:pt x="182" y="295"/>
                  </a:lnTo>
                  <a:lnTo>
                    <a:pt x="185" y="304"/>
                  </a:lnTo>
                  <a:lnTo>
                    <a:pt x="158" y="303"/>
                  </a:lnTo>
                  <a:lnTo>
                    <a:pt x="135" y="293"/>
                  </a:lnTo>
                  <a:lnTo>
                    <a:pt x="107" y="184"/>
                  </a:lnTo>
                  <a:lnTo>
                    <a:pt x="78" y="293"/>
                  </a:lnTo>
                  <a:lnTo>
                    <a:pt x="56" y="303"/>
                  </a:lnTo>
                  <a:lnTo>
                    <a:pt x="28" y="304"/>
                  </a:lnTo>
                  <a:lnTo>
                    <a:pt x="32" y="295"/>
                  </a:lnTo>
                  <a:lnTo>
                    <a:pt x="49" y="283"/>
                  </a:lnTo>
                  <a:lnTo>
                    <a:pt x="52" y="171"/>
                  </a:lnTo>
                  <a:lnTo>
                    <a:pt x="55" y="143"/>
                  </a:lnTo>
                  <a:lnTo>
                    <a:pt x="56" y="94"/>
                  </a:lnTo>
                  <a:lnTo>
                    <a:pt x="52" y="83"/>
                  </a:lnTo>
                  <a:lnTo>
                    <a:pt x="28" y="100"/>
                  </a:lnTo>
                  <a:lnTo>
                    <a:pt x="60" y="130"/>
                  </a:lnTo>
                  <a:lnTo>
                    <a:pt x="58" y="148"/>
                  </a:lnTo>
                  <a:lnTo>
                    <a:pt x="57" y="148"/>
                  </a:lnTo>
                  <a:lnTo>
                    <a:pt x="55" y="148"/>
                  </a:lnTo>
                  <a:lnTo>
                    <a:pt x="53" y="147"/>
                  </a:lnTo>
                  <a:lnTo>
                    <a:pt x="52" y="147"/>
                  </a:lnTo>
                  <a:lnTo>
                    <a:pt x="49" y="146"/>
                  </a:lnTo>
                  <a:lnTo>
                    <a:pt x="48" y="145"/>
                  </a:lnTo>
                  <a:lnTo>
                    <a:pt x="46" y="143"/>
                  </a:lnTo>
                  <a:lnTo>
                    <a:pt x="45" y="142"/>
                  </a:lnTo>
                  <a:lnTo>
                    <a:pt x="45" y="139"/>
                  </a:lnTo>
                  <a:lnTo>
                    <a:pt x="45" y="137"/>
                  </a:lnTo>
                  <a:lnTo>
                    <a:pt x="45" y="135"/>
                  </a:lnTo>
                  <a:lnTo>
                    <a:pt x="46" y="133"/>
                  </a:lnTo>
                  <a:lnTo>
                    <a:pt x="46" y="132"/>
                  </a:lnTo>
                  <a:lnTo>
                    <a:pt x="47" y="131"/>
                  </a:lnTo>
                  <a:lnTo>
                    <a:pt x="45" y="130"/>
                  </a:lnTo>
                  <a:lnTo>
                    <a:pt x="40" y="127"/>
                  </a:lnTo>
                  <a:lnTo>
                    <a:pt x="34" y="123"/>
                  </a:lnTo>
                  <a:lnTo>
                    <a:pt x="26" y="117"/>
                  </a:lnTo>
                  <a:lnTo>
                    <a:pt x="17" y="113"/>
                  </a:lnTo>
                  <a:lnTo>
                    <a:pt x="10" y="107"/>
                  </a:lnTo>
                  <a:lnTo>
                    <a:pt x="4" y="103"/>
                  </a:lnTo>
                  <a:lnTo>
                    <a:pt x="1" y="101"/>
                  </a:lnTo>
                  <a:lnTo>
                    <a:pt x="0" y="99"/>
                  </a:lnTo>
                  <a:lnTo>
                    <a:pt x="0" y="97"/>
                  </a:lnTo>
                  <a:lnTo>
                    <a:pt x="0" y="95"/>
                  </a:lnTo>
                  <a:lnTo>
                    <a:pt x="2" y="93"/>
                  </a:lnTo>
                  <a:lnTo>
                    <a:pt x="3" y="92"/>
                  </a:lnTo>
                  <a:lnTo>
                    <a:pt x="5" y="90"/>
                  </a:lnTo>
                  <a:lnTo>
                    <a:pt x="6" y="90"/>
                  </a:lnTo>
                  <a:lnTo>
                    <a:pt x="7" y="89"/>
                  </a:lnTo>
                  <a:lnTo>
                    <a:pt x="8" y="88"/>
                  </a:lnTo>
                  <a:lnTo>
                    <a:pt x="11" y="85"/>
                  </a:lnTo>
                  <a:lnTo>
                    <a:pt x="14" y="80"/>
                  </a:lnTo>
                  <a:lnTo>
                    <a:pt x="20" y="75"/>
                  </a:lnTo>
                  <a:lnTo>
                    <a:pt x="24" y="70"/>
                  </a:lnTo>
                  <a:lnTo>
                    <a:pt x="28" y="65"/>
                  </a:lnTo>
                  <a:lnTo>
                    <a:pt x="32" y="61"/>
                  </a:lnTo>
                  <a:lnTo>
                    <a:pt x="34" y="58"/>
                  </a:lnTo>
                  <a:lnTo>
                    <a:pt x="39" y="55"/>
                  </a:lnTo>
                  <a:lnTo>
                    <a:pt x="46" y="52"/>
                  </a:lnTo>
                  <a:lnTo>
                    <a:pt x="54" y="49"/>
                  </a:lnTo>
                  <a:lnTo>
                    <a:pt x="65" y="47"/>
                  </a:lnTo>
                  <a:lnTo>
                    <a:pt x="74" y="46"/>
                  </a:lnTo>
                  <a:lnTo>
                    <a:pt x="82" y="45"/>
                  </a:lnTo>
                  <a:lnTo>
                    <a:pt x="88" y="44"/>
                  </a:lnTo>
                  <a:lnTo>
                    <a:pt x="90" y="44"/>
                  </a:lnTo>
                  <a:lnTo>
                    <a:pt x="92" y="38"/>
                  </a:lnTo>
                  <a:lnTo>
                    <a:pt x="92" y="37"/>
                  </a:lnTo>
                  <a:lnTo>
                    <a:pt x="89" y="35"/>
                  </a:lnTo>
                  <a:lnTo>
                    <a:pt x="87" y="33"/>
                  </a:lnTo>
                  <a:lnTo>
                    <a:pt x="83" y="30"/>
                  </a:lnTo>
                  <a:lnTo>
                    <a:pt x="80" y="26"/>
                  </a:lnTo>
                  <a:lnTo>
                    <a:pt x="78" y="23"/>
                  </a:lnTo>
                  <a:lnTo>
                    <a:pt x="77" y="19"/>
                  </a:lnTo>
                  <a:lnTo>
                    <a:pt x="77" y="16"/>
                  </a:lnTo>
                  <a:lnTo>
                    <a:pt x="78" y="14"/>
                  </a:lnTo>
                  <a:lnTo>
                    <a:pt x="79" y="11"/>
                  </a:lnTo>
                  <a:lnTo>
                    <a:pt x="80" y="8"/>
                  </a:lnTo>
                  <a:lnTo>
                    <a:pt x="83" y="5"/>
                  </a:lnTo>
                  <a:lnTo>
                    <a:pt x="85" y="3"/>
                  </a:lnTo>
                  <a:lnTo>
                    <a:pt x="89" y="1"/>
                  </a:lnTo>
                  <a:lnTo>
                    <a:pt x="95" y="0"/>
                  </a:lnTo>
                  <a:lnTo>
                    <a:pt x="101" y="0"/>
                  </a:lnTo>
                  <a:lnTo>
                    <a:pt x="112" y="0"/>
                  </a:lnTo>
                </a:path>
              </a:pathLst>
            </a:custGeom>
            <a:solidFill>
              <a:schemeClr val="hlink"/>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auto">
            <a:xfrm>
              <a:off x="2849" y="1599"/>
              <a:ext cx="215" cy="303"/>
            </a:xfrm>
            <a:custGeom>
              <a:avLst/>
              <a:gdLst>
                <a:gd name="T0" fmla="*/ 124 w 215"/>
                <a:gd name="T1" fmla="*/ 1 h 303"/>
                <a:gd name="T2" fmla="*/ 133 w 215"/>
                <a:gd name="T3" fmla="*/ 8 h 303"/>
                <a:gd name="T4" fmla="*/ 136 w 215"/>
                <a:gd name="T5" fmla="*/ 16 h 303"/>
                <a:gd name="T6" fmla="*/ 133 w 215"/>
                <a:gd name="T7" fmla="*/ 26 h 303"/>
                <a:gd name="T8" fmla="*/ 124 w 215"/>
                <a:gd name="T9" fmla="*/ 35 h 303"/>
                <a:gd name="T10" fmla="*/ 124 w 215"/>
                <a:gd name="T11" fmla="*/ 44 h 303"/>
                <a:gd name="T12" fmla="*/ 139 w 215"/>
                <a:gd name="T13" fmla="*/ 46 h 303"/>
                <a:gd name="T14" fmla="*/ 167 w 215"/>
                <a:gd name="T15" fmla="*/ 51 h 303"/>
                <a:gd name="T16" fmla="*/ 181 w 215"/>
                <a:gd name="T17" fmla="*/ 60 h 303"/>
                <a:gd name="T18" fmla="*/ 194 w 215"/>
                <a:gd name="T19" fmla="*/ 75 h 303"/>
                <a:gd name="T20" fmla="*/ 205 w 215"/>
                <a:gd name="T21" fmla="*/ 87 h 303"/>
                <a:gd name="T22" fmla="*/ 209 w 215"/>
                <a:gd name="T23" fmla="*/ 90 h 303"/>
                <a:gd name="T24" fmla="*/ 213 w 215"/>
                <a:gd name="T25" fmla="*/ 94 h 303"/>
                <a:gd name="T26" fmla="*/ 213 w 215"/>
                <a:gd name="T27" fmla="*/ 100 h 303"/>
                <a:gd name="T28" fmla="*/ 196 w 215"/>
                <a:gd name="T29" fmla="*/ 112 h 303"/>
                <a:gd name="T30" fmla="*/ 173 w 215"/>
                <a:gd name="T31" fmla="*/ 126 h 303"/>
                <a:gd name="T32" fmla="*/ 167 w 215"/>
                <a:gd name="T33" fmla="*/ 131 h 303"/>
                <a:gd name="T34" fmla="*/ 169 w 215"/>
                <a:gd name="T35" fmla="*/ 137 h 303"/>
                <a:gd name="T36" fmla="*/ 167 w 215"/>
                <a:gd name="T37" fmla="*/ 142 h 303"/>
                <a:gd name="T38" fmla="*/ 162 w 215"/>
                <a:gd name="T39" fmla="*/ 146 h 303"/>
                <a:gd name="T40" fmla="*/ 157 w 215"/>
                <a:gd name="T41" fmla="*/ 147 h 303"/>
                <a:gd name="T42" fmla="*/ 186 w 215"/>
                <a:gd name="T43" fmla="*/ 99 h 303"/>
                <a:gd name="T44" fmla="*/ 158 w 215"/>
                <a:gd name="T45" fmla="*/ 142 h 303"/>
                <a:gd name="T46" fmla="*/ 182 w 215"/>
                <a:gd name="T47" fmla="*/ 293 h 303"/>
                <a:gd name="T48" fmla="*/ 135 w 215"/>
                <a:gd name="T49" fmla="*/ 291 h 303"/>
                <a:gd name="T50" fmla="*/ 56 w 215"/>
                <a:gd name="T51" fmla="*/ 301 h 303"/>
                <a:gd name="T52" fmla="*/ 49 w 215"/>
                <a:gd name="T53" fmla="*/ 281 h 303"/>
                <a:gd name="T54" fmla="*/ 56 w 215"/>
                <a:gd name="T55" fmla="*/ 93 h 303"/>
                <a:gd name="T56" fmla="*/ 60 w 215"/>
                <a:gd name="T57" fmla="*/ 129 h 303"/>
                <a:gd name="T58" fmla="*/ 55 w 215"/>
                <a:gd name="T59" fmla="*/ 147 h 303"/>
                <a:gd name="T60" fmla="*/ 49 w 215"/>
                <a:gd name="T61" fmla="*/ 145 h 303"/>
                <a:gd name="T62" fmla="*/ 45 w 215"/>
                <a:gd name="T63" fmla="*/ 141 h 303"/>
                <a:gd name="T64" fmla="*/ 45 w 215"/>
                <a:gd name="T65" fmla="*/ 134 h 303"/>
                <a:gd name="T66" fmla="*/ 47 w 215"/>
                <a:gd name="T67" fmla="*/ 130 h 303"/>
                <a:gd name="T68" fmla="*/ 34 w 215"/>
                <a:gd name="T69" fmla="*/ 122 h 303"/>
                <a:gd name="T70" fmla="*/ 10 w 215"/>
                <a:gd name="T71" fmla="*/ 107 h 303"/>
                <a:gd name="T72" fmla="*/ 0 w 215"/>
                <a:gd name="T73" fmla="*/ 98 h 303"/>
                <a:gd name="T74" fmla="*/ 2 w 215"/>
                <a:gd name="T75" fmla="*/ 93 h 303"/>
                <a:gd name="T76" fmla="*/ 6 w 215"/>
                <a:gd name="T77" fmla="*/ 89 h 303"/>
                <a:gd name="T78" fmla="*/ 11 w 215"/>
                <a:gd name="T79" fmla="*/ 84 h 303"/>
                <a:gd name="T80" fmla="*/ 24 w 215"/>
                <a:gd name="T81" fmla="*/ 70 h 303"/>
                <a:gd name="T82" fmla="*/ 34 w 215"/>
                <a:gd name="T83" fmla="*/ 57 h 303"/>
                <a:gd name="T84" fmla="*/ 54 w 215"/>
                <a:gd name="T85" fmla="*/ 49 h 303"/>
                <a:gd name="T86" fmla="*/ 82 w 215"/>
                <a:gd name="T87" fmla="*/ 44 h 303"/>
                <a:gd name="T88" fmla="*/ 92 w 215"/>
                <a:gd name="T89" fmla="*/ 38 h 303"/>
                <a:gd name="T90" fmla="*/ 87 w 215"/>
                <a:gd name="T91" fmla="*/ 33 h 303"/>
                <a:gd name="T92" fmla="*/ 78 w 215"/>
                <a:gd name="T93" fmla="*/ 23 h 303"/>
                <a:gd name="T94" fmla="*/ 78 w 215"/>
                <a:gd name="T95" fmla="*/ 14 h 303"/>
                <a:gd name="T96" fmla="*/ 83 w 215"/>
                <a:gd name="T97" fmla="*/ 5 h 303"/>
                <a:gd name="T98" fmla="*/ 95 w 215"/>
                <a:gd name="T9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3">
                  <a:moveTo>
                    <a:pt x="112" y="0"/>
                  </a:moveTo>
                  <a:lnTo>
                    <a:pt x="119" y="0"/>
                  </a:lnTo>
                  <a:lnTo>
                    <a:pt x="124" y="1"/>
                  </a:lnTo>
                  <a:lnTo>
                    <a:pt x="128" y="3"/>
                  </a:lnTo>
                  <a:lnTo>
                    <a:pt x="131" y="5"/>
                  </a:lnTo>
                  <a:lnTo>
                    <a:pt x="133" y="8"/>
                  </a:lnTo>
                  <a:lnTo>
                    <a:pt x="134" y="10"/>
                  </a:lnTo>
                  <a:lnTo>
                    <a:pt x="135" y="14"/>
                  </a:lnTo>
                  <a:lnTo>
                    <a:pt x="136" y="16"/>
                  </a:lnTo>
                  <a:lnTo>
                    <a:pt x="136" y="19"/>
                  </a:lnTo>
                  <a:lnTo>
                    <a:pt x="135" y="23"/>
                  </a:lnTo>
                  <a:lnTo>
                    <a:pt x="133" y="26"/>
                  </a:lnTo>
                  <a:lnTo>
                    <a:pt x="130" y="29"/>
                  </a:lnTo>
                  <a:lnTo>
                    <a:pt x="127" y="33"/>
                  </a:lnTo>
                  <a:lnTo>
                    <a:pt x="124" y="35"/>
                  </a:lnTo>
                  <a:lnTo>
                    <a:pt x="121" y="37"/>
                  </a:lnTo>
                  <a:lnTo>
                    <a:pt x="121" y="38"/>
                  </a:lnTo>
                  <a:lnTo>
                    <a:pt x="124" y="44"/>
                  </a:lnTo>
                  <a:lnTo>
                    <a:pt x="125" y="44"/>
                  </a:lnTo>
                  <a:lnTo>
                    <a:pt x="131" y="44"/>
                  </a:lnTo>
                  <a:lnTo>
                    <a:pt x="139" y="46"/>
                  </a:lnTo>
                  <a:lnTo>
                    <a:pt x="149" y="47"/>
                  </a:lnTo>
                  <a:lnTo>
                    <a:pt x="159" y="49"/>
                  </a:lnTo>
                  <a:lnTo>
                    <a:pt x="167" y="51"/>
                  </a:lnTo>
                  <a:lnTo>
                    <a:pt x="175" y="54"/>
                  </a:lnTo>
                  <a:lnTo>
                    <a:pt x="179" y="57"/>
                  </a:lnTo>
                  <a:lnTo>
                    <a:pt x="181" y="60"/>
                  </a:lnTo>
                  <a:lnTo>
                    <a:pt x="185" y="64"/>
                  </a:lnTo>
                  <a:lnTo>
                    <a:pt x="189" y="70"/>
                  </a:lnTo>
                  <a:lnTo>
                    <a:pt x="194" y="75"/>
                  </a:lnTo>
                  <a:lnTo>
                    <a:pt x="199" y="80"/>
                  </a:lnTo>
                  <a:lnTo>
                    <a:pt x="203" y="84"/>
                  </a:lnTo>
                  <a:lnTo>
                    <a:pt x="205" y="87"/>
                  </a:lnTo>
                  <a:lnTo>
                    <a:pt x="207" y="88"/>
                  </a:lnTo>
                  <a:lnTo>
                    <a:pt x="208" y="89"/>
                  </a:lnTo>
                  <a:lnTo>
                    <a:pt x="209" y="90"/>
                  </a:lnTo>
                  <a:lnTo>
                    <a:pt x="211" y="91"/>
                  </a:lnTo>
                  <a:lnTo>
                    <a:pt x="212" y="93"/>
                  </a:lnTo>
                  <a:lnTo>
                    <a:pt x="213" y="94"/>
                  </a:lnTo>
                  <a:lnTo>
                    <a:pt x="214" y="96"/>
                  </a:lnTo>
                  <a:lnTo>
                    <a:pt x="214" y="98"/>
                  </a:lnTo>
                  <a:lnTo>
                    <a:pt x="213" y="100"/>
                  </a:lnTo>
                  <a:lnTo>
                    <a:pt x="209" y="102"/>
                  </a:lnTo>
                  <a:lnTo>
                    <a:pt x="203" y="107"/>
                  </a:lnTo>
                  <a:lnTo>
                    <a:pt x="196" y="112"/>
                  </a:lnTo>
                  <a:lnTo>
                    <a:pt x="187" y="117"/>
                  </a:lnTo>
                  <a:lnTo>
                    <a:pt x="180" y="122"/>
                  </a:lnTo>
                  <a:lnTo>
                    <a:pt x="173" y="126"/>
                  </a:lnTo>
                  <a:lnTo>
                    <a:pt x="168" y="129"/>
                  </a:lnTo>
                  <a:lnTo>
                    <a:pt x="167" y="130"/>
                  </a:lnTo>
                  <a:lnTo>
                    <a:pt x="167" y="131"/>
                  </a:lnTo>
                  <a:lnTo>
                    <a:pt x="167" y="132"/>
                  </a:lnTo>
                  <a:lnTo>
                    <a:pt x="168" y="134"/>
                  </a:lnTo>
                  <a:lnTo>
                    <a:pt x="169" y="137"/>
                  </a:lnTo>
                  <a:lnTo>
                    <a:pt x="169" y="139"/>
                  </a:lnTo>
                  <a:lnTo>
                    <a:pt x="168" y="141"/>
                  </a:lnTo>
                  <a:lnTo>
                    <a:pt x="167" y="142"/>
                  </a:lnTo>
                  <a:lnTo>
                    <a:pt x="166" y="144"/>
                  </a:lnTo>
                  <a:lnTo>
                    <a:pt x="164" y="145"/>
                  </a:lnTo>
                  <a:lnTo>
                    <a:pt x="162" y="146"/>
                  </a:lnTo>
                  <a:lnTo>
                    <a:pt x="160" y="146"/>
                  </a:lnTo>
                  <a:lnTo>
                    <a:pt x="159" y="147"/>
                  </a:lnTo>
                  <a:lnTo>
                    <a:pt x="157" y="147"/>
                  </a:lnTo>
                  <a:lnTo>
                    <a:pt x="156" y="147"/>
                  </a:lnTo>
                  <a:lnTo>
                    <a:pt x="153" y="129"/>
                  </a:lnTo>
                  <a:lnTo>
                    <a:pt x="186" y="99"/>
                  </a:lnTo>
                  <a:lnTo>
                    <a:pt x="162" y="82"/>
                  </a:lnTo>
                  <a:lnTo>
                    <a:pt x="158" y="93"/>
                  </a:lnTo>
                  <a:lnTo>
                    <a:pt x="158" y="142"/>
                  </a:lnTo>
                  <a:lnTo>
                    <a:pt x="161" y="170"/>
                  </a:lnTo>
                  <a:lnTo>
                    <a:pt x="164" y="281"/>
                  </a:lnTo>
                  <a:lnTo>
                    <a:pt x="182" y="293"/>
                  </a:lnTo>
                  <a:lnTo>
                    <a:pt x="185" y="302"/>
                  </a:lnTo>
                  <a:lnTo>
                    <a:pt x="158" y="301"/>
                  </a:lnTo>
                  <a:lnTo>
                    <a:pt x="135" y="291"/>
                  </a:lnTo>
                  <a:lnTo>
                    <a:pt x="107" y="183"/>
                  </a:lnTo>
                  <a:lnTo>
                    <a:pt x="78" y="291"/>
                  </a:lnTo>
                  <a:lnTo>
                    <a:pt x="56" y="301"/>
                  </a:lnTo>
                  <a:lnTo>
                    <a:pt x="28" y="302"/>
                  </a:lnTo>
                  <a:lnTo>
                    <a:pt x="32" y="293"/>
                  </a:lnTo>
                  <a:lnTo>
                    <a:pt x="49" y="281"/>
                  </a:lnTo>
                  <a:lnTo>
                    <a:pt x="52" y="170"/>
                  </a:lnTo>
                  <a:lnTo>
                    <a:pt x="55" y="142"/>
                  </a:lnTo>
                  <a:lnTo>
                    <a:pt x="56" y="93"/>
                  </a:lnTo>
                  <a:lnTo>
                    <a:pt x="52" y="82"/>
                  </a:lnTo>
                  <a:lnTo>
                    <a:pt x="28" y="99"/>
                  </a:lnTo>
                  <a:lnTo>
                    <a:pt x="60" y="129"/>
                  </a:lnTo>
                  <a:lnTo>
                    <a:pt x="58" y="147"/>
                  </a:lnTo>
                  <a:lnTo>
                    <a:pt x="57" y="147"/>
                  </a:lnTo>
                  <a:lnTo>
                    <a:pt x="55" y="147"/>
                  </a:lnTo>
                  <a:lnTo>
                    <a:pt x="53" y="146"/>
                  </a:lnTo>
                  <a:lnTo>
                    <a:pt x="52" y="146"/>
                  </a:lnTo>
                  <a:lnTo>
                    <a:pt x="49" y="145"/>
                  </a:lnTo>
                  <a:lnTo>
                    <a:pt x="48" y="144"/>
                  </a:lnTo>
                  <a:lnTo>
                    <a:pt x="46" y="142"/>
                  </a:lnTo>
                  <a:lnTo>
                    <a:pt x="45" y="141"/>
                  </a:lnTo>
                  <a:lnTo>
                    <a:pt x="45" y="139"/>
                  </a:lnTo>
                  <a:lnTo>
                    <a:pt x="45" y="137"/>
                  </a:lnTo>
                  <a:lnTo>
                    <a:pt x="45" y="134"/>
                  </a:lnTo>
                  <a:lnTo>
                    <a:pt x="46" y="132"/>
                  </a:lnTo>
                  <a:lnTo>
                    <a:pt x="46" y="131"/>
                  </a:lnTo>
                  <a:lnTo>
                    <a:pt x="47" y="130"/>
                  </a:lnTo>
                  <a:lnTo>
                    <a:pt x="45" y="129"/>
                  </a:lnTo>
                  <a:lnTo>
                    <a:pt x="40" y="126"/>
                  </a:lnTo>
                  <a:lnTo>
                    <a:pt x="34" y="122"/>
                  </a:lnTo>
                  <a:lnTo>
                    <a:pt x="26" y="117"/>
                  </a:lnTo>
                  <a:lnTo>
                    <a:pt x="17" y="112"/>
                  </a:lnTo>
                  <a:lnTo>
                    <a:pt x="10" y="107"/>
                  </a:lnTo>
                  <a:lnTo>
                    <a:pt x="4" y="102"/>
                  </a:lnTo>
                  <a:lnTo>
                    <a:pt x="1" y="100"/>
                  </a:lnTo>
                  <a:lnTo>
                    <a:pt x="0" y="98"/>
                  </a:lnTo>
                  <a:lnTo>
                    <a:pt x="0" y="96"/>
                  </a:lnTo>
                  <a:lnTo>
                    <a:pt x="0" y="94"/>
                  </a:lnTo>
                  <a:lnTo>
                    <a:pt x="2" y="93"/>
                  </a:lnTo>
                  <a:lnTo>
                    <a:pt x="3" y="91"/>
                  </a:lnTo>
                  <a:lnTo>
                    <a:pt x="5" y="90"/>
                  </a:lnTo>
                  <a:lnTo>
                    <a:pt x="6" y="89"/>
                  </a:lnTo>
                  <a:lnTo>
                    <a:pt x="7" y="88"/>
                  </a:lnTo>
                  <a:lnTo>
                    <a:pt x="8" y="87"/>
                  </a:lnTo>
                  <a:lnTo>
                    <a:pt x="11" y="84"/>
                  </a:lnTo>
                  <a:lnTo>
                    <a:pt x="14" y="80"/>
                  </a:lnTo>
                  <a:lnTo>
                    <a:pt x="20" y="75"/>
                  </a:lnTo>
                  <a:lnTo>
                    <a:pt x="24" y="70"/>
                  </a:lnTo>
                  <a:lnTo>
                    <a:pt x="28" y="64"/>
                  </a:lnTo>
                  <a:lnTo>
                    <a:pt x="32" y="60"/>
                  </a:lnTo>
                  <a:lnTo>
                    <a:pt x="34" y="57"/>
                  </a:lnTo>
                  <a:lnTo>
                    <a:pt x="39" y="54"/>
                  </a:lnTo>
                  <a:lnTo>
                    <a:pt x="46" y="51"/>
                  </a:lnTo>
                  <a:lnTo>
                    <a:pt x="54" y="49"/>
                  </a:lnTo>
                  <a:lnTo>
                    <a:pt x="65" y="47"/>
                  </a:lnTo>
                  <a:lnTo>
                    <a:pt x="74" y="46"/>
                  </a:lnTo>
                  <a:lnTo>
                    <a:pt x="82" y="44"/>
                  </a:lnTo>
                  <a:lnTo>
                    <a:pt x="88" y="44"/>
                  </a:lnTo>
                  <a:lnTo>
                    <a:pt x="90" y="44"/>
                  </a:lnTo>
                  <a:lnTo>
                    <a:pt x="92" y="38"/>
                  </a:lnTo>
                  <a:lnTo>
                    <a:pt x="92" y="37"/>
                  </a:lnTo>
                  <a:lnTo>
                    <a:pt x="89" y="35"/>
                  </a:lnTo>
                  <a:lnTo>
                    <a:pt x="87" y="33"/>
                  </a:lnTo>
                  <a:lnTo>
                    <a:pt x="83" y="29"/>
                  </a:lnTo>
                  <a:lnTo>
                    <a:pt x="80" y="26"/>
                  </a:lnTo>
                  <a:lnTo>
                    <a:pt x="78" y="23"/>
                  </a:lnTo>
                  <a:lnTo>
                    <a:pt x="77" y="19"/>
                  </a:lnTo>
                  <a:lnTo>
                    <a:pt x="77" y="16"/>
                  </a:lnTo>
                  <a:lnTo>
                    <a:pt x="78" y="14"/>
                  </a:lnTo>
                  <a:lnTo>
                    <a:pt x="79" y="10"/>
                  </a:lnTo>
                  <a:lnTo>
                    <a:pt x="80" y="8"/>
                  </a:lnTo>
                  <a:lnTo>
                    <a:pt x="83" y="5"/>
                  </a:lnTo>
                  <a:lnTo>
                    <a:pt x="85" y="3"/>
                  </a:lnTo>
                  <a:lnTo>
                    <a:pt x="89" y="1"/>
                  </a:lnTo>
                  <a:lnTo>
                    <a:pt x="95" y="0"/>
                  </a:lnTo>
                  <a:lnTo>
                    <a:pt x="101" y="0"/>
                  </a:lnTo>
                  <a:lnTo>
                    <a:pt x="112" y="0"/>
                  </a:lnTo>
                </a:path>
              </a:pathLst>
            </a:custGeom>
            <a:solidFill>
              <a:schemeClr val="hlink"/>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6" name="Group 26"/>
          <p:cNvGrpSpPr>
            <a:grpSpLocks/>
          </p:cNvGrpSpPr>
          <p:nvPr/>
        </p:nvGrpSpPr>
        <p:grpSpPr bwMode="auto">
          <a:xfrm>
            <a:off x="7037481" y="1838325"/>
            <a:ext cx="893762" cy="758825"/>
            <a:chOff x="4317" y="1158"/>
            <a:chExt cx="520" cy="478"/>
          </a:xfrm>
        </p:grpSpPr>
        <p:sp>
          <p:nvSpPr>
            <p:cNvPr id="27" name="Freeform 27"/>
            <p:cNvSpPr>
              <a:spLocks/>
            </p:cNvSpPr>
            <p:nvPr/>
          </p:nvSpPr>
          <p:spPr bwMode="auto">
            <a:xfrm>
              <a:off x="4317" y="1234"/>
              <a:ext cx="215" cy="301"/>
            </a:xfrm>
            <a:custGeom>
              <a:avLst/>
              <a:gdLst>
                <a:gd name="T0" fmla="*/ 124 w 215"/>
                <a:gd name="T1" fmla="*/ 0 h 301"/>
                <a:gd name="T2" fmla="*/ 133 w 215"/>
                <a:gd name="T3" fmla="*/ 7 h 301"/>
                <a:gd name="T4" fmla="*/ 136 w 215"/>
                <a:gd name="T5" fmla="*/ 15 h 301"/>
                <a:gd name="T6" fmla="*/ 133 w 215"/>
                <a:gd name="T7" fmla="*/ 25 h 301"/>
                <a:gd name="T8" fmla="*/ 124 w 215"/>
                <a:gd name="T9" fmla="*/ 34 h 301"/>
                <a:gd name="T10" fmla="*/ 124 w 215"/>
                <a:gd name="T11" fmla="*/ 43 h 301"/>
                <a:gd name="T12" fmla="*/ 139 w 215"/>
                <a:gd name="T13" fmla="*/ 45 h 301"/>
                <a:gd name="T14" fmla="*/ 167 w 215"/>
                <a:gd name="T15" fmla="*/ 50 h 301"/>
                <a:gd name="T16" fmla="*/ 181 w 215"/>
                <a:gd name="T17" fmla="*/ 59 h 301"/>
                <a:gd name="T18" fmla="*/ 194 w 215"/>
                <a:gd name="T19" fmla="*/ 74 h 301"/>
                <a:gd name="T20" fmla="*/ 205 w 215"/>
                <a:gd name="T21" fmla="*/ 86 h 301"/>
                <a:gd name="T22" fmla="*/ 209 w 215"/>
                <a:gd name="T23" fmla="*/ 89 h 301"/>
                <a:gd name="T24" fmla="*/ 213 w 215"/>
                <a:gd name="T25" fmla="*/ 93 h 301"/>
                <a:gd name="T26" fmla="*/ 213 w 215"/>
                <a:gd name="T27" fmla="*/ 99 h 301"/>
                <a:gd name="T28" fmla="*/ 196 w 215"/>
                <a:gd name="T29" fmla="*/ 111 h 301"/>
                <a:gd name="T30" fmla="*/ 173 w 215"/>
                <a:gd name="T31" fmla="*/ 125 h 301"/>
                <a:gd name="T32" fmla="*/ 167 w 215"/>
                <a:gd name="T33" fmla="*/ 130 h 301"/>
                <a:gd name="T34" fmla="*/ 169 w 215"/>
                <a:gd name="T35" fmla="*/ 136 h 301"/>
                <a:gd name="T36" fmla="*/ 167 w 215"/>
                <a:gd name="T37" fmla="*/ 141 h 301"/>
                <a:gd name="T38" fmla="*/ 162 w 215"/>
                <a:gd name="T39" fmla="*/ 145 h 301"/>
                <a:gd name="T40" fmla="*/ 157 w 215"/>
                <a:gd name="T41" fmla="*/ 146 h 301"/>
                <a:gd name="T42" fmla="*/ 186 w 215"/>
                <a:gd name="T43" fmla="*/ 98 h 301"/>
                <a:gd name="T44" fmla="*/ 158 w 215"/>
                <a:gd name="T45" fmla="*/ 141 h 301"/>
                <a:gd name="T46" fmla="*/ 182 w 215"/>
                <a:gd name="T47" fmla="*/ 291 h 301"/>
                <a:gd name="T48" fmla="*/ 135 w 215"/>
                <a:gd name="T49" fmla="*/ 289 h 301"/>
                <a:gd name="T50" fmla="*/ 56 w 215"/>
                <a:gd name="T51" fmla="*/ 299 h 301"/>
                <a:gd name="T52" fmla="*/ 49 w 215"/>
                <a:gd name="T53" fmla="*/ 279 h 301"/>
                <a:gd name="T54" fmla="*/ 56 w 215"/>
                <a:gd name="T55" fmla="*/ 92 h 301"/>
                <a:gd name="T56" fmla="*/ 60 w 215"/>
                <a:gd name="T57" fmla="*/ 128 h 301"/>
                <a:gd name="T58" fmla="*/ 55 w 215"/>
                <a:gd name="T59" fmla="*/ 146 h 301"/>
                <a:gd name="T60" fmla="*/ 49 w 215"/>
                <a:gd name="T61" fmla="*/ 144 h 301"/>
                <a:gd name="T62" fmla="*/ 45 w 215"/>
                <a:gd name="T63" fmla="*/ 140 h 301"/>
                <a:gd name="T64" fmla="*/ 45 w 215"/>
                <a:gd name="T65" fmla="*/ 133 h 301"/>
                <a:gd name="T66" fmla="*/ 47 w 215"/>
                <a:gd name="T67" fmla="*/ 129 h 301"/>
                <a:gd name="T68" fmla="*/ 34 w 215"/>
                <a:gd name="T69" fmla="*/ 121 h 301"/>
                <a:gd name="T70" fmla="*/ 10 w 215"/>
                <a:gd name="T71" fmla="*/ 106 h 301"/>
                <a:gd name="T72" fmla="*/ 0 w 215"/>
                <a:gd name="T73" fmla="*/ 97 h 301"/>
                <a:gd name="T74" fmla="*/ 2 w 215"/>
                <a:gd name="T75" fmla="*/ 92 h 301"/>
                <a:gd name="T76" fmla="*/ 6 w 215"/>
                <a:gd name="T77" fmla="*/ 88 h 301"/>
                <a:gd name="T78" fmla="*/ 11 w 215"/>
                <a:gd name="T79" fmla="*/ 83 h 301"/>
                <a:gd name="T80" fmla="*/ 24 w 215"/>
                <a:gd name="T81" fmla="*/ 69 h 301"/>
                <a:gd name="T82" fmla="*/ 34 w 215"/>
                <a:gd name="T83" fmla="*/ 56 h 301"/>
                <a:gd name="T84" fmla="*/ 54 w 215"/>
                <a:gd name="T85" fmla="*/ 48 h 301"/>
                <a:gd name="T86" fmla="*/ 82 w 215"/>
                <a:gd name="T87" fmla="*/ 43 h 301"/>
                <a:gd name="T88" fmla="*/ 92 w 215"/>
                <a:gd name="T89" fmla="*/ 37 h 301"/>
                <a:gd name="T90" fmla="*/ 87 w 215"/>
                <a:gd name="T91" fmla="*/ 32 h 301"/>
                <a:gd name="T92" fmla="*/ 78 w 215"/>
                <a:gd name="T93" fmla="*/ 22 h 301"/>
                <a:gd name="T94" fmla="*/ 78 w 215"/>
                <a:gd name="T95" fmla="*/ 13 h 301"/>
                <a:gd name="T96" fmla="*/ 83 w 215"/>
                <a:gd name="T97" fmla="*/ 4 h 301"/>
                <a:gd name="T98" fmla="*/ 95 w 215"/>
                <a:gd name="T9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1">
                  <a:moveTo>
                    <a:pt x="112" y="0"/>
                  </a:moveTo>
                  <a:lnTo>
                    <a:pt x="119" y="0"/>
                  </a:lnTo>
                  <a:lnTo>
                    <a:pt x="124" y="0"/>
                  </a:lnTo>
                  <a:lnTo>
                    <a:pt x="128" y="2"/>
                  </a:lnTo>
                  <a:lnTo>
                    <a:pt x="131" y="4"/>
                  </a:lnTo>
                  <a:lnTo>
                    <a:pt x="133" y="7"/>
                  </a:lnTo>
                  <a:lnTo>
                    <a:pt x="134" y="9"/>
                  </a:lnTo>
                  <a:lnTo>
                    <a:pt x="135" y="13"/>
                  </a:lnTo>
                  <a:lnTo>
                    <a:pt x="136" y="15"/>
                  </a:lnTo>
                  <a:lnTo>
                    <a:pt x="136" y="18"/>
                  </a:lnTo>
                  <a:lnTo>
                    <a:pt x="135" y="22"/>
                  </a:lnTo>
                  <a:lnTo>
                    <a:pt x="133" y="25"/>
                  </a:lnTo>
                  <a:lnTo>
                    <a:pt x="130" y="28"/>
                  </a:lnTo>
                  <a:lnTo>
                    <a:pt x="127" y="32"/>
                  </a:lnTo>
                  <a:lnTo>
                    <a:pt x="124" y="34"/>
                  </a:lnTo>
                  <a:lnTo>
                    <a:pt x="121" y="36"/>
                  </a:lnTo>
                  <a:lnTo>
                    <a:pt x="121" y="37"/>
                  </a:lnTo>
                  <a:lnTo>
                    <a:pt x="124" y="43"/>
                  </a:lnTo>
                  <a:lnTo>
                    <a:pt x="125" y="43"/>
                  </a:lnTo>
                  <a:lnTo>
                    <a:pt x="131" y="43"/>
                  </a:lnTo>
                  <a:lnTo>
                    <a:pt x="139" y="45"/>
                  </a:lnTo>
                  <a:lnTo>
                    <a:pt x="149" y="46"/>
                  </a:lnTo>
                  <a:lnTo>
                    <a:pt x="159" y="48"/>
                  </a:lnTo>
                  <a:lnTo>
                    <a:pt x="167" y="50"/>
                  </a:lnTo>
                  <a:lnTo>
                    <a:pt x="175" y="53"/>
                  </a:lnTo>
                  <a:lnTo>
                    <a:pt x="179" y="56"/>
                  </a:lnTo>
                  <a:lnTo>
                    <a:pt x="181" y="59"/>
                  </a:lnTo>
                  <a:lnTo>
                    <a:pt x="185" y="63"/>
                  </a:lnTo>
                  <a:lnTo>
                    <a:pt x="189" y="69"/>
                  </a:lnTo>
                  <a:lnTo>
                    <a:pt x="194" y="74"/>
                  </a:lnTo>
                  <a:lnTo>
                    <a:pt x="199" y="79"/>
                  </a:lnTo>
                  <a:lnTo>
                    <a:pt x="203" y="83"/>
                  </a:lnTo>
                  <a:lnTo>
                    <a:pt x="205" y="86"/>
                  </a:lnTo>
                  <a:lnTo>
                    <a:pt x="207" y="87"/>
                  </a:lnTo>
                  <a:lnTo>
                    <a:pt x="208" y="88"/>
                  </a:lnTo>
                  <a:lnTo>
                    <a:pt x="209" y="89"/>
                  </a:lnTo>
                  <a:lnTo>
                    <a:pt x="211" y="90"/>
                  </a:lnTo>
                  <a:lnTo>
                    <a:pt x="212" y="92"/>
                  </a:lnTo>
                  <a:lnTo>
                    <a:pt x="213" y="93"/>
                  </a:lnTo>
                  <a:lnTo>
                    <a:pt x="214" y="95"/>
                  </a:lnTo>
                  <a:lnTo>
                    <a:pt x="214" y="97"/>
                  </a:lnTo>
                  <a:lnTo>
                    <a:pt x="213" y="99"/>
                  </a:lnTo>
                  <a:lnTo>
                    <a:pt x="209" y="101"/>
                  </a:lnTo>
                  <a:lnTo>
                    <a:pt x="203" y="106"/>
                  </a:lnTo>
                  <a:lnTo>
                    <a:pt x="196" y="111"/>
                  </a:lnTo>
                  <a:lnTo>
                    <a:pt x="187" y="116"/>
                  </a:lnTo>
                  <a:lnTo>
                    <a:pt x="180" y="121"/>
                  </a:lnTo>
                  <a:lnTo>
                    <a:pt x="173" y="125"/>
                  </a:lnTo>
                  <a:lnTo>
                    <a:pt x="168" y="128"/>
                  </a:lnTo>
                  <a:lnTo>
                    <a:pt x="167" y="129"/>
                  </a:lnTo>
                  <a:lnTo>
                    <a:pt x="167" y="130"/>
                  </a:lnTo>
                  <a:lnTo>
                    <a:pt x="167" y="131"/>
                  </a:lnTo>
                  <a:lnTo>
                    <a:pt x="168" y="133"/>
                  </a:lnTo>
                  <a:lnTo>
                    <a:pt x="169" y="136"/>
                  </a:lnTo>
                  <a:lnTo>
                    <a:pt x="169" y="138"/>
                  </a:lnTo>
                  <a:lnTo>
                    <a:pt x="168" y="140"/>
                  </a:lnTo>
                  <a:lnTo>
                    <a:pt x="167" y="141"/>
                  </a:lnTo>
                  <a:lnTo>
                    <a:pt x="166" y="143"/>
                  </a:lnTo>
                  <a:lnTo>
                    <a:pt x="164" y="144"/>
                  </a:lnTo>
                  <a:lnTo>
                    <a:pt x="162" y="145"/>
                  </a:lnTo>
                  <a:lnTo>
                    <a:pt x="160" y="145"/>
                  </a:lnTo>
                  <a:lnTo>
                    <a:pt x="159" y="146"/>
                  </a:lnTo>
                  <a:lnTo>
                    <a:pt x="157" y="146"/>
                  </a:lnTo>
                  <a:lnTo>
                    <a:pt x="156" y="146"/>
                  </a:lnTo>
                  <a:lnTo>
                    <a:pt x="153" y="128"/>
                  </a:lnTo>
                  <a:lnTo>
                    <a:pt x="186" y="98"/>
                  </a:lnTo>
                  <a:lnTo>
                    <a:pt x="162" y="81"/>
                  </a:lnTo>
                  <a:lnTo>
                    <a:pt x="158" y="92"/>
                  </a:lnTo>
                  <a:lnTo>
                    <a:pt x="158" y="141"/>
                  </a:lnTo>
                  <a:lnTo>
                    <a:pt x="161" y="168"/>
                  </a:lnTo>
                  <a:lnTo>
                    <a:pt x="164" y="279"/>
                  </a:lnTo>
                  <a:lnTo>
                    <a:pt x="182" y="291"/>
                  </a:lnTo>
                  <a:lnTo>
                    <a:pt x="185" y="300"/>
                  </a:lnTo>
                  <a:lnTo>
                    <a:pt x="158" y="299"/>
                  </a:lnTo>
                  <a:lnTo>
                    <a:pt x="135" y="289"/>
                  </a:lnTo>
                  <a:lnTo>
                    <a:pt x="107" y="181"/>
                  </a:lnTo>
                  <a:lnTo>
                    <a:pt x="78" y="289"/>
                  </a:lnTo>
                  <a:lnTo>
                    <a:pt x="56" y="299"/>
                  </a:lnTo>
                  <a:lnTo>
                    <a:pt x="28" y="300"/>
                  </a:lnTo>
                  <a:lnTo>
                    <a:pt x="32" y="291"/>
                  </a:lnTo>
                  <a:lnTo>
                    <a:pt x="49" y="279"/>
                  </a:lnTo>
                  <a:lnTo>
                    <a:pt x="52" y="168"/>
                  </a:lnTo>
                  <a:lnTo>
                    <a:pt x="55" y="141"/>
                  </a:lnTo>
                  <a:lnTo>
                    <a:pt x="56" y="92"/>
                  </a:lnTo>
                  <a:lnTo>
                    <a:pt x="52" y="81"/>
                  </a:lnTo>
                  <a:lnTo>
                    <a:pt x="28" y="98"/>
                  </a:lnTo>
                  <a:lnTo>
                    <a:pt x="60" y="128"/>
                  </a:lnTo>
                  <a:lnTo>
                    <a:pt x="58" y="146"/>
                  </a:lnTo>
                  <a:lnTo>
                    <a:pt x="57" y="146"/>
                  </a:lnTo>
                  <a:lnTo>
                    <a:pt x="55" y="146"/>
                  </a:lnTo>
                  <a:lnTo>
                    <a:pt x="53" y="145"/>
                  </a:lnTo>
                  <a:lnTo>
                    <a:pt x="52" y="145"/>
                  </a:lnTo>
                  <a:lnTo>
                    <a:pt x="49" y="144"/>
                  </a:lnTo>
                  <a:lnTo>
                    <a:pt x="48" y="143"/>
                  </a:lnTo>
                  <a:lnTo>
                    <a:pt x="46" y="141"/>
                  </a:lnTo>
                  <a:lnTo>
                    <a:pt x="45" y="140"/>
                  </a:lnTo>
                  <a:lnTo>
                    <a:pt x="45" y="138"/>
                  </a:lnTo>
                  <a:lnTo>
                    <a:pt x="45" y="136"/>
                  </a:lnTo>
                  <a:lnTo>
                    <a:pt x="45" y="133"/>
                  </a:lnTo>
                  <a:lnTo>
                    <a:pt x="46" y="131"/>
                  </a:lnTo>
                  <a:lnTo>
                    <a:pt x="46" y="130"/>
                  </a:lnTo>
                  <a:lnTo>
                    <a:pt x="47" y="129"/>
                  </a:lnTo>
                  <a:lnTo>
                    <a:pt x="45" y="128"/>
                  </a:lnTo>
                  <a:lnTo>
                    <a:pt x="40" y="125"/>
                  </a:lnTo>
                  <a:lnTo>
                    <a:pt x="34" y="121"/>
                  </a:lnTo>
                  <a:lnTo>
                    <a:pt x="26" y="116"/>
                  </a:lnTo>
                  <a:lnTo>
                    <a:pt x="17" y="111"/>
                  </a:lnTo>
                  <a:lnTo>
                    <a:pt x="10" y="106"/>
                  </a:lnTo>
                  <a:lnTo>
                    <a:pt x="4" y="101"/>
                  </a:lnTo>
                  <a:lnTo>
                    <a:pt x="1" y="99"/>
                  </a:lnTo>
                  <a:lnTo>
                    <a:pt x="0" y="97"/>
                  </a:lnTo>
                  <a:lnTo>
                    <a:pt x="0" y="95"/>
                  </a:lnTo>
                  <a:lnTo>
                    <a:pt x="0" y="93"/>
                  </a:lnTo>
                  <a:lnTo>
                    <a:pt x="2" y="92"/>
                  </a:lnTo>
                  <a:lnTo>
                    <a:pt x="3" y="90"/>
                  </a:lnTo>
                  <a:lnTo>
                    <a:pt x="5" y="89"/>
                  </a:lnTo>
                  <a:lnTo>
                    <a:pt x="6" y="88"/>
                  </a:lnTo>
                  <a:lnTo>
                    <a:pt x="7" y="87"/>
                  </a:lnTo>
                  <a:lnTo>
                    <a:pt x="8" y="86"/>
                  </a:lnTo>
                  <a:lnTo>
                    <a:pt x="11" y="83"/>
                  </a:lnTo>
                  <a:lnTo>
                    <a:pt x="14" y="79"/>
                  </a:lnTo>
                  <a:lnTo>
                    <a:pt x="20" y="74"/>
                  </a:lnTo>
                  <a:lnTo>
                    <a:pt x="24" y="69"/>
                  </a:lnTo>
                  <a:lnTo>
                    <a:pt x="28" y="63"/>
                  </a:lnTo>
                  <a:lnTo>
                    <a:pt x="32" y="59"/>
                  </a:lnTo>
                  <a:lnTo>
                    <a:pt x="34" y="56"/>
                  </a:lnTo>
                  <a:lnTo>
                    <a:pt x="39" y="53"/>
                  </a:lnTo>
                  <a:lnTo>
                    <a:pt x="46" y="50"/>
                  </a:lnTo>
                  <a:lnTo>
                    <a:pt x="54" y="48"/>
                  </a:lnTo>
                  <a:lnTo>
                    <a:pt x="65" y="46"/>
                  </a:lnTo>
                  <a:lnTo>
                    <a:pt x="74" y="45"/>
                  </a:lnTo>
                  <a:lnTo>
                    <a:pt x="82" y="43"/>
                  </a:lnTo>
                  <a:lnTo>
                    <a:pt x="88" y="43"/>
                  </a:lnTo>
                  <a:lnTo>
                    <a:pt x="90" y="43"/>
                  </a:lnTo>
                  <a:lnTo>
                    <a:pt x="92" y="37"/>
                  </a:lnTo>
                  <a:lnTo>
                    <a:pt x="92" y="36"/>
                  </a:lnTo>
                  <a:lnTo>
                    <a:pt x="89" y="34"/>
                  </a:lnTo>
                  <a:lnTo>
                    <a:pt x="87" y="32"/>
                  </a:lnTo>
                  <a:lnTo>
                    <a:pt x="83" y="28"/>
                  </a:lnTo>
                  <a:lnTo>
                    <a:pt x="80" y="25"/>
                  </a:lnTo>
                  <a:lnTo>
                    <a:pt x="78" y="22"/>
                  </a:lnTo>
                  <a:lnTo>
                    <a:pt x="77" y="18"/>
                  </a:lnTo>
                  <a:lnTo>
                    <a:pt x="77" y="15"/>
                  </a:lnTo>
                  <a:lnTo>
                    <a:pt x="78" y="13"/>
                  </a:lnTo>
                  <a:lnTo>
                    <a:pt x="79" y="9"/>
                  </a:lnTo>
                  <a:lnTo>
                    <a:pt x="80" y="7"/>
                  </a:lnTo>
                  <a:lnTo>
                    <a:pt x="83" y="4"/>
                  </a:lnTo>
                  <a:lnTo>
                    <a:pt x="85" y="2"/>
                  </a:lnTo>
                  <a:lnTo>
                    <a:pt x="89" y="0"/>
                  </a:lnTo>
                  <a:lnTo>
                    <a:pt x="95" y="0"/>
                  </a:lnTo>
                  <a:lnTo>
                    <a:pt x="101" y="0"/>
                  </a:lnTo>
                  <a:lnTo>
                    <a:pt x="112" y="0"/>
                  </a:lnTo>
                </a:path>
              </a:pathLst>
            </a:custGeom>
            <a:solidFill>
              <a:srgbClr val="3399FF"/>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auto">
            <a:xfrm>
              <a:off x="4464" y="1158"/>
              <a:ext cx="215" cy="303"/>
            </a:xfrm>
            <a:custGeom>
              <a:avLst/>
              <a:gdLst>
                <a:gd name="T0" fmla="*/ 124 w 215"/>
                <a:gd name="T1" fmla="*/ 0 h 303"/>
                <a:gd name="T2" fmla="*/ 133 w 215"/>
                <a:gd name="T3" fmla="*/ 7 h 303"/>
                <a:gd name="T4" fmla="*/ 136 w 215"/>
                <a:gd name="T5" fmla="*/ 15 h 303"/>
                <a:gd name="T6" fmla="*/ 133 w 215"/>
                <a:gd name="T7" fmla="*/ 25 h 303"/>
                <a:gd name="T8" fmla="*/ 124 w 215"/>
                <a:gd name="T9" fmla="*/ 34 h 303"/>
                <a:gd name="T10" fmla="*/ 124 w 215"/>
                <a:gd name="T11" fmla="*/ 43 h 303"/>
                <a:gd name="T12" fmla="*/ 139 w 215"/>
                <a:gd name="T13" fmla="*/ 45 h 303"/>
                <a:gd name="T14" fmla="*/ 167 w 215"/>
                <a:gd name="T15" fmla="*/ 51 h 303"/>
                <a:gd name="T16" fmla="*/ 181 w 215"/>
                <a:gd name="T17" fmla="*/ 60 h 303"/>
                <a:gd name="T18" fmla="*/ 194 w 215"/>
                <a:gd name="T19" fmla="*/ 74 h 303"/>
                <a:gd name="T20" fmla="*/ 205 w 215"/>
                <a:gd name="T21" fmla="*/ 87 h 303"/>
                <a:gd name="T22" fmla="*/ 209 w 215"/>
                <a:gd name="T23" fmla="*/ 89 h 303"/>
                <a:gd name="T24" fmla="*/ 213 w 215"/>
                <a:gd name="T25" fmla="*/ 94 h 303"/>
                <a:gd name="T26" fmla="*/ 213 w 215"/>
                <a:gd name="T27" fmla="*/ 100 h 303"/>
                <a:gd name="T28" fmla="*/ 196 w 215"/>
                <a:gd name="T29" fmla="*/ 112 h 303"/>
                <a:gd name="T30" fmla="*/ 173 w 215"/>
                <a:gd name="T31" fmla="*/ 126 h 303"/>
                <a:gd name="T32" fmla="*/ 167 w 215"/>
                <a:gd name="T33" fmla="*/ 131 h 303"/>
                <a:gd name="T34" fmla="*/ 169 w 215"/>
                <a:gd name="T35" fmla="*/ 136 h 303"/>
                <a:gd name="T36" fmla="*/ 167 w 215"/>
                <a:gd name="T37" fmla="*/ 142 h 303"/>
                <a:gd name="T38" fmla="*/ 162 w 215"/>
                <a:gd name="T39" fmla="*/ 146 h 303"/>
                <a:gd name="T40" fmla="*/ 157 w 215"/>
                <a:gd name="T41" fmla="*/ 147 h 303"/>
                <a:gd name="T42" fmla="*/ 186 w 215"/>
                <a:gd name="T43" fmla="*/ 99 h 303"/>
                <a:gd name="T44" fmla="*/ 158 w 215"/>
                <a:gd name="T45" fmla="*/ 142 h 303"/>
                <a:gd name="T46" fmla="*/ 182 w 215"/>
                <a:gd name="T47" fmla="*/ 293 h 303"/>
                <a:gd name="T48" fmla="*/ 135 w 215"/>
                <a:gd name="T49" fmla="*/ 291 h 303"/>
                <a:gd name="T50" fmla="*/ 56 w 215"/>
                <a:gd name="T51" fmla="*/ 301 h 303"/>
                <a:gd name="T52" fmla="*/ 49 w 215"/>
                <a:gd name="T53" fmla="*/ 281 h 303"/>
                <a:gd name="T54" fmla="*/ 56 w 215"/>
                <a:gd name="T55" fmla="*/ 93 h 303"/>
                <a:gd name="T56" fmla="*/ 60 w 215"/>
                <a:gd name="T57" fmla="*/ 129 h 303"/>
                <a:gd name="T58" fmla="*/ 55 w 215"/>
                <a:gd name="T59" fmla="*/ 147 h 303"/>
                <a:gd name="T60" fmla="*/ 49 w 215"/>
                <a:gd name="T61" fmla="*/ 145 h 303"/>
                <a:gd name="T62" fmla="*/ 45 w 215"/>
                <a:gd name="T63" fmla="*/ 141 h 303"/>
                <a:gd name="T64" fmla="*/ 45 w 215"/>
                <a:gd name="T65" fmla="*/ 134 h 303"/>
                <a:gd name="T66" fmla="*/ 47 w 215"/>
                <a:gd name="T67" fmla="*/ 130 h 303"/>
                <a:gd name="T68" fmla="*/ 34 w 215"/>
                <a:gd name="T69" fmla="*/ 122 h 303"/>
                <a:gd name="T70" fmla="*/ 10 w 215"/>
                <a:gd name="T71" fmla="*/ 106 h 303"/>
                <a:gd name="T72" fmla="*/ 0 w 215"/>
                <a:gd name="T73" fmla="*/ 98 h 303"/>
                <a:gd name="T74" fmla="*/ 2 w 215"/>
                <a:gd name="T75" fmla="*/ 92 h 303"/>
                <a:gd name="T76" fmla="*/ 6 w 215"/>
                <a:gd name="T77" fmla="*/ 89 h 303"/>
                <a:gd name="T78" fmla="*/ 11 w 215"/>
                <a:gd name="T79" fmla="*/ 84 h 303"/>
                <a:gd name="T80" fmla="*/ 24 w 215"/>
                <a:gd name="T81" fmla="*/ 69 h 303"/>
                <a:gd name="T82" fmla="*/ 34 w 215"/>
                <a:gd name="T83" fmla="*/ 57 h 303"/>
                <a:gd name="T84" fmla="*/ 54 w 215"/>
                <a:gd name="T85" fmla="*/ 48 h 303"/>
                <a:gd name="T86" fmla="*/ 82 w 215"/>
                <a:gd name="T87" fmla="*/ 44 h 303"/>
                <a:gd name="T88" fmla="*/ 92 w 215"/>
                <a:gd name="T89" fmla="*/ 37 h 303"/>
                <a:gd name="T90" fmla="*/ 87 w 215"/>
                <a:gd name="T91" fmla="*/ 32 h 303"/>
                <a:gd name="T92" fmla="*/ 78 w 215"/>
                <a:gd name="T93" fmla="*/ 22 h 303"/>
                <a:gd name="T94" fmla="*/ 78 w 215"/>
                <a:gd name="T95" fmla="*/ 13 h 303"/>
                <a:gd name="T96" fmla="*/ 83 w 215"/>
                <a:gd name="T97" fmla="*/ 4 h 303"/>
                <a:gd name="T98" fmla="*/ 95 w 215"/>
                <a:gd name="T9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3">
                  <a:moveTo>
                    <a:pt x="112" y="0"/>
                  </a:moveTo>
                  <a:lnTo>
                    <a:pt x="119" y="0"/>
                  </a:lnTo>
                  <a:lnTo>
                    <a:pt x="124" y="0"/>
                  </a:lnTo>
                  <a:lnTo>
                    <a:pt x="128" y="2"/>
                  </a:lnTo>
                  <a:lnTo>
                    <a:pt x="131" y="4"/>
                  </a:lnTo>
                  <a:lnTo>
                    <a:pt x="133" y="7"/>
                  </a:lnTo>
                  <a:lnTo>
                    <a:pt x="134" y="10"/>
                  </a:lnTo>
                  <a:lnTo>
                    <a:pt x="135" y="13"/>
                  </a:lnTo>
                  <a:lnTo>
                    <a:pt x="136" y="15"/>
                  </a:lnTo>
                  <a:lnTo>
                    <a:pt x="136" y="18"/>
                  </a:lnTo>
                  <a:lnTo>
                    <a:pt x="135" y="22"/>
                  </a:lnTo>
                  <a:lnTo>
                    <a:pt x="133" y="25"/>
                  </a:lnTo>
                  <a:lnTo>
                    <a:pt x="130" y="29"/>
                  </a:lnTo>
                  <a:lnTo>
                    <a:pt x="127" y="32"/>
                  </a:lnTo>
                  <a:lnTo>
                    <a:pt x="124" y="34"/>
                  </a:lnTo>
                  <a:lnTo>
                    <a:pt x="121" y="36"/>
                  </a:lnTo>
                  <a:lnTo>
                    <a:pt x="121" y="37"/>
                  </a:lnTo>
                  <a:lnTo>
                    <a:pt x="124" y="43"/>
                  </a:lnTo>
                  <a:lnTo>
                    <a:pt x="125" y="43"/>
                  </a:lnTo>
                  <a:lnTo>
                    <a:pt x="131" y="44"/>
                  </a:lnTo>
                  <a:lnTo>
                    <a:pt x="139" y="45"/>
                  </a:lnTo>
                  <a:lnTo>
                    <a:pt x="149" y="46"/>
                  </a:lnTo>
                  <a:lnTo>
                    <a:pt x="159" y="48"/>
                  </a:lnTo>
                  <a:lnTo>
                    <a:pt x="167" y="51"/>
                  </a:lnTo>
                  <a:lnTo>
                    <a:pt x="175" y="54"/>
                  </a:lnTo>
                  <a:lnTo>
                    <a:pt x="179" y="57"/>
                  </a:lnTo>
                  <a:lnTo>
                    <a:pt x="181" y="60"/>
                  </a:lnTo>
                  <a:lnTo>
                    <a:pt x="185" y="64"/>
                  </a:lnTo>
                  <a:lnTo>
                    <a:pt x="189" y="69"/>
                  </a:lnTo>
                  <a:lnTo>
                    <a:pt x="194" y="74"/>
                  </a:lnTo>
                  <a:lnTo>
                    <a:pt x="199" y="79"/>
                  </a:lnTo>
                  <a:lnTo>
                    <a:pt x="203" y="84"/>
                  </a:lnTo>
                  <a:lnTo>
                    <a:pt x="205" y="87"/>
                  </a:lnTo>
                  <a:lnTo>
                    <a:pt x="207" y="88"/>
                  </a:lnTo>
                  <a:lnTo>
                    <a:pt x="208" y="89"/>
                  </a:lnTo>
                  <a:lnTo>
                    <a:pt x="209" y="89"/>
                  </a:lnTo>
                  <a:lnTo>
                    <a:pt x="211" y="91"/>
                  </a:lnTo>
                  <a:lnTo>
                    <a:pt x="212" y="92"/>
                  </a:lnTo>
                  <a:lnTo>
                    <a:pt x="213" y="94"/>
                  </a:lnTo>
                  <a:lnTo>
                    <a:pt x="214" y="96"/>
                  </a:lnTo>
                  <a:lnTo>
                    <a:pt x="214" y="98"/>
                  </a:lnTo>
                  <a:lnTo>
                    <a:pt x="213" y="100"/>
                  </a:lnTo>
                  <a:lnTo>
                    <a:pt x="209" y="102"/>
                  </a:lnTo>
                  <a:lnTo>
                    <a:pt x="203" y="106"/>
                  </a:lnTo>
                  <a:lnTo>
                    <a:pt x="196" y="112"/>
                  </a:lnTo>
                  <a:lnTo>
                    <a:pt x="187" y="116"/>
                  </a:lnTo>
                  <a:lnTo>
                    <a:pt x="180" y="122"/>
                  </a:lnTo>
                  <a:lnTo>
                    <a:pt x="173" y="126"/>
                  </a:lnTo>
                  <a:lnTo>
                    <a:pt x="168" y="129"/>
                  </a:lnTo>
                  <a:lnTo>
                    <a:pt x="167" y="130"/>
                  </a:lnTo>
                  <a:lnTo>
                    <a:pt x="167" y="131"/>
                  </a:lnTo>
                  <a:lnTo>
                    <a:pt x="167" y="132"/>
                  </a:lnTo>
                  <a:lnTo>
                    <a:pt x="168" y="134"/>
                  </a:lnTo>
                  <a:lnTo>
                    <a:pt x="169" y="136"/>
                  </a:lnTo>
                  <a:lnTo>
                    <a:pt x="169" y="138"/>
                  </a:lnTo>
                  <a:lnTo>
                    <a:pt x="168" y="141"/>
                  </a:lnTo>
                  <a:lnTo>
                    <a:pt x="167" y="142"/>
                  </a:lnTo>
                  <a:lnTo>
                    <a:pt x="166" y="144"/>
                  </a:lnTo>
                  <a:lnTo>
                    <a:pt x="164" y="145"/>
                  </a:lnTo>
                  <a:lnTo>
                    <a:pt x="162" y="146"/>
                  </a:lnTo>
                  <a:lnTo>
                    <a:pt x="160" y="146"/>
                  </a:lnTo>
                  <a:lnTo>
                    <a:pt x="159" y="147"/>
                  </a:lnTo>
                  <a:lnTo>
                    <a:pt x="157" y="147"/>
                  </a:lnTo>
                  <a:lnTo>
                    <a:pt x="156" y="147"/>
                  </a:lnTo>
                  <a:lnTo>
                    <a:pt x="153" y="129"/>
                  </a:lnTo>
                  <a:lnTo>
                    <a:pt x="186" y="99"/>
                  </a:lnTo>
                  <a:lnTo>
                    <a:pt x="162" y="82"/>
                  </a:lnTo>
                  <a:lnTo>
                    <a:pt x="158" y="93"/>
                  </a:lnTo>
                  <a:lnTo>
                    <a:pt x="158" y="142"/>
                  </a:lnTo>
                  <a:lnTo>
                    <a:pt x="161" y="169"/>
                  </a:lnTo>
                  <a:lnTo>
                    <a:pt x="164" y="281"/>
                  </a:lnTo>
                  <a:lnTo>
                    <a:pt x="182" y="293"/>
                  </a:lnTo>
                  <a:lnTo>
                    <a:pt x="185" y="302"/>
                  </a:lnTo>
                  <a:lnTo>
                    <a:pt x="158" y="301"/>
                  </a:lnTo>
                  <a:lnTo>
                    <a:pt x="135" y="291"/>
                  </a:lnTo>
                  <a:lnTo>
                    <a:pt x="107" y="182"/>
                  </a:lnTo>
                  <a:lnTo>
                    <a:pt x="78" y="291"/>
                  </a:lnTo>
                  <a:lnTo>
                    <a:pt x="56" y="301"/>
                  </a:lnTo>
                  <a:lnTo>
                    <a:pt x="28" y="302"/>
                  </a:lnTo>
                  <a:lnTo>
                    <a:pt x="32" y="293"/>
                  </a:lnTo>
                  <a:lnTo>
                    <a:pt x="49" y="281"/>
                  </a:lnTo>
                  <a:lnTo>
                    <a:pt x="52" y="169"/>
                  </a:lnTo>
                  <a:lnTo>
                    <a:pt x="55" y="142"/>
                  </a:lnTo>
                  <a:lnTo>
                    <a:pt x="56" y="93"/>
                  </a:lnTo>
                  <a:lnTo>
                    <a:pt x="52" y="82"/>
                  </a:lnTo>
                  <a:lnTo>
                    <a:pt x="28" y="99"/>
                  </a:lnTo>
                  <a:lnTo>
                    <a:pt x="60" y="129"/>
                  </a:lnTo>
                  <a:lnTo>
                    <a:pt x="58" y="147"/>
                  </a:lnTo>
                  <a:lnTo>
                    <a:pt x="57" y="147"/>
                  </a:lnTo>
                  <a:lnTo>
                    <a:pt x="55" y="147"/>
                  </a:lnTo>
                  <a:lnTo>
                    <a:pt x="53" y="146"/>
                  </a:lnTo>
                  <a:lnTo>
                    <a:pt x="52" y="146"/>
                  </a:lnTo>
                  <a:lnTo>
                    <a:pt x="49" y="145"/>
                  </a:lnTo>
                  <a:lnTo>
                    <a:pt x="48" y="144"/>
                  </a:lnTo>
                  <a:lnTo>
                    <a:pt x="46" y="142"/>
                  </a:lnTo>
                  <a:lnTo>
                    <a:pt x="45" y="141"/>
                  </a:lnTo>
                  <a:lnTo>
                    <a:pt x="45" y="138"/>
                  </a:lnTo>
                  <a:lnTo>
                    <a:pt x="45" y="136"/>
                  </a:lnTo>
                  <a:lnTo>
                    <a:pt x="45" y="134"/>
                  </a:lnTo>
                  <a:lnTo>
                    <a:pt x="46" y="132"/>
                  </a:lnTo>
                  <a:lnTo>
                    <a:pt x="46" y="131"/>
                  </a:lnTo>
                  <a:lnTo>
                    <a:pt x="47" y="130"/>
                  </a:lnTo>
                  <a:lnTo>
                    <a:pt x="45" y="129"/>
                  </a:lnTo>
                  <a:lnTo>
                    <a:pt x="40" y="126"/>
                  </a:lnTo>
                  <a:lnTo>
                    <a:pt x="34" y="122"/>
                  </a:lnTo>
                  <a:lnTo>
                    <a:pt x="26" y="116"/>
                  </a:lnTo>
                  <a:lnTo>
                    <a:pt x="17" y="112"/>
                  </a:lnTo>
                  <a:lnTo>
                    <a:pt x="10" y="106"/>
                  </a:lnTo>
                  <a:lnTo>
                    <a:pt x="4" y="102"/>
                  </a:lnTo>
                  <a:lnTo>
                    <a:pt x="1" y="100"/>
                  </a:lnTo>
                  <a:lnTo>
                    <a:pt x="0" y="98"/>
                  </a:lnTo>
                  <a:lnTo>
                    <a:pt x="0" y="96"/>
                  </a:lnTo>
                  <a:lnTo>
                    <a:pt x="0" y="94"/>
                  </a:lnTo>
                  <a:lnTo>
                    <a:pt x="2" y="92"/>
                  </a:lnTo>
                  <a:lnTo>
                    <a:pt x="3" y="91"/>
                  </a:lnTo>
                  <a:lnTo>
                    <a:pt x="5" y="89"/>
                  </a:lnTo>
                  <a:lnTo>
                    <a:pt x="6" y="89"/>
                  </a:lnTo>
                  <a:lnTo>
                    <a:pt x="7" y="88"/>
                  </a:lnTo>
                  <a:lnTo>
                    <a:pt x="8" y="87"/>
                  </a:lnTo>
                  <a:lnTo>
                    <a:pt x="11" y="84"/>
                  </a:lnTo>
                  <a:lnTo>
                    <a:pt x="14" y="79"/>
                  </a:lnTo>
                  <a:lnTo>
                    <a:pt x="20" y="74"/>
                  </a:lnTo>
                  <a:lnTo>
                    <a:pt x="24" y="69"/>
                  </a:lnTo>
                  <a:lnTo>
                    <a:pt x="28" y="64"/>
                  </a:lnTo>
                  <a:lnTo>
                    <a:pt x="32" y="60"/>
                  </a:lnTo>
                  <a:lnTo>
                    <a:pt x="34" y="57"/>
                  </a:lnTo>
                  <a:lnTo>
                    <a:pt x="39" y="54"/>
                  </a:lnTo>
                  <a:lnTo>
                    <a:pt x="46" y="51"/>
                  </a:lnTo>
                  <a:lnTo>
                    <a:pt x="54" y="48"/>
                  </a:lnTo>
                  <a:lnTo>
                    <a:pt x="65" y="46"/>
                  </a:lnTo>
                  <a:lnTo>
                    <a:pt x="74" y="45"/>
                  </a:lnTo>
                  <a:lnTo>
                    <a:pt x="82" y="44"/>
                  </a:lnTo>
                  <a:lnTo>
                    <a:pt x="88" y="43"/>
                  </a:lnTo>
                  <a:lnTo>
                    <a:pt x="90" y="43"/>
                  </a:lnTo>
                  <a:lnTo>
                    <a:pt x="92" y="37"/>
                  </a:lnTo>
                  <a:lnTo>
                    <a:pt x="92" y="36"/>
                  </a:lnTo>
                  <a:lnTo>
                    <a:pt x="89" y="34"/>
                  </a:lnTo>
                  <a:lnTo>
                    <a:pt x="87" y="32"/>
                  </a:lnTo>
                  <a:lnTo>
                    <a:pt x="83" y="29"/>
                  </a:lnTo>
                  <a:lnTo>
                    <a:pt x="80" y="25"/>
                  </a:lnTo>
                  <a:lnTo>
                    <a:pt x="78" y="22"/>
                  </a:lnTo>
                  <a:lnTo>
                    <a:pt x="77" y="18"/>
                  </a:lnTo>
                  <a:lnTo>
                    <a:pt x="77" y="15"/>
                  </a:lnTo>
                  <a:lnTo>
                    <a:pt x="78" y="13"/>
                  </a:lnTo>
                  <a:lnTo>
                    <a:pt x="79" y="10"/>
                  </a:lnTo>
                  <a:lnTo>
                    <a:pt x="80" y="7"/>
                  </a:lnTo>
                  <a:lnTo>
                    <a:pt x="83" y="4"/>
                  </a:lnTo>
                  <a:lnTo>
                    <a:pt x="85" y="2"/>
                  </a:lnTo>
                  <a:lnTo>
                    <a:pt x="89" y="0"/>
                  </a:lnTo>
                  <a:lnTo>
                    <a:pt x="95" y="0"/>
                  </a:lnTo>
                  <a:lnTo>
                    <a:pt x="101" y="0"/>
                  </a:lnTo>
                  <a:lnTo>
                    <a:pt x="112" y="0"/>
                  </a:lnTo>
                </a:path>
              </a:pathLst>
            </a:custGeom>
            <a:solidFill>
              <a:srgbClr val="3399FF"/>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 name="Freeform 29"/>
            <p:cNvSpPr>
              <a:spLocks/>
            </p:cNvSpPr>
            <p:nvPr/>
          </p:nvSpPr>
          <p:spPr bwMode="auto">
            <a:xfrm>
              <a:off x="4501" y="1333"/>
              <a:ext cx="215" cy="303"/>
            </a:xfrm>
            <a:custGeom>
              <a:avLst/>
              <a:gdLst>
                <a:gd name="T0" fmla="*/ 124 w 215"/>
                <a:gd name="T1" fmla="*/ 0 h 303"/>
                <a:gd name="T2" fmla="*/ 133 w 215"/>
                <a:gd name="T3" fmla="*/ 7 h 303"/>
                <a:gd name="T4" fmla="*/ 136 w 215"/>
                <a:gd name="T5" fmla="*/ 15 h 303"/>
                <a:gd name="T6" fmla="*/ 133 w 215"/>
                <a:gd name="T7" fmla="*/ 25 h 303"/>
                <a:gd name="T8" fmla="*/ 124 w 215"/>
                <a:gd name="T9" fmla="*/ 34 h 303"/>
                <a:gd name="T10" fmla="*/ 124 w 215"/>
                <a:gd name="T11" fmla="*/ 43 h 303"/>
                <a:gd name="T12" fmla="*/ 139 w 215"/>
                <a:gd name="T13" fmla="*/ 45 h 303"/>
                <a:gd name="T14" fmla="*/ 167 w 215"/>
                <a:gd name="T15" fmla="*/ 51 h 303"/>
                <a:gd name="T16" fmla="*/ 181 w 215"/>
                <a:gd name="T17" fmla="*/ 60 h 303"/>
                <a:gd name="T18" fmla="*/ 194 w 215"/>
                <a:gd name="T19" fmla="*/ 74 h 303"/>
                <a:gd name="T20" fmla="*/ 205 w 215"/>
                <a:gd name="T21" fmla="*/ 87 h 303"/>
                <a:gd name="T22" fmla="*/ 209 w 215"/>
                <a:gd name="T23" fmla="*/ 89 h 303"/>
                <a:gd name="T24" fmla="*/ 213 w 215"/>
                <a:gd name="T25" fmla="*/ 94 h 303"/>
                <a:gd name="T26" fmla="*/ 213 w 215"/>
                <a:gd name="T27" fmla="*/ 100 h 303"/>
                <a:gd name="T28" fmla="*/ 196 w 215"/>
                <a:gd name="T29" fmla="*/ 112 h 303"/>
                <a:gd name="T30" fmla="*/ 173 w 215"/>
                <a:gd name="T31" fmla="*/ 126 h 303"/>
                <a:gd name="T32" fmla="*/ 167 w 215"/>
                <a:gd name="T33" fmla="*/ 131 h 303"/>
                <a:gd name="T34" fmla="*/ 169 w 215"/>
                <a:gd name="T35" fmla="*/ 136 h 303"/>
                <a:gd name="T36" fmla="*/ 167 w 215"/>
                <a:gd name="T37" fmla="*/ 142 h 303"/>
                <a:gd name="T38" fmla="*/ 162 w 215"/>
                <a:gd name="T39" fmla="*/ 146 h 303"/>
                <a:gd name="T40" fmla="*/ 157 w 215"/>
                <a:gd name="T41" fmla="*/ 147 h 303"/>
                <a:gd name="T42" fmla="*/ 186 w 215"/>
                <a:gd name="T43" fmla="*/ 99 h 303"/>
                <a:gd name="T44" fmla="*/ 158 w 215"/>
                <a:gd name="T45" fmla="*/ 142 h 303"/>
                <a:gd name="T46" fmla="*/ 182 w 215"/>
                <a:gd name="T47" fmla="*/ 293 h 303"/>
                <a:gd name="T48" fmla="*/ 135 w 215"/>
                <a:gd name="T49" fmla="*/ 291 h 303"/>
                <a:gd name="T50" fmla="*/ 56 w 215"/>
                <a:gd name="T51" fmla="*/ 301 h 303"/>
                <a:gd name="T52" fmla="*/ 49 w 215"/>
                <a:gd name="T53" fmla="*/ 281 h 303"/>
                <a:gd name="T54" fmla="*/ 56 w 215"/>
                <a:gd name="T55" fmla="*/ 93 h 303"/>
                <a:gd name="T56" fmla="*/ 60 w 215"/>
                <a:gd name="T57" fmla="*/ 129 h 303"/>
                <a:gd name="T58" fmla="*/ 55 w 215"/>
                <a:gd name="T59" fmla="*/ 147 h 303"/>
                <a:gd name="T60" fmla="*/ 49 w 215"/>
                <a:gd name="T61" fmla="*/ 145 h 303"/>
                <a:gd name="T62" fmla="*/ 45 w 215"/>
                <a:gd name="T63" fmla="*/ 141 h 303"/>
                <a:gd name="T64" fmla="*/ 45 w 215"/>
                <a:gd name="T65" fmla="*/ 134 h 303"/>
                <a:gd name="T66" fmla="*/ 47 w 215"/>
                <a:gd name="T67" fmla="*/ 130 h 303"/>
                <a:gd name="T68" fmla="*/ 34 w 215"/>
                <a:gd name="T69" fmla="*/ 122 h 303"/>
                <a:gd name="T70" fmla="*/ 10 w 215"/>
                <a:gd name="T71" fmla="*/ 106 h 303"/>
                <a:gd name="T72" fmla="*/ 0 w 215"/>
                <a:gd name="T73" fmla="*/ 98 h 303"/>
                <a:gd name="T74" fmla="*/ 2 w 215"/>
                <a:gd name="T75" fmla="*/ 92 h 303"/>
                <a:gd name="T76" fmla="*/ 6 w 215"/>
                <a:gd name="T77" fmla="*/ 89 h 303"/>
                <a:gd name="T78" fmla="*/ 11 w 215"/>
                <a:gd name="T79" fmla="*/ 84 h 303"/>
                <a:gd name="T80" fmla="*/ 24 w 215"/>
                <a:gd name="T81" fmla="*/ 69 h 303"/>
                <a:gd name="T82" fmla="*/ 34 w 215"/>
                <a:gd name="T83" fmla="*/ 57 h 303"/>
                <a:gd name="T84" fmla="*/ 54 w 215"/>
                <a:gd name="T85" fmla="*/ 48 h 303"/>
                <a:gd name="T86" fmla="*/ 82 w 215"/>
                <a:gd name="T87" fmla="*/ 44 h 303"/>
                <a:gd name="T88" fmla="*/ 92 w 215"/>
                <a:gd name="T89" fmla="*/ 37 h 303"/>
                <a:gd name="T90" fmla="*/ 87 w 215"/>
                <a:gd name="T91" fmla="*/ 32 h 303"/>
                <a:gd name="T92" fmla="*/ 78 w 215"/>
                <a:gd name="T93" fmla="*/ 22 h 303"/>
                <a:gd name="T94" fmla="*/ 78 w 215"/>
                <a:gd name="T95" fmla="*/ 13 h 303"/>
                <a:gd name="T96" fmla="*/ 83 w 215"/>
                <a:gd name="T97" fmla="*/ 4 h 303"/>
                <a:gd name="T98" fmla="*/ 95 w 215"/>
                <a:gd name="T9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3">
                  <a:moveTo>
                    <a:pt x="112" y="0"/>
                  </a:moveTo>
                  <a:lnTo>
                    <a:pt x="119" y="0"/>
                  </a:lnTo>
                  <a:lnTo>
                    <a:pt x="124" y="0"/>
                  </a:lnTo>
                  <a:lnTo>
                    <a:pt x="128" y="2"/>
                  </a:lnTo>
                  <a:lnTo>
                    <a:pt x="131" y="4"/>
                  </a:lnTo>
                  <a:lnTo>
                    <a:pt x="133" y="7"/>
                  </a:lnTo>
                  <a:lnTo>
                    <a:pt x="134" y="10"/>
                  </a:lnTo>
                  <a:lnTo>
                    <a:pt x="135" y="13"/>
                  </a:lnTo>
                  <a:lnTo>
                    <a:pt x="136" y="15"/>
                  </a:lnTo>
                  <a:lnTo>
                    <a:pt x="136" y="18"/>
                  </a:lnTo>
                  <a:lnTo>
                    <a:pt x="135" y="22"/>
                  </a:lnTo>
                  <a:lnTo>
                    <a:pt x="133" y="25"/>
                  </a:lnTo>
                  <a:lnTo>
                    <a:pt x="130" y="29"/>
                  </a:lnTo>
                  <a:lnTo>
                    <a:pt x="127" y="32"/>
                  </a:lnTo>
                  <a:lnTo>
                    <a:pt x="124" y="34"/>
                  </a:lnTo>
                  <a:lnTo>
                    <a:pt x="121" y="36"/>
                  </a:lnTo>
                  <a:lnTo>
                    <a:pt x="121" y="37"/>
                  </a:lnTo>
                  <a:lnTo>
                    <a:pt x="124" y="43"/>
                  </a:lnTo>
                  <a:lnTo>
                    <a:pt x="125" y="43"/>
                  </a:lnTo>
                  <a:lnTo>
                    <a:pt x="131" y="44"/>
                  </a:lnTo>
                  <a:lnTo>
                    <a:pt x="139" y="45"/>
                  </a:lnTo>
                  <a:lnTo>
                    <a:pt x="149" y="46"/>
                  </a:lnTo>
                  <a:lnTo>
                    <a:pt x="159" y="48"/>
                  </a:lnTo>
                  <a:lnTo>
                    <a:pt x="167" y="51"/>
                  </a:lnTo>
                  <a:lnTo>
                    <a:pt x="175" y="54"/>
                  </a:lnTo>
                  <a:lnTo>
                    <a:pt x="179" y="57"/>
                  </a:lnTo>
                  <a:lnTo>
                    <a:pt x="181" y="60"/>
                  </a:lnTo>
                  <a:lnTo>
                    <a:pt x="185" y="64"/>
                  </a:lnTo>
                  <a:lnTo>
                    <a:pt x="189" y="69"/>
                  </a:lnTo>
                  <a:lnTo>
                    <a:pt x="194" y="74"/>
                  </a:lnTo>
                  <a:lnTo>
                    <a:pt x="199" y="79"/>
                  </a:lnTo>
                  <a:lnTo>
                    <a:pt x="203" y="84"/>
                  </a:lnTo>
                  <a:lnTo>
                    <a:pt x="205" y="87"/>
                  </a:lnTo>
                  <a:lnTo>
                    <a:pt x="207" y="88"/>
                  </a:lnTo>
                  <a:lnTo>
                    <a:pt x="208" y="89"/>
                  </a:lnTo>
                  <a:lnTo>
                    <a:pt x="209" y="89"/>
                  </a:lnTo>
                  <a:lnTo>
                    <a:pt x="211" y="91"/>
                  </a:lnTo>
                  <a:lnTo>
                    <a:pt x="212" y="92"/>
                  </a:lnTo>
                  <a:lnTo>
                    <a:pt x="213" y="94"/>
                  </a:lnTo>
                  <a:lnTo>
                    <a:pt x="214" y="96"/>
                  </a:lnTo>
                  <a:lnTo>
                    <a:pt x="214" y="98"/>
                  </a:lnTo>
                  <a:lnTo>
                    <a:pt x="213" y="100"/>
                  </a:lnTo>
                  <a:lnTo>
                    <a:pt x="209" y="102"/>
                  </a:lnTo>
                  <a:lnTo>
                    <a:pt x="203" y="106"/>
                  </a:lnTo>
                  <a:lnTo>
                    <a:pt x="196" y="112"/>
                  </a:lnTo>
                  <a:lnTo>
                    <a:pt x="187" y="116"/>
                  </a:lnTo>
                  <a:lnTo>
                    <a:pt x="180" y="122"/>
                  </a:lnTo>
                  <a:lnTo>
                    <a:pt x="173" y="126"/>
                  </a:lnTo>
                  <a:lnTo>
                    <a:pt x="168" y="129"/>
                  </a:lnTo>
                  <a:lnTo>
                    <a:pt x="167" y="130"/>
                  </a:lnTo>
                  <a:lnTo>
                    <a:pt x="167" y="131"/>
                  </a:lnTo>
                  <a:lnTo>
                    <a:pt x="167" y="132"/>
                  </a:lnTo>
                  <a:lnTo>
                    <a:pt x="168" y="134"/>
                  </a:lnTo>
                  <a:lnTo>
                    <a:pt x="169" y="136"/>
                  </a:lnTo>
                  <a:lnTo>
                    <a:pt x="169" y="138"/>
                  </a:lnTo>
                  <a:lnTo>
                    <a:pt x="168" y="141"/>
                  </a:lnTo>
                  <a:lnTo>
                    <a:pt x="167" y="142"/>
                  </a:lnTo>
                  <a:lnTo>
                    <a:pt x="166" y="144"/>
                  </a:lnTo>
                  <a:lnTo>
                    <a:pt x="164" y="145"/>
                  </a:lnTo>
                  <a:lnTo>
                    <a:pt x="162" y="146"/>
                  </a:lnTo>
                  <a:lnTo>
                    <a:pt x="160" y="146"/>
                  </a:lnTo>
                  <a:lnTo>
                    <a:pt x="159" y="147"/>
                  </a:lnTo>
                  <a:lnTo>
                    <a:pt x="157" y="147"/>
                  </a:lnTo>
                  <a:lnTo>
                    <a:pt x="156" y="147"/>
                  </a:lnTo>
                  <a:lnTo>
                    <a:pt x="153" y="129"/>
                  </a:lnTo>
                  <a:lnTo>
                    <a:pt x="186" y="99"/>
                  </a:lnTo>
                  <a:lnTo>
                    <a:pt x="162" y="82"/>
                  </a:lnTo>
                  <a:lnTo>
                    <a:pt x="158" y="93"/>
                  </a:lnTo>
                  <a:lnTo>
                    <a:pt x="158" y="142"/>
                  </a:lnTo>
                  <a:lnTo>
                    <a:pt x="161" y="169"/>
                  </a:lnTo>
                  <a:lnTo>
                    <a:pt x="164" y="281"/>
                  </a:lnTo>
                  <a:lnTo>
                    <a:pt x="182" y="293"/>
                  </a:lnTo>
                  <a:lnTo>
                    <a:pt x="185" y="302"/>
                  </a:lnTo>
                  <a:lnTo>
                    <a:pt x="158" y="301"/>
                  </a:lnTo>
                  <a:lnTo>
                    <a:pt x="135" y="291"/>
                  </a:lnTo>
                  <a:lnTo>
                    <a:pt x="107" y="182"/>
                  </a:lnTo>
                  <a:lnTo>
                    <a:pt x="78" y="291"/>
                  </a:lnTo>
                  <a:lnTo>
                    <a:pt x="56" y="301"/>
                  </a:lnTo>
                  <a:lnTo>
                    <a:pt x="28" y="302"/>
                  </a:lnTo>
                  <a:lnTo>
                    <a:pt x="32" y="293"/>
                  </a:lnTo>
                  <a:lnTo>
                    <a:pt x="49" y="281"/>
                  </a:lnTo>
                  <a:lnTo>
                    <a:pt x="52" y="169"/>
                  </a:lnTo>
                  <a:lnTo>
                    <a:pt x="55" y="142"/>
                  </a:lnTo>
                  <a:lnTo>
                    <a:pt x="56" y="93"/>
                  </a:lnTo>
                  <a:lnTo>
                    <a:pt x="52" y="82"/>
                  </a:lnTo>
                  <a:lnTo>
                    <a:pt x="28" y="99"/>
                  </a:lnTo>
                  <a:lnTo>
                    <a:pt x="60" y="129"/>
                  </a:lnTo>
                  <a:lnTo>
                    <a:pt x="58" y="147"/>
                  </a:lnTo>
                  <a:lnTo>
                    <a:pt x="57" y="147"/>
                  </a:lnTo>
                  <a:lnTo>
                    <a:pt x="55" y="147"/>
                  </a:lnTo>
                  <a:lnTo>
                    <a:pt x="53" y="146"/>
                  </a:lnTo>
                  <a:lnTo>
                    <a:pt x="52" y="146"/>
                  </a:lnTo>
                  <a:lnTo>
                    <a:pt x="49" y="145"/>
                  </a:lnTo>
                  <a:lnTo>
                    <a:pt x="48" y="144"/>
                  </a:lnTo>
                  <a:lnTo>
                    <a:pt x="46" y="142"/>
                  </a:lnTo>
                  <a:lnTo>
                    <a:pt x="45" y="141"/>
                  </a:lnTo>
                  <a:lnTo>
                    <a:pt x="45" y="138"/>
                  </a:lnTo>
                  <a:lnTo>
                    <a:pt x="45" y="136"/>
                  </a:lnTo>
                  <a:lnTo>
                    <a:pt x="45" y="134"/>
                  </a:lnTo>
                  <a:lnTo>
                    <a:pt x="46" y="132"/>
                  </a:lnTo>
                  <a:lnTo>
                    <a:pt x="46" y="131"/>
                  </a:lnTo>
                  <a:lnTo>
                    <a:pt x="47" y="130"/>
                  </a:lnTo>
                  <a:lnTo>
                    <a:pt x="45" y="129"/>
                  </a:lnTo>
                  <a:lnTo>
                    <a:pt x="40" y="126"/>
                  </a:lnTo>
                  <a:lnTo>
                    <a:pt x="34" y="122"/>
                  </a:lnTo>
                  <a:lnTo>
                    <a:pt x="26" y="116"/>
                  </a:lnTo>
                  <a:lnTo>
                    <a:pt x="17" y="112"/>
                  </a:lnTo>
                  <a:lnTo>
                    <a:pt x="10" y="106"/>
                  </a:lnTo>
                  <a:lnTo>
                    <a:pt x="4" y="102"/>
                  </a:lnTo>
                  <a:lnTo>
                    <a:pt x="1" y="100"/>
                  </a:lnTo>
                  <a:lnTo>
                    <a:pt x="0" y="98"/>
                  </a:lnTo>
                  <a:lnTo>
                    <a:pt x="0" y="96"/>
                  </a:lnTo>
                  <a:lnTo>
                    <a:pt x="0" y="94"/>
                  </a:lnTo>
                  <a:lnTo>
                    <a:pt x="2" y="92"/>
                  </a:lnTo>
                  <a:lnTo>
                    <a:pt x="3" y="91"/>
                  </a:lnTo>
                  <a:lnTo>
                    <a:pt x="5" y="89"/>
                  </a:lnTo>
                  <a:lnTo>
                    <a:pt x="6" y="89"/>
                  </a:lnTo>
                  <a:lnTo>
                    <a:pt x="7" y="88"/>
                  </a:lnTo>
                  <a:lnTo>
                    <a:pt x="8" y="87"/>
                  </a:lnTo>
                  <a:lnTo>
                    <a:pt x="11" y="84"/>
                  </a:lnTo>
                  <a:lnTo>
                    <a:pt x="14" y="79"/>
                  </a:lnTo>
                  <a:lnTo>
                    <a:pt x="20" y="74"/>
                  </a:lnTo>
                  <a:lnTo>
                    <a:pt x="24" y="69"/>
                  </a:lnTo>
                  <a:lnTo>
                    <a:pt x="28" y="64"/>
                  </a:lnTo>
                  <a:lnTo>
                    <a:pt x="32" y="60"/>
                  </a:lnTo>
                  <a:lnTo>
                    <a:pt x="34" y="57"/>
                  </a:lnTo>
                  <a:lnTo>
                    <a:pt x="39" y="54"/>
                  </a:lnTo>
                  <a:lnTo>
                    <a:pt x="46" y="51"/>
                  </a:lnTo>
                  <a:lnTo>
                    <a:pt x="54" y="48"/>
                  </a:lnTo>
                  <a:lnTo>
                    <a:pt x="65" y="46"/>
                  </a:lnTo>
                  <a:lnTo>
                    <a:pt x="74" y="45"/>
                  </a:lnTo>
                  <a:lnTo>
                    <a:pt x="82" y="44"/>
                  </a:lnTo>
                  <a:lnTo>
                    <a:pt x="88" y="43"/>
                  </a:lnTo>
                  <a:lnTo>
                    <a:pt x="90" y="43"/>
                  </a:lnTo>
                  <a:lnTo>
                    <a:pt x="92" y="37"/>
                  </a:lnTo>
                  <a:lnTo>
                    <a:pt x="92" y="36"/>
                  </a:lnTo>
                  <a:lnTo>
                    <a:pt x="89" y="34"/>
                  </a:lnTo>
                  <a:lnTo>
                    <a:pt x="87" y="32"/>
                  </a:lnTo>
                  <a:lnTo>
                    <a:pt x="83" y="29"/>
                  </a:lnTo>
                  <a:lnTo>
                    <a:pt x="80" y="25"/>
                  </a:lnTo>
                  <a:lnTo>
                    <a:pt x="78" y="22"/>
                  </a:lnTo>
                  <a:lnTo>
                    <a:pt x="77" y="18"/>
                  </a:lnTo>
                  <a:lnTo>
                    <a:pt x="77" y="15"/>
                  </a:lnTo>
                  <a:lnTo>
                    <a:pt x="78" y="13"/>
                  </a:lnTo>
                  <a:lnTo>
                    <a:pt x="79" y="10"/>
                  </a:lnTo>
                  <a:lnTo>
                    <a:pt x="80" y="7"/>
                  </a:lnTo>
                  <a:lnTo>
                    <a:pt x="83" y="4"/>
                  </a:lnTo>
                  <a:lnTo>
                    <a:pt x="85" y="2"/>
                  </a:lnTo>
                  <a:lnTo>
                    <a:pt x="89" y="0"/>
                  </a:lnTo>
                  <a:lnTo>
                    <a:pt x="95" y="0"/>
                  </a:lnTo>
                  <a:lnTo>
                    <a:pt x="101" y="0"/>
                  </a:lnTo>
                  <a:lnTo>
                    <a:pt x="112" y="0"/>
                  </a:lnTo>
                </a:path>
              </a:pathLst>
            </a:custGeom>
            <a:solidFill>
              <a:srgbClr val="3399FF"/>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0" name="Freeform 30"/>
            <p:cNvSpPr>
              <a:spLocks/>
            </p:cNvSpPr>
            <p:nvPr/>
          </p:nvSpPr>
          <p:spPr bwMode="auto">
            <a:xfrm>
              <a:off x="4622" y="1269"/>
              <a:ext cx="215" cy="300"/>
            </a:xfrm>
            <a:custGeom>
              <a:avLst/>
              <a:gdLst>
                <a:gd name="T0" fmla="*/ 124 w 215"/>
                <a:gd name="T1" fmla="*/ 0 h 300"/>
                <a:gd name="T2" fmla="*/ 133 w 215"/>
                <a:gd name="T3" fmla="*/ 7 h 300"/>
                <a:gd name="T4" fmla="*/ 136 w 215"/>
                <a:gd name="T5" fmla="*/ 15 h 300"/>
                <a:gd name="T6" fmla="*/ 133 w 215"/>
                <a:gd name="T7" fmla="*/ 25 h 300"/>
                <a:gd name="T8" fmla="*/ 124 w 215"/>
                <a:gd name="T9" fmla="*/ 34 h 300"/>
                <a:gd name="T10" fmla="*/ 124 w 215"/>
                <a:gd name="T11" fmla="*/ 43 h 300"/>
                <a:gd name="T12" fmla="*/ 139 w 215"/>
                <a:gd name="T13" fmla="*/ 45 h 300"/>
                <a:gd name="T14" fmla="*/ 167 w 215"/>
                <a:gd name="T15" fmla="*/ 50 h 300"/>
                <a:gd name="T16" fmla="*/ 181 w 215"/>
                <a:gd name="T17" fmla="*/ 59 h 300"/>
                <a:gd name="T18" fmla="*/ 194 w 215"/>
                <a:gd name="T19" fmla="*/ 74 h 300"/>
                <a:gd name="T20" fmla="*/ 205 w 215"/>
                <a:gd name="T21" fmla="*/ 86 h 300"/>
                <a:gd name="T22" fmla="*/ 209 w 215"/>
                <a:gd name="T23" fmla="*/ 89 h 300"/>
                <a:gd name="T24" fmla="*/ 213 w 215"/>
                <a:gd name="T25" fmla="*/ 93 h 300"/>
                <a:gd name="T26" fmla="*/ 213 w 215"/>
                <a:gd name="T27" fmla="*/ 99 h 300"/>
                <a:gd name="T28" fmla="*/ 196 w 215"/>
                <a:gd name="T29" fmla="*/ 110 h 300"/>
                <a:gd name="T30" fmla="*/ 173 w 215"/>
                <a:gd name="T31" fmla="*/ 124 h 300"/>
                <a:gd name="T32" fmla="*/ 167 w 215"/>
                <a:gd name="T33" fmla="*/ 129 h 300"/>
                <a:gd name="T34" fmla="*/ 169 w 215"/>
                <a:gd name="T35" fmla="*/ 135 h 300"/>
                <a:gd name="T36" fmla="*/ 167 w 215"/>
                <a:gd name="T37" fmla="*/ 140 h 300"/>
                <a:gd name="T38" fmla="*/ 162 w 215"/>
                <a:gd name="T39" fmla="*/ 144 h 300"/>
                <a:gd name="T40" fmla="*/ 157 w 215"/>
                <a:gd name="T41" fmla="*/ 145 h 300"/>
                <a:gd name="T42" fmla="*/ 186 w 215"/>
                <a:gd name="T43" fmla="*/ 98 h 300"/>
                <a:gd name="T44" fmla="*/ 158 w 215"/>
                <a:gd name="T45" fmla="*/ 140 h 300"/>
                <a:gd name="T46" fmla="*/ 182 w 215"/>
                <a:gd name="T47" fmla="*/ 290 h 300"/>
                <a:gd name="T48" fmla="*/ 135 w 215"/>
                <a:gd name="T49" fmla="*/ 288 h 300"/>
                <a:gd name="T50" fmla="*/ 56 w 215"/>
                <a:gd name="T51" fmla="*/ 298 h 300"/>
                <a:gd name="T52" fmla="*/ 49 w 215"/>
                <a:gd name="T53" fmla="*/ 278 h 300"/>
                <a:gd name="T54" fmla="*/ 56 w 215"/>
                <a:gd name="T55" fmla="*/ 92 h 300"/>
                <a:gd name="T56" fmla="*/ 60 w 215"/>
                <a:gd name="T57" fmla="*/ 127 h 300"/>
                <a:gd name="T58" fmla="*/ 55 w 215"/>
                <a:gd name="T59" fmla="*/ 145 h 300"/>
                <a:gd name="T60" fmla="*/ 49 w 215"/>
                <a:gd name="T61" fmla="*/ 143 h 300"/>
                <a:gd name="T62" fmla="*/ 45 w 215"/>
                <a:gd name="T63" fmla="*/ 139 h 300"/>
                <a:gd name="T64" fmla="*/ 45 w 215"/>
                <a:gd name="T65" fmla="*/ 132 h 300"/>
                <a:gd name="T66" fmla="*/ 47 w 215"/>
                <a:gd name="T67" fmla="*/ 128 h 300"/>
                <a:gd name="T68" fmla="*/ 34 w 215"/>
                <a:gd name="T69" fmla="*/ 120 h 300"/>
                <a:gd name="T70" fmla="*/ 10 w 215"/>
                <a:gd name="T71" fmla="*/ 105 h 300"/>
                <a:gd name="T72" fmla="*/ 0 w 215"/>
                <a:gd name="T73" fmla="*/ 97 h 300"/>
                <a:gd name="T74" fmla="*/ 2 w 215"/>
                <a:gd name="T75" fmla="*/ 92 h 300"/>
                <a:gd name="T76" fmla="*/ 6 w 215"/>
                <a:gd name="T77" fmla="*/ 88 h 300"/>
                <a:gd name="T78" fmla="*/ 11 w 215"/>
                <a:gd name="T79" fmla="*/ 83 h 300"/>
                <a:gd name="T80" fmla="*/ 24 w 215"/>
                <a:gd name="T81" fmla="*/ 69 h 300"/>
                <a:gd name="T82" fmla="*/ 34 w 215"/>
                <a:gd name="T83" fmla="*/ 56 h 300"/>
                <a:gd name="T84" fmla="*/ 54 w 215"/>
                <a:gd name="T85" fmla="*/ 48 h 300"/>
                <a:gd name="T86" fmla="*/ 82 w 215"/>
                <a:gd name="T87" fmla="*/ 43 h 300"/>
                <a:gd name="T88" fmla="*/ 92 w 215"/>
                <a:gd name="T89" fmla="*/ 37 h 300"/>
                <a:gd name="T90" fmla="*/ 87 w 215"/>
                <a:gd name="T91" fmla="*/ 32 h 300"/>
                <a:gd name="T92" fmla="*/ 78 w 215"/>
                <a:gd name="T93" fmla="*/ 22 h 300"/>
                <a:gd name="T94" fmla="*/ 78 w 215"/>
                <a:gd name="T95" fmla="*/ 13 h 300"/>
                <a:gd name="T96" fmla="*/ 83 w 215"/>
                <a:gd name="T97" fmla="*/ 4 h 300"/>
                <a:gd name="T98" fmla="*/ 95 w 215"/>
                <a:gd name="T9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300">
                  <a:moveTo>
                    <a:pt x="112" y="0"/>
                  </a:moveTo>
                  <a:lnTo>
                    <a:pt x="119" y="0"/>
                  </a:lnTo>
                  <a:lnTo>
                    <a:pt x="124" y="0"/>
                  </a:lnTo>
                  <a:lnTo>
                    <a:pt x="128" y="2"/>
                  </a:lnTo>
                  <a:lnTo>
                    <a:pt x="131" y="4"/>
                  </a:lnTo>
                  <a:lnTo>
                    <a:pt x="133" y="7"/>
                  </a:lnTo>
                  <a:lnTo>
                    <a:pt x="134" y="9"/>
                  </a:lnTo>
                  <a:lnTo>
                    <a:pt x="135" y="13"/>
                  </a:lnTo>
                  <a:lnTo>
                    <a:pt x="136" y="15"/>
                  </a:lnTo>
                  <a:lnTo>
                    <a:pt x="136" y="18"/>
                  </a:lnTo>
                  <a:lnTo>
                    <a:pt x="135" y="22"/>
                  </a:lnTo>
                  <a:lnTo>
                    <a:pt x="133" y="25"/>
                  </a:lnTo>
                  <a:lnTo>
                    <a:pt x="130" y="28"/>
                  </a:lnTo>
                  <a:lnTo>
                    <a:pt x="127" y="32"/>
                  </a:lnTo>
                  <a:lnTo>
                    <a:pt x="124" y="34"/>
                  </a:lnTo>
                  <a:lnTo>
                    <a:pt x="121" y="36"/>
                  </a:lnTo>
                  <a:lnTo>
                    <a:pt x="121" y="37"/>
                  </a:lnTo>
                  <a:lnTo>
                    <a:pt x="124" y="43"/>
                  </a:lnTo>
                  <a:lnTo>
                    <a:pt x="125" y="43"/>
                  </a:lnTo>
                  <a:lnTo>
                    <a:pt x="131" y="43"/>
                  </a:lnTo>
                  <a:lnTo>
                    <a:pt x="139" y="45"/>
                  </a:lnTo>
                  <a:lnTo>
                    <a:pt x="149" y="46"/>
                  </a:lnTo>
                  <a:lnTo>
                    <a:pt x="159" y="48"/>
                  </a:lnTo>
                  <a:lnTo>
                    <a:pt x="167" y="50"/>
                  </a:lnTo>
                  <a:lnTo>
                    <a:pt x="175" y="53"/>
                  </a:lnTo>
                  <a:lnTo>
                    <a:pt x="179" y="56"/>
                  </a:lnTo>
                  <a:lnTo>
                    <a:pt x="181" y="59"/>
                  </a:lnTo>
                  <a:lnTo>
                    <a:pt x="185" y="63"/>
                  </a:lnTo>
                  <a:lnTo>
                    <a:pt x="189" y="69"/>
                  </a:lnTo>
                  <a:lnTo>
                    <a:pt x="194" y="74"/>
                  </a:lnTo>
                  <a:lnTo>
                    <a:pt x="199" y="79"/>
                  </a:lnTo>
                  <a:lnTo>
                    <a:pt x="203" y="83"/>
                  </a:lnTo>
                  <a:lnTo>
                    <a:pt x="205" y="86"/>
                  </a:lnTo>
                  <a:lnTo>
                    <a:pt x="207" y="87"/>
                  </a:lnTo>
                  <a:lnTo>
                    <a:pt x="208" y="88"/>
                  </a:lnTo>
                  <a:lnTo>
                    <a:pt x="209" y="89"/>
                  </a:lnTo>
                  <a:lnTo>
                    <a:pt x="211" y="90"/>
                  </a:lnTo>
                  <a:lnTo>
                    <a:pt x="212" y="92"/>
                  </a:lnTo>
                  <a:lnTo>
                    <a:pt x="213" y="93"/>
                  </a:lnTo>
                  <a:lnTo>
                    <a:pt x="214" y="95"/>
                  </a:lnTo>
                  <a:lnTo>
                    <a:pt x="214" y="97"/>
                  </a:lnTo>
                  <a:lnTo>
                    <a:pt x="213" y="99"/>
                  </a:lnTo>
                  <a:lnTo>
                    <a:pt x="209" y="100"/>
                  </a:lnTo>
                  <a:lnTo>
                    <a:pt x="203" y="105"/>
                  </a:lnTo>
                  <a:lnTo>
                    <a:pt x="196" y="110"/>
                  </a:lnTo>
                  <a:lnTo>
                    <a:pt x="187" y="115"/>
                  </a:lnTo>
                  <a:lnTo>
                    <a:pt x="180" y="120"/>
                  </a:lnTo>
                  <a:lnTo>
                    <a:pt x="173" y="124"/>
                  </a:lnTo>
                  <a:lnTo>
                    <a:pt x="168" y="127"/>
                  </a:lnTo>
                  <a:lnTo>
                    <a:pt x="167" y="128"/>
                  </a:lnTo>
                  <a:lnTo>
                    <a:pt x="167" y="129"/>
                  </a:lnTo>
                  <a:lnTo>
                    <a:pt x="167" y="130"/>
                  </a:lnTo>
                  <a:lnTo>
                    <a:pt x="168" y="132"/>
                  </a:lnTo>
                  <a:lnTo>
                    <a:pt x="169" y="135"/>
                  </a:lnTo>
                  <a:lnTo>
                    <a:pt x="169" y="137"/>
                  </a:lnTo>
                  <a:lnTo>
                    <a:pt x="168" y="139"/>
                  </a:lnTo>
                  <a:lnTo>
                    <a:pt x="167" y="140"/>
                  </a:lnTo>
                  <a:lnTo>
                    <a:pt x="166" y="142"/>
                  </a:lnTo>
                  <a:lnTo>
                    <a:pt x="164" y="143"/>
                  </a:lnTo>
                  <a:lnTo>
                    <a:pt x="162" y="144"/>
                  </a:lnTo>
                  <a:lnTo>
                    <a:pt x="160" y="144"/>
                  </a:lnTo>
                  <a:lnTo>
                    <a:pt x="159" y="145"/>
                  </a:lnTo>
                  <a:lnTo>
                    <a:pt x="157" y="145"/>
                  </a:lnTo>
                  <a:lnTo>
                    <a:pt x="156" y="145"/>
                  </a:lnTo>
                  <a:lnTo>
                    <a:pt x="153" y="127"/>
                  </a:lnTo>
                  <a:lnTo>
                    <a:pt x="186" y="98"/>
                  </a:lnTo>
                  <a:lnTo>
                    <a:pt x="162" y="81"/>
                  </a:lnTo>
                  <a:lnTo>
                    <a:pt x="158" y="92"/>
                  </a:lnTo>
                  <a:lnTo>
                    <a:pt x="158" y="140"/>
                  </a:lnTo>
                  <a:lnTo>
                    <a:pt x="161" y="168"/>
                  </a:lnTo>
                  <a:lnTo>
                    <a:pt x="164" y="278"/>
                  </a:lnTo>
                  <a:lnTo>
                    <a:pt x="182" y="290"/>
                  </a:lnTo>
                  <a:lnTo>
                    <a:pt x="185" y="299"/>
                  </a:lnTo>
                  <a:lnTo>
                    <a:pt x="158" y="298"/>
                  </a:lnTo>
                  <a:lnTo>
                    <a:pt x="135" y="288"/>
                  </a:lnTo>
                  <a:lnTo>
                    <a:pt x="107" y="181"/>
                  </a:lnTo>
                  <a:lnTo>
                    <a:pt x="78" y="288"/>
                  </a:lnTo>
                  <a:lnTo>
                    <a:pt x="56" y="298"/>
                  </a:lnTo>
                  <a:lnTo>
                    <a:pt x="28" y="299"/>
                  </a:lnTo>
                  <a:lnTo>
                    <a:pt x="32" y="290"/>
                  </a:lnTo>
                  <a:lnTo>
                    <a:pt x="49" y="278"/>
                  </a:lnTo>
                  <a:lnTo>
                    <a:pt x="52" y="168"/>
                  </a:lnTo>
                  <a:lnTo>
                    <a:pt x="55" y="140"/>
                  </a:lnTo>
                  <a:lnTo>
                    <a:pt x="56" y="92"/>
                  </a:lnTo>
                  <a:lnTo>
                    <a:pt x="52" y="81"/>
                  </a:lnTo>
                  <a:lnTo>
                    <a:pt x="28" y="98"/>
                  </a:lnTo>
                  <a:lnTo>
                    <a:pt x="60" y="127"/>
                  </a:lnTo>
                  <a:lnTo>
                    <a:pt x="58" y="145"/>
                  </a:lnTo>
                  <a:lnTo>
                    <a:pt x="57" y="145"/>
                  </a:lnTo>
                  <a:lnTo>
                    <a:pt x="55" y="145"/>
                  </a:lnTo>
                  <a:lnTo>
                    <a:pt x="53" y="144"/>
                  </a:lnTo>
                  <a:lnTo>
                    <a:pt x="52" y="144"/>
                  </a:lnTo>
                  <a:lnTo>
                    <a:pt x="49" y="143"/>
                  </a:lnTo>
                  <a:lnTo>
                    <a:pt x="48" y="142"/>
                  </a:lnTo>
                  <a:lnTo>
                    <a:pt x="46" y="140"/>
                  </a:lnTo>
                  <a:lnTo>
                    <a:pt x="45" y="139"/>
                  </a:lnTo>
                  <a:lnTo>
                    <a:pt x="45" y="137"/>
                  </a:lnTo>
                  <a:lnTo>
                    <a:pt x="45" y="135"/>
                  </a:lnTo>
                  <a:lnTo>
                    <a:pt x="45" y="132"/>
                  </a:lnTo>
                  <a:lnTo>
                    <a:pt x="46" y="130"/>
                  </a:lnTo>
                  <a:lnTo>
                    <a:pt x="46" y="129"/>
                  </a:lnTo>
                  <a:lnTo>
                    <a:pt x="47" y="128"/>
                  </a:lnTo>
                  <a:lnTo>
                    <a:pt x="45" y="127"/>
                  </a:lnTo>
                  <a:lnTo>
                    <a:pt x="40" y="124"/>
                  </a:lnTo>
                  <a:lnTo>
                    <a:pt x="34" y="120"/>
                  </a:lnTo>
                  <a:lnTo>
                    <a:pt x="26" y="115"/>
                  </a:lnTo>
                  <a:lnTo>
                    <a:pt x="17" y="110"/>
                  </a:lnTo>
                  <a:lnTo>
                    <a:pt x="10" y="105"/>
                  </a:lnTo>
                  <a:lnTo>
                    <a:pt x="4" y="100"/>
                  </a:lnTo>
                  <a:lnTo>
                    <a:pt x="1" y="99"/>
                  </a:lnTo>
                  <a:lnTo>
                    <a:pt x="0" y="97"/>
                  </a:lnTo>
                  <a:lnTo>
                    <a:pt x="0" y="95"/>
                  </a:lnTo>
                  <a:lnTo>
                    <a:pt x="0" y="93"/>
                  </a:lnTo>
                  <a:lnTo>
                    <a:pt x="2" y="92"/>
                  </a:lnTo>
                  <a:lnTo>
                    <a:pt x="3" y="90"/>
                  </a:lnTo>
                  <a:lnTo>
                    <a:pt x="5" y="89"/>
                  </a:lnTo>
                  <a:lnTo>
                    <a:pt x="6" y="88"/>
                  </a:lnTo>
                  <a:lnTo>
                    <a:pt x="7" y="87"/>
                  </a:lnTo>
                  <a:lnTo>
                    <a:pt x="8" y="86"/>
                  </a:lnTo>
                  <a:lnTo>
                    <a:pt x="11" y="83"/>
                  </a:lnTo>
                  <a:lnTo>
                    <a:pt x="14" y="79"/>
                  </a:lnTo>
                  <a:lnTo>
                    <a:pt x="20" y="74"/>
                  </a:lnTo>
                  <a:lnTo>
                    <a:pt x="24" y="69"/>
                  </a:lnTo>
                  <a:lnTo>
                    <a:pt x="28" y="63"/>
                  </a:lnTo>
                  <a:lnTo>
                    <a:pt x="32" y="59"/>
                  </a:lnTo>
                  <a:lnTo>
                    <a:pt x="34" y="56"/>
                  </a:lnTo>
                  <a:lnTo>
                    <a:pt x="39" y="53"/>
                  </a:lnTo>
                  <a:lnTo>
                    <a:pt x="46" y="50"/>
                  </a:lnTo>
                  <a:lnTo>
                    <a:pt x="54" y="48"/>
                  </a:lnTo>
                  <a:lnTo>
                    <a:pt x="65" y="46"/>
                  </a:lnTo>
                  <a:lnTo>
                    <a:pt x="74" y="45"/>
                  </a:lnTo>
                  <a:lnTo>
                    <a:pt x="82" y="43"/>
                  </a:lnTo>
                  <a:lnTo>
                    <a:pt x="88" y="43"/>
                  </a:lnTo>
                  <a:lnTo>
                    <a:pt x="90" y="43"/>
                  </a:lnTo>
                  <a:lnTo>
                    <a:pt x="92" y="37"/>
                  </a:lnTo>
                  <a:lnTo>
                    <a:pt x="92" y="36"/>
                  </a:lnTo>
                  <a:lnTo>
                    <a:pt x="89" y="34"/>
                  </a:lnTo>
                  <a:lnTo>
                    <a:pt x="87" y="32"/>
                  </a:lnTo>
                  <a:lnTo>
                    <a:pt x="83" y="28"/>
                  </a:lnTo>
                  <a:lnTo>
                    <a:pt x="80" y="25"/>
                  </a:lnTo>
                  <a:lnTo>
                    <a:pt x="78" y="22"/>
                  </a:lnTo>
                  <a:lnTo>
                    <a:pt x="77" y="18"/>
                  </a:lnTo>
                  <a:lnTo>
                    <a:pt x="77" y="15"/>
                  </a:lnTo>
                  <a:lnTo>
                    <a:pt x="78" y="13"/>
                  </a:lnTo>
                  <a:lnTo>
                    <a:pt x="79" y="9"/>
                  </a:lnTo>
                  <a:lnTo>
                    <a:pt x="80" y="7"/>
                  </a:lnTo>
                  <a:lnTo>
                    <a:pt x="83" y="4"/>
                  </a:lnTo>
                  <a:lnTo>
                    <a:pt x="85" y="2"/>
                  </a:lnTo>
                  <a:lnTo>
                    <a:pt x="89" y="0"/>
                  </a:lnTo>
                  <a:lnTo>
                    <a:pt x="95" y="0"/>
                  </a:lnTo>
                  <a:lnTo>
                    <a:pt x="101" y="0"/>
                  </a:lnTo>
                  <a:lnTo>
                    <a:pt x="112" y="0"/>
                  </a:lnTo>
                </a:path>
              </a:pathLst>
            </a:custGeom>
            <a:solidFill>
              <a:srgbClr val="3399FF"/>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31" name="Rectangle 31"/>
          <p:cNvSpPr>
            <a:spLocks noChangeArrowheads="1"/>
          </p:cNvSpPr>
          <p:nvPr/>
        </p:nvSpPr>
        <p:spPr bwMode="auto">
          <a:xfrm>
            <a:off x="3611656" y="4049713"/>
            <a:ext cx="1787525" cy="490537"/>
          </a:xfrm>
          <a:prstGeom prst="rect">
            <a:avLst/>
          </a:prstGeom>
          <a:gradFill rotWithShape="0">
            <a:gsLst>
              <a:gs pos="0">
                <a:schemeClr val="hlink">
                  <a:gamma/>
                  <a:shade val="0"/>
                  <a:invGamma/>
                </a:schemeClr>
              </a:gs>
              <a:gs pos="100000">
                <a:schemeClr val="hlink"/>
              </a:gs>
            </a:gsLst>
            <a:lin ang="5400000" scaled="1"/>
          </a:gradFill>
          <a:ln w="127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dirty="0">
                <a:solidFill>
                  <a:srgbClr val="F8F8F8"/>
                </a:solidFill>
                <a:effectLst>
                  <a:outerShdw blurRad="38100" dist="38100" dir="2700000" algn="tl">
                    <a:srgbClr val="000000"/>
                  </a:outerShdw>
                </a:effectLst>
              </a:rPr>
              <a:t>Registrar</a:t>
            </a:r>
          </a:p>
        </p:txBody>
      </p:sp>
      <p:sp>
        <p:nvSpPr>
          <p:cNvPr id="32" name="Rectangle 32"/>
          <p:cNvSpPr>
            <a:spLocks noChangeArrowheads="1"/>
          </p:cNvSpPr>
          <p:nvPr/>
        </p:nvSpPr>
        <p:spPr bwMode="auto">
          <a:xfrm>
            <a:off x="3611656" y="4811713"/>
            <a:ext cx="1787525" cy="490537"/>
          </a:xfrm>
          <a:prstGeom prst="rect">
            <a:avLst/>
          </a:prstGeom>
          <a:gradFill rotWithShape="0">
            <a:gsLst>
              <a:gs pos="0">
                <a:schemeClr val="hlink">
                  <a:gamma/>
                  <a:shade val="0"/>
                  <a:invGamma/>
                </a:schemeClr>
              </a:gs>
              <a:gs pos="100000">
                <a:schemeClr val="hlink"/>
              </a:gs>
            </a:gsLst>
            <a:lin ang="5400000" scaled="1"/>
          </a:gradFill>
          <a:ln w="127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Records</a:t>
            </a:r>
          </a:p>
        </p:txBody>
      </p:sp>
      <p:sp>
        <p:nvSpPr>
          <p:cNvPr id="33" name="Rectangle 33"/>
          <p:cNvSpPr>
            <a:spLocks noChangeArrowheads="1"/>
          </p:cNvSpPr>
          <p:nvPr/>
        </p:nvSpPr>
        <p:spPr bwMode="auto">
          <a:xfrm>
            <a:off x="3611656" y="5530850"/>
            <a:ext cx="1787525" cy="490538"/>
          </a:xfrm>
          <a:prstGeom prst="rect">
            <a:avLst/>
          </a:prstGeom>
          <a:gradFill rotWithShape="0">
            <a:gsLst>
              <a:gs pos="0">
                <a:schemeClr val="hlink">
                  <a:gamma/>
                  <a:shade val="0"/>
                  <a:invGamma/>
                </a:schemeClr>
              </a:gs>
              <a:gs pos="100000">
                <a:schemeClr val="hlink"/>
              </a:gs>
            </a:gsLst>
            <a:lin ang="5400000" scaled="1"/>
          </a:gradFill>
          <a:ln w="127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4288" tIns="7938" rIns="14288" bIns="7938" anchor="ctr"/>
          <a:lstStyle/>
          <a:p>
            <a:pPr algn="ctr" defTabSz="846138">
              <a:lnSpc>
                <a:spcPct val="95000"/>
              </a:lnSpc>
            </a:pPr>
            <a:r>
              <a:rPr lang="en-US" sz="1600" b="1">
                <a:solidFill>
                  <a:srgbClr val="F8F8F8"/>
                </a:solidFill>
                <a:effectLst>
                  <a:outerShdw blurRad="38100" dist="38100" dir="2700000" algn="tl">
                    <a:srgbClr val="000000"/>
                  </a:outerShdw>
                </a:effectLst>
              </a:rPr>
              <a:t>Finance</a:t>
            </a:r>
          </a:p>
        </p:txBody>
      </p:sp>
      <p:sp>
        <p:nvSpPr>
          <p:cNvPr id="34" name="Freeform 34"/>
          <p:cNvSpPr>
            <a:spLocks/>
          </p:cNvSpPr>
          <p:nvPr/>
        </p:nvSpPr>
        <p:spPr bwMode="auto">
          <a:xfrm>
            <a:off x="2455956" y="4541838"/>
            <a:ext cx="414337" cy="1500187"/>
          </a:xfrm>
          <a:custGeom>
            <a:avLst/>
            <a:gdLst>
              <a:gd name="T0" fmla="*/ 240 w 241"/>
              <a:gd name="T1" fmla="*/ 0 h 945"/>
              <a:gd name="T2" fmla="*/ 240 w 241"/>
              <a:gd name="T3" fmla="*/ 944 h 945"/>
              <a:gd name="T4" fmla="*/ 0 w 241"/>
              <a:gd name="T5" fmla="*/ 944 h 945"/>
            </a:gdLst>
            <a:ahLst/>
            <a:cxnLst>
              <a:cxn ang="0">
                <a:pos x="T0" y="T1"/>
              </a:cxn>
              <a:cxn ang="0">
                <a:pos x="T2" y="T3"/>
              </a:cxn>
              <a:cxn ang="0">
                <a:pos x="T4" y="T5"/>
              </a:cxn>
            </a:cxnLst>
            <a:rect l="0" t="0" r="r" b="b"/>
            <a:pathLst>
              <a:path w="241" h="945">
                <a:moveTo>
                  <a:pt x="240" y="0"/>
                </a:moveTo>
                <a:lnTo>
                  <a:pt x="240" y="944"/>
                </a:lnTo>
                <a:lnTo>
                  <a:pt x="0" y="94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Freeform 35"/>
          <p:cNvSpPr>
            <a:spLocks/>
          </p:cNvSpPr>
          <p:nvPr/>
        </p:nvSpPr>
        <p:spPr bwMode="auto">
          <a:xfrm>
            <a:off x="6172293" y="3092450"/>
            <a:ext cx="414338" cy="1500188"/>
          </a:xfrm>
          <a:custGeom>
            <a:avLst/>
            <a:gdLst>
              <a:gd name="T0" fmla="*/ 0 w 241"/>
              <a:gd name="T1" fmla="*/ 944 h 945"/>
              <a:gd name="T2" fmla="*/ 0 w 241"/>
              <a:gd name="T3" fmla="*/ 0 h 945"/>
              <a:gd name="T4" fmla="*/ 240 w 241"/>
              <a:gd name="T5" fmla="*/ 0 h 945"/>
            </a:gdLst>
            <a:ahLst/>
            <a:cxnLst>
              <a:cxn ang="0">
                <a:pos x="T0" y="T1"/>
              </a:cxn>
              <a:cxn ang="0">
                <a:pos x="T2" y="T3"/>
              </a:cxn>
              <a:cxn ang="0">
                <a:pos x="T4" y="T5"/>
              </a:cxn>
            </a:cxnLst>
            <a:rect l="0" t="0" r="r" b="b"/>
            <a:pathLst>
              <a:path w="241" h="945">
                <a:moveTo>
                  <a:pt x="0" y="944"/>
                </a:moveTo>
                <a:lnTo>
                  <a:pt x="0" y="0"/>
                </a:lnTo>
                <a:lnTo>
                  <a:pt x="24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 name="Freeform 36"/>
          <p:cNvSpPr>
            <a:spLocks/>
          </p:cNvSpPr>
          <p:nvPr/>
        </p:nvSpPr>
        <p:spPr bwMode="auto">
          <a:xfrm>
            <a:off x="6172293" y="4541838"/>
            <a:ext cx="414338" cy="1500187"/>
          </a:xfrm>
          <a:custGeom>
            <a:avLst/>
            <a:gdLst>
              <a:gd name="T0" fmla="*/ 0 w 241"/>
              <a:gd name="T1" fmla="*/ 0 h 945"/>
              <a:gd name="T2" fmla="*/ 0 w 241"/>
              <a:gd name="T3" fmla="*/ 944 h 945"/>
              <a:gd name="T4" fmla="*/ 240 w 241"/>
              <a:gd name="T5" fmla="*/ 944 h 945"/>
            </a:gdLst>
            <a:ahLst/>
            <a:cxnLst>
              <a:cxn ang="0">
                <a:pos x="T0" y="T1"/>
              </a:cxn>
              <a:cxn ang="0">
                <a:pos x="T2" y="T3"/>
              </a:cxn>
              <a:cxn ang="0">
                <a:pos x="T4" y="T5"/>
              </a:cxn>
            </a:cxnLst>
            <a:rect l="0" t="0" r="r" b="b"/>
            <a:pathLst>
              <a:path w="241" h="945">
                <a:moveTo>
                  <a:pt x="0" y="0"/>
                </a:moveTo>
                <a:lnTo>
                  <a:pt x="0" y="944"/>
                </a:lnTo>
                <a:lnTo>
                  <a:pt x="240" y="94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 name="Freeform 37"/>
          <p:cNvSpPr>
            <a:spLocks/>
          </p:cNvSpPr>
          <p:nvPr/>
        </p:nvSpPr>
        <p:spPr bwMode="auto">
          <a:xfrm>
            <a:off x="3200493" y="3473450"/>
            <a:ext cx="414338" cy="1500188"/>
          </a:xfrm>
          <a:custGeom>
            <a:avLst/>
            <a:gdLst>
              <a:gd name="T0" fmla="*/ 0 w 241"/>
              <a:gd name="T1" fmla="*/ 944 h 945"/>
              <a:gd name="T2" fmla="*/ 0 w 241"/>
              <a:gd name="T3" fmla="*/ 0 h 945"/>
              <a:gd name="T4" fmla="*/ 240 w 241"/>
              <a:gd name="T5" fmla="*/ 0 h 945"/>
            </a:gdLst>
            <a:ahLst/>
            <a:cxnLst>
              <a:cxn ang="0">
                <a:pos x="T0" y="T1"/>
              </a:cxn>
              <a:cxn ang="0">
                <a:pos x="T2" y="T3"/>
              </a:cxn>
              <a:cxn ang="0">
                <a:pos x="T4" y="T5"/>
              </a:cxn>
            </a:cxnLst>
            <a:rect l="0" t="0" r="r" b="b"/>
            <a:pathLst>
              <a:path w="241" h="945">
                <a:moveTo>
                  <a:pt x="0" y="944"/>
                </a:moveTo>
                <a:lnTo>
                  <a:pt x="0" y="0"/>
                </a:lnTo>
                <a:lnTo>
                  <a:pt x="24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 name="Freeform 38"/>
          <p:cNvSpPr>
            <a:spLocks/>
          </p:cNvSpPr>
          <p:nvPr/>
        </p:nvSpPr>
        <p:spPr bwMode="auto">
          <a:xfrm>
            <a:off x="3200493" y="4313238"/>
            <a:ext cx="414338" cy="1500187"/>
          </a:xfrm>
          <a:custGeom>
            <a:avLst/>
            <a:gdLst>
              <a:gd name="T0" fmla="*/ 0 w 241"/>
              <a:gd name="T1" fmla="*/ 0 h 945"/>
              <a:gd name="T2" fmla="*/ 0 w 241"/>
              <a:gd name="T3" fmla="*/ 944 h 945"/>
              <a:gd name="T4" fmla="*/ 240 w 241"/>
              <a:gd name="T5" fmla="*/ 944 h 945"/>
            </a:gdLst>
            <a:ahLst/>
            <a:cxnLst>
              <a:cxn ang="0">
                <a:pos x="T0" y="T1"/>
              </a:cxn>
              <a:cxn ang="0">
                <a:pos x="T2" y="T3"/>
              </a:cxn>
              <a:cxn ang="0">
                <a:pos x="T4" y="T5"/>
              </a:cxn>
            </a:cxnLst>
            <a:rect l="0" t="0" r="r" b="b"/>
            <a:pathLst>
              <a:path w="241" h="945">
                <a:moveTo>
                  <a:pt x="0" y="0"/>
                </a:moveTo>
                <a:lnTo>
                  <a:pt x="0" y="944"/>
                </a:lnTo>
                <a:lnTo>
                  <a:pt x="240" y="94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Freeform 39"/>
          <p:cNvSpPr>
            <a:spLocks/>
          </p:cNvSpPr>
          <p:nvPr/>
        </p:nvSpPr>
        <p:spPr bwMode="auto">
          <a:xfrm>
            <a:off x="5427756" y="3473450"/>
            <a:ext cx="414337" cy="1500188"/>
          </a:xfrm>
          <a:custGeom>
            <a:avLst/>
            <a:gdLst>
              <a:gd name="T0" fmla="*/ 240 w 241"/>
              <a:gd name="T1" fmla="*/ 944 h 945"/>
              <a:gd name="T2" fmla="*/ 240 w 241"/>
              <a:gd name="T3" fmla="*/ 0 h 945"/>
              <a:gd name="T4" fmla="*/ 0 w 241"/>
              <a:gd name="T5" fmla="*/ 0 h 945"/>
            </a:gdLst>
            <a:ahLst/>
            <a:cxnLst>
              <a:cxn ang="0">
                <a:pos x="T0" y="T1"/>
              </a:cxn>
              <a:cxn ang="0">
                <a:pos x="T2" y="T3"/>
              </a:cxn>
              <a:cxn ang="0">
                <a:pos x="T4" y="T5"/>
              </a:cxn>
            </a:cxnLst>
            <a:rect l="0" t="0" r="r" b="b"/>
            <a:pathLst>
              <a:path w="241" h="945">
                <a:moveTo>
                  <a:pt x="240" y="944"/>
                </a:moveTo>
                <a:lnTo>
                  <a:pt x="240" y="0"/>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Freeform 40"/>
          <p:cNvSpPr>
            <a:spLocks/>
          </p:cNvSpPr>
          <p:nvPr/>
        </p:nvSpPr>
        <p:spPr bwMode="auto">
          <a:xfrm>
            <a:off x="5427756" y="4313238"/>
            <a:ext cx="414337" cy="1500187"/>
          </a:xfrm>
          <a:custGeom>
            <a:avLst/>
            <a:gdLst>
              <a:gd name="T0" fmla="*/ 240 w 241"/>
              <a:gd name="T1" fmla="*/ 0 h 945"/>
              <a:gd name="T2" fmla="*/ 240 w 241"/>
              <a:gd name="T3" fmla="*/ 944 h 945"/>
              <a:gd name="T4" fmla="*/ 0 w 241"/>
              <a:gd name="T5" fmla="*/ 944 h 945"/>
            </a:gdLst>
            <a:ahLst/>
            <a:cxnLst>
              <a:cxn ang="0">
                <a:pos x="T0" y="T1"/>
              </a:cxn>
              <a:cxn ang="0">
                <a:pos x="T2" y="T3"/>
              </a:cxn>
              <a:cxn ang="0">
                <a:pos x="T4" y="T5"/>
              </a:cxn>
            </a:cxnLst>
            <a:rect l="0" t="0" r="r" b="b"/>
            <a:pathLst>
              <a:path w="241" h="945">
                <a:moveTo>
                  <a:pt x="240" y="0"/>
                </a:moveTo>
                <a:lnTo>
                  <a:pt x="240" y="944"/>
                </a:lnTo>
                <a:lnTo>
                  <a:pt x="0" y="94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41"/>
          <p:cNvSpPr>
            <a:spLocks noChangeShapeType="1"/>
          </p:cNvSpPr>
          <p:nvPr/>
        </p:nvSpPr>
        <p:spPr bwMode="auto">
          <a:xfrm>
            <a:off x="2457543" y="51054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 name="Line 42"/>
          <p:cNvSpPr>
            <a:spLocks noChangeShapeType="1"/>
          </p:cNvSpPr>
          <p:nvPr/>
        </p:nvSpPr>
        <p:spPr bwMode="auto">
          <a:xfrm>
            <a:off x="3200493" y="4267200"/>
            <a:ext cx="3746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 name="Line 43"/>
          <p:cNvSpPr>
            <a:spLocks noChangeShapeType="1"/>
          </p:cNvSpPr>
          <p:nvPr/>
        </p:nvSpPr>
        <p:spPr bwMode="auto">
          <a:xfrm>
            <a:off x="3200493" y="5029200"/>
            <a:ext cx="3746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4" name="Line 44"/>
          <p:cNvSpPr>
            <a:spLocks noChangeShapeType="1"/>
          </p:cNvSpPr>
          <p:nvPr/>
        </p:nvSpPr>
        <p:spPr bwMode="auto">
          <a:xfrm>
            <a:off x="5429343" y="42672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 name="Line 45"/>
          <p:cNvSpPr>
            <a:spLocks noChangeShapeType="1"/>
          </p:cNvSpPr>
          <p:nvPr/>
        </p:nvSpPr>
        <p:spPr bwMode="auto">
          <a:xfrm>
            <a:off x="5429343" y="51054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 name="Line 46"/>
          <p:cNvSpPr>
            <a:spLocks noChangeShapeType="1"/>
          </p:cNvSpPr>
          <p:nvPr/>
        </p:nvSpPr>
        <p:spPr bwMode="auto">
          <a:xfrm>
            <a:off x="6172293" y="47244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7" name="Line 47"/>
          <p:cNvSpPr>
            <a:spLocks noChangeShapeType="1"/>
          </p:cNvSpPr>
          <p:nvPr/>
        </p:nvSpPr>
        <p:spPr bwMode="auto">
          <a:xfrm>
            <a:off x="2870293" y="4724400"/>
            <a:ext cx="3286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 name="Line 48"/>
          <p:cNvSpPr>
            <a:spLocks noChangeShapeType="1"/>
          </p:cNvSpPr>
          <p:nvPr/>
        </p:nvSpPr>
        <p:spPr bwMode="auto">
          <a:xfrm>
            <a:off x="5842093" y="4724400"/>
            <a:ext cx="4111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9" name="Group 49"/>
          <p:cNvGrpSpPr>
            <a:grpSpLocks/>
          </p:cNvGrpSpPr>
          <p:nvPr/>
        </p:nvGrpSpPr>
        <p:grpSpPr bwMode="auto">
          <a:xfrm>
            <a:off x="8115393" y="3581400"/>
            <a:ext cx="1404938" cy="1144588"/>
            <a:chOff x="4944" y="2256"/>
            <a:chExt cx="817" cy="721"/>
          </a:xfrm>
        </p:grpSpPr>
        <p:sp>
          <p:nvSpPr>
            <p:cNvPr id="50" name="Freeform 50"/>
            <p:cNvSpPr>
              <a:spLocks/>
            </p:cNvSpPr>
            <p:nvPr/>
          </p:nvSpPr>
          <p:spPr bwMode="auto">
            <a:xfrm>
              <a:off x="4944" y="2256"/>
              <a:ext cx="817" cy="721"/>
            </a:xfrm>
            <a:custGeom>
              <a:avLst/>
              <a:gdLst>
                <a:gd name="T0" fmla="*/ 433 w 817"/>
                <a:gd name="T1" fmla="*/ 145 h 721"/>
                <a:gd name="T2" fmla="*/ 367 w 817"/>
                <a:gd name="T3" fmla="*/ 63 h 721"/>
                <a:gd name="T4" fmla="*/ 323 w 817"/>
                <a:gd name="T5" fmla="*/ 213 h 721"/>
                <a:gd name="T6" fmla="*/ 170 w 817"/>
                <a:gd name="T7" fmla="*/ 121 h 721"/>
                <a:gd name="T8" fmla="*/ 203 w 817"/>
                <a:gd name="T9" fmla="*/ 261 h 721"/>
                <a:gd name="T10" fmla="*/ 44 w 817"/>
                <a:gd name="T11" fmla="*/ 276 h 721"/>
                <a:gd name="T12" fmla="*/ 149 w 817"/>
                <a:gd name="T13" fmla="*/ 386 h 721"/>
                <a:gd name="T14" fmla="*/ 0 w 817"/>
                <a:gd name="T15" fmla="*/ 429 h 721"/>
                <a:gd name="T16" fmla="*/ 126 w 817"/>
                <a:gd name="T17" fmla="*/ 512 h 721"/>
                <a:gd name="T18" fmla="*/ 49 w 817"/>
                <a:gd name="T19" fmla="*/ 594 h 721"/>
                <a:gd name="T20" fmla="*/ 182 w 817"/>
                <a:gd name="T21" fmla="*/ 608 h 721"/>
                <a:gd name="T22" fmla="*/ 186 w 817"/>
                <a:gd name="T23" fmla="*/ 720 h 721"/>
                <a:gd name="T24" fmla="*/ 284 w 817"/>
                <a:gd name="T25" fmla="*/ 604 h 721"/>
                <a:gd name="T26" fmla="*/ 329 w 817"/>
                <a:gd name="T27" fmla="*/ 657 h 721"/>
                <a:gd name="T28" fmla="*/ 373 w 817"/>
                <a:gd name="T29" fmla="*/ 579 h 721"/>
                <a:gd name="T30" fmla="*/ 439 w 817"/>
                <a:gd name="T31" fmla="*/ 628 h 721"/>
                <a:gd name="T32" fmla="*/ 460 w 817"/>
                <a:gd name="T33" fmla="*/ 531 h 721"/>
                <a:gd name="T34" fmla="*/ 564 w 817"/>
                <a:gd name="T35" fmla="*/ 579 h 721"/>
                <a:gd name="T36" fmla="*/ 553 w 817"/>
                <a:gd name="T37" fmla="*/ 478 h 721"/>
                <a:gd name="T38" fmla="*/ 713 w 817"/>
                <a:gd name="T39" fmla="*/ 521 h 721"/>
                <a:gd name="T40" fmla="*/ 619 w 817"/>
                <a:gd name="T41" fmla="*/ 410 h 721"/>
                <a:gd name="T42" fmla="*/ 690 w 817"/>
                <a:gd name="T43" fmla="*/ 376 h 721"/>
                <a:gd name="T44" fmla="*/ 642 w 817"/>
                <a:gd name="T45" fmla="*/ 313 h 721"/>
                <a:gd name="T46" fmla="*/ 816 w 817"/>
                <a:gd name="T47" fmla="*/ 221 h 721"/>
                <a:gd name="T48" fmla="*/ 619 w 817"/>
                <a:gd name="T49" fmla="*/ 218 h 721"/>
                <a:gd name="T50" fmla="*/ 680 w 817"/>
                <a:gd name="T51" fmla="*/ 106 h 721"/>
                <a:gd name="T52" fmla="*/ 549 w 817"/>
                <a:gd name="T53" fmla="*/ 193 h 721"/>
                <a:gd name="T54" fmla="*/ 559 w 817"/>
                <a:gd name="T55" fmla="*/ 0 h 721"/>
                <a:gd name="T56" fmla="*/ 433 w 817"/>
                <a:gd name="T57" fmla="*/ 14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7" h="721">
                  <a:moveTo>
                    <a:pt x="433" y="145"/>
                  </a:moveTo>
                  <a:lnTo>
                    <a:pt x="367" y="63"/>
                  </a:lnTo>
                  <a:lnTo>
                    <a:pt x="323" y="213"/>
                  </a:lnTo>
                  <a:lnTo>
                    <a:pt x="170" y="121"/>
                  </a:lnTo>
                  <a:lnTo>
                    <a:pt x="203" y="261"/>
                  </a:lnTo>
                  <a:lnTo>
                    <a:pt x="44" y="276"/>
                  </a:lnTo>
                  <a:lnTo>
                    <a:pt x="149" y="386"/>
                  </a:lnTo>
                  <a:lnTo>
                    <a:pt x="0" y="429"/>
                  </a:lnTo>
                  <a:lnTo>
                    <a:pt x="126" y="512"/>
                  </a:lnTo>
                  <a:lnTo>
                    <a:pt x="49" y="594"/>
                  </a:lnTo>
                  <a:lnTo>
                    <a:pt x="182" y="608"/>
                  </a:lnTo>
                  <a:lnTo>
                    <a:pt x="186" y="720"/>
                  </a:lnTo>
                  <a:lnTo>
                    <a:pt x="284" y="604"/>
                  </a:lnTo>
                  <a:lnTo>
                    <a:pt x="329" y="657"/>
                  </a:lnTo>
                  <a:lnTo>
                    <a:pt x="373" y="579"/>
                  </a:lnTo>
                  <a:lnTo>
                    <a:pt x="439" y="628"/>
                  </a:lnTo>
                  <a:lnTo>
                    <a:pt x="460" y="531"/>
                  </a:lnTo>
                  <a:lnTo>
                    <a:pt x="564" y="579"/>
                  </a:lnTo>
                  <a:lnTo>
                    <a:pt x="553" y="478"/>
                  </a:lnTo>
                  <a:lnTo>
                    <a:pt x="713" y="521"/>
                  </a:lnTo>
                  <a:lnTo>
                    <a:pt x="619" y="410"/>
                  </a:lnTo>
                  <a:lnTo>
                    <a:pt x="690" y="376"/>
                  </a:lnTo>
                  <a:lnTo>
                    <a:pt x="642" y="313"/>
                  </a:lnTo>
                  <a:lnTo>
                    <a:pt x="816" y="221"/>
                  </a:lnTo>
                  <a:lnTo>
                    <a:pt x="619" y="218"/>
                  </a:lnTo>
                  <a:lnTo>
                    <a:pt x="680" y="106"/>
                  </a:lnTo>
                  <a:lnTo>
                    <a:pt x="549" y="193"/>
                  </a:lnTo>
                  <a:lnTo>
                    <a:pt x="559" y="0"/>
                  </a:lnTo>
                  <a:lnTo>
                    <a:pt x="433" y="145"/>
                  </a:lnTo>
                </a:path>
              </a:pathLst>
            </a:custGeom>
            <a:solidFill>
              <a:srgbClr val="315FAF"/>
            </a:solidFill>
            <a:ln w="12700" cap="rnd"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Rectangle 51"/>
            <p:cNvSpPr>
              <a:spLocks noChangeArrowheads="1"/>
            </p:cNvSpPr>
            <p:nvPr/>
          </p:nvSpPr>
          <p:spPr bwMode="auto">
            <a:xfrm>
              <a:off x="5179" y="2483"/>
              <a:ext cx="2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b="1" dirty="0">
                  <a:solidFill>
                    <a:srgbClr val="FFFF00"/>
                  </a:solidFill>
                </a:rPr>
                <a:t>External </a:t>
              </a:r>
              <a:br>
                <a:rPr lang="en-US" sz="1400" b="1" dirty="0">
                  <a:solidFill>
                    <a:srgbClr val="FFFF00"/>
                  </a:solidFill>
                </a:rPr>
              </a:br>
              <a:r>
                <a:rPr lang="en-US" sz="1400" b="1" dirty="0">
                  <a:solidFill>
                    <a:srgbClr val="FFFF00"/>
                  </a:solidFill>
                </a:rPr>
                <a:t>Focus</a:t>
              </a:r>
            </a:p>
          </p:txBody>
        </p:sp>
      </p:grpSp>
      <p:grpSp>
        <p:nvGrpSpPr>
          <p:cNvPr id="52" name="Group 52"/>
          <p:cNvGrpSpPr>
            <a:grpSpLocks/>
          </p:cNvGrpSpPr>
          <p:nvPr/>
        </p:nvGrpSpPr>
        <p:grpSpPr bwMode="auto">
          <a:xfrm>
            <a:off x="-325010" y="3581400"/>
            <a:ext cx="1404938" cy="1144588"/>
            <a:chOff x="-189" y="2256"/>
            <a:chExt cx="817" cy="721"/>
          </a:xfrm>
        </p:grpSpPr>
        <p:sp>
          <p:nvSpPr>
            <p:cNvPr id="53" name="Freeform 53"/>
            <p:cNvSpPr>
              <a:spLocks/>
            </p:cNvSpPr>
            <p:nvPr/>
          </p:nvSpPr>
          <p:spPr bwMode="auto">
            <a:xfrm>
              <a:off x="-189" y="2256"/>
              <a:ext cx="817" cy="721"/>
            </a:xfrm>
            <a:custGeom>
              <a:avLst/>
              <a:gdLst>
                <a:gd name="T0" fmla="*/ 433 w 817"/>
                <a:gd name="T1" fmla="*/ 145 h 721"/>
                <a:gd name="T2" fmla="*/ 367 w 817"/>
                <a:gd name="T3" fmla="*/ 63 h 721"/>
                <a:gd name="T4" fmla="*/ 323 w 817"/>
                <a:gd name="T5" fmla="*/ 213 h 721"/>
                <a:gd name="T6" fmla="*/ 170 w 817"/>
                <a:gd name="T7" fmla="*/ 121 h 721"/>
                <a:gd name="T8" fmla="*/ 203 w 817"/>
                <a:gd name="T9" fmla="*/ 261 h 721"/>
                <a:gd name="T10" fmla="*/ 44 w 817"/>
                <a:gd name="T11" fmla="*/ 276 h 721"/>
                <a:gd name="T12" fmla="*/ 149 w 817"/>
                <a:gd name="T13" fmla="*/ 386 h 721"/>
                <a:gd name="T14" fmla="*/ 0 w 817"/>
                <a:gd name="T15" fmla="*/ 429 h 721"/>
                <a:gd name="T16" fmla="*/ 126 w 817"/>
                <a:gd name="T17" fmla="*/ 512 h 721"/>
                <a:gd name="T18" fmla="*/ 49 w 817"/>
                <a:gd name="T19" fmla="*/ 594 h 721"/>
                <a:gd name="T20" fmla="*/ 182 w 817"/>
                <a:gd name="T21" fmla="*/ 608 h 721"/>
                <a:gd name="T22" fmla="*/ 186 w 817"/>
                <a:gd name="T23" fmla="*/ 720 h 721"/>
                <a:gd name="T24" fmla="*/ 284 w 817"/>
                <a:gd name="T25" fmla="*/ 604 h 721"/>
                <a:gd name="T26" fmla="*/ 329 w 817"/>
                <a:gd name="T27" fmla="*/ 657 h 721"/>
                <a:gd name="T28" fmla="*/ 373 w 817"/>
                <a:gd name="T29" fmla="*/ 579 h 721"/>
                <a:gd name="T30" fmla="*/ 439 w 817"/>
                <a:gd name="T31" fmla="*/ 628 h 721"/>
                <a:gd name="T32" fmla="*/ 460 w 817"/>
                <a:gd name="T33" fmla="*/ 531 h 721"/>
                <a:gd name="T34" fmla="*/ 564 w 817"/>
                <a:gd name="T35" fmla="*/ 579 h 721"/>
                <a:gd name="T36" fmla="*/ 553 w 817"/>
                <a:gd name="T37" fmla="*/ 478 h 721"/>
                <a:gd name="T38" fmla="*/ 713 w 817"/>
                <a:gd name="T39" fmla="*/ 521 h 721"/>
                <a:gd name="T40" fmla="*/ 619 w 817"/>
                <a:gd name="T41" fmla="*/ 410 h 721"/>
                <a:gd name="T42" fmla="*/ 690 w 817"/>
                <a:gd name="T43" fmla="*/ 376 h 721"/>
                <a:gd name="T44" fmla="*/ 642 w 817"/>
                <a:gd name="T45" fmla="*/ 313 h 721"/>
                <a:gd name="T46" fmla="*/ 816 w 817"/>
                <a:gd name="T47" fmla="*/ 221 h 721"/>
                <a:gd name="T48" fmla="*/ 619 w 817"/>
                <a:gd name="T49" fmla="*/ 218 h 721"/>
                <a:gd name="T50" fmla="*/ 680 w 817"/>
                <a:gd name="T51" fmla="*/ 106 h 721"/>
                <a:gd name="T52" fmla="*/ 549 w 817"/>
                <a:gd name="T53" fmla="*/ 193 h 721"/>
                <a:gd name="T54" fmla="*/ 559 w 817"/>
                <a:gd name="T55" fmla="*/ 0 h 721"/>
                <a:gd name="T56" fmla="*/ 433 w 817"/>
                <a:gd name="T57" fmla="*/ 14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7" h="721">
                  <a:moveTo>
                    <a:pt x="433" y="145"/>
                  </a:moveTo>
                  <a:lnTo>
                    <a:pt x="367" y="63"/>
                  </a:lnTo>
                  <a:lnTo>
                    <a:pt x="323" y="213"/>
                  </a:lnTo>
                  <a:lnTo>
                    <a:pt x="170" y="121"/>
                  </a:lnTo>
                  <a:lnTo>
                    <a:pt x="203" y="261"/>
                  </a:lnTo>
                  <a:lnTo>
                    <a:pt x="44" y="276"/>
                  </a:lnTo>
                  <a:lnTo>
                    <a:pt x="149" y="386"/>
                  </a:lnTo>
                  <a:lnTo>
                    <a:pt x="0" y="429"/>
                  </a:lnTo>
                  <a:lnTo>
                    <a:pt x="126" y="512"/>
                  </a:lnTo>
                  <a:lnTo>
                    <a:pt x="49" y="594"/>
                  </a:lnTo>
                  <a:lnTo>
                    <a:pt x="182" y="608"/>
                  </a:lnTo>
                  <a:lnTo>
                    <a:pt x="186" y="720"/>
                  </a:lnTo>
                  <a:lnTo>
                    <a:pt x="284" y="604"/>
                  </a:lnTo>
                  <a:lnTo>
                    <a:pt x="329" y="657"/>
                  </a:lnTo>
                  <a:lnTo>
                    <a:pt x="373" y="579"/>
                  </a:lnTo>
                  <a:lnTo>
                    <a:pt x="439" y="628"/>
                  </a:lnTo>
                  <a:lnTo>
                    <a:pt x="460" y="531"/>
                  </a:lnTo>
                  <a:lnTo>
                    <a:pt x="564" y="579"/>
                  </a:lnTo>
                  <a:lnTo>
                    <a:pt x="553" y="478"/>
                  </a:lnTo>
                  <a:lnTo>
                    <a:pt x="713" y="521"/>
                  </a:lnTo>
                  <a:lnTo>
                    <a:pt x="619" y="410"/>
                  </a:lnTo>
                  <a:lnTo>
                    <a:pt x="690" y="376"/>
                  </a:lnTo>
                  <a:lnTo>
                    <a:pt x="642" y="313"/>
                  </a:lnTo>
                  <a:lnTo>
                    <a:pt x="816" y="221"/>
                  </a:lnTo>
                  <a:lnTo>
                    <a:pt x="619" y="218"/>
                  </a:lnTo>
                  <a:lnTo>
                    <a:pt x="680" y="106"/>
                  </a:lnTo>
                  <a:lnTo>
                    <a:pt x="549" y="193"/>
                  </a:lnTo>
                  <a:lnTo>
                    <a:pt x="559" y="0"/>
                  </a:lnTo>
                  <a:lnTo>
                    <a:pt x="433" y="145"/>
                  </a:lnTo>
                </a:path>
              </a:pathLst>
            </a:custGeom>
            <a:solidFill>
              <a:srgbClr val="FFCC99"/>
            </a:solidFill>
            <a:ln w="12700" cap="rnd"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Rectangle 54"/>
            <p:cNvSpPr>
              <a:spLocks noChangeArrowheads="1"/>
            </p:cNvSpPr>
            <p:nvPr/>
          </p:nvSpPr>
          <p:spPr bwMode="auto">
            <a:xfrm>
              <a:off x="6" y="2498"/>
              <a:ext cx="2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b="1" dirty="0">
                  <a:solidFill>
                    <a:srgbClr val="003399"/>
                  </a:solidFill>
                </a:rPr>
                <a:t>Self-</a:t>
              </a:r>
              <a:br>
                <a:rPr lang="en-US" sz="1600" b="1" dirty="0">
                  <a:solidFill>
                    <a:srgbClr val="003399"/>
                  </a:solidFill>
                </a:rPr>
              </a:br>
              <a:r>
                <a:rPr lang="en-US" sz="1600" b="1" dirty="0">
                  <a:solidFill>
                    <a:srgbClr val="003399"/>
                  </a:solidFill>
                </a:rPr>
                <a:t>Service</a:t>
              </a:r>
            </a:p>
          </p:txBody>
        </p:sp>
      </p:grpSp>
    </p:spTree>
    <p:extLst>
      <p:ext uri="{BB962C8B-B14F-4D97-AF65-F5344CB8AC3E}">
        <p14:creationId xmlns:p14="http://schemas.microsoft.com/office/powerpoint/2010/main" xmlns="" val="174990337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31650" y="304800"/>
            <a:ext cx="6686550" cy="762000"/>
          </a:xfrm>
          <a:prstGeom prst="rect">
            <a:avLst/>
          </a:prstGeom>
        </p:spPr>
        <p:txBody>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 lvl="0"/>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Tracking Process</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pic>
        <p:nvPicPr>
          <p:cNvPr id="3" name="Picture 4" descr="C:\Documents and Settings\Richard Byrom\My Documents\Projects\Professional\Presentations\University of Botswana\Tracking Process.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4526" y="1219200"/>
            <a:ext cx="8252866"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956844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077200" cy="914400"/>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rPr>
              <a:t>Tools</a:t>
            </a:r>
            <a:r>
              <a:rPr kumimoji="0" lang="en-US" sz="5400" b="1" i="0" u="none" strike="noStrike" kern="1200" normalizeH="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rPr>
              <a:t> Used :  java Language</a:t>
            </a:r>
            <a:endParaRPr kumimoji="0" lang="en-US" sz="5400" b="1" i="0" u="none" strike="noStrike" kern="120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endParaRPr>
          </a:p>
        </p:txBody>
      </p:sp>
      <p:sp>
        <p:nvSpPr>
          <p:cNvPr id="5" name="Rectangle 3"/>
          <p:cNvSpPr txBox="1">
            <a:spLocks noChangeArrowheads="1"/>
          </p:cNvSpPr>
          <p:nvPr/>
        </p:nvSpPr>
        <p:spPr>
          <a:xfrm>
            <a:off x="304800" y="3429000"/>
            <a:ext cx="7772400" cy="4114800"/>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tx2"/>
              </a:buClr>
              <a:buSzPct val="73000"/>
              <a:buFontTx/>
              <a:buNone/>
              <a:tabLst/>
              <a:defRPr/>
            </a:pPr>
            <a:endParaRPr kumimoji="0" lang="en-US" sz="36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6" name="TextBox 5"/>
          <p:cNvSpPr txBox="1"/>
          <p:nvPr/>
        </p:nvSpPr>
        <p:spPr>
          <a:xfrm>
            <a:off x="152400" y="990600"/>
            <a:ext cx="8991600" cy="5509200"/>
          </a:xfrm>
          <a:prstGeom prst="rect">
            <a:avLst/>
          </a:prstGeom>
          <a:noFill/>
        </p:spPr>
        <p:txBody>
          <a:bodyPr wrap="square" rtlCol="0">
            <a:spAutoFit/>
          </a:bodyPr>
          <a:lstStyle/>
          <a:p>
            <a:pPr algn="just"/>
            <a:r>
              <a:rPr lang="en-US" sz="2600" dirty="0" smtClean="0"/>
              <a:t>      Java is a Purely object – oriented Language . In the Java</a:t>
            </a:r>
          </a:p>
          <a:p>
            <a:pPr algn="just"/>
            <a:r>
              <a:rPr lang="en-US" sz="2600" dirty="0" smtClean="0"/>
              <a:t>there are the certain important tools are used in the our</a:t>
            </a:r>
          </a:p>
          <a:p>
            <a:pPr algn="just"/>
            <a:r>
              <a:rPr lang="en-US" sz="2600" dirty="0" smtClean="0"/>
              <a:t>System. JDBC  is an important tools are used for connecting </a:t>
            </a:r>
          </a:p>
          <a:p>
            <a:pPr algn="just"/>
            <a:r>
              <a:rPr lang="en-US" sz="2600" dirty="0" smtClean="0"/>
              <a:t>To the database which is used for storing the student data.</a:t>
            </a:r>
          </a:p>
          <a:p>
            <a:r>
              <a:rPr lang="en-US" sz="2600" dirty="0"/>
              <a:t> </a:t>
            </a:r>
            <a:r>
              <a:rPr lang="en-US" sz="2600" dirty="0" smtClean="0"/>
              <a:t>      </a:t>
            </a:r>
            <a:r>
              <a:rPr lang="en-US" sz="2800" dirty="0"/>
              <a:t>JDBC is a Java database connectivity API that </a:t>
            </a:r>
            <a:r>
              <a:rPr lang="en-US" sz="2800" dirty="0" smtClean="0"/>
              <a:t>is</a:t>
            </a:r>
          </a:p>
          <a:p>
            <a:r>
              <a:rPr lang="en-US" sz="2800" dirty="0" smtClean="0"/>
              <a:t> </a:t>
            </a:r>
            <a:r>
              <a:rPr lang="en-US" sz="2800" dirty="0"/>
              <a:t>a part of the Java Enterprise APIs from </a:t>
            </a:r>
            <a:r>
              <a:rPr lang="en-US" sz="2800" dirty="0" smtClean="0"/>
              <a:t>Java Soft . </a:t>
            </a:r>
          </a:p>
          <a:p>
            <a:r>
              <a:rPr lang="en-US" sz="2800" dirty="0" smtClean="0"/>
              <a:t>From </a:t>
            </a:r>
            <a:r>
              <a:rPr lang="en-US" sz="2800" dirty="0"/>
              <a:t>a </a:t>
            </a:r>
            <a:r>
              <a:rPr lang="en-US" sz="2800" dirty="0" smtClean="0"/>
              <a:t>developer's </a:t>
            </a:r>
            <a:r>
              <a:rPr lang="en-US" sz="2800" dirty="0"/>
              <a:t>point of view, JDBC is the first </a:t>
            </a:r>
            <a:endParaRPr lang="en-US" sz="2800" dirty="0" smtClean="0"/>
          </a:p>
          <a:p>
            <a:r>
              <a:rPr lang="en-US" sz="2800" dirty="0" smtClean="0"/>
              <a:t>standardized </a:t>
            </a:r>
            <a:r>
              <a:rPr lang="en-US" sz="2800" dirty="0"/>
              <a:t>effort to </a:t>
            </a:r>
            <a:r>
              <a:rPr lang="en-US" sz="2800" dirty="0" smtClean="0"/>
              <a:t>integrate relational </a:t>
            </a:r>
            <a:r>
              <a:rPr lang="en-US" sz="2800" dirty="0"/>
              <a:t>databases </a:t>
            </a:r>
            <a:endParaRPr lang="en-US" sz="2800" dirty="0" smtClean="0"/>
          </a:p>
          <a:p>
            <a:r>
              <a:rPr lang="en-US" sz="2800" dirty="0" smtClean="0"/>
              <a:t>with </a:t>
            </a:r>
            <a:r>
              <a:rPr lang="en-US" sz="2800" dirty="0"/>
              <a:t>Java programs. JDBC has opened all the </a:t>
            </a:r>
            <a:r>
              <a:rPr lang="en-US" sz="2800" dirty="0" smtClean="0"/>
              <a:t>relational</a:t>
            </a:r>
          </a:p>
          <a:p>
            <a:r>
              <a:rPr lang="en-US" sz="2800" dirty="0" smtClean="0"/>
              <a:t> </a:t>
            </a:r>
            <a:r>
              <a:rPr lang="en-US" sz="2800" dirty="0"/>
              <a:t>power that </a:t>
            </a:r>
            <a:r>
              <a:rPr lang="en-US" sz="2800" dirty="0" smtClean="0"/>
              <a:t>can be </a:t>
            </a:r>
            <a:r>
              <a:rPr lang="en-US" sz="2800" dirty="0"/>
              <a:t>mustered to Java applets and applications.</a:t>
            </a:r>
            <a:r>
              <a:rPr lang="en-US" sz="2600" dirty="0" smtClean="0"/>
              <a:t> </a:t>
            </a:r>
          </a:p>
          <a:p>
            <a:pPr algn="ctr"/>
            <a:endParaRPr lang="en-US" sz="2600" dirty="0" smtClean="0"/>
          </a:p>
          <a:p>
            <a:pPr algn="ctr"/>
            <a:endParaRPr lang="en-US" sz="2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txBox="1">
            <a:spLocks noChangeArrowheads="1"/>
          </p:cNvSpPr>
          <p:nvPr/>
        </p:nvSpPr>
        <p:spPr>
          <a:xfrm>
            <a:off x="533400" y="2438400"/>
            <a:ext cx="7696199" cy="409098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000" b="0" i="0" u="none" strike="noStrike" kern="1200" cap="none" spc="0" normalizeH="0" baseline="0" noProof="0" dirty="0" smtClean="0">
              <a:ln>
                <a:noFill/>
              </a:ln>
              <a:solidFill>
                <a:schemeClr val="hlink"/>
              </a:solidFill>
              <a:effectLst>
                <a:outerShdw blurRad="38100" dist="38100" dir="2700000" algn="tl">
                  <a:srgbClr val="000000"/>
                </a:outerShdw>
              </a:effectLst>
              <a:uLnTx/>
              <a:uFillTx/>
              <a:latin typeface="Times New Roman" pitchFamily="18" charset="0"/>
              <a:cs typeface="Times New Roman" pitchFamily="18" charset="0"/>
            </a:endParaRPr>
          </a:p>
        </p:txBody>
      </p:sp>
      <p:sp>
        <p:nvSpPr>
          <p:cNvPr id="2" name="Title 1"/>
          <p:cNvSpPr>
            <a:spLocks noGrp="1"/>
          </p:cNvSpPr>
          <p:nvPr>
            <p:ph type="ctrTitle" idx="4294967295"/>
          </p:nvPr>
        </p:nvSpPr>
        <p:spPr>
          <a:xfrm>
            <a:off x="0" y="304800"/>
            <a:ext cx="7543800" cy="1676400"/>
          </a:xfrm>
        </p:spPr>
        <p:txBody>
          <a:bodyPr/>
          <a:lstStyle/>
          <a:p>
            <a:pPr lvl="0"/>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  </a:t>
            </a:r>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
            </a:r>
            <a:b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br>
            <a:endParaRPr lang="en-US" dirty="0"/>
          </a:p>
        </p:txBody>
      </p:sp>
      <p:sp>
        <p:nvSpPr>
          <p:cNvPr id="5" name="Rectangle 4"/>
          <p:cNvSpPr/>
          <p:nvPr/>
        </p:nvSpPr>
        <p:spPr>
          <a:xfrm>
            <a:off x="241299" y="152400"/>
            <a:ext cx="8280400" cy="6863417"/>
          </a:xfrm>
          <a:prstGeom prst="rect">
            <a:avLst/>
          </a:prstGeom>
        </p:spPr>
        <p:txBody>
          <a:bodyPr wrap="square">
            <a:spAutoFit/>
          </a:bodyPr>
          <a:lstStyle/>
          <a:p>
            <a:r>
              <a:rPr lang="en-US" sz="2600" dirty="0" smtClean="0"/>
              <a:t>         Another Tools are used in our System is for making a frames. GUI components are most important. &amp; those important components are available in </a:t>
            </a:r>
            <a:r>
              <a:rPr lang="en-US" sz="2600" dirty="0" err="1" smtClean="0"/>
              <a:t>java.for</a:t>
            </a:r>
            <a:r>
              <a:rPr lang="en-US" sz="2600" dirty="0" smtClean="0"/>
              <a:t> </a:t>
            </a:r>
            <a:r>
              <a:rPr lang="en-US" sz="2600" dirty="0" err="1" smtClean="0"/>
              <a:t>ex.Swings</a:t>
            </a:r>
            <a:r>
              <a:rPr lang="en-US" sz="2600" dirty="0" smtClean="0"/>
              <a:t>.</a:t>
            </a:r>
          </a:p>
          <a:p>
            <a:r>
              <a:rPr lang="en-US" sz="2600" dirty="0"/>
              <a:t> </a:t>
            </a:r>
            <a:r>
              <a:rPr lang="en-US" sz="2600" dirty="0" smtClean="0"/>
              <a:t>        </a:t>
            </a:r>
            <a:r>
              <a:rPr lang="en-US" sz="2800" dirty="0" smtClean="0"/>
              <a:t>A </a:t>
            </a:r>
            <a:r>
              <a:rPr lang="en-US" sz="2800" b="1" dirty="0"/>
              <a:t>graphical user interface </a:t>
            </a:r>
            <a:r>
              <a:rPr lang="en-US" sz="2800" dirty="0"/>
              <a:t>(</a:t>
            </a:r>
            <a:r>
              <a:rPr lang="en-US" sz="2800" b="1" dirty="0"/>
              <a:t>GUI</a:t>
            </a:r>
            <a:r>
              <a:rPr lang="en-US" sz="2800" dirty="0"/>
              <a:t>) presents a user-friendly mechanism for interacting </a:t>
            </a:r>
            <a:r>
              <a:rPr lang="en-US" sz="2800" dirty="0" smtClean="0"/>
              <a:t>with   an </a:t>
            </a:r>
            <a:r>
              <a:rPr lang="en-US" sz="2800" dirty="0"/>
              <a:t>application. A GUI </a:t>
            </a:r>
            <a:r>
              <a:rPr lang="en-US" sz="2800" dirty="0" smtClean="0"/>
              <a:t>  gives </a:t>
            </a:r>
            <a:r>
              <a:rPr lang="en-US" sz="2800" dirty="0"/>
              <a:t>an application a distinctive “</a:t>
            </a:r>
            <a:r>
              <a:rPr lang="en-US" sz="2800" dirty="0" smtClean="0"/>
              <a:t>look and feel”. </a:t>
            </a:r>
            <a:r>
              <a:rPr lang="en-US" sz="2800" dirty="0"/>
              <a:t>A GUI component is an object with which the </a:t>
            </a:r>
            <a:r>
              <a:rPr lang="en-US" sz="2800" dirty="0" smtClean="0"/>
              <a:t>user interacts </a:t>
            </a:r>
            <a:r>
              <a:rPr lang="en-US" sz="2800" dirty="0"/>
              <a:t>via the mouse, the keyboard or another form of input, such as voice recognition.</a:t>
            </a:r>
          </a:p>
          <a:p>
            <a:r>
              <a:rPr lang="en-US" sz="2800" dirty="0" smtClean="0"/>
              <a:t>        GUI </a:t>
            </a:r>
            <a:r>
              <a:rPr lang="en-US" sz="2800" dirty="0"/>
              <a:t>Components: </a:t>
            </a:r>
            <a:r>
              <a:rPr lang="en-US" sz="2800" dirty="0" smtClean="0"/>
              <a:t>We  learn </a:t>
            </a:r>
            <a:r>
              <a:rPr lang="en-US" sz="2800" dirty="0"/>
              <a:t>about many of</a:t>
            </a:r>
          </a:p>
          <a:p>
            <a:r>
              <a:rPr lang="en-US" sz="2800" dirty="0"/>
              <a:t>Java’s so-called </a:t>
            </a:r>
            <a:r>
              <a:rPr lang="en-US" sz="2800" b="1" dirty="0"/>
              <a:t>Swing GUI components </a:t>
            </a:r>
            <a:r>
              <a:rPr lang="en-US" sz="2800" dirty="0"/>
              <a:t>from the </a:t>
            </a:r>
            <a:r>
              <a:rPr lang="en-US" sz="2800" b="1" dirty="0" err="1"/>
              <a:t>javax.swing</a:t>
            </a:r>
            <a:r>
              <a:rPr lang="en-US" sz="2800" b="1" dirty="0"/>
              <a:t> </a:t>
            </a:r>
            <a:r>
              <a:rPr lang="en-US" sz="2800" dirty="0"/>
              <a:t>package. We cover other</a:t>
            </a:r>
          </a:p>
          <a:p>
            <a:r>
              <a:rPr lang="en-US" sz="2800" dirty="0"/>
              <a:t>GUI components as they’re needed throughout the rest of the book.</a:t>
            </a:r>
            <a:endParaRPr lang="en-US" sz="2600" dirty="0"/>
          </a:p>
        </p:txBody>
      </p:sp>
    </p:spTree>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66700"/>
            <a:ext cx="3526286" cy="923330"/>
          </a:xfrm>
          <a:prstGeom prst="rect">
            <a:avLst/>
          </a:prstGeom>
        </p:spPr>
        <p:txBody>
          <a:bodyPr wrap="none">
            <a:sp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Conclusion:</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
        <p:nvSpPr>
          <p:cNvPr id="3" name="Rectangle 2"/>
          <p:cNvSpPr/>
          <p:nvPr/>
        </p:nvSpPr>
        <p:spPr>
          <a:xfrm>
            <a:off x="228600" y="1185377"/>
            <a:ext cx="8305800" cy="5293757"/>
          </a:xfrm>
          <a:prstGeom prst="rect">
            <a:avLst/>
          </a:prstGeom>
        </p:spPr>
        <p:txBody>
          <a:bodyPr wrap="square">
            <a:spAutoFit/>
          </a:bodyPr>
          <a:lstStyle/>
          <a:p>
            <a:pPr fontAlgn="base"/>
            <a:r>
              <a:rPr lang="en-US" sz="2600" dirty="0" smtClean="0"/>
              <a:t>              The </a:t>
            </a:r>
            <a:r>
              <a:rPr lang="en-US" sz="2600" dirty="0"/>
              <a:t>system has been developed for the given </a:t>
            </a:r>
            <a:r>
              <a:rPr lang="en-US" sz="2600" dirty="0" smtClean="0"/>
              <a:t>   condition </a:t>
            </a:r>
            <a:r>
              <a:rPr lang="en-US" sz="2600" dirty="0"/>
              <a:t>and is found working </a:t>
            </a:r>
            <a:r>
              <a:rPr lang="en-US" sz="2600" dirty="0" smtClean="0"/>
              <a:t>  effectively   .       The developed </a:t>
            </a:r>
            <a:r>
              <a:rPr lang="en-US" sz="2600" dirty="0"/>
              <a:t>system is flexible and changes whenever can be made easy. </a:t>
            </a:r>
            <a:r>
              <a:rPr lang="en-US" sz="2600" dirty="0" smtClean="0"/>
              <a:t>   Using    the     </a:t>
            </a:r>
            <a:r>
              <a:rPr lang="en-US" sz="2600" dirty="0"/>
              <a:t>facilities </a:t>
            </a:r>
            <a:r>
              <a:rPr lang="en-US" sz="2600" dirty="0" smtClean="0"/>
              <a:t>   and </a:t>
            </a:r>
            <a:r>
              <a:rPr lang="en-US" sz="2600" dirty="0"/>
              <a:t>functionalities of </a:t>
            </a:r>
            <a:r>
              <a:rPr lang="en-US" sz="2600" dirty="0" smtClean="0"/>
              <a:t>Java, </a:t>
            </a:r>
            <a:r>
              <a:rPr lang="en-US" sz="2600" dirty="0"/>
              <a:t>the software has been developed in a neat and simple </a:t>
            </a:r>
            <a:r>
              <a:rPr lang="en-US" sz="2600" dirty="0" smtClean="0"/>
              <a:t>manner  ,   thereby </a:t>
            </a:r>
            <a:r>
              <a:rPr lang="en-US" sz="2600" dirty="0"/>
              <a:t>reducing the operators </a:t>
            </a:r>
            <a:r>
              <a:rPr lang="en-US" sz="2600" dirty="0" smtClean="0"/>
              <a:t>  work</a:t>
            </a:r>
            <a:r>
              <a:rPr lang="en-US" sz="2600" dirty="0"/>
              <a:t>. </a:t>
            </a:r>
            <a:r>
              <a:rPr lang="en-US" sz="2600" dirty="0" smtClean="0"/>
              <a:t>   The  speed   and   accuracy   are </a:t>
            </a:r>
            <a:r>
              <a:rPr lang="en-US" sz="2600" dirty="0"/>
              <a:t>maintained in proper way. The user friendly nature of this software developed in </a:t>
            </a:r>
            <a:r>
              <a:rPr lang="en-US" sz="2600" dirty="0" smtClean="0"/>
              <a:t>Java </a:t>
            </a:r>
            <a:r>
              <a:rPr lang="en-US" sz="2600" dirty="0"/>
              <a:t>framework is very easy to work with both for the higher management as well as other employees with little knowledge of computer. The results obtained </a:t>
            </a:r>
            <a:r>
              <a:rPr lang="en-US" sz="2600" dirty="0" smtClean="0"/>
              <a:t>will </a:t>
            </a:r>
            <a:r>
              <a:rPr lang="en-US" sz="2600" dirty="0"/>
              <a:t>fully satisfactory from the user point of view. </a:t>
            </a:r>
            <a:endParaRPr lang="en-US" dirty="0"/>
          </a:p>
        </p:txBody>
      </p:sp>
    </p:spTree>
    <p:extLst>
      <p:ext uri="{BB962C8B-B14F-4D97-AF65-F5344CB8AC3E}">
        <p14:creationId xmlns:p14="http://schemas.microsoft.com/office/powerpoint/2010/main" xmlns="" val="356738893"/>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3544047" cy="923330"/>
          </a:xfrm>
          <a:prstGeom prst="rect">
            <a:avLst/>
          </a:prstGeom>
          <a:noFill/>
        </p:spPr>
        <p:txBody>
          <a:bodyPr wrap="none" rtlCol="0">
            <a:sp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References:</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
        <p:nvSpPr>
          <p:cNvPr id="4" name="TextBox 3"/>
          <p:cNvSpPr txBox="1"/>
          <p:nvPr/>
        </p:nvSpPr>
        <p:spPr>
          <a:xfrm>
            <a:off x="1155700" y="2057400"/>
            <a:ext cx="4754208" cy="461665"/>
          </a:xfrm>
          <a:prstGeom prst="rect">
            <a:avLst/>
          </a:prstGeom>
          <a:noFill/>
        </p:spPr>
        <p:txBody>
          <a:bodyPr wrap="square" rtlCol="0">
            <a:spAutoFit/>
          </a:bodyPr>
          <a:lstStyle/>
          <a:p>
            <a:r>
              <a:rPr lang="en-US" sz="2400" u="sng" dirty="0" smtClean="0">
                <a:solidFill>
                  <a:srgbClr val="CC0099"/>
                </a:solidFill>
              </a:rPr>
              <a:t>http://www4.comp.polyu.edu.hk</a:t>
            </a:r>
            <a:endParaRPr lang="en-US" sz="2400" u="sng" dirty="0">
              <a:solidFill>
                <a:srgbClr val="CC0099"/>
              </a:solidFill>
            </a:endParaRPr>
          </a:p>
        </p:txBody>
      </p:sp>
      <p:sp>
        <p:nvSpPr>
          <p:cNvPr id="6" name="TextBox 5"/>
          <p:cNvSpPr txBox="1"/>
          <p:nvPr/>
        </p:nvSpPr>
        <p:spPr>
          <a:xfrm>
            <a:off x="1155700" y="2667000"/>
            <a:ext cx="7010400" cy="461665"/>
          </a:xfrm>
          <a:prstGeom prst="rect">
            <a:avLst/>
          </a:prstGeom>
          <a:noFill/>
        </p:spPr>
        <p:txBody>
          <a:bodyPr wrap="square" rtlCol="0">
            <a:spAutoFit/>
          </a:bodyPr>
          <a:lstStyle/>
          <a:p>
            <a:r>
              <a:rPr lang="en-US" sz="2400" u="sng" dirty="0" smtClean="0">
                <a:solidFill>
                  <a:srgbClr val="CC0099"/>
                </a:solidFill>
              </a:rPr>
              <a:t>http://seminarprojects.com</a:t>
            </a:r>
            <a:endParaRPr lang="en-US" sz="2400" u="sng" dirty="0">
              <a:solidFill>
                <a:srgbClr val="CC0099"/>
              </a:solidFill>
            </a:endParaRPr>
          </a:p>
        </p:txBody>
      </p:sp>
      <p:sp>
        <p:nvSpPr>
          <p:cNvPr id="7" name="TextBox 6"/>
          <p:cNvSpPr txBox="1"/>
          <p:nvPr/>
        </p:nvSpPr>
        <p:spPr>
          <a:xfrm>
            <a:off x="1155700" y="3348335"/>
            <a:ext cx="7073900" cy="461665"/>
          </a:xfrm>
          <a:prstGeom prst="rect">
            <a:avLst/>
          </a:prstGeom>
          <a:noFill/>
        </p:spPr>
        <p:txBody>
          <a:bodyPr wrap="square" rtlCol="0">
            <a:spAutoFit/>
          </a:bodyPr>
          <a:lstStyle/>
          <a:p>
            <a:r>
              <a:rPr lang="en-US" sz="2400" u="sng" dirty="0" smtClean="0">
                <a:solidFill>
                  <a:srgbClr val="CC0099"/>
                </a:solidFill>
              </a:rPr>
              <a:t>http://www.freestudentprojects.com</a:t>
            </a:r>
            <a:endParaRPr lang="en-US" sz="2400" u="sng" dirty="0">
              <a:solidFill>
                <a:srgbClr val="CC0099"/>
              </a:solidFill>
            </a:endParaRPr>
          </a:p>
        </p:txBody>
      </p:sp>
      <p:sp>
        <p:nvSpPr>
          <p:cNvPr id="8" name="TextBox 7"/>
          <p:cNvSpPr txBox="1"/>
          <p:nvPr/>
        </p:nvSpPr>
        <p:spPr>
          <a:xfrm>
            <a:off x="1155700" y="3962400"/>
            <a:ext cx="7150100" cy="461665"/>
          </a:xfrm>
          <a:prstGeom prst="rect">
            <a:avLst/>
          </a:prstGeom>
          <a:noFill/>
        </p:spPr>
        <p:txBody>
          <a:bodyPr wrap="square" rtlCol="0">
            <a:spAutoFit/>
          </a:bodyPr>
          <a:lstStyle/>
          <a:p>
            <a:r>
              <a:rPr lang="en-US" sz="2400" u="sng" dirty="0" smtClean="0">
                <a:solidFill>
                  <a:srgbClr val="CC0099"/>
                </a:solidFill>
              </a:rPr>
              <a:t>http://www.kashipara.com</a:t>
            </a:r>
            <a:endParaRPr lang="en-US" sz="2400" u="sng" dirty="0">
              <a:solidFill>
                <a:srgbClr val="CC0099"/>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5800" y="2514600"/>
            <a:ext cx="6944723" cy="156966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406400"/>
            <a:ext cx="8077200" cy="1143000"/>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rPr>
              <a:t>Introduction to</a:t>
            </a:r>
            <a:r>
              <a:rPr kumimoji="0" lang="en-US" sz="5400" b="1" i="0" u="none" strike="noStrike" kern="1200" normalizeH="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rPr>
              <a:t> Our System</a:t>
            </a:r>
            <a:endParaRPr kumimoji="0" lang="en-US" sz="5400" b="1" i="0" u="none" strike="noStrike" kern="120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libri" pitchFamily="34" charset="0"/>
              <a:ea typeface="+mj-ea"/>
              <a:cs typeface="Calibri" pitchFamily="34" charset="0"/>
            </a:endParaRPr>
          </a:p>
        </p:txBody>
      </p:sp>
      <p:sp>
        <p:nvSpPr>
          <p:cNvPr id="5" name="Rectangle 3"/>
          <p:cNvSpPr txBox="1">
            <a:spLocks noChangeArrowheads="1"/>
          </p:cNvSpPr>
          <p:nvPr/>
        </p:nvSpPr>
        <p:spPr>
          <a:xfrm>
            <a:off x="304800" y="1524000"/>
            <a:ext cx="6324600" cy="5029200"/>
          </a:xfrm>
          <a:prstGeom prst="rect">
            <a:avLst/>
          </a:prstGeom>
        </p:spPr>
        <p:txBody>
          <a:bodyPr vert="horz">
            <a:normAutofit fontScale="92500" lnSpcReduction="20000"/>
          </a:bodyPr>
          <a:lstStyle/>
          <a:p>
            <a:pPr marL="274320" lvl="0" indent="-274320" algn="just">
              <a:spcBef>
                <a:spcPts val="600"/>
              </a:spcBef>
              <a:buClr>
                <a:schemeClr val="tx2"/>
              </a:buClr>
              <a:buSzPct val="73000"/>
              <a:defRPr/>
            </a:pPr>
            <a:r>
              <a:rPr lang="en-US" sz="2800" dirty="0" smtClean="0"/>
              <a:t>		 </a:t>
            </a:r>
            <a:r>
              <a:rPr lang="en-US" sz="3500" dirty="0" smtClean="0"/>
              <a:t>A </a:t>
            </a:r>
            <a:r>
              <a:rPr lang="en-US" sz="3500" dirty="0"/>
              <a:t>Student Management System (SMS) is designed to help collages for management of dental student</a:t>
            </a:r>
            <a:r>
              <a:rPr lang="en-US" sz="3500" dirty="0" smtClean="0"/>
              <a:t>.</a:t>
            </a:r>
          </a:p>
          <a:p>
            <a:pPr marL="274320" lvl="0" indent="-274320" algn="just">
              <a:spcBef>
                <a:spcPts val="600"/>
              </a:spcBef>
              <a:buClr>
                <a:schemeClr val="tx2"/>
              </a:buClr>
              <a:buSzPct val="73000"/>
              <a:defRPr/>
            </a:pPr>
            <a:endParaRPr lang="en-US" sz="3500" dirty="0" smtClean="0"/>
          </a:p>
          <a:p>
            <a:pPr marL="274320" lvl="0" indent="-274320" algn="just">
              <a:spcBef>
                <a:spcPts val="600"/>
              </a:spcBef>
              <a:buClr>
                <a:schemeClr val="tx2"/>
              </a:buClr>
              <a:buSzPct val="73000"/>
              <a:defRPr/>
            </a:pPr>
            <a:r>
              <a:rPr lang="en-US" sz="3500" dirty="0"/>
              <a:t> </a:t>
            </a:r>
            <a:r>
              <a:rPr lang="en-US" sz="3500" dirty="0" smtClean="0"/>
              <a:t>          The Student Record Management System avoids an complexity of managing the student record </a:t>
            </a:r>
            <a:r>
              <a:rPr lang="en-US" sz="3500" dirty="0" err="1" smtClean="0"/>
              <a:t>mannualy</a:t>
            </a:r>
            <a:r>
              <a:rPr lang="en-US" sz="3500" dirty="0" smtClean="0"/>
              <a:t> on the paper.</a:t>
            </a:r>
          </a:p>
          <a:p>
            <a:pPr marL="274320" lvl="0" indent="-274320" algn="just">
              <a:spcBef>
                <a:spcPts val="600"/>
              </a:spcBef>
              <a:buClr>
                <a:schemeClr val="tx2"/>
              </a:buClr>
              <a:buSzPct val="73000"/>
              <a:defRPr/>
            </a:pPr>
            <a:endParaRPr lang="en-US" sz="3500" dirty="0" smtClean="0"/>
          </a:p>
          <a:p>
            <a:pPr marL="274320" lvl="0" indent="-274320" algn="just">
              <a:spcBef>
                <a:spcPts val="600"/>
              </a:spcBef>
              <a:buClr>
                <a:schemeClr val="tx2"/>
              </a:buClr>
              <a:buSzPct val="73000"/>
              <a:defRPr/>
            </a:pPr>
            <a:r>
              <a:rPr lang="en-US" sz="2800" dirty="0" smtClean="0"/>
              <a:t> </a:t>
            </a:r>
            <a:endParaRPr kumimoji="0" lang="en-US" sz="2800" b="0" i="0" u="none" strike="noStrike" kern="1200" cap="none" spc="0" normalizeH="0" baseline="0" noProof="0" dirty="0" smtClean="0">
              <a:ln>
                <a:noFill/>
              </a:ln>
              <a:effectLst>
                <a:outerShdw blurRad="38100" dist="38100" dir="2700000" algn="tl">
                  <a:srgbClr val="000000"/>
                </a:outerShdw>
              </a:effectLst>
              <a:uLnTx/>
              <a:uFillTx/>
              <a:latin typeface="Times New Roman" pitchFamily="18" charset="0"/>
              <a:cs typeface="Times New Roman" pitchFamily="18" charset="0"/>
            </a:endParaRPr>
          </a:p>
        </p:txBody>
      </p:sp>
      <p:pic>
        <p:nvPicPr>
          <p:cNvPr id="2050" name="Picture 2" descr="D:\My Study\FINAL YEAR DATA\PRESENTATION\pro13\bookstack_small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1" y="1549400"/>
            <a:ext cx="2286000" cy="4699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457201"/>
            <a:ext cx="8077200" cy="838199"/>
          </a:xfrm>
        </p:spPr>
        <p:txBody>
          <a:bodyPr>
            <a:normAutofit lnSpcReduction="10000"/>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Objectives </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to Our System</a:t>
            </a:r>
          </a:p>
          <a:p>
            <a:pPr marL="18288" indent="0">
              <a:buNone/>
            </a:pPr>
            <a:endParaRPr lang="en-US" dirty="0"/>
          </a:p>
        </p:txBody>
      </p:sp>
      <p:sp>
        <p:nvSpPr>
          <p:cNvPr id="3" name="Title 2"/>
          <p:cNvSpPr>
            <a:spLocks noGrp="1"/>
          </p:cNvSpPr>
          <p:nvPr>
            <p:ph type="title"/>
          </p:nvPr>
        </p:nvSpPr>
        <p:spPr>
          <a:xfrm>
            <a:off x="152400" y="1295400"/>
            <a:ext cx="8382000" cy="1295400"/>
          </a:xfrm>
        </p:spPr>
        <p:txBody>
          <a:bodyPr/>
          <a:lstStyle/>
          <a:p>
            <a:pPr marL="457200" indent="-457200">
              <a:buFont typeface="Arial" pitchFamily="34" charset="0"/>
              <a:buChar char="•"/>
            </a:pPr>
            <a:r>
              <a:rPr lang="en-US" sz="2600" dirty="0"/>
              <a:t> We have to organize the internal and external record   </a:t>
            </a:r>
            <a:r>
              <a:rPr lang="en-US" sz="2600" dirty="0" smtClean="0"/>
              <a:t> </a:t>
            </a:r>
            <a:r>
              <a:rPr lang="en-US" sz="2600" dirty="0"/>
              <a:t>related to college for the different purposes.</a:t>
            </a:r>
            <a:br>
              <a:rPr lang="en-US" sz="2600" dirty="0"/>
            </a:br>
            <a:endParaRPr lang="en-US" sz="2600" dirty="0"/>
          </a:p>
        </p:txBody>
      </p:sp>
      <p:sp>
        <p:nvSpPr>
          <p:cNvPr id="4" name="TextBox 3"/>
          <p:cNvSpPr txBox="1"/>
          <p:nvPr/>
        </p:nvSpPr>
        <p:spPr>
          <a:xfrm>
            <a:off x="76200" y="2438400"/>
            <a:ext cx="8610600" cy="4493538"/>
          </a:xfrm>
          <a:prstGeom prst="rect">
            <a:avLst/>
          </a:prstGeom>
          <a:noFill/>
        </p:spPr>
        <p:txBody>
          <a:bodyPr wrap="square" rtlCol="0">
            <a:spAutoFit/>
          </a:bodyPr>
          <a:lstStyle/>
          <a:p>
            <a:pPr marL="457200" indent="-457200">
              <a:buFont typeface="Arial" pitchFamily="34" charset="0"/>
              <a:buChar char="•"/>
            </a:pPr>
            <a:r>
              <a:rPr lang="en-US" sz="2600" dirty="0" smtClean="0"/>
              <a:t> We have to maintain the student record as per the   authentication and the student registration.</a:t>
            </a:r>
          </a:p>
          <a:p>
            <a:endParaRPr lang="en-US" sz="2600" dirty="0" smtClean="0"/>
          </a:p>
          <a:p>
            <a:pPr marL="285750" indent="-285750">
              <a:buFont typeface="Arial" pitchFamily="34" charset="0"/>
              <a:buChar char="•"/>
            </a:pPr>
            <a:r>
              <a:rPr lang="en-US" sz="2600" dirty="0" smtClean="0"/>
              <a:t>  To </a:t>
            </a:r>
            <a:r>
              <a:rPr lang="en-US" sz="2600" dirty="0"/>
              <a:t>Study the JDBC Technics in Java for the use of </a:t>
            </a:r>
            <a:r>
              <a:rPr lang="en-US" sz="2600" dirty="0" smtClean="0"/>
              <a:t>   connectivity </a:t>
            </a:r>
            <a:r>
              <a:rPr lang="en-US" sz="2600" dirty="0"/>
              <a:t>of our source code project to the database for storing the student record in the database</a:t>
            </a:r>
            <a:r>
              <a:rPr lang="en-US" sz="2600" dirty="0" smtClean="0"/>
              <a:t>.</a:t>
            </a:r>
          </a:p>
          <a:p>
            <a:pPr marL="285750" indent="-285750">
              <a:buFont typeface="Arial" pitchFamily="34" charset="0"/>
              <a:buChar char="•"/>
            </a:pPr>
            <a:endParaRPr lang="en-US" sz="2600" dirty="0"/>
          </a:p>
          <a:p>
            <a:pPr marL="285750" indent="-285750">
              <a:buFont typeface="Arial" pitchFamily="34" charset="0"/>
              <a:buChar char="•"/>
            </a:pPr>
            <a:r>
              <a:rPr lang="en-US" sz="2600" dirty="0"/>
              <a:t>To Study the Swings Technics of the GUI components which helps to design the Frames in our project . And about linking technic to link this frames.</a:t>
            </a:r>
          </a:p>
          <a:p>
            <a:pPr marL="285750" indent="-285750">
              <a:buFont typeface="Arial" pitchFamily="34" charset="0"/>
              <a:buChar char="•"/>
            </a:pPr>
            <a:endParaRPr lang="en-US" sz="2600" dirty="0"/>
          </a:p>
        </p:txBody>
      </p:sp>
    </p:spTree>
    <p:extLst>
      <p:ext uri="{BB962C8B-B14F-4D97-AF65-F5344CB8AC3E}">
        <p14:creationId xmlns:p14="http://schemas.microsoft.com/office/powerpoint/2010/main" xmlns="" val="366211877"/>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 y="609600"/>
            <a:ext cx="9067800" cy="1066800"/>
          </a:xfrm>
        </p:spPr>
        <p:txBody>
          <a:bodyPr>
            <a:no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    Scope &amp; Limitation  </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a:p>
            <a:endParaRPr lang="en-US" sz="5400" dirty="0"/>
          </a:p>
        </p:txBody>
      </p:sp>
      <p:sp>
        <p:nvSpPr>
          <p:cNvPr id="6" name="TextBox 5"/>
          <p:cNvSpPr txBox="1"/>
          <p:nvPr/>
        </p:nvSpPr>
        <p:spPr>
          <a:xfrm>
            <a:off x="685800" y="1295400"/>
            <a:ext cx="8305800" cy="6093976"/>
          </a:xfrm>
          <a:prstGeom prst="rect">
            <a:avLst/>
          </a:prstGeom>
          <a:noFill/>
        </p:spPr>
        <p:txBody>
          <a:bodyPr wrap="square" rtlCol="0">
            <a:spAutoFit/>
          </a:bodyPr>
          <a:lstStyle/>
          <a:p>
            <a:r>
              <a:rPr lang="en-US" sz="2600" u="sng" dirty="0" smtClean="0"/>
              <a:t>Scope:  </a:t>
            </a:r>
          </a:p>
          <a:p>
            <a:r>
              <a:rPr lang="en-US" sz="2600" dirty="0"/>
              <a:t> </a:t>
            </a:r>
            <a:r>
              <a:rPr lang="en-US" sz="2600" dirty="0" smtClean="0"/>
              <a:t>       Our project scope is not a big. Its an  only prefer to the college level . Its not an web based application , Its an desktop based application which helps to provide an interactive purpose for the college.</a:t>
            </a:r>
          </a:p>
          <a:p>
            <a:r>
              <a:rPr lang="en-US" sz="2600" u="sng" dirty="0" smtClean="0"/>
              <a:t>Limitation:</a:t>
            </a:r>
          </a:p>
          <a:p>
            <a:r>
              <a:rPr lang="en-US" sz="2600" u="sng" dirty="0" smtClean="0"/>
              <a:t> </a:t>
            </a:r>
            <a:endParaRPr lang="en-US" sz="2600" dirty="0" smtClean="0"/>
          </a:p>
          <a:p>
            <a:pPr marL="457200" indent="-457200">
              <a:buFont typeface="Arial" pitchFamily="34" charset="0"/>
              <a:buChar char="•"/>
            </a:pPr>
            <a:r>
              <a:rPr lang="en-US" sz="2600" dirty="0" smtClean="0"/>
              <a:t>Our  System  is only for the limited student which are belongs to our college and the department.</a:t>
            </a:r>
          </a:p>
          <a:p>
            <a:pPr marL="457200" indent="-457200">
              <a:buFont typeface="Arial" pitchFamily="34" charset="0"/>
              <a:buChar char="•"/>
            </a:pPr>
            <a:r>
              <a:rPr lang="en-US" sz="2600" dirty="0" smtClean="0"/>
              <a:t>Our System can only store the record about the college session.it does not contain the data about the personal details of the student.</a:t>
            </a:r>
          </a:p>
          <a:p>
            <a:pPr marL="457200" indent="-457200">
              <a:buFont typeface="Arial" pitchFamily="34" charset="0"/>
              <a:buChar char="•"/>
            </a:pPr>
            <a:r>
              <a:rPr lang="en-US" sz="2600" dirty="0" smtClean="0"/>
              <a:t>The security should be limited only the registration of the student  in terms of their authentication.</a:t>
            </a:r>
            <a:endParaRPr lang="en-US" sz="2600" dirty="0"/>
          </a:p>
          <a:p>
            <a:endParaRPr lang="en-US" sz="2600" dirty="0"/>
          </a:p>
        </p:txBody>
      </p:sp>
    </p:spTree>
    <p:extLst>
      <p:ext uri="{BB962C8B-B14F-4D97-AF65-F5344CB8AC3E}">
        <p14:creationId xmlns:p14="http://schemas.microsoft.com/office/powerpoint/2010/main" xmlns="" val="59033269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304801"/>
            <a:ext cx="7315200" cy="859333"/>
          </a:xfrm>
        </p:spPr>
        <p:txBody>
          <a:bodyPr>
            <a:normAutofit lnSpcReduction="10000"/>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Analysis of Our System</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
        <p:nvSpPr>
          <p:cNvPr id="4" name="TextBox 3"/>
          <p:cNvSpPr txBox="1"/>
          <p:nvPr/>
        </p:nvSpPr>
        <p:spPr>
          <a:xfrm>
            <a:off x="304800" y="1164134"/>
            <a:ext cx="8534400" cy="5693866"/>
          </a:xfrm>
          <a:prstGeom prst="rect">
            <a:avLst/>
          </a:prstGeom>
          <a:noFill/>
        </p:spPr>
        <p:txBody>
          <a:bodyPr wrap="square" rtlCol="0">
            <a:spAutoFit/>
          </a:bodyPr>
          <a:lstStyle/>
          <a:p>
            <a:r>
              <a:rPr lang="en-US" sz="2600" u="sng" dirty="0" smtClean="0"/>
              <a:t>Feasibility Study:</a:t>
            </a:r>
          </a:p>
          <a:p>
            <a:r>
              <a:rPr lang="en-US" sz="2600" dirty="0"/>
              <a:t> </a:t>
            </a:r>
            <a:r>
              <a:rPr lang="en-US" sz="2600" dirty="0" smtClean="0"/>
              <a:t>               Our System does not provide more security to</a:t>
            </a:r>
          </a:p>
          <a:p>
            <a:r>
              <a:rPr lang="en-US" sz="2600" dirty="0" smtClean="0"/>
              <a:t>the student identification like biological security. It provide only an security of student identification by the help of their image and the signature.</a:t>
            </a:r>
          </a:p>
          <a:p>
            <a:r>
              <a:rPr lang="en-US" sz="2600" u="sng" dirty="0" smtClean="0"/>
              <a:t>Existing System:</a:t>
            </a:r>
          </a:p>
          <a:p>
            <a:r>
              <a:rPr lang="en-US" sz="2600" dirty="0"/>
              <a:t> </a:t>
            </a:r>
            <a:r>
              <a:rPr lang="en-US" sz="2600" dirty="0" smtClean="0"/>
              <a:t>              We should only prefer for these System is to the database System with the java language like JDBC.</a:t>
            </a:r>
          </a:p>
          <a:p>
            <a:r>
              <a:rPr lang="en-US" sz="2600" u="sng" dirty="0" smtClean="0"/>
              <a:t>Problem Definition:</a:t>
            </a:r>
          </a:p>
          <a:p>
            <a:r>
              <a:rPr lang="en-US" sz="2600" dirty="0"/>
              <a:t> </a:t>
            </a:r>
            <a:r>
              <a:rPr lang="en-US" sz="2600" dirty="0" smtClean="0"/>
              <a:t>               If we did not take the help of these system than   we can face many problem in management of   student record. Because this System provides an interactive feature for registering , deleting , modifying the student data.</a:t>
            </a:r>
          </a:p>
        </p:txBody>
      </p:sp>
    </p:spTree>
    <p:extLst>
      <p:ext uri="{BB962C8B-B14F-4D97-AF65-F5344CB8AC3E}">
        <p14:creationId xmlns:p14="http://schemas.microsoft.com/office/powerpoint/2010/main" xmlns="" val="23557269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xmlns="" val="2216000718"/>
              </p:ext>
            </p:extLst>
          </p:nvPr>
        </p:nvGraphicFramePr>
        <p:xfrm>
          <a:off x="2209800" y="1371600"/>
          <a:ext cx="6629400" cy="4876800"/>
        </p:xfrm>
        <a:graphic>
          <a:graphicData uri="http://schemas.openxmlformats.org/presentationml/2006/ole">
            <p:oleObj spid="_x0000_s1030" name="Bitmap Image" r:id="rId3" imgW="3933333" imgH="4210638" progId="PBrush">
              <p:embed/>
            </p:oleObj>
          </a:graphicData>
        </a:graphic>
      </p:graphicFrame>
      <p:sp>
        <p:nvSpPr>
          <p:cNvPr id="5" name="Rectangle 4"/>
          <p:cNvSpPr/>
          <p:nvPr/>
        </p:nvSpPr>
        <p:spPr>
          <a:xfrm>
            <a:off x="76200" y="152400"/>
            <a:ext cx="8915400" cy="1754326"/>
          </a:xfrm>
          <a:prstGeom prst="rect">
            <a:avLst/>
          </a:prstGeom>
        </p:spPr>
        <p:txBody>
          <a:bodyPr wrap="square">
            <a:spAutoFit/>
          </a:bodyPr>
          <a:lstStyle/>
          <a:p>
            <a:pPr lvl="0">
              <a:spcBef>
                <a:spcPct val="0"/>
              </a:spcBef>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Provides Complete Security of   record</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Tree>
    <p:extLst>
      <p:ext uri="{BB962C8B-B14F-4D97-AF65-F5344CB8AC3E}">
        <p14:creationId xmlns:p14="http://schemas.microsoft.com/office/powerpoint/2010/main" xmlns="" val="233313864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
            <a:ext cx="7924800" cy="923330"/>
          </a:xfrm>
          <a:prstGeom prst="rect">
            <a:avLst/>
          </a:prstGeom>
        </p:spPr>
        <p:txBody>
          <a:bodyPr wrap="square">
            <a:sp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User Goals For a System</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
        <p:nvSpPr>
          <p:cNvPr id="3" name="Rectangle 2"/>
          <p:cNvSpPr/>
          <p:nvPr/>
        </p:nvSpPr>
        <p:spPr>
          <a:xfrm>
            <a:off x="228600" y="1066800"/>
            <a:ext cx="8763000" cy="4493538"/>
          </a:xfrm>
          <a:prstGeom prst="rect">
            <a:avLst/>
          </a:prstGeom>
        </p:spPr>
        <p:txBody>
          <a:bodyPr wrap="square">
            <a:spAutoFit/>
          </a:bodyPr>
          <a:lstStyle/>
          <a:p>
            <a:pPr marL="514350" indent="-514350" fontAlgn="base">
              <a:buFont typeface="+mj-lt"/>
              <a:buAutoNum type="arabicPeriod"/>
            </a:pPr>
            <a:r>
              <a:rPr lang="en-US" sz="2600" dirty="0"/>
              <a:t>User goals for a “ Student Records Management System” </a:t>
            </a:r>
            <a:r>
              <a:rPr lang="en-US" sz="2600" u="sng" dirty="0"/>
              <a:t>Practicality: </a:t>
            </a:r>
            <a:r>
              <a:rPr lang="en-US" sz="2600" dirty="0"/>
              <a:t>The system is quite stable and can be operated by the people with average intelligence</a:t>
            </a:r>
            <a:r>
              <a:rPr lang="en-US" sz="2600" dirty="0" smtClean="0"/>
              <a:t>.</a:t>
            </a:r>
          </a:p>
          <a:p>
            <a:pPr fontAlgn="base"/>
            <a:r>
              <a:rPr lang="en-US" sz="2600" dirty="0" smtClean="0"/>
              <a:t> </a:t>
            </a:r>
          </a:p>
          <a:p>
            <a:pPr fontAlgn="base"/>
            <a:r>
              <a:rPr lang="en-US" sz="2600" dirty="0" smtClean="0"/>
              <a:t>2.   </a:t>
            </a:r>
            <a:r>
              <a:rPr lang="en-US" sz="2600" u="sng" dirty="0" smtClean="0"/>
              <a:t>Efficiency</a:t>
            </a:r>
            <a:r>
              <a:rPr lang="en-US" sz="2600" u="sng" dirty="0"/>
              <a:t>: </a:t>
            </a:r>
            <a:r>
              <a:rPr lang="en-US" sz="2600" dirty="0" smtClean="0"/>
              <a:t>We </a:t>
            </a:r>
            <a:r>
              <a:rPr lang="en-US" sz="2600" dirty="0"/>
              <a:t>tried to involve accuracy, timeliness  </a:t>
            </a:r>
            <a:r>
              <a:rPr lang="en-US" sz="2600" dirty="0" smtClean="0"/>
              <a:t>   	and </a:t>
            </a:r>
            <a:r>
              <a:rPr lang="en-US" sz="2600" dirty="0"/>
              <a:t>comprehensiveness of the system output. </a:t>
            </a:r>
            <a:endParaRPr lang="en-US" sz="2600" dirty="0" smtClean="0"/>
          </a:p>
          <a:p>
            <a:pPr fontAlgn="base"/>
            <a:endParaRPr lang="en-US" sz="2600" dirty="0" smtClean="0"/>
          </a:p>
          <a:p>
            <a:pPr fontAlgn="base"/>
            <a:r>
              <a:rPr lang="en-US" sz="2600" dirty="0" smtClean="0"/>
              <a:t>3.    </a:t>
            </a:r>
            <a:r>
              <a:rPr lang="en-US" sz="2600" u="sng" dirty="0" smtClean="0"/>
              <a:t>Flexibility</a:t>
            </a:r>
            <a:r>
              <a:rPr lang="en-US" sz="2600" u="sng" dirty="0"/>
              <a:t>: </a:t>
            </a:r>
            <a:r>
              <a:rPr lang="en-US" sz="2600" dirty="0" smtClean="0"/>
              <a:t>We </a:t>
            </a:r>
            <a:r>
              <a:rPr lang="en-US" sz="2600" dirty="0"/>
              <a:t>have tried that the system should be </a:t>
            </a:r>
            <a:r>
              <a:rPr lang="en-US" sz="2600" dirty="0" smtClean="0"/>
              <a:t>  	modifiable </a:t>
            </a:r>
            <a:r>
              <a:rPr lang="en-US" sz="2600" dirty="0"/>
              <a:t>depending on the changing needs of the </a:t>
            </a:r>
            <a:r>
              <a:rPr lang="en-US" sz="2600" dirty="0" smtClean="0"/>
              <a:t>	user</a:t>
            </a:r>
            <a:r>
              <a:rPr lang="en-US" sz="2600" dirty="0"/>
              <a:t>. </a:t>
            </a:r>
            <a:endParaRPr lang="en-US" sz="2600" dirty="0" smtClean="0"/>
          </a:p>
        </p:txBody>
      </p:sp>
    </p:spTree>
    <p:extLst>
      <p:ext uri="{BB962C8B-B14F-4D97-AF65-F5344CB8AC3E}">
        <p14:creationId xmlns:p14="http://schemas.microsoft.com/office/powerpoint/2010/main" xmlns="" val="2396351877"/>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001000" cy="5693866"/>
          </a:xfrm>
          <a:prstGeom prst="rect">
            <a:avLst/>
          </a:prstGeom>
        </p:spPr>
        <p:txBody>
          <a:bodyPr wrap="square">
            <a:spAutoFit/>
          </a:bodyPr>
          <a:lstStyle/>
          <a:p>
            <a:pPr fontAlgn="base"/>
            <a:r>
              <a:rPr lang="en-US" dirty="0"/>
              <a:t> </a:t>
            </a:r>
            <a:r>
              <a:rPr lang="en-US" dirty="0" smtClean="0"/>
              <a:t>           </a:t>
            </a:r>
            <a:r>
              <a:rPr lang="en-US" sz="2600" dirty="0" smtClean="0"/>
              <a:t>Such </a:t>
            </a:r>
            <a:r>
              <a:rPr lang="en-US" sz="2600" dirty="0"/>
              <a:t>modifications should entail extensive reconstructing or recreation of software. It should also be portable to different computer systems. SECURITY PURPOSE Allow only authorized faculty and staff to insert, save &amp; show student records. Allow only administrator for insert, update, delete, save, show student records</a:t>
            </a:r>
            <a:r>
              <a:rPr lang="en-US" sz="2600" dirty="0" smtClean="0"/>
              <a:t>.</a:t>
            </a:r>
          </a:p>
          <a:p>
            <a:pPr fontAlgn="base"/>
            <a:endParaRPr lang="en-US" sz="2600" dirty="0"/>
          </a:p>
          <a:p>
            <a:pPr fontAlgn="base"/>
            <a:r>
              <a:rPr lang="en-US" sz="2600" dirty="0" smtClean="0"/>
              <a:t>          The information store in the database should be secured by the database security. The database security provides an interactive possibility to enter the password in the form than we can retrieve the record from the database.</a:t>
            </a:r>
            <a:endParaRPr lang="en-US" sz="2600" dirty="0"/>
          </a:p>
          <a:p>
            <a:r>
              <a:rPr lang="en-US" sz="2600" dirty="0"/>
              <a:t> </a:t>
            </a:r>
          </a:p>
        </p:txBody>
      </p:sp>
    </p:spTree>
    <p:extLst>
      <p:ext uri="{BB962C8B-B14F-4D97-AF65-F5344CB8AC3E}">
        <p14:creationId xmlns:p14="http://schemas.microsoft.com/office/powerpoint/2010/main" xmlns="" val="3102063723"/>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4209051535"/>
              </p:ext>
            </p:extLst>
          </p:nvPr>
        </p:nvGraphicFramePr>
        <p:xfrm>
          <a:off x="990600" y="1143000"/>
          <a:ext cx="7391400" cy="5410200"/>
        </p:xfrm>
        <a:graphic>
          <a:graphicData uri="http://schemas.openxmlformats.org/presentationml/2006/ole">
            <p:oleObj spid="_x0000_s3078" name="Bitmap Image" r:id="rId3" imgW="4896533" imgH="4401164" progId="PBrush">
              <p:embed/>
            </p:oleObj>
          </a:graphicData>
        </a:graphic>
      </p:graphicFrame>
      <p:sp>
        <p:nvSpPr>
          <p:cNvPr id="3" name="Rectangle 2"/>
          <p:cNvSpPr/>
          <p:nvPr/>
        </p:nvSpPr>
        <p:spPr>
          <a:xfrm>
            <a:off x="990600" y="0"/>
            <a:ext cx="6324039" cy="923330"/>
          </a:xfrm>
          <a:prstGeom prst="rect">
            <a:avLst/>
          </a:prstGeom>
        </p:spPr>
        <p:txBody>
          <a:bodyPr wrap="none">
            <a:spAutoFit/>
          </a:bodyPr>
          <a:lstStyle/>
          <a:p>
            <a:pPr marL="18288" lv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rPr>
              <a:t>Database User Frame</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pitchFamily="34" charset="0"/>
              <a:cs typeface="Calibri" pitchFamily="34" charset="0"/>
            </a:endParaRPr>
          </a:p>
        </p:txBody>
      </p:sp>
    </p:spTree>
    <p:extLst>
      <p:ext uri="{BB962C8B-B14F-4D97-AF65-F5344CB8AC3E}">
        <p14:creationId xmlns:p14="http://schemas.microsoft.com/office/powerpoint/2010/main" xmlns="" val="247946915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537</TotalTime>
  <Words>894</Words>
  <Application>Microsoft Office PowerPoint</Application>
  <PresentationFormat>On-screen Show (4:3)</PresentationFormat>
  <Paragraphs>101</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Elemental</vt:lpstr>
      <vt:lpstr>Bitmap Image</vt:lpstr>
      <vt:lpstr>Slide 1</vt:lpstr>
      <vt:lpstr>Slide 2</vt:lpstr>
      <vt:lpstr> We have to organize the internal and external record    related to college for the different purposes. </vt:lpstr>
      <vt:lpstr>Slide 4</vt:lpstr>
      <vt:lpstr>Slide 5</vt:lpstr>
      <vt:lpstr>Slide 6</vt:lpstr>
      <vt:lpstr>Slide 7</vt:lpstr>
      <vt:lpstr>Slide 8</vt:lpstr>
      <vt:lpstr>Slide 9</vt:lpstr>
      <vt:lpstr>Slide 10</vt:lpstr>
      <vt:lpstr>Slide 11</vt:lpstr>
      <vt:lpstr>Slide 12</vt:lpstr>
      <vt:lpstr>   </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SERVER</dc:creator>
  <cp:lastModifiedBy>Shubham</cp:lastModifiedBy>
  <cp:revision>81</cp:revision>
  <dcterms:created xsi:type="dcterms:W3CDTF">2012-01-20T07:07:09Z</dcterms:created>
  <dcterms:modified xsi:type="dcterms:W3CDTF">2014-02-14T19:08:17Z</dcterms:modified>
</cp:coreProperties>
</file>