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74" r:id="rId6"/>
    <p:sldId id="262" r:id="rId7"/>
    <p:sldId id="268" r:id="rId8"/>
    <p:sldId id="269" r:id="rId9"/>
    <p:sldId id="271" r:id="rId10"/>
    <p:sldId id="272" r:id="rId11"/>
    <p:sldId id="273"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30-12-2018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30-12-2018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30-12-2018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30-12-2018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30-12-2018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30-12-2018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30-12-2018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30-12-2018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30-12-2018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30-12-2018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30-12-2018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30-12-2018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US" sz="4400" dirty="0"/>
              <a:t>Loan Case Study</a:t>
            </a:r>
            <a:endParaRPr lang="en-IN" sz="1800" dirty="0"/>
          </a:p>
        </p:txBody>
      </p:sp>
      <p:sp>
        <p:nvSpPr>
          <p:cNvPr id="4" name="Rectangle 3">
            <a:extLst>
              <a:ext uri="{FF2B5EF4-FFF2-40B4-BE49-F238E27FC236}">
                <a16:creationId xmlns:a16="http://schemas.microsoft.com/office/drawing/2014/main" id="{F044D4F3-2EF5-4EAB-8558-E080713C1DB5}"/>
              </a:ext>
            </a:extLst>
          </p:cNvPr>
          <p:cNvSpPr/>
          <p:nvPr/>
        </p:nvSpPr>
        <p:spPr>
          <a:xfrm>
            <a:off x="690693" y="4313714"/>
            <a:ext cx="4233646" cy="2544286"/>
          </a:xfrm>
          <a:prstGeom prst="rect">
            <a:avLst/>
          </a:prstGeom>
        </p:spPr>
        <p:txBody>
          <a:bodyPr wrap="square">
            <a:spAutoFit/>
          </a:bodyPr>
          <a:lstStyle/>
          <a:p>
            <a:pPr fontAlgn="base"/>
            <a:r>
              <a:rPr lang="en-US" dirty="0">
                <a:solidFill>
                  <a:srgbClr val="000000"/>
                </a:solidFill>
                <a:latin typeface="Times New Roman" panose="02020603050405020304" pitchFamily="18" charset="0"/>
              </a:rPr>
              <a:t>Data Spark:</a:t>
            </a:r>
            <a:endParaRPr lang="en-US" sz="1200" dirty="0">
              <a:solidFill>
                <a:srgbClr val="000000"/>
              </a:solidFill>
              <a:latin typeface="Times New Roman" panose="02020603050405020304" pitchFamily="18" charset="0"/>
            </a:endParaRPr>
          </a:p>
          <a:p>
            <a:pPr fontAlgn="base">
              <a:spcBef>
                <a:spcPts val="1000"/>
              </a:spcBef>
              <a:buFont typeface="+mj-lt"/>
              <a:buAutoNum type="arabicPeriod"/>
            </a:pPr>
            <a:r>
              <a:rPr lang="en-US" dirty="0">
                <a:solidFill>
                  <a:srgbClr val="000000"/>
                </a:solidFill>
                <a:latin typeface="Times New Roman" panose="02020603050405020304" pitchFamily="18" charset="0"/>
              </a:rPr>
              <a:t>Vinay </a:t>
            </a:r>
            <a:r>
              <a:rPr lang="en-US" dirty="0" err="1">
                <a:solidFill>
                  <a:srgbClr val="000000"/>
                </a:solidFill>
                <a:latin typeface="Times New Roman" panose="02020603050405020304" pitchFamily="18" charset="0"/>
              </a:rPr>
              <a:t>Dharra</a:t>
            </a:r>
            <a:endParaRPr lang="en-US" dirty="0">
              <a:solidFill>
                <a:srgbClr val="000000"/>
              </a:solidFill>
              <a:latin typeface="Calibri" panose="020F0502020204030204" pitchFamily="34" charset="0"/>
            </a:endParaRPr>
          </a:p>
          <a:p>
            <a:pPr fontAlgn="base">
              <a:spcBef>
                <a:spcPts val="1000"/>
              </a:spcBef>
              <a:buFont typeface="+mj-lt"/>
              <a:buAutoNum type="arabicPeriod"/>
            </a:pPr>
            <a:r>
              <a:rPr lang="en-US" dirty="0">
                <a:solidFill>
                  <a:srgbClr val="000000"/>
                </a:solidFill>
                <a:latin typeface="Times New Roman" panose="02020603050405020304" pitchFamily="18" charset="0"/>
              </a:rPr>
              <a:t>Vijay Krishnan</a:t>
            </a:r>
            <a:endParaRPr lang="en-US" dirty="0">
              <a:solidFill>
                <a:srgbClr val="000000"/>
              </a:solidFill>
              <a:latin typeface="Calibri" panose="020F0502020204030204" pitchFamily="34" charset="0"/>
            </a:endParaRPr>
          </a:p>
          <a:p>
            <a:pPr fontAlgn="base">
              <a:spcBef>
                <a:spcPts val="1000"/>
              </a:spcBef>
              <a:buFont typeface="+mj-lt"/>
              <a:buAutoNum type="arabicPeriod"/>
            </a:pPr>
            <a:r>
              <a:rPr lang="en-US" dirty="0">
                <a:solidFill>
                  <a:srgbClr val="000000"/>
                </a:solidFill>
                <a:latin typeface="Times New Roman" panose="02020603050405020304" pitchFamily="18" charset="0"/>
              </a:rPr>
              <a:t> Shubham Pali</a:t>
            </a:r>
            <a:endParaRPr lang="en-US" dirty="0">
              <a:solidFill>
                <a:srgbClr val="000000"/>
              </a:solidFill>
              <a:latin typeface="Calibri" panose="020F0502020204030204" pitchFamily="34" charset="0"/>
            </a:endParaRPr>
          </a:p>
          <a:p>
            <a:pPr fontAlgn="base">
              <a:spcBef>
                <a:spcPts val="1000"/>
              </a:spcBef>
              <a:buFont typeface="+mj-lt"/>
              <a:buAutoNum type="arabicPeriod"/>
            </a:pPr>
            <a:r>
              <a:rPr lang="en-US" dirty="0">
                <a:solidFill>
                  <a:srgbClr val="000000"/>
                </a:solidFill>
                <a:latin typeface="Times New Roman" panose="02020603050405020304" pitchFamily="18" charset="0"/>
              </a:rPr>
              <a:t> VENKATA NITHEESH IMMADI</a:t>
            </a:r>
            <a:endParaRPr lang="en-US" dirty="0">
              <a:solidFill>
                <a:srgbClr val="000000"/>
              </a:solidFill>
              <a:latin typeface="Calibri" panose="020F0502020204030204" pitchFamily="34" charset="0"/>
            </a:endParaRPr>
          </a:p>
          <a:p>
            <a:br>
              <a:rPr lang="en-US" dirty="0"/>
            </a:br>
            <a:endParaRPr lang="en-US"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normAutofit/>
          </a:bodyPr>
          <a:lstStyle/>
          <a:p>
            <a:r>
              <a:rPr lang="en-IN" sz="1600" dirty="0"/>
              <a:t>Charged Off Probability by Employment Service</a:t>
            </a:r>
            <a:endParaRPr lang="en-IN" sz="1100" dirty="0"/>
          </a:p>
        </p:txBody>
      </p:sp>
      <p:pic>
        <p:nvPicPr>
          <p:cNvPr id="3" name="Picture 2">
            <a:extLst>
              <a:ext uri="{FF2B5EF4-FFF2-40B4-BE49-F238E27FC236}">
                <a16:creationId xmlns:a16="http://schemas.microsoft.com/office/drawing/2014/main" id="{4F406871-B460-43EC-8FB3-8B5905828108}"/>
              </a:ext>
            </a:extLst>
          </p:cNvPr>
          <p:cNvPicPr>
            <a:picLocks noChangeAspect="1"/>
          </p:cNvPicPr>
          <p:nvPr/>
        </p:nvPicPr>
        <p:blipFill>
          <a:blip r:embed="rId2"/>
          <a:stretch>
            <a:fillRect/>
          </a:stretch>
        </p:blipFill>
        <p:spPr>
          <a:xfrm>
            <a:off x="1096736" y="1689507"/>
            <a:ext cx="9353550" cy="3848100"/>
          </a:xfrm>
          <a:prstGeom prst="rect">
            <a:avLst/>
          </a:prstGeom>
        </p:spPr>
      </p:pic>
    </p:spTree>
    <p:extLst>
      <p:ext uri="{BB962C8B-B14F-4D97-AF65-F5344CB8AC3E}">
        <p14:creationId xmlns:p14="http://schemas.microsoft.com/office/powerpoint/2010/main" val="263809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normAutofit/>
          </a:bodyPr>
          <a:lstStyle/>
          <a:p>
            <a:r>
              <a:rPr lang="en-IN" sz="1600" dirty="0"/>
              <a:t>Charged Off Probability by Loan Funded Amount</a:t>
            </a:r>
            <a:endParaRPr lang="en-IN" sz="1100" dirty="0"/>
          </a:p>
        </p:txBody>
      </p:sp>
      <p:pic>
        <p:nvPicPr>
          <p:cNvPr id="2" name="Picture 1">
            <a:extLst>
              <a:ext uri="{FF2B5EF4-FFF2-40B4-BE49-F238E27FC236}">
                <a16:creationId xmlns:a16="http://schemas.microsoft.com/office/drawing/2014/main" id="{503D5C40-7052-45EE-8780-B1DB2C82E016}"/>
              </a:ext>
            </a:extLst>
          </p:cNvPr>
          <p:cNvPicPr>
            <a:picLocks noChangeAspect="1"/>
          </p:cNvPicPr>
          <p:nvPr/>
        </p:nvPicPr>
        <p:blipFill>
          <a:blip r:embed="rId2"/>
          <a:stretch>
            <a:fillRect/>
          </a:stretch>
        </p:blipFill>
        <p:spPr>
          <a:xfrm>
            <a:off x="1107077" y="1730535"/>
            <a:ext cx="9372600" cy="3933825"/>
          </a:xfrm>
          <a:prstGeom prst="rect">
            <a:avLst/>
          </a:prstGeom>
        </p:spPr>
      </p:pic>
    </p:spTree>
    <p:extLst>
      <p:ext uri="{BB962C8B-B14F-4D97-AF65-F5344CB8AC3E}">
        <p14:creationId xmlns:p14="http://schemas.microsoft.com/office/powerpoint/2010/main" val="1944150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600" dirty="0"/>
              <a:t>Following driving factors are behind the loan defaults :</a:t>
            </a:r>
          </a:p>
          <a:p>
            <a:r>
              <a:rPr lang="en-US" sz="1400" dirty="0"/>
              <a:t>Location or District or State where the Loan Applicant belongs to.</a:t>
            </a:r>
          </a:p>
          <a:p>
            <a:r>
              <a:rPr lang="en-US" sz="1400" dirty="0"/>
              <a:t>Purpose of the Loan</a:t>
            </a:r>
          </a:p>
          <a:p>
            <a:r>
              <a:rPr lang="en-US" sz="1400" dirty="0"/>
              <a:t>Annual Income of the Loan Applicant</a:t>
            </a:r>
          </a:p>
          <a:p>
            <a:r>
              <a:rPr lang="en-US" sz="1400" dirty="0"/>
              <a:t>Loan Grade to which the Applicant is categorized</a:t>
            </a:r>
          </a:p>
          <a:p>
            <a:r>
              <a:rPr lang="en-US" sz="1400" dirty="0"/>
              <a:t>Employee Term of Service </a:t>
            </a:r>
            <a:r>
              <a:rPr lang="en-US" sz="1400" dirty="0" err="1"/>
              <a:t>i.e</a:t>
            </a:r>
            <a:r>
              <a:rPr lang="en-US" sz="1400" dirty="0"/>
              <a:t> the Applicant Employment Record</a:t>
            </a:r>
          </a:p>
          <a:p>
            <a:r>
              <a:rPr lang="en-US" sz="1400" dirty="0"/>
              <a:t>Loan Funded Amount</a:t>
            </a:r>
          </a:p>
          <a:p>
            <a:pPr marL="0" indent="0">
              <a:buNone/>
            </a:pPr>
            <a:endParaRPr lang="en-IN" sz="1400" dirty="0"/>
          </a:p>
        </p:txBody>
      </p:sp>
      <p:sp>
        <p:nvSpPr>
          <p:cNvPr id="5" name="Title 1"/>
          <p:cNvSpPr>
            <a:spLocks noGrp="1"/>
          </p:cNvSpPr>
          <p:nvPr>
            <p:ph type="title"/>
          </p:nvPr>
        </p:nvSpPr>
        <p:spPr>
          <a:xfrm>
            <a:off x="1136469" y="640080"/>
            <a:ext cx="9313817" cy="856138"/>
          </a:xfrm>
        </p:spPr>
        <p:txBody>
          <a:bodyPr>
            <a:normAutofit/>
          </a:bodyPr>
          <a:lstStyle/>
          <a:p>
            <a:r>
              <a:rPr lang="en-IN" sz="3600" b="1" dirty="0"/>
              <a:t> </a:t>
            </a:r>
            <a:r>
              <a:rPr lang="en-IN" sz="2400" dirty="0"/>
              <a:t>&lt;Conclusions&gt;</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54926"/>
            <a:ext cx="11168742" cy="4336149"/>
          </a:xfrm>
        </p:spPr>
        <p:txBody>
          <a:bodyPr>
            <a:normAutofit/>
          </a:bodyPr>
          <a:lstStyle/>
          <a:p>
            <a:pPr marL="0" indent="0">
              <a:buNone/>
            </a:pPr>
            <a:r>
              <a:rPr lang="en-IN" sz="1600" dirty="0"/>
              <a:t>Based on detailed analysis we performed on dataset provided, we have concluded following results</a:t>
            </a:r>
          </a:p>
          <a:p>
            <a:r>
              <a:rPr lang="en-US" sz="1400" dirty="0"/>
              <a:t>NV, NM , SD and NJ areas have high rates of Charged Off Loans. Hence it is prudent to discover more why default is happening in these areas and company must take care of this in future disbursals</a:t>
            </a:r>
          </a:p>
          <a:p>
            <a:r>
              <a:rPr lang="en-US" sz="1400" dirty="0"/>
              <a:t>The small business loans, renewable energy loans and educational loans had the higher risk of loan defaults</a:t>
            </a:r>
          </a:p>
          <a:p>
            <a:r>
              <a:rPr lang="en-US" sz="1400" dirty="0"/>
              <a:t>The loan applicants belonging to grades E to F defaulted on loans</a:t>
            </a:r>
          </a:p>
          <a:p>
            <a:r>
              <a:rPr lang="en-US" sz="1400" dirty="0"/>
              <a:t>The applicants belonging to the annual income group which is less than 25000 USD defaulted on loans.</a:t>
            </a:r>
          </a:p>
          <a:p>
            <a:r>
              <a:rPr lang="en-US" sz="1400" dirty="0"/>
              <a:t>Most of the applicant's loan interest rates fall between 7% to 10% but the risk is also high due to higher charged off numbers.</a:t>
            </a:r>
          </a:p>
          <a:p>
            <a:r>
              <a:rPr lang="en-US" sz="1400" dirty="0"/>
              <a:t>The company is not advised to give loans to any applicants who have shorter duration of service (less than a year) as part of previous employment record. Maybe the applicant has joined a new company or in probation carries a higher risk of loan defaults</a:t>
            </a:r>
          </a:p>
          <a:p>
            <a:r>
              <a:rPr lang="en-US" sz="1400" dirty="0"/>
              <a:t>The probability of higher defaults lies in the 15000-20000 (funded amount) category. Hence more analysis can be done on for what purpose this amount is used and accordingly take the action as needed</a:t>
            </a:r>
            <a:endParaRPr lang="en-IN" sz="1400" dirty="0"/>
          </a:p>
          <a:p>
            <a:pPr marL="0" indent="0">
              <a:buNone/>
            </a:pPr>
            <a:endParaRPr lang="en-IN" sz="1100" dirty="0"/>
          </a:p>
        </p:txBody>
      </p:sp>
      <p:sp>
        <p:nvSpPr>
          <p:cNvPr id="5" name="Title 1"/>
          <p:cNvSpPr>
            <a:spLocks noGrp="1"/>
          </p:cNvSpPr>
          <p:nvPr>
            <p:ph type="title"/>
          </p:nvPr>
        </p:nvSpPr>
        <p:spPr>
          <a:xfrm>
            <a:off x="272403" y="998788"/>
            <a:ext cx="9313817" cy="856138"/>
          </a:xfrm>
        </p:spPr>
        <p:txBody>
          <a:bodyPr/>
          <a:lstStyle/>
          <a:p>
            <a:r>
              <a:rPr lang="en-IN" b="1" dirty="0"/>
              <a:t> </a:t>
            </a:r>
            <a:r>
              <a:rPr lang="en-IN" sz="2800" dirty="0"/>
              <a:t>&lt;Abstract&gt;</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a:t> </a:t>
            </a:r>
            <a:r>
              <a:rPr lang="en-IN" sz="2800" dirty="0"/>
              <a:t>&lt;Problem solving methodology&gt;</a:t>
            </a:r>
          </a:p>
        </p:txBody>
      </p:sp>
      <p:sp>
        <p:nvSpPr>
          <p:cNvPr id="2" name="Oval 1">
            <a:extLst>
              <a:ext uri="{FF2B5EF4-FFF2-40B4-BE49-F238E27FC236}">
                <a16:creationId xmlns:a16="http://schemas.microsoft.com/office/drawing/2014/main" id="{07136393-9B79-4EFD-A267-8CFF06A2DA0A}"/>
              </a:ext>
            </a:extLst>
          </p:cNvPr>
          <p:cNvSpPr/>
          <p:nvPr/>
        </p:nvSpPr>
        <p:spPr>
          <a:xfrm>
            <a:off x="679269" y="4412615"/>
            <a:ext cx="91440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Stop	</a:t>
            </a:r>
          </a:p>
        </p:txBody>
      </p:sp>
      <p:sp>
        <p:nvSpPr>
          <p:cNvPr id="7" name="Rectangle: Rounded Corners 6">
            <a:extLst>
              <a:ext uri="{FF2B5EF4-FFF2-40B4-BE49-F238E27FC236}">
                <a16:creationId xmlns:a16="http://schemas.microsoft.com/office/drawing/2014/main" id="{609EBEB8-256F-468A-8FFA-677A3C83DC07}"/>
              </a:ext>
            </a:extLst>
          </p:cNvPr>
          <p:cNvSpPr/>
          <p:nvPr/>
        </p:nvSpPr>
        <p:spPr>
          <a:xfrm>
            <a:off x="2399251" y="1946244"/>
            <a:ext cx="2650921" cy="9227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a:t>Data Cleaning</a:t>
            </a:r>
            <a:r>
              <a:rPr lang="en-US" sz="1200" dirty="0"/>
              <a:t>:</a:t>
            </a:r>
          </a:p>
          <a:p>
            <a:pPr algn="ctr"/>
            <a:r>
              <a:rPr lang="en-US" sz="1200" dirty="0"/>
              <a:t>Check null percentage and removing unwanted column &amp; check for distinct values in column</a:t>
            </a:r>
          </a:p>
        </p:txBody>
      </p:sp>
      <p:sp>
        <p:nvSpPr>
          <p:cNvPr id="8" name="Rectangle: Rounded Corners 7">
            <a:extLst>
              <a:ext uri="{FF2B5EF4-FFF2-40B4-BE49-F238E27FC236}">
                <a16:creationId xmlns:a16="http://schemas.microsoft.com/office/drawing/2014/main" id="{E6898CC4-A799-4580-8B8E-4047002194B9}"/>
              </a:ext>
            </a:extLst>
          </p:cNvPr>
          <p:cNvSpPr/>
          <p:nvPr/>
        </p:nvSpPr>
        <p:spPr>
          <a:xfrm>
            <a:off x="5793377" y="1946245"/>
            <a:ext cx="2418047" cy="9227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a:t>Univariant Analysis</a:t>
            </a:r>
            <a:r>
              <a:rPr lang="en-US" sz="1200" dirty="0"/>
              <a:t> on continuous variable : </a:t>
            </a:r>
            <a:r>
              <a:rPr lang="en-US" sz="1200" dirty="0" err="1"/>
              <a:t>loan_amnt</a:t>
            </a:r>
            <a:r>
              <a:rPr lang="en-US" sz="1200" dirty="0"/>
              <a:t>, </a:t>
            </a:r>
            <a:r>
              <a:rPr lang="en-US" sz="1200" dirty="0" err="1"/>
              <a:t>int_rate</a:t>
            </a:r>
            <a:r>
              <a:rPr lang="en-US" sz="1200" dirty="0"/>
              <a:t>, </a:t>
            </a:r>
            <a:r>
              <a:rPr lang="en-US" sz="1200" dirty="0" err="1"/>
              <a:t>annual_inc</a:t>
            </a:r>
            <a:r>
              <a:rPr lang="en-US" sz="1200" dirty="0"/>
              <a:t> &amp; on categorical variable : </a:t>
            </a:r>
            <a:r>
              <a:rPr lang="en-US" sz="1200" dirty="0" err="1"/>
              <a:t>loan_status</a:t>
            </a:r>
            <a:r>
              <a:rPr lang="en-US" sz="1200" dirty="0"/>
              <a:t>, purpose </a:t>
            </a:r>
            <a:r>
              <a:rPr lang="en-US" sz="1200" dirty="0" err="1"/>
              <a:t>etc</a:t>
            </a:r>
            <a:r>
              <a:rPr lang="en-US" sz="1200" dirty="0"/>
              <a:t> to get meaningful insights on data.</a:t>
            </a:r>
          </a:p>
        </p:txBody>
      </p:sp>
      <p:sp>
        <p:nvSpPr>
          <p:cNvPr id="9" name="Rectangle: Rounded Corners 8">
            <a:extLst>
              <a:ext uri="{FF2B5EF4-FFF2-40B4-BE49-F238E27FC236}">
                <a16:creationId xmlns:a16="http://schemas.microsoft.com/office/drawing/2014/main" id="{6EA4BF71-7BDE-4F61-9959-4E25ECD4F25B}"/>
              </a:ext>
            </a:extLst>
          </p:cNvPr>
          <p:cNvSpPr/>
          <p:nvPr/>
        </p:nvSpPr>
        <p:spPr>
          <a:xfrm>
            <a:off x="5793377" y="4412615"/>
            <a:ext cx="2418047"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a:t>Bivariant Analysis </a:t>
            </a:r>
            <a:r>
              <a:rPr lang="en-US" sz="1200" dirty="0"/>
              <a:t>: find charge off probability by state, purpose ,annual income, grades, employee experience, interest rate.</a:t>
            </a:r>
          </a:p>
        </p:txBody>
      </p:sp>
      <p:sp>
        <p:nvSpPr>
          <p:cNvPr id="10" name="Rectangle: Rounded Corners 9">
            <a:extLst>
              <a:ext uri="{FF2B5EF4-FFF2-40B4-BE49-F238E27FC236}">
                <a16:creationId xmlns:a16="http://schemas.microsoft.com/office/drawing/2014/main" id="{CC267AB1-57F6-4CDF-99E2-BDFB89842A84}"/>
              </a:ext>
            </a:extLst>
          </p:cNvPr>
          <p:cNvSpPr/>
          <p:nvPr/>
        </p:nvSpPr>
        <p:spPr>
          <a:xfrm>
            <a:off x="2515687" y="4414703"/>
            <a:ext cx="2418047"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Conclusion based on graphs plot and observation .</a:t>
            </a:r>
          </a:p>
        </p:txBody>
      </p:sp>
      <p:sp>
        <p:nvSpPr>
          <p:cNvPr id="11" name="Rectangle: Rounded Corners 10">
            <a:extLst>
              <a:ext uri="{FF2B5EF4-FFF2-40B4-BE49-F238E27FC236}">
                <a16:creationId xmlns:a16="http://schemas.microsoft.com/office/drawing/2014/main" id="{1F4C45CC-007D-40E5-BC74-45612002D018}"/>
              </a:ext>
            </a:extLst>
          </p:cNvPr>
          <p:cNvSpPr/>
          <p:nvPr/>
        </p:nvSpPr>
        <p:spPr>
          <a:xfrm>
            <a:off x="8690994" y="4412615"/>
            <a:ext cx="2418047"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p>
          <a:p>
            <a:pPr algn="ctr"/>
            <a:r>
              <a:rPr lang="en-US" sz="1200" b="1" dirty="0"/>
              <a:t>Correlation Matrix </a:t>
            </a:r>
            <a:r>
              <a:rPr lang="en-US" sz="1200" dirty="0"/>
              <a:t>: Draw heatmap to find correlation between variables.</a:t>
            </a:r>
          </a:p>
        </p:txBody>
      </p:sp>
      <p:sp>
        <p:nvSpPr>
          <p:cNvPr id="13" name="Oval 12">
            <a:extLst>
              <a:ext uri="{FF2B5EF4-FFF2-40B4-BE49-F238E27FC236}">
                <a16:creationId xmlns:a16="http://schemas.microsoft.com/office/drawing/2014/main" id="{9B0A8A8A-040C-4D4F-9474-BF5BFEF692D7}"/>
              </a:ext>
            </a:extLst>
          </p:cNvPr>
          <p:cNvSpPr/>
          <p:nvPr/>
        </p:nvSpPr>
        <p:spPr>
          <a:xfrm>
            <a:off x="679269" y="1954633"/>
            <a:ext cx="91440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Start	</a:t>
            </a:r>
          </a:p>
        </p:txBody>
      </p:sp>
      <p:cxnSp>
        <p:nvCxnSpPr>
          <p:cNvPr id="15" name="Straight Arrow Connector 14">
            <a:extLst>
              <a:ext uri="{FF2B5EF4-FFF2-40B4-BE49-F238E27FC236}">
                <a16:creationId xmlns:a16="http://schemas.microsoft.com/office/drawing/2014/main" id="{D51D32A1-95A7-4A21-8AAF-CD196F5A67D0}"/>
              </a:ext>
            </a:extLst>
          </p:cNvPr>
          <p:cNvCxnSpPr>
            <a:cxnSpLocks/>
            <a:stCxn id="13" idx="6"/>
            <a:endCxn id="7" idx="1"/>
          </p:cNvCxnSpPr>
          <p:nvPr/>
        </p:nvCxnSpPr>
        <p:spPr>
          <a:xfrm flipV="1">
            <a:off x="1593669" y="2407633"/>
            <a:ext cx="805582" cy="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BF94C21-972D-4839-BDF0-B78C2C719B83}"/>
              </a:ext>
            </a:extLst>
          </p:cNvPr>
          <p:cNvCxnSpPr>
            <a:cxnSpLocks/>
            <a:stCxn id="7" idx="3"/>
            <a:endCxn id="8" idx="1"/>
          </p:cNvCxnSpPr>
          <p:nvPr/>
        </p:nvCxnSpPr>
        <p:spPr>
          <a:xfrm>
            <a:off x="5050172" y="2407633"/>
            <a:ext cx="743205" cy="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FA40013-A0ED-4F97-AE63-F895AE79A758}"/>
              </a:ext>
            </a:extLst>
          </p:cNvPr>
          <p:cNvCxnSpPr>
            <a:cxnSpLocks/>
            <a:stCxn id="8" idx="3"/>
          </p:cNvCxnSpPr>
          <p:nvPr/>
        </p:nvCxnSpPr>
        <p:spPr>
          <a:xfrm flipV="1">
            <a:off x="8211424" y="2407632"/>
            <a:ext cx="479570" cy="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113FDB85-9FEF-4810-847B-5185C8301E8D}"/>
              </a:ext>
            </a:extLst>
          </p:cNvPr>
          <p:cNvSpPr/>
          <p:nvPr/>
        </p:nvSpPr>
        <p:spPr>
          <a:xfrm>
            <a:off x="8690994" y="1946245"/>
            <a:ext cx="2418047" cy="9227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b="1" dirty="0"/>
              <a:t>Derived Matrix </a:t>
            </a:r>
            <a:r>
              <a:rPr lang="en-US" sz="1200" dirty="0"/>
              <a:t>:Some New Columns are derived for analysis </a:t>
            </a:r>
            <a:r>
              <a:rPr lang="en-US" sz="1200" dirty="0" err="1"/>
              <a:t>like,loan_income_ratio,issue_month,issue_year</a:t>
            </a:r>
            <a:r>
              <a:rPr lang="en-US" sz="1200" dirty="0"/>
              <a:t> </a:t>
            </a:r>
            <a:r>
              <a:rPr lang="en-US" sz="1200" dirty="0" err="1"/>
              <a:t>etc</a:t>
            </a:r>
            <a:endParaRPr lang="en-US" sz="1200" dirty="0"/>
          </a:p>
        </p:txBody>
      </p:sp>
      <p:cxnSp>
        <p:nvCxnSpPr>
          <p:cNvPr id="29" name="Straight Arrow Connector 28">
            <a:extLst>
              <a:ext uri="{FF2B5EF4-FFF2-40B4-BE49-F238E27FC236}">
                <a16:creationId xmlns:a16="http://schemas.microsoft.com/office/drawing/2014/main" id="{EB1CA0AC-E190-4549-918C-3DDB1D5D4F25}"/>
              </a:ext>
            </a:extLst>
          </p:cNvPr>
          <p:cNvCxnSpPr>
            <a:cxnSpLocks/>
            <a:stCxn id="18" idx="2"/>
            <a:endCxn id="11" idx="0"/>
          </p:cNvCxnSpPr>
          <p:nvPr/>
        </p:nvCxnSpPr>
        <p:spPr>
          <a:xfrm>
            <a:off x="9900018" y="2868997"/>
            <a:ext cx="0" cy="1543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AC0F92E-8A1D-4058-8F19-84E63AC9D949}"/>
              </a:ext>
            </a:extLst>
          </p:cNvPr>
          <p:cNvCxnSpPr>
            <a:cxnSpLocks/>
            <a:stCxn id="11" idx="1"/>
            <a:endCxn id="9" idx="3"/>
          </p:cNvCxnSpPr>
          <p:nvPr/>
        </p:nvCxnSpPr>
        <p:spPr>
          <a:xfrm flipH="1">
            <a:off x="8211424" y="4869815"/>
            <a:ext cx="4795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7C45264-58ED-4367-A184-11A37DAE1F33}"/>
              </a:ext>
            </a:extLst>
          </p:cNvPr>
          <p:cNvCxnSpPr>
            <a:cxnSpLocks/>
            <a:stCxn id="9" idx="1"/>
            <a:endCxn id="10" idx="3"/>
          </p:cNvCxnSpPr>
          <p:nvPr/>
        </p:nvCxnSpPr>
        <p:spPr>
          <a:xfrm flipH="1">
            <a:off x="4933734" y="4869815"/>
            <a:ext cx="859643" cy="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D767BE3-8799-4D24-8745-DB8E28249DEE}"/>
              </a:ext>
            </a:extLst>
          </p:cNvPr>
          <p:cNvCxnSpPr>
            <a:cxnSpLocks/>
            <a:stCxn id="10" idx="1"/>
            <a:endCxn id="2" idx="6"/>
          </p:cNvCxnSpPr>
          <p:nvPr/>
        </p:nvCxnSpPr>
        <p:spPr>
          <a:xfrm flipH="1" flipV="1">
            <a:off x="1593669" y="4869815"/>
            <a:ext cx="922018" cy="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 </a:t>
            </a:r>
            <a:r>
              <a:rPr lang="en-IN" sz="2400" dirty="0"/>
              <a:t>&lt;Analysis&gt;</a:t>
            </a:r>
          </a:p>
        </p:txBody>
      </p:sp>
      <p:sp>
        <p:nvSpPr>
          <p:cNvPr id="3" name="Content Placeholder 2"/>
          <p:cNvSpPr>
            <a:spLocks noGrp="1"/>
          </p:cNvSpPr>
          <p:nvPr>
            <p:ph idx="1"/>
          </p:nvPr>
        </p:nvSpPr>
        <p:spPr>
          <a:xfrm>
            <a:off x="388171" y="1256869"/>
            <a:ext cx="11540974" cy="5320100"/>
          </a:xfrm>
        </p:spPr>
        <p:txBody>
          <a:bodyPr>
            <a:normAutofit/>
          </a:bodyPr>
          <a:lstStyle/>
          <a:p>
            <a:pPr lvl="1"/>
            <a:endParaRPr lang="en-US" sz="1600" dirty="0"/>
          </a:p>
          <a:p>
            <a:pPr lvl="1"/>
            <a:r>
              <a:rPr lang="en-US" sz="1600" dirty="0"/>
              <a:t>Business Understanding :</a:t>
            </a:r>
          </a:p>
          <a:p>
            <a:pPr marL="457200" lvl="1" indent="0">
              <a:buNone/>
            </a:pPr>
            <a:r>
              <a:rPr lang="en-US" sz="1800" dirty="0"/>
              <a:t>	</a:t>
            </a:r>
            <a:r>
              <a:rPr lang="en-US" sz="1400" dirty="0"/>
              <a:t>A consumer finance company which </a:t>
            </a:r>
            <a:r>
              <a:rPr lang="en-US" sz="1400" dirty="0" err="1"/>
              <a:t>specialises</a:t>
            </a:r>
            <a:r>
              <a:rPr lang="en-US" sz="1400" dirty="0"/>
              <a:t> in lending various types of loans to urban customers. When the company receives a loan application, the company has to make a decision for loan approval based on the applicant’s profile. Two types of risks are associated with the bank’s decision:</a:t>
            </a:r>
          </a:p>
          <a:p>
            <a:pPr marL="457200" lvl="1" indent="0">
              <a:buNone/>
            </a:pPr>
            <a:r>
              <a:rPr lang="en-US" sz="1400" dirty="0"/>
              <a:t> 	• If the applicant is likely to repay the loan, then not approving the loan results in a loss of business to the company</a:t>
            </a:r>
          </a:p>
          <a:p>
            <a:pPr marL="457200" lvl="1" indent="0">
              <a:buNone/>
            </a:pPr>
            <a:r>
              <a:rPr lang="en-US" sz="1400" dirty="0"/>
              <a:t>	• If the applicant is not likely to repay the loan, i.e. he/she is likely to default, then approving the loan may lead to a financial loss for the company</a:t>
            </a:r>
            <a:endParaRPr lang="en-US" sz="1800" dirty="0"/>
          </a:p>
          <a:p>
            <a:pPr lvl="1"/>
            <a:r>
              <a:rPr lang="en-US" sz="1600" dirty="0"/>
              <a:t>Data Understanding:</a:t>
            </a:r>
          </a:p>
          <a:p>
            <a:pPr marL="457200" lvl="1" indent="0">
              <a:buNone/>
            </a:pPr>
            <a:r>
              <a:rPr lang="en-US" sz="1800" dirty="0"/>
              <a:t>	</a:t>
            </a:r>
            <a:r>
              <a:rPr lang="en-US" sz="1600" dirty="0"/>
              <a:t>Dataset contains the information about past loan applicants and whether they ‘defaulted’ or not. </a:t>
            </a:r>
          </a:p>
          <a:p>
            <a:pPr lvl="1"/>
            <a:r>
              <a:rPr lang="en-US" sz="1600" dirty="0"/>
              <a:t>Univariant Analysis:</a:t>
            </a:r>
          </a:p>
          <a:p>
            <a:pPr marL="457200" lvl="1" indent="0">
              <a:buNone/>
            </a:pPr>
            <a:r>
              <a:rPr lang="en-US" sz="1600" dirty="0"/>
              <a:t>	</a:t>
            </a:r>
            <a:r>
              <a:rPr lang="en-US" sz="1400" dirty="0"/>
              <a:t>On univariant analysis on continuous and categorical variable we have observed following results.</a:t>
            </a:r>
          </a:p>
          <a:p>
            <a:pPr lvl="2"/>
            <a:r>
              <a:rPr lang="en-US" sz="1400" dirty="0"/>
              <a:t>distribution of the loan amounts is in the range of 5000 - 2000 USD.</a:t>
            </a:r>
          </a:p>
          <a:p>
            <a:pPr lvl="2"/>
            <a:r>
              <a:rPr lang="en-US" sz="1400" dirty="0"/>
              <a:t>distribution of the Interest Rate for the loans is around 10% - 15%</a:t>
            </a:r>
          </a:p>
          <a:p>
            <a:pPr lvl="2"/>
            <a:r>
              <a:rPr lang="en-US" sz="1400" dirty="0"/>
              <a:t>majority of the applications applying for the loan earns around 40000 to 90000 annually.</a:t>
            </a:r>
          </a:p>
          <a:p>
            <a:pPr lvl="2"/>
            <a:r>
              <a:rPr lang="en-US" sz="1400" dirty="0"/>
              <a:t>around 5210 applicants or 14% are charged off when they defaulted on the loan</a:t>
            </a:r>
          </a:p>
          <a:p>
            <a:pPr lvl="2"/>
            <a:r>
              <a:rPr lang="en-US" sz="1400" dirty="0"/>
              <a:t>the majority of the loans has been taken was for debt consolidation</a:t>
            </a:r>
          </a:p>
          <a:p>
            <a:pPr lvl="2"/>
            <a:r>
              <a:rPr lang="en-US" sz="1400" dirty="0"/>
              <a:t>It is observed that with respect to the loan status fully paid, around 41% has rented their homes and 35% percent has mortgaged their homes</a:t>
            </a:r>
          </a:p>
          <a:p>
            <a:pPr lvl="2"/>
            <a:r>
              <a:rPr lang="en-US" sz="1400" dirty="0"/>
              <a:t>The desired loan tenure is 36 months where the loans are getting fully paid off</a:t>
            </a:r>
          </a:p>
          <a:p>
            <a:pPr marL="0" indent="0">
              <a:buNone/>
            </a:pPr>
            <a:endParaRPr lang="en-US" sz="1600" dirty="0"/>
          </a:p>
          <a:p>
            <a:endParaRPr lang="en-IN" sz="1400" dirty="0"/>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 </a:t>
            </a:r>
            <a:r>
              <a:rPr lang="en-IN" sz="2400" dirty="0"/>
              <a:t>&lt;Analysis&gt;</a:t>
            </a:r>
          </a:p>
        </p:txBody>
      </p:sp>
      <p:sp>
        <p:nvSpPr>
          <p:cNvPr id="3" name="Content Placeholder 2"/>
          <p:cNvSpPr>
            <a:spLocks noGrp="1"/>
          </p:cNvSpPr>
          <p:nvPr>
            <p:ph idx="1"/>
          </p:nvPr>
        </p:nvSpPr>
        <p:spPr>
          <a:xfrm>
            <a:off x="385894" y="947956"/>
            <a:ext cx="11484528" cy="5847127"/>
          </a:xfrm>
        </p:spPr>
        <p:txBody>
          <a:bodyPr>
            <a:normAutofit/>
          </a:bodyPr>
          <a:lstStyle/>
          <a:p>
            <a:pPr lvl="1"/>
            <a:endParaRPr lang="en-US" sz="1600" dirty="0"/>
          </a:p>
          <a:p>
            <a:pPr lvl="1"/>
            <a:endParaRPr lang="en-US" sz="1600" dirty="0"/>
          </a:p>
          <a:p>
            <a:pPr lvl="1"/>
            <a:r>
              <a:rPr lang="en-US" sz="1600" dirty="0"/>
              <a:t>Bivariate/Multivariate Analysis:</a:t>
            </a:r>
          </a:p>
          <a:p>
            <a:pPr marL="457200" lvl="1" indent="0">
              <a:buNone/>
            </a:pPr>
            <a:r>
              <a:rPr lang="en-US" sz="1600" dirty="0"/>
              <a:t>	</a:t>
            </a:r>
            <a:r>
              <a:rPr lang="en-US" sz="1400" dirty="0"/>
              <a:t>On Multivariant analysis we have observed following results,</a:t>
            </a:r>
          </a:p>
          <a:p>
            <a:pPr lvl="2"/>
            <a:r>
              <a:rPr lang="en-US" sz="1400" dirty="0"/>
              <a:t>It is observed that NV, NM , SD and NJ areas have high rates of Charged Off Loans. Hence it is prudent to discover more why default is happening in these areas and company must take care of this in future disbursals</a:t>
            </a:r>
          </a:p>
          <a:p>
            <a:pPr lvl="2"/>
            <a:r>
              <a:rPr lang="en-US" sz="1400" dirty="0"/>
              <a:t>The small business loans, renewable energy loans and educational loans had the higher risk of loan defaults</a:t>
            </a:r>
          </a:p>
          <a:p>
            <a:pPr lvl="2"/>
            <a:r>
              <a:rPr lang="en-US" sz="1400" dirty="0"/>
              <a:t>The loan applicants belonging to grades E to F defaulted on loans</a:t>
            </a:r>
          </a:p>
          <a:p>
            <a:pPr lvl="2"/>
            <a:r>
              <a:rPr lang="en-US" sz="1400" dirty="0"/>
              <a:t>The applicants belonging to the annual income group which is less than 25000 USD defaulted on loans.</a:t>
            </a:r>
          </a:p>
          <a:p>
            <a:pPr lvl="2"/>
            <a:r>
              <a:rPr lang="en-US" sz="1400" dirty="0"/>
              <a:t>Most of the applicant's loan interest rates fall between 7% to 10% but the risk is also high due to higher charged off numbers.</a:t>
            </a:r>
          </a:p>
          <a:p>
            <a:pPr lvl="2"/>
            <a:r>
              <a:rPr lang="en-US" sz="1400" dirty="0"/>
              <a:t>The company is not advised to give loans to any applicants who have shorter duration of service (less than a year) as part of previous employment record. Maybe the applicant has joined a new company or in probation carries a higher risk of loan defaults</a:t>
            </a:r>
          </a:p>
          <a:p>
            <a:pPr lvl="2"/>
            <a:r>
              <a:rPr lang="en-US" sz="1400" dirty="0"/>
              <a:t>The probability of higher defaults lies in the 15000-20000 (funded amount) category. Hence more analysis can be done on for what purpose this amount is used and accordingly take the action as needed</a:t>
            </a:r>
          </a:p>
          <a:p>
            <a:pPr marL="0" indent="0">
              <a:buNone/>
            </a:pPr>
            <a:endParaRPr lang="en-US" sz="1600" dirty="0"/>
          </a:p>
          <a:p>
            <a:endParaRPr lang="en-IN" sz="1400" dirty="0"/>
          </a:p>
        </p:txBody>
      </p:sp>
    </p:spTree>
    <p:extLst>
      <p:ext uri="{BB962C8B-B14F-4D97-AF65-F5344CB8AC3E}">
        <p14:creationId xmlns:p14="http://schemas.microsoft.com/office/powerpoint/2010/main" val="1244786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noAutofit/>
          </a:bodyPr>
          <a:lstStyle/>
          <a:p>
            <a:r>
              <a:rPr lang="en-IN" sz="1600" dirty="0"/>
              <a:t>Charged Off Probability by State</a:t>
            </a:r>
          </a:p>
        </p:txBody>
      </p:sp>
      <p:pic>
        <p:nvPicPr>
          <p:cNvPr id="4" name="Picture 3">
            <a:extLst>
              <a:ext uri="{FF2B5EF4-FFF2-40B4-BE49-F238E27FC236}">
                <a16:creationId xmlns:a16="http://schemas.microsoft.com/office/drawing/2014/main" id="{69715413-73B6-4C5E-A708-B6CF7533B12A}"/>
              </a:ext>
            </a:extLst>
          </p:cNvPr>
          <p:cNvPicPr>
            <a:picLocks noChangeAspect="1"/>
          </p:cNvPicPr>
          <p:nvPr/>
        </p:nvPicPr>
        <p:blipFill>
          <a:blip r:embed="rId2"/>
          <a:stretch>
            <a:fillRect/>
          </a:stretch>
        </p:blipFill>
        <p:spPr>
          <a:xfrm>
            <a:off x="1423987" y="1547812"/>
            <a:ext cx="9344025" cy="3762375"/>
          </a:xfrm>
          <a:prstGeom prst="rect">
            <a:avLst/>
          </a:prstGeom>
        </p:spPr>
      </p:pic>
    </p:spTree>
    <p:extLst>
      <p:ext uri="{BB962C8B-B14F-4D97-AF65-F5344CB8AC3E}">
        <p14:creationId xmlns:p14="http://schemas.microsoft.com/office/powerpoint/2010/main" val="173985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normAutofit/>
          </a:bodyPr>
          <a:lstStyle/>
          <a:p>
            <a:r>
              <a:rPr lang="en-IN" sz="1600" dirty="0"/>
              <a:t>Charged Off Probability by Purpose</a:t>
            </a:r>
          </a:p>
        </p:txBody>
      </p:sp>
      <p:pic>
        <p:nvPicPr>
          <p:cNvPr id="5" name="Picture 4">
            <a:extLst>
              <a:ext uri="{FF2B5EF4-FFF2-40B4-BE49-F238E27FC236}">
                <a16:creationId xmlns:a16="http://schemas.microsoft.com/office/drawing/2014/main" id="{AB93A775-0119-45F6-9AA4-18258B1D7D47}"/>
              </a:ext>
            </a:extLst>
          </p:cNvPr>
          <p:cNvPicPr>
            <a:picLocks noChangeAspect="1"/>
          </p:cNvPicPr>
          <p:nvPr/>
        </p:nvPicPr>
        <p:blipFill>
          <a:blip r:embed="rId2"/>
          <a:stretch>
            <a:fillRect/>
          </a:stretch>
        </p:blipFill>
        <p:spPr>
          <a:xfrm>
            <a:off x="1136469" y="1536066"/>
            <a:ext cx="9363075" cy="4029075"/>
          </a:xfrm>
          <a:prstGeom prst="rect">
            <a:avLst/>
          </a:prstGeom>
        </p:spPr>
      </p:pic>
    </p:spTree>
    <p:extLst>
      <p:ext uri="{BB962C8B-B14F-4D97-AF65-F5344CB8AC3E}">
        <p14:creationId xmlns:p14="http://schemas.microsoft.com/office/powerpoint/2010/main" val="373355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normAutofit/>
          </a:bodyPr>
          <a:lstStyle/>
          <a:p>
            <a:r>
              <a:rPr lang="en-IN" sz="1600" dirty="0"/>
              <a:t>Charged Off Probability by Grade</a:t>
            </a:r>
            <a:endParaRPr lang="en-IN" sz="1100" dirty="0"/>
          </a:p>
        </p:txBody>
      </p:sp>
      <p:pic>
        <p:nvPicPr>
          <p:cNvPr id="3" name="Picture 2">
            <a:extLst>
              <a:ext uri="{FF2B5EF4-FFF2-40B4-BE49-F238E27FC236}">
                <a16:creationId xmlns:a16="http://schemas.microsoft.com/office/drawing/2014/main" id="{9C9E1472-8713-4953-8D57-0C5FFDFA1ADE}"/>
              </a:ext>
            </a:extLst>
          </p:cNvPr>
          <p:cNvPicPr>
            <a:picLocks noChangeAspect="1"/>
          </p:cNvPicPr>
          <p:nvPr/>
        </p:nvPicPr>
        <p:blipFill>
          <a:blip r:embed="rId2"/>
          <a:stretch>
            <a:fillRect/>
          </a:stretch>
        </p:blipFill>
        <p:spPr>
          <a:xfrm>
            <a:off x="1270694" y="1605399"/>
            <a:ext cx="5750892" cy="3092435"/>
          </a:xfrm>
          <a:prstGeom prst="rect">
            <a:avLst/>
          </a:prstGeom>
        </p:spPr>
      </p:pic>
      <p:pic>
        <p:nvPicPr>
          <p:cNvPr id="4" name="Picture 3">
            <a:extLst>
              <a:ext uri="{FF2B5EF4-FFF2-40B4-BE49-F238E27FC236}">
                <a16:creationId xmlns:a16="http://schemas.microsoft.com/office/drawing/2014/main" id="{C3C53E02-3FC1-4564-A63F-29F148A68448}"/>
              </a:ext>
            </a:extLst>
          </p:cNvPr>
          <p:cNvPicPr>
            <a:picLocks noChangeAspect="1"/>
          </p:cNvPicPr>
          <p:nvPr/>
        </p:nvPicPr>
        <p:blipFill>
          <a:blip r:embed="rId3"/>
          <a:stretch>
            <a:fillRect/>
          </a:stretch>
        </p:blipFill>
        <p:spPr>
          <a:xfrm>
            <a:off x="7155809" y="1605399"/>
            <a:ext cx="4552869" cy="3092435"/>
          </a:xfrm>
          <a:prstGeom prst="rect">
            <a:avLst/>
          </a:prstGeom>
        </p:spPr>
      </p:pic>
    </p:spTree>
    <p:extLst>
      <p:ext uri="{BB962C8B-B14F-4D97-AF65-F5344CB8AC3E}">
        <p14:creationId xmlns:p14="http://schemas.microsoft.com/office/powerpoint/2010/main" val="105781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normAutofit/>
          </a:bodyPr>
          <a:lstStyle/>
          <a:p>
            <a:r>
              <a:rPr lang="en-IN" sz="1600" dirty="0"/>
              <a:t>Charged Off Probability by Annual Income</a:t>
            </a:r>
            <a:endParaRPr lang="en-IN" sz="1100" dirty="0"/>
          </a:p>
        </p:txBody>
      </p:sp>
      <p:pic>
        <p:nvPicPr>
          <p:cNvPr id="2" name="Picture 1">
            <a:extLst>
              <a:ext uri="{FF2B5EF4-FFF2-40B4-BE49-F238E27FC236}">
                <a16:creationId xmlns:a16="http://schemas.microsoft.com/office/drawing/2014/main" id="{1D79BAA6-A830-4A47-A8EF-7C9A988452A3}"/>
              </a:ext>
            </a:extLst>
          </p:cNvPr>
          <p:cNvPicPr>
            <a:picLocks noChangeAspect="1"/>
          </p:cNvPicPr>
          <p:nvPr/>
        </p:nvPicPr>
        <p:blipFill>
          <a:blip r:embed="rId2"/>
          <a:stretch>
            <a:fillRect/>
          </a:stretch>
        </p:blipFill>
        <p:spPr>
          <a:xfrm>
            <a:off x="902952" y="1543050"/>
            <a:ext cx="9429750" cy="3771900"/>
          </a:xfrm>
          <a:prstGeom prst="rect">
            <a:avLst/>
          </a:prstGeom>
        </p:spPr>
      </p:pic>
    </p:spTree>
    <p:extLst>
      <p:ext uri="{BB962C8B-B14F-4D97-AF65-F5344CB8AC3E}">
        <p14:creationId xmlns:p14="http://schemas.microsoft.com/office/powerpoint/2010/main" val="1044294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631</TotalTime>
  <Words>470</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Loan Case Study</vt:lpstr>
      <vt:lpstr> &lt;Abstract&gt;</vt:lpstr>
      <vt:lpstr> &lt;Problem solving methodology&gt;</vt:lpstr>
      <vt:lpstr> &lt;Analysis&gt;</vt:lpstr>
      <vt:lpstr> &lt;Analysis&gt;</vt:lpstr>
      <vt:lpstr>Charged Off Probability by State</vt:lpstr>
      <vt:lpstr>Charged Off Probability by Purpose</vt:lpstr>
      <vt:lpstr>Charged Off Probability by Grade</vt:lpstr>
      <vt:lpstr>Charged Off Probability by Annual Income</vt:lpstr>
      <vt:lpstr>Charged Off Probability by Employment Service</vt:lpstr>
      <vt:lpstr>Charged Off Probability by Loan Funded Amount</vt:lpstr>
      <vt:lpstr> &lt;Conclusions&gt;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Windows User</cp:lastModifiedBy>
  <cp:revision>44</cp:revision>
  <dcterms:created xsi:type="dcterms:W3CDTF">2016-06-09T08:16:28Z</dcterms:created>
  <dcterms:modified xsi:type="dcterms:W3CDTF">2018-12-30T15:02:14Z</dcterms:modified>
</cp:coreProperties>
</file>