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FEA59-4A10-0016-A354-0D53ED4E6D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CD57E9C-5E48-5B28-CAC5-331B97A8E0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72D864F-338B-2E8A-899F-0128941F20C4}"/>
              </a:ext>
            </a:extLst>
          </p:cNvPr>
          <p:cNvSpPr>
            <a:spLocks noGrp="1"/>
          </p:cNvSpPr>
          <p:nvPr>
            <p:ph type="dt" sz="half" idx="10"/>
          </p:nvPr>
        </p:nvSpPr>
        <p:spPr/>
        <p:txBody>
          <a:bodyPr/>
          <a:lstStyle/>
          <a:p>
            <a:fld id="{D8BDD922-5927-49E0-B5B2-D81F45ACFC51}" type="datetimeFigureOut">
              <a:rPr lang="en-IN" smtClean="0"/>
              <a:t>25-09-2023</a:t>
            </a:fld>
            <a:endParaRPr lang="en-IN"/>
          </a:p>
        </p:txBody>
      </p:sp>
      <p:sp>
        <p:nvSpPr>
          <p:cNvPr id="5" name="Footer Placeholder 4">
            <a:extLst>
              <a:ext uri="{FF2B5EF4-FFF2-40B4-BE49-F238E27FC236}">
                <a16:creationId xmlns:a16="http://schemas.microsoft.com/office/drawing/2014/main" id="{DAB0025F-331B-A980-A9DF-6BBE7D0F82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C006E5-F1EB-D916-8DBB-E31590E9E818}"/>
              </a:ext>
            </a:extLst>
          </p:cNvPr>
          <p:cNvSpPr>
            <a:spLocks noGrp="1"/>
          </p:cNvSpPr>
          <p:nvPr>
            <p:ph type="sldNum" sz="quarter" idx="12"/>
          </p:nvPr>
        </p:nvSpPr>
        <p:spPr/>
        <p:txBody>
          <a:bodyPr/>
          <a:lstStyle/>
          <a:p>
            <a:fld id="{4BDD1845-55B0-418B-A9E2-9C552E857FA5}" type="slidenum">
              <a:rPr lang="en-IN" smtClean="0"/>
              <a:t>‹#›</a:t>
            </a:fld>
            <a:endParaRPr lang="en-IN"/>
          </a:p>
        </p:txBody>
      </p:sp>
    </p:spTree>
    <p:extLst>
      <p:ext uri="{BB962C8B-B14F-4D97-AF65-F5344CB8AC3E}">
        <p14:creationId xmlns:p14="http://schemas.microsoft.com/office/powerpoint/2010/main" val="3702222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A9CAA-DE13-0A0B-249F-81E98C94978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A0FF19-08D3-F03B-7F74-0E6F90C46B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882014-702C-90A8-7E99-34B41E982F23}"/>
              </a:ext>
            </a:extLst>
          </p:cNvPr>
          <p:cNvSpPr>
            <a:spLocks noGrp="1"/>
          </p:cNvSpPr>
          <p:nvPr>
            <p:ph type="dt" sz="half" idx="10"/>
          </p:nvPr>
        </p:nvSpPr>
        <p:spPr/>
        <p:txBody>
          <a:bodyPr/>
          <a:lstStyle/>
          <a:p>
            <a:fld id="{D8BDD922-5927-49E0-B5B2-D81F45ACFC51}" type="datetimeFigureOut">
              <a:rPr lang="en-IN" smtClean="0"/>
              <a:t>25-09-2023</a:t>
            </a:fld>
            <a:endParaRPr lang="en-IN"/>
          </a:p>
        </p:txBody>
      </p:sp>
      <p:sp>
        <p:nvSpPr>
          <p:cNvPr id="5" name="Footer Placeholder 4">
            <a:extLst>
              <a:ext uri="{FF2B5EF4-FFF2-40B4-BE49-F238E27FC236}">
                <a16:creationId xmlns:a16="http://schemas.microsoft.com/office/drawing/2014/main" id="{E50B282B-FAFC-B445-2066-25E6D3D1E9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F86D72-D722-31B0-EC2D-11345DA863B7}"/>
              </a:ext>
            </a:extLst>
          </p:cNvPr>
          <p:cNvSpPr>
            <a:spLocks noGrp="1"/>
          </p:cNvSpPr>
          <p:nvPr>
            <p:ph type="sldNum" sz="quarter" idx="12"/>
          </p:nvPr>
        </p:nvSpPr>
        <p:spPr/>
        <p:txBody>
          <a:bodyPr/>
          <a:lstStyle/>
          <a:p>
            <a:fld id="{4BDD1845-55B0-418B-A9E2-9C552E857FA5}" type="slidenum">
              <a:rPr lang="en-IN" smtClean="0"/>
              <a:t>‹#›</a:t>
            </a:fld>
            <a:endParaRPr lang="en-IN"/>
          </a:p>
        </p:txBody>
      </p:sp>
    </p:spTree>
    <p:extLst>
      <p:ext uri="{BB962C8B-B14F-4D97-AF65-F5344CB8AC3E}">
        <p14:creationId xmlns:p14="http://schemas.microsoft.com/office/powerpoint/2010/main" val="3300975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6481D7-ACDA-EF90-4B94-40F548D3E0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CCD5E7C-636E-6364-4A5A-59351CD142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C7A808-4C85-0576-4B5E-D62CA36A3653}"/>
              </a:ext>
            </a:extLst>
          </p:cNvPr>
          <p:cNvSpPr>
            <a:spLocks noGrp="1"/>
          </p:cNvSpPr>
          <p:nvPr>
            <p:ph type="dt" sz="half" idx="10"/>
          </p:nvPr>
        </p:nvSpPr>
        <p:spPr/>
        <p:txBody>
          <a:bodyPr/>
          <a:lstStyle/>
          <a:p>
            <a:fld id="{D8BDD922-5927-49E0-B5B2-D81F45ACFC51}" type="datetimeFigureOut">
              <a:rPr lang="en-IN" smtClean="0"/>
              <a:t>25-09-2023</a:t>
            </a:fld>
            <a:endParaRPr lang="en-IN"/>
          </a:p>
        </p:txBody>
      </p:sp>
      <p:sp>
        <p:nvSpPr>
          <p:cNvPr id="5" name="Footer Placeholder 4">
            <a:extLst>
              <a:ext uri="{FF2B5EF4-FFF2-40B4-BE49-F238E27FC236}">
                <a16:creationId xmlns:a16="http://schemas.microsoft.com/office/drawing/2014/main" id="{36D0B85B-2604-5C43-A0F6-0D03EB0E31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41C851-54D5-1086-38B1-3E595D2E6763}"/>
              </a:ext>
            </a:extLst>
          </p:cNvPr>
          <p:cNvSpPr>
            <a:spLocks noGrp="1"/>
          </p:cNvSpPr>
          <p:nvPr>
            <p:ph type="sldNum" sz="quarter" idx="12"/>
          </p:nvPr>
        </p:nvSpPr>
        <p:spPr/>
        <p:txBody>
          <a:bodyPr/>
          <a:lstStyle/>
          <a:p>
            <a:fld id="{4BDD1845-55B0-418B-A9E2-9C552E857FA5}" type="slidenum">
              <a:rPr lang="en-IN" smtClean="0"/>
              <a:t>‹#›</a:t>
            </a:fld>
            <a:endParaRPr lang="en-IN"/>
          </a:p>
        </p:txBody>
      </p:sp>
    </p:spTree>
    <p:extLst>
      <p:ext uri="{BB962C8B-B14F-4D97-AF65-F5344CB8AC3E}">
        <p14:creationId xmlns:p14="http://schemas.microsoft.com/office/powerpoint/2010/main" val="2645964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FAE7D-5ADE-8344-2162-D82C834D4C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5E5C03-72D3-F94B-E783-A920F31F3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1A2F17-331C-49AF-4380-4E12BD4B2D78}"/>
              </a:ext>
            </a:extLst>
          </p:cNvPr>
          <p:cNvSpPr>
            <a:spLocks noGrp="1"/>
          </p:cNvSpPr>
          <p:nvPr>
            <p:ph type="dt" sz="half" idx="10"/>
          </p:nvPr>
        </p:nvSpPr>
        <p:spPr/>
        <p:txBody>
          <a:bodyPr/>
          <a:lstStyle/>
          <a:p>
            <a:fld id="{D8BDD922-5927-49E0-B5B2-D81F45ACFC51}" type="datetimeFigureOut">
              <a:rPr lang="en-IN" smtClean="0"/>
              <a:t>25-09-2023</a:t>
            </a:fld>
            <a:endParaRPr lang="en-IN"/>
          </a:p>
        </p:txBody>
      </p:sp>
      <p:sp>
        <p:nvSpPr>
          <p:cNvPr id="5" name="Footer Placeholder 4">
            <a:extLst>
              <a:ext uri="{FF2B5EF4-FFF2-40B4-BE49-F238E27FC236}">
                <a16:creationId xmlns:a16="http://schemas.microsoft.com/office/drawing/2014/main" id="{8841346D-CE37-A53C-7575-AF5C0EA2F7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884CC9-D12D-6A48-F317-399F28E42BC3}"/>
              </a:ext>
            </a:extLst>
          </p:cNvPr>
          <p:cNvSpPr>
            <a:spLocks noGrp="1"/>
          </p:cNvSpPr>
          <p:nvPr>
            <p:ph type="sldNum" sz="quarter" idx="12"/>
          </p:nvPr>
        </p:nvSpPr>
        <p:spPr/>
        <p:txBody>
          <a:bodyPr/>
          <a:lstStyle/>
          <a:p>
            <a:fld id="{4BDD1845-55B0-418B-A9E2-9C552E857FA5}" type="slidenum">
              <a:rPr lang="en-IN" smtClean="0"/>
              <a:t>‹#›</a:t>
            </a:fld>
            <a:endParaRPr lang="en-IN"/>
          </a:p>
        </p:txBody>
      </p:sp>
    </p:spTree>
    <p:extLst>
      <p:ext uri="{BB962C8B-B14F-4D97-AF65-F5344CB8AC3E}">
        <p14:creationId xmlns:p14="http://schemas.microsoft.com/office/powerpoint/2010/main" val="711275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34657-F928-C58A-C47E-37D2AC0F35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692FA52-5B2A-D95D-5299-0A2CAEE876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AB6FA5-9F86-DAAB-23D6-F289875D5985}"/>
              </a:ext>
            </a:extLst>
          </p:cNvPr>
          <p:cNvSpPr>
            <a:spLocks noGrp="1"/>
          </p:cNvSpPr>
          <p:nvPr>
            <p:ph type="dt" sz="half" idx="10"/>
          </p:nvPr>
        </p:nvSpPr>
        <p:spPr/>
        <p:txBody>
          <a:bodyPr/>
          <a:lstStyle/>
          <a:p>
            <a:fld id="{D8BDD922-5927-49E0-B5B2-D81F45ACFC51}" type="datetimeFigureOut">
              <a:rPr lang="en-IN" smtClean="0"/>
              <a:t>25-09-2023</a:t>
            </a:fld>
            <a:endParaRPr lang="en-IN"/>
          </a:p>
        </p:txBody>
      </p:sp>
      <p:sp>
        <p:nvSpPr>
          <p:cNvPr id="5" name="Footer Placeholder 4">
            <a:extLst>
              <a:ext uri="{FF2B5EF4-FFF2-40B4-BE49-F238E27FC236}">
                <a16:creationId xmlns:a16="http://schemas.microsoft.com/office/drawing/2014/main" id="{9C1F6323-557B-F5CE-6D77-5770F050F4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BF60C7-B467-81BB-76E5-D7AD59E42204}"/>
              </a:ext>
            </a:extLst>
          </p:cNvPr>
          <p:cNvSpPr>
            <a:spLocks noGrp="1"/>
          </p:cNvSpPr>
          <p:nvPr>
            <p:ph type="sldNum" sz="quarter" idx="12"/>
          </p:nvPr>
        </p:nvSpPr>
        <p:spPr/>
        <p:txBody>
          <a:bodyPr/>
          <a:lstStyle/>
          <a:p>
            <a:fld id="{4BDD1845-55B0-418B-A9E2-9C552E857FA5}" type="slidenum">
              <a:rPr lang="en-IN" smtClean="0"/>
              <a:t>‹#›</a:t>
            </a:fld>
            <a:endParaRPr lang="en-IN"/>
          </a:p>
        </p:txBody>
      </p:sp>
    </p:spTree>
    <p:extLst>
      <p:ext uri="{BB962C8B-B14F-4D97-AF65-F5344CB8AC3E}">
        <p14:creationId xmlns:p14="http://schemas.microsoft.com/office/powerpoint/2010/main" val="4035686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9D210-6A3D-80D7-2AF7-1294226868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C65E69-19CB-6B8F-5B51-FDBAE284E1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F6FFBEA-D8F4-70A5-3753-C92F2F92B3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5C944CC-6D10-254F-6926-008BA7DBD1E3}"/>
              </a:ext>
            </a:extLst>
          </p:cNvPr>
          <p:cNvSpPr>
            <a:spLocks noGrp="1"/>
          </p:cNvSpPr>
          <p:nvPr>
            <p:ph type="dt" sz="half" idx="10"/>
          </p:nvPr>
        </p:nvSpPr>
        <p:spPr/>
        <p:txBody>
          <a:bodyPr/>
          <a:lstStyle/>
          <a:p>
            <a:fld id="{D8BDD922-5927-49E0-B5B2-D81F45ACFC51}" type="datetimeFigureOut">
              <a:rPr lang="en-IN" smtClean="0"/>
              <a:t>25-09-2023</a:t>
            </a:fld>
            <a:endParaRPr lang="en-IN"/>
          </a:p>
        </p:txBody>
      </p:sp>
      <p:sp>
        <p:nvSpPr>
          <p:cNvPr id="6" name="Footer Placeholder 5">
            <a:extLst>
              <a:ext uri="{FF2B5EF4-FFF2-40B4-BE49-F238E27FC236}">
                <a16:creationId xmlns:a16="http://schemas.microsoft.com/office/drawing/2014/main" id="{76AA130F-459F-5EF8-EABF-F13E0DA401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23E335-32C2-7EE1-F322-5076504F7D00}"/>
              </a:ext>
            </a:extLst>
          </p:cNvPr>
          <p:cNvSpPr>
            <a:spLocks noGrp="1"/>
          </p:cNvSpPr>
          <p:nvPr>
            <p:ph type="sldNum" sz="quarter" idx="12"/>
          </p:nvPr>
        </p:nvSpPr>
        <p:spPr/>
        <p:txBody>
          <a:bodyPr/>
          <a:lstStyle/>
          <a:p>
            <a:fld id="{4BDD1845-55B0-418B-A9E2-9C552E857FA5}" type="slidenum">
              <a:rPr lang="en-IN" smtClean="0"/>
              <a:t>‹#›</a:t>
            </a:fld>
            <a:endParaRPr lang="en-IN"/>
          </a:p>
        </p:txBody>
      </p:sp>
    </p:spTree>
    <p:extLst>
      <p:ext uri="{BB962C8B-B14F-4D97-AF65-F5344CB8AC3E}">
        <p14:creationId xmlns:p14="http://schemas.microsoft.com/office/powerpoint/2010/main" val="3792133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4D7FE-B741-874E-9F30-0A5B32AF912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AC88DCE-8EB3-C9D5-9ADC-C0E4F47E93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3D2DD6-468B-5E3E-952A-18D260E187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4FC3E7C-392B-216A-5D50-8EC634D263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DDCABB-F133-B6E7-3A52-C66F473EC8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74EADF3-E804-32F7-DA2A-FC5E479FD7B8}"/>
              </a:ext>
            </a:extLst>
          </p:cNvPr>
          <p:cNvSpPr>
            <a:spLocks noGrp="1"/>
          </p:cNvSpPr>
          <p:nvPr>
            <p:ph type="dt" sz="half" idx="10"/>
          </p:nvPr>
        </p:nvSpPr>
        <p:spPr/>
        <p:txBody>
          <a:bodyPr/>
          <a:lstStyle/>
          <a:p>
            <a:fld id="{D8BDD922-5927-49E0-B5B2-D81F45ACFC51}" type="datetimeFigureOut">
              <a:rPr lang="en-IN" smtClean="0"/>
              <a:t>25-09-2023</a:t>
            </a:fld>
            <a:endParaRPr lang="en-IN"/>
          </a:p>
        </p:txBody>
      </p:sp>
      <p:sp>
        <p:nvSpPr>
          <p:cNvPr id="8" name="Footer Placeholder 7">
            <a:extLst>
              <a:ext uri="{FF2B5EF4-FFF2-40B4-BE49-F238E27FC236}">
                <a16:creationId xmlns:a16="http://schemas.microsoft.com/office/drawing/2014/main" id="{E6CBCC19-E574-A572-541B-535117469E9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70CD2DF-DE52-55B1-EFB2-AE773E369EDE}"/>
              </a:ext>
            </a:extLst>
          </p:cNvPr>
          <p:cNvSpPr>
            <a:spLocks noGrp="1"/>
          </p:cNvSpPr>
          <p:nvPr>
            <p:ph type="sldNum" sz="quarter" idx="12"/>
          </p:nvPr>
        </p:nvSpPr>
        <p:spPr/>
        <p:txBody>
          <a:bodyPr/>
          <a:lstStyle/>
          <a:p>
            <a:fld id="{4BDD1845-55B0-418B-A9E2-9C552E857FA5}" type="slidenum">
              <a:rPr lang="en-IN" smtClean="0"/>
              <a:t>‹#›</a:t>
            </a:fld>
            <a:endParaRPr lang="en-IN"/>
          </a:p>
        </p:txBody>
      </p:sp>
    </p:spTree>
    <p:extLst>
      <p:ext uri="{BB962C8B-B14F-4D97-AF65-F5344CB8AC3E}">
        <p14:creationId xmlns:p14="http://schemas.microsoft.com/office/powerpoint/2010/main" val="3223692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90AE5-A05C-86B1-71A8-04F42C73C97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80946A-A275-BCEC-8EC9-FF6B875AA305}"/>
              </a:ext>
            </a:extLst>
          </p:cNvPr>
          <p:cNvSpPr>
            <a:spLocks noGrp="1"/>
          </p:cNvSpPr>
          <p:nvPr>
            <p:ph type="dt" sz="half" idx="10"/>
          </p:nvPr>
        </p:nvSpPr>
        <p:spPr/>
        <p:txBody>
          <a:bodyPr/>
          <a:lstStyle/>
          <a:p>
            <a:fld id="{D8BDD922-5927-49E0-B5B2-D81F45ACFC51}" type="datetimeFigureOut">
              <a:rPr lang="en-IN" smtClean="0"/>
              <a:t>25-09-2023</a:t>
            </a:fld>
            <a:endParaRPr lang="en-IN"/>
          </a:p>
        </p:txBody>
      </p:sp>
      <p:sp>
        <p:nvSpPr>
          <p:cNvPr id="4" name="Footer Placeholder 3">
            <a:extLst>
              <a:ext uri="{FF2B5EF4-FFF2-40B4-BE49-F238E27FC236}">
                <a16:creationId xmlns:a16="http://schemas.microsoft.com/office/drawing/2014/main" id="{EDB11796-057E-3EA3-EF53-28280E5B211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2D5AB52-8C35-A0F3-83E5-18D9C13EEA33}"/>
              </a:ext>
            </a:extLst>
          </p:cNvPr>
          <p:cNvSpPr>
            <a:spLocks noGrp="1"/>
          </p:cNvSpPr>
          <p:nvPr>
            <p:ph type="sldNum" sz="quarter" idx="12"/>
          </p:nvPr>
        </p:nvSpPr>
        <p:spPr/>
        <p:txBody>
          <a:bodyPr/>
          <a:lstStyle/>
          <a:p>
            <a:fld id="{4BDD1845-55B0-418B-A9E2-9C552E857FA5}" type="slidenum">
              <a:rPr lang="en-IN" smtClean="0"/>
              <a:t>‹#›</a:t>
            </a:fld>
            <a:endParaRPr lang="en-IN"/>
          </a:p>
        </p:txBody>
      </p:sp>
    </p:spTree>
    <p:extLst>
      <p:ext uri="{BB962C8B-B14F-4D97-AF65-F5344CB8AC3E}">
        <p14:creationId xmlns:p14="http://schemas.microsoft.com/office/powerpoint/2010/main" val="3206892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4B50F1-13BC-7260-F846-A6FBC1D5AEA0}"/>
              </a:ext>
            </a:extLst>
          </p:cNvPr>
          <p:cNvSpPr>
            <a:spLocks noGrp="1"/>
          </p:cNvSpPr>
          <p:nvPr>
            <p:ph type="dt" sz="half" idx="10"/>
          </p:nvPr>
        </p:nvSpPr>
        <p:spPr/>
        <p:txBody>
          <a:bodyPr/>
          <a:lstStyle/>
          <a:p>
            <a:fld id="{D8BDD922-5927-49E0-B5B2-D81F45ACFC51}" type="datetimeFigureOut">
              <a:rPr lang="en-IN" smtClean="0"/>
              <a:t>25-09-2023</a:t>
            </a:fld>
            <a:endParaRPr lang="en-IN"/>
          </a:p>
        </p:txBody>
      </p:sp>
      <p:sp>
        <p:nvSpPr>
          <p:cNvPr id="3" name="Footer Placeholder 2">
            <a:extLst>
              <a:ext uri="{FF2B5EF4-FFF2-40B4-BE49-F238E27FC236}">
                <a16:creationId xmlns:a16="http://schemas.microsoft.com/office/drawing/2014/main" id="{A8633CDB-E9A7-4105-7116-80F62C4CF01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E08447E-B532-9813-D529-9F068ED81570}"/>
              </a:ext>
            </a:extLst>
          </p:cNvPr>
          <p:cNvSpPr>
            <a:spLocks noGrp="1"/>
          </p:cNvSpPr>
          <p:nvPr>
            <p:ph type="sldNum" sz="quarter" idx="12"/>
          </p:nvPr>
        </p:nvSpPr>
        <p:spPr/>
        <p:txBody>
          <a:bodyPr/>
          <a:lstStyle/>
          <a:p>
            <a:fld id="{4BDD1845-55B0-418B-A9E2-9C552E857FA5}" type="slidenum">
              <a:rPr lang="en-IN" smtClean="0"/>
              <a:t>‹#›</a:t>
            </a:fld>
            <a:endParaRPr lang="en-IN"/>
          </a:p>
        </p:txBody>
      </p:sp>
    </p:spTree>
    <p:extLst>
      <p:ext uri="{BB962C8B-B14F-4D97-AF65-F5344CB8AC3E}">
        <p14:creationId xmlns:p14="http://schemas.microsoft.com/office/powerpoint/2010/main" val="2415345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DE4B-2CC5-DFCE-AE43-0BAED44868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AA61737-5ED3-E350-2F38-531AAE3CF8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8D995DD-0023-AF8A-51DC-26D4190227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539655-EAF6-D0D4-EE3B-CC0CC3009432}"/>
              </a:ext>
            </a:extLst>
          </p:cNvPr>
          <p:cNvSpPr>
            <a:spLocks noGrp="1"/>
          </p:cNvSpPr>
          <p:nvPr>
            <p:ph type="dt" sz="half" idx="10"/>
          </p:nvPr>
        </p:nvSpPr>
        <p:spPr/>
        <p:txBody>
          <a:bodyPr/>
          <a:lstStyle/>
          <a:p>
            <a:fld id="{D8BDD922-5927-49E0-B5B2-D81F45ACFC51}" type="datetimeFigureOut">
              <a:rPr lang="en-IN" smtClean="0"/>
              <a:t>25-09-2023</a:t>
            </a:fld>
            <a:endParaRPr lang="en-IN"/>
          </a:p>
        </p:txBody>
      </p:sp>
      <p:sp>
        <p:nvSpPr>
          <p:cNvPr id="6" name="Footer Placeholder 5">
            <a:extLst>
              <a:ext uri="{FF2B5EF4-FFF2-40B4-BE49-F238E27FC236}">
                <a16:creationId xmlns:a16="http://schemas.microsoft.com/office/drawing/2014/main" id="{BDD74043-C922-63C6-0171-FB01E38540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ED6073-1D2A-4C9E-E14B-7332CD6347D4}"/>
              </a:ext>
            </a:extLst>
          </p:cNvPr>
          <p:cNvSpPr>
            <a:spLocks noGrp="1"/>
          </p:cNvSpPr>
          <p:nvPr>
            <p:ph type="sldNum" sz="quarter" idx="12"/>
          </p:nvPr>
        </p:nvSpPr>
        <p:spPr/>
        <p:txBody>
          <a:bodyPr/>
          <a:lstStyle/>
          <a:p>
            <a:fld id="{4BDD1845-55B0-418B-A9E2-9C552E857FA5}" type="slidenum">
              <a:rPr lang="en-IN" smtClean="0"/>
              <a:t>‹#›</a:t>
            </a:fld>
            <a:endParaRPr lang="en-IN"/>
          </a:p>
        </p:txBody>
      </p:sp>
    </p:spTree>
    <p:extLst>
      <p:ext uri="{BB962C8B-B14F-4D97-AF65-F5344CB8AC3E}">
        <p14:creationId xmlns:p14="http://schemas.microsoft.com/office/powerpoint/2010/main" val="866038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D34DD-EC97-E248-5418-6948A8C29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19F7E3C-31C0-ED39-ED30-126D6605FA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4CDA8E0-66F7-7D82-94FA-1FFFB0A6EF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94C9E2-AAE1-97D6-0B14-4861F9CB7968}"/>
              </a:ext>
            </a:extLst>
          </p:cNvPr>
          <p:cNvSpPr>
            <a:spLocks noGrp="1"/>
          </p:cNvSpPr>
          <p:nvPr>
            <p:ph type="dt" sz="half" idx="10"/>
          </p:nvPr>
        </p:nvSpPr>
        <p:spPr/>
        <p:txBody>
          <a:bodyPr/>
          <a:lstStyle/>
          <a:p>
            <a:fld id="{D8BDD922-5927-49E0-B5B2-D81F45ACFC51}" type="datetimeFigureOut">
              <a:rPr lang="en-IN" smtClean="0"/>
              <a:t>25-09-2023</a:t>
            </a:fld>
            <a:endParaRPr lang="en-IN"/>
          </a:p>
        </p:txBody>
      </p:sp>
      <p:sp>
        <p:nvSpPr>
          <p:cNvPr id="6" name="Footer Placeholder 5">
            <a:extLst>
              <a:ext uri="{FF2B5EF4-FFF2-40B4-BE49-F238E27FC236}">
                <a16:creationId xmlns:a16="http://schemas.microsoft.com/office/drawing/2014/main" id="{C1276E45-9FD9-D709-F802-A36CCC3334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93953D-5AE7-F2F2-6A2A-B5788E37CA54}"/>
              </a:ext>
            </a:extLst>
          </p:cNvPr>
          <p:cNvSpPr>
            <a:spLocks noGrp="1"/>
          </p:cNvSpPr>
          <p:nvPr>
            <p:ph type="sldNum" sz="quarter" idx="12"/>
          </p:nvPr>
        </p:nvSpPr>
        <p:spPr/>
        <p:txBody>
          <a:bodyPr/>
          <a:lstStyle/>
          <a:p>
            <a:fld id="{4BDD1845-55B0-418B-A9E2-9C552E857FA5}" type="slidenum">
              <a:rPr lang="en-IN" smtClean="0"/>
              <a:t>‹#›</a:t>
            </a:fld>
            <a:endParaRPr lang="en-IN"/>
          </a:p>
        </p:txBody>
      </p:sp>
    </p:spTree>
    <p:extLst>
      <p:ext uri="{BB962C8B-B14F-4D97-AF65-F5344CB8AC3E}">
        <p14:creationId xmlns:p14="http://schemas.microsoft.com/office/powerpoint/2010/main" val="3779939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8C4209-A34A-EBAA-DF1A-319F1E000C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8B0D86-B68F-5E75-37F9-530E66A2C3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0ECF64-3C78-6CBC-7541-F7B26775CB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BDD922-5927-49E0-B5B2-D81F45ACFC51}" type="datetimeFigureOut">
              <a:rPr lang="en-IN" smtClean="0"/>
              <a:t>25-09-2023</a:t>
            </a:fld>
            <a:endParaRPr lang="en-IN"/>
          </a:p>
        </p:txBody>
      </p:sp>
      <p:sp>
        <p:nvSpPr>
          <p:cNvPr id="5" name="Footer Placeholder 4">
            <a:extLst>
              <a:ext uri="{FF2B5EF4-FFF2-40B4-BE49-F238E27FC236}">
                <a16:creationId xmlns:a16="http://schemas.microsoft.com/office/drawing/2014/main" id="{3315ED2C-A99C-A26E-2396-9673B71B51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1530909-30A1-C856-4D2E-3D59579632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DD1845-55B0-418B-A9E2-9C552E857FA5}" type="slidenum">
              <a:rPr lang="en-IN" smtClean="0"/>
              <a:t>‹#›</a:t>
            </a:fld>
            <a:endParaRPr lang="en-IN"/>
          </a:p>
        </p:txBody>
      </p:sp>
    </p:spTree>
    <p:extLst>
      <p:ext uri="{BB962C8B-B14F-4D97-AF65-F5344CB8AC3E}">
        <p14:creationId xmlns:p14="http://schemas.microsoft.com/office/powerpoint/2010/main" val="327606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C%2B%2B17#cite_note-4"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C7093-70E5-A3D7-5E94-F5202930E8B1}"/>
              </a:ext>
            </a:extLst>
          </p:cNvPr>
          <p:cNvSpPr>
            <a:spLocks noGrp="1"/>
          </p:cNvSpPr>
          <p:nvPr>
            <p:ph type="ctrTitle"/>
          </p:nvPr>
        </p:nvSpPr>
        <p:spPr/>
        <p:txBody>
          <a:bodyPr/>
          <a:lstStyle/>
          <a:p>
            <a:r>
              <a:rPr lang="en-IN" dirty="0"/>
              <a:t>C++ Programming	</a:t>
            </a:r>
          </a:p>
        </p:txBody>
      </p:sp>
      <p:sp>
        <p:nvSpPr>
          <p:cNvPr id="3" name="Subtitle 2">
            <a:extLst>
              <a:ext uri="{FF2B5EF4-FFF2-40B4-BE49-F238E27FC236}">
                <a16:creationId xmlns:a16="http://schemas.microsoft.com/office/drawing/2014/main" id="{AA758229-B6CD-7B85-D25B-62BA442ABA65}"/>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120886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7EF472-C8C4-D231-1CCF-108491E3FB4E}"/>
              </a:ext>
            </a:extLst>
          </p:cNvPr>
          <p:cNvSpPr txBox="1"/>
          <p:nvPr/>
        </p:nvSpPr>
        <p:spPr>
          <a:xfrm>
            <a:off x="1476375" y="1238250"/>
            <a:ext cx="10096225" cy="3139321"/>
          </a:xfrm>
          <a:prstGeom prst="rect">
            <a:avLst/>
          </a:prstGeom>
          <a:noFill/>
        </p:spPr>
        <p:txBody>
          <a:bodyPr wrap="none" rtlCol="0">
            <a:spAutoFit/>
          </a:bodyPr>
          <a:lstStyle/>
          <a:p>
            <a:r>
              <a:rPr lang="en-IN" b="1" dirty="0"/>
              <a:t>Identifier :   </a:t>
            </a:r>
            <a:r>
              <a:rPr lang="en-IN" dirty="0"/>
              <a:t>It is user-defined word.   Used to define and declare </a:t>
            </a:r>
            <a:r>
              <a:rPr lang="en-IN" dirty="0" err="1"/>
              <a:t>variable_name</a:t>
            </a:r>
            <a:r>
              <a:rPr lang="en-IN" dirty="0"/>
              <a:t>, </a:t>
            </a:r>
            <a:r>
              <a:rPr lang="en-IN" dirty="0" err="1"/>
              <a:t>function_name</a:t>
            </a:r>
            <a:r>
              <a:rPr lang="en-IN" dirty="0"/>
              <a:t>, </a:t>
            </a:r>
            <a:r>
              <a:rPr lang="en-IN" dirty="0" err="1"/>
              <a:t>user_defined</a:t>
            </a:r>
            <a:endParaRPr lang="en-IN" dirty="0"/>
          </a:p>
          <a:p>
            <a:r>
              <a:rPr lang="en-IN" dirty="0"/>
              <a:t>data types etc..</a:t>
            </a:r>
          </a:p>
          <a:p>
            <a:endParaRPr lang="en-IN" dirty="0"/>
          </a:p>
          <a:p>
            <a:r>
              <a:rPr lang="en-IN" dirty="0"/>
              <a:t>Rules to define identifier:</a:t>
            </a:r>
          </a:p>
          <a:p>
            <a:endParaRPr lang="en-IN" dirty="0"/>
          </a:p>
          <a:p>
            <a:pPr marL="342900" indent="-342900">
              <a:buAutoNum type="arabicPeriod"/>
            </a:pPr>
            <a:r>
              <a:rPr lang="en-IN" dirty="0"/>
              <a:t>It should start with a alphabet or _ (underscore)</a:t>
            </a:r>
          </a:p>
          <a:p>
            <a:pPr marL="342900" indent="-342900">
              <a:buAutoNum type="arabicPeriod"/>
            </a:pPr>
            <a:r>
              <a:rPr lang="en-IN" dirty="0"/>
              <a:t>White space and special characters are allowed in name of identifier</a:t>
            </a:r>
          </a:p>
          <a:p>
            <a:pPr marL="342900" indent="-342900">
              <a:buAutoNum type="arabicPeriod"/>
            </a:pPr>
            <a:r>
              <a:rPr lang="en-IN" dirty="0"/>
              <a:t>It can have alphabet, digits and _ (underscore)</a:t>
            </a:r>
          </a:p>
          <a:p>
            <a:pPr marL="342900" indent="-342900">
              <a:buAutoNum type="arabicPeriod"/>
            </a:pPr>
            <a:r>
              <a:rPr lang="en-IN" dirty="0"/>
              <a:t>It cannot be a keyword</a:t>
            </a:r>
          </a:p>
          <a:p>
            <a:pPr marL="342900" indent="-342900">
              <a:buAutoNum type="arabicPeriod"/>
            </a:pPr>
            <a:r>
              <a:rPr lang="en-IN" dirty="0"/>
              <a:t>It must be unique (can only be declared once in a namespace)</a:t>
            </a:r>
          </a:p>
          <a:p>
            <a:pPr marL="342900" indent="-342900">
              <a:buAutoNum type="arabicPeriod"/>
            </a:pPr>
            <a:r>
              <a:rPr lang="en-IN" dirty="0"/>
              <a:t>C++ is case sensitive, so be careful.</a:t>
            </a:r>
          </a:p>
        </p:txBody>
      </p:sp>
    </p:spTree>
    <p:extLst>
      <p:ext uri="{BB962C8B-B14F-4D97-AF65-F5344CB8AC3E}">
        <p14:creationId xmlns:p14="http://schemas.microsoft.com/office/powerpoint/2010/main" val="1667736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44DF12-1F69-41F4-13B5-BB7B7053C1CD}"/>
              </a:ext>
            </a:extLst>
          </p:cNvPr>
          <p:cNvSpPr txBox="1"/>
          <p:nvPr/>
        </p:nvSpPr>
        <p:spPr>
          <a:xfrm>
            <a:off x="1238250" y="1295400"/>
            <a:ext cx="9896475" cy="923330"/>
          </a:xfrm>
          <a:prstGeom prst="rect">
            <a:avLst/>
          </a:prstGeom>
          <a:noFill/>
        </p:spPr>
        <p:txBody>
          <a:bodyPr wrap="square" rtlCol="0">
            <a:spAutoFit/>
          </a:bodyPr>
          <a:lstStyle/>
          <a:p>
            <a:r>
              <a:rPr lang="en-IN" b="1" dirty="0"/>
              <a:t>Keywords : C++ is case sensitive. All keywords are in lower-case.</a:t>
            </a:r>
          </a:p>
          <a:p>
            <a:endParaRPr lang="en-IN" dirty="0"/>
          </a:p>
          <a:p>
            <a:r>
              <a:rPr lang="en-IN" dirty="0"/>
              <a:t>					 		 		 				 		</a:t>
            </a:r>
          </a:p>
        </p:txBody>
      </p:sp>
      <p:graphicFrame>
        <p:nvGraphicFramePr>
          <p:cNvPr id="3" name="Table 3">
            <a:extLst>
              <a:ext uri="{FF2B5EF4-FFF2-40B4-BE49-F238E27FC236}">
                <a16:creationId xmlns:a16="http://schemas.microsoft.com/office/drawing/2014/main" id="{D8C5A7CA-00E1-5F18-FE04-B15D0D195652}"/>
              </a:ext>
            </a:extLst>
          </p:cNvPr>
          <p:cNvGraphicFramePr>
            <a:graphicFrameLocks noGrp="1"/>
          </p:cNvGraphicFramePr>
          <p:nvPr/>
        </p:nvGraphicFramePr>
        <p:xfrm>
          <a:off x="1604962" y="1985665"/>
          <a:ext cx="8982075" cy="3876040"/>
        </p:xfrm>
        <a:graphic>
          <a:graphicData uri="http://schemas.openxmlformats.org/drawingml/2006/table">
            <a:tbl>
              <a:tblPr firstRow="1" bandRow="1">
                <a:tableStyleId>{5C22544A-7EE6-4342-B048-85BDC9FD1C3A}</a:tableStyleId>
              </a:tblPr>
              <a:tblGrid>
                <a:gridCol w="1038225">
                  <a:extLst>
                    <a:ext uri="{9D8B030D-6E8A-4147-A177-3AD203B41FA5}">
                      <a16:colId xmlns:a16="http://schemas.microsoft.com/office/drawing/2014/main" val="1282601705"/>
                    </a:ext>
                  </a:extLst>
                </a:gridCol>
                <a:gridCol w="1487261">
                  <a:extLst>
                    <a:ext uri="{9D8B030D-6E8A-4147-A177-3AD203B41FA5}">
                      <a16:colId xmlns:a16="http://schemas.microsoft.com/office/drawing/2014/main" val="1675499428"/>
                    </a:ext>
                  </a:extLst>
                </a:gridCol>
                <a:gridCol w="1161143">
                  <a:extLst>
                    <a:ext uri="{9D8B030D-6E8A-4147-A177-3AD203B41FA5}">
                      <a16:colId xmlns:a16="http://schemas.microsoft.com/office/drawing/2014/main" val="2749557923"/>
                    </a:ext>
                  </a:extLst>
                </a:gridCol>
                <a:gridCol w="1733096">
                  <a:extLst>
                    <a:ext uri="{9D8B030D-6E8A-4147-A177-3AD203B41FA5}">
                      <a16:colId xmlns:a16="http://schemas.microsoft.com/office/drawing/2014/main" val="3882886436"/>
                    </a:ext>
                  </a:extLst>
                </a:gridCol>
                <a:gridCol w="1028700">
                  <a:extLst>
                    <a:ext uri="{9D8B030D-6E8A-4147-A177-3AD203B41FA5}">
                      <a16:colId xmlns:a16="http://schemas.microsoft.com/office/drawing/2014/main" val="4204811713"/>
                    </a:ext>
                  </a:extLst>
                </a:gridCol>
                <a:gridCol w="1257300">
                  <a:extLst>
                    <a:ext uri="{9D8B030D-6E8A-4147-A177-3AD203B41FA5}">
                      <a16:colId xmlns:a16="http://schemas.microsoft.com/office/drawing/2014/main" val="813203814"/>
                    </a:ext>
                  </a:extLst>
                </a:gridCol>
                <a:gridCol w="1276350">
                  <a:extLst>
                    <a:ext uri="{9D8B030D-6E8A-4147-A177-3AD203B41FA5}">
                      <a16:colId xmlns:a16="http://schemas.microsoft.com/office/drawing/2014/main" val="3898482464"/>
                    </a:ext>
                  </a:extLst>
                </a:gridCol>
              </a:tblGrid>
              <a:tr h="370840">
                <a:tc>
                  <a:txBody>
                    <a:bodyPr/>
                    <a:lstStyle/>
                    <a:p>
                      <a:r>
                        <a:rPr lang="en-IN" dirty="0" err="1"/>
                        <a:t>asm</a:t>
                      </a:r>
                      <a:endParaRPr lang="en-IN" dirty="0"/>
                    </a:p>
                  </a:txBody>
                  <a:tcPr/>
                </a:tc>
                <a:tc>
                  <a:txBody>
                    <a:bodyPr/>
                    <a:lstStyle/>
                    <a:p>
                      <a:r>
                        <a:rPr lang="en-IN" dirty="0"/>
                        <a:t>auto	</a:t>
                      </a:r>
                    </a:p>
                  </a:txBody>
                  <a:tcPr/>
                </a:tc>
                <a:tc>
                  <a:txBody>
                    <a:bodyPr/>
                    <a:lstStyle/>
                    <a:p>
                      <a:r>
                        <a:rPr lang="en-IN" dirty="0"/>
                        <a:t> bool </a:t>
                      </a:r>
                    </a:p>
                  </a:txBody>
                  <a:tcPr/>
                </a:tc>
                <a:tc>
                  <a:txBody>
                    <a:bodyPr/>
                    <a:lstStyle/>
                    <a:p>
                      <a:r>
                        <a:rPr lang="en-IN" dirty="0"/>
                        <a:t>break</a:t>
                      </a:r>
                    </a:p>
                  </a:txBody>
                  <a:tcPr/>
                </a:tc>
                <a:tc>
                  <a:txBody>
                    <a:bodyPr/>
                    <a:lstStyle/>
                    <a:p>
                      <a:r>
                        <a:rPr lang="en-IN" dirty="0"/>
                        <a:t>case</a:t>
                      </a:r>
                    </a:p>
                  </a:txBody>
                  <a:tcPr/>
                </a:tc>
                <a:tc>
                  <a:txBody>
                    <a:bodyPr/>
                    <a:lstStyle/>
                    <a:p>
                      <a:r>
                        <a:rPr lang="en-IN" dirty="0"/>
                        <a:t>catch </a:t>
                      </a:r>
                    </a:p>
                  </a:txBody>
                  <a:tcPr/>
                </a:tc>
                <a:tc>
                  <a:txBody>
                    <a:bodyPr/>
                    <a:lstStyle/>
                    <a:p>
                      <a:r>
                        <a:rPr lang="en-IN" dirty="0"/>
                        <a:t>char</a:t>
                      </a:r>
                    </a:p>
                  </a:txBody>
                  <a:tcPr/>
                </a:tc>
                <a:extLst>
                  <a:ext uri="{0D108BD9-81ED-4DB2-BD59-A6C34878D82A}">
                    <a16:rowId xmlns:a16="http://schemas.microsoft.com/office/drawing/2014/main" val="1812067180"/>
                  </a:ext>
                </a:extLst>
              </a:tr>
              <a:tr h="370840">
                <a:tc>
                  <a:txBody>
                    <a:bodyPr/>
                    <a:lstStyle/>
                    <a:p>
                      <a:r>
                        <a:rPr lang="en-IN" cap="none" baseline="0" dirty="0"/>
                        <a:t>class</a:t>
                      </a:r>
                    </a:p>
                  </a:txBody>
                  <a:tcPr/>
                </a:tc>
                <a:tc>
                  <a:txBody>
                    <a:bodyPr/>
                    <a:lstStyle/>
                    <a:p>
                      <a:r>
                        <a:rPr lang="en-IN" cap="none" baseline="0" dirty="0" err="1"/>
                        <a:t>const</a:t>
                      </a:r>
                      <a:endParaRPr lang="en-IN" cap="none" baseline="0" dirty="0"/>
                    </a:p>
                  </a:txBody>
                  <a:tcPr/>
                </a:tc>
                <a:tc>
                  <a:txBody>
                    <a:bodyPr/>
                    <a:lstStyle/>
                    <a:p>
                      <a:r>
                        <a:rPr lang="en-IN" cap="none" baseline="0" dirty="0" err="1"/>
                        <a:t>const_cast</a:t>
                      </a:r>
                      <a:r>
                        <a:rPr lang="en-IN" cap="none" baseline="0" dirty="0"/>
                        <a:t> </a:t>
                      </a:r>
                    </a:p>
                  </a:txBody>
                  <a:tcPr/>
                </a:tc>
                <a:tc>
                  <a:txBody>
                    <a:bodyPr/>
                    <a:lstStyle/>
                    <a:p>
                      <a:r>
                        <a:rPr lang="en-IN" cap="none" baseline="0" dirty="0"/>
                        <a:t>continue </a:t>
                      </a:r>
                    </a:p>
                  </a:txBody>
                  <a:tcPr/>
                </a:tc>
                <a:tc>
                  <a:txBody>
                    <a:bodyPr/>
                    <a:lstStyle/>
                    <a:p>
                      <a:r>
                        <a:rPr lang="en-IN" cap="none" baseline="0" dirty="0"/>
                        <a:t>default </a:t>
                      </a:r>
                    </a:p>
                  </a:txBody>
                  <a:tcPr/>
                </a:tc>
                <a:tc>
                  <a:txBody>
                    <a:bodyPr/>
                    <a:lstStyle/>
                    <a:p>
                      <a:r>
                        <a:rPr lang="en-IN" cap="none" baseline="0" dirty="0"/>
                        <a:t>delete</a:t>
                      </a:r>
                    </a:p>
                  </a:txBody>
                  <a:tcPr/>
                </a:tc>
                <a:tc>
                  <a:txBody>
                    <a:bodyPr/>
                    <a:lstStyle/>
                    <a:p>
                      <a:r>
                        <a:rPr lang="en-IN" cap="none" baseline="0" dirty="0"/>
                        <a:t>do</a:t>
                      </a:r>
                    </a:p>
                  </a:txBody>
                  <a:tcPr/>
                </a:tc>
                <a:extLst>
                  <a:ext uri="{0D108BD9-81ED-4DB2-BD59-A6C34878D82A}">
                    <a16:rowId xmlns:a16="http://schemas.microsoft.com/office/drawing/2014/main" val="907041397"/>
                  </a:ext>
                </a:extLst>
              </a:tr>
              <a:tr h="370840">
                <a:tc>
                  <a:txBody>
                    <a:bodyPr/>
                    <a:lstStyle/>
                    <a:p>
                      <a:r>
                        <a:rPr lang="en-IN" cap="none" baseline="0" dirty="0"/>
                        <a:t>double</a:t>
                      </a:r>
                    </a:p>
                  </a:txBody>
                  <a:tcPr/>
                </a:tc>
                <a:tc>
                  <a:txBody>
                    <a:bodyPr/>
                    <a:lstStyle/>
                    <a:p>
                      <a:r>
                        <a:rPr lang="en-IN" cap="none" baseline="0" dirty="0" err="1"/>
                        <a:t>dynamic_cast</a:t>
                      </a:r>
                      <a:endParaRPr lang="en-IN" cap="none" baseline="0" dirty="0"/>
                    </a:p>
                  </a:txBody>
                  <a:tcPr/>
                </a:tc>
                <a:tc>
                  <a:txBody>
                    <a:bodyPr/>
                    <a:lstStyle/>
                    <a:p>
                      <a:r>
                        <a:rPr lang="en-IN" cap="none" baseline="0" dirty="0"/>
                        <a:t>else</a:t>
                      </a:r>
                    </a:p>
                  </a:txBody>
                  <a:tcPr/>
                </a:tc>
                <a:tc>
                  <a:txBody>
                    <a:bodyPr/>
                    <a:lstStyle/>
                    <a:p>
                      <a:r>
                        <a:rPr lang="en-IN" cap="none" baseline="0" dirty="0" err="1"/>
                        <a:t>enum</a:t>
                      </a:r>
                      <a:endParaRPr lang="en-IN" cap="none" baseline="0" dirty="0"/>
                    </a:p>
                  </a:txBody>
                  <a:tcPr/>
                </a:tc>
                <a:tc>
                  <a:txBody>
                    <a:bodyPr/>
                    <a:lstStyle/>
                    <a:p>
                      <a:r>
                        <a:rPr lang="en-IN" cap="none" baseline="0" dirty="0"/>
                        <a:t>explicit</a:t>
                      </a:r>
                    </a:p>
                  </a:txBody>
                  <a:tcPr/>
                </a:tc>
                <a:tc>
                  <a:txBody>
                    <a:bodyPr/>
                    <a:lstStyle/>
                    <a:p>
                      <a:r>
                        <a:rPr lang="en-IN" cap="none" baseline="0" dirty="0"/>
                        <a:t>export</a:t>
                      </a:r>
                    </a:p>
                  </a:txBody>
                  <a:tcPr/>
                </a:tc>
                <a:tc>
                  <a:txBody>
                    <a:bodyPr/>
                    <a:lstStyle/>
                    <a:p>
                      <a:r>
                        <a:rPr lang="en-IN" cap="none" baseline="0" dirty="0"/>
                        <a:t>extern</a:t>
                      </a:r>
                    </a:p>
                  </a:txBody>
                  <a:tcPr/>
                </a:tc>
                <a:extLst>
                  <a:ext uri="{0D108BD9-81ED-4DB2-BD59-A6C34878D82A}">
                    <a16:rowId xmlns:a16="http://schemas.microsoft.com/office/drawing/2014/main" val="1780675609"/>
                  </a:ext>
                </a:extLst>
              </a:tr>
              <a:tr h="370840">
                <a:tc>
                  <a:txBody>
                    <a:bodyPr/>
                    <a:lstStyle/>
                    <a:p>
                      <a:r>
                        <a:rPr lang="en-IN" cap="none" baseline="0" dirty="0"/>
                        <a:t>false</a:t>
                      </a:r>
                    </a:p>
                  </a:txBody>
                  <a:tcPr/>
                </a:tc>
                <a:tc>
                  <a:txBody>
                    <a:bodyPr/>
                    <a:lstStyle/>
                    <a:p>
                      <a:r>
                        <a:rPr lang="en-IN" cap="none" baseline="0" dirty="0"/>
                        <a:t>float</a:t>
                      </a:r>
                    </a:p>
                  </a:txBody>
                  <a:tcPr/>
                </a:tc>
                <a:tc>
                  <a:txBody>
                    <a:bodyPr/>
                    <a:lstStyle/>
                    <a:p>
                      <a:r>
                        <a:rPr lang="en-IN" cap="none" baseline="0" dirty="0"/>
                        <a:t>for</a:t>
                      </a:r>
                    </a:p>
                  </a:txBody>
                  <a:tcPr/>
                </a:tc>
                <a:tc>
                  <a:txBody>
                    <a:bodyPr/>
                    <a:lstStyle/>
                    <a:p>
                      <a:r>
                        <a:rPr lang="en-IN" cap="none" baseline="0" dirty="0"/>
                        <a:t>friend</a:t>
                      </a:r>
                    </a:p>
                  </a:txBody>
                  <a:tcPr/>
                </a:tc>
                <a:tc>
                  <a:txBody>
                    <a:bodyPr/>
                    <a:lstStyle/>
                    <a:p>
                      <a:r>
                        <a:rPr lang="en-IN" cap="none" baseline="0" dirty="0" err="1"/>
                        <a:t>goto</a:t>
                      </a:r>
                      <a:endParaRPr lang="en-IN" cap="none" baseline="0" dirty="0"/>
                    </a:p>
                  </a:txBody>
                  <a:tcPr/>
                </a:tc>
                <a:tc>
                  <a:txBody>
                    <a:bodyPr/>
                    <a:lstStyle/>
                    <a:p>
                      <a:r>
                        <a:rPr lang="en-IN" cap="none" baseline="0" dirty="0"/>
                        <a:t>if</a:t>
                      </a:r>
                    </a:p>
                  </a:txBody>
                  <a:tcPr/>
                </a:tc>
                <a:tc>
                  <a:txBody>
                    <a:bodyPr/>
                    <a:lstStyle/>
                    <a:p>
                      <a:r>
                        <a:rPr lang="en-IN" cap="none" baseline="0" dirty="0"/>
                        <a:t>inline</a:t>
                      </a:r>
                    </a:p>
                  </a:txBody>
                  <a:tcPr/>
                </a:tc>
                <a:extLst>
                  <a:ext uri="{0D108BD9-81ED-4DB2-BD59-A6C34878D82A}">
                    <a16:rowId xmlns:a16="http://schemas.microsoft.com/office/drawing/2014/main" val="1327930027"/>
                  </a:ext>
                </a:extLst>
              </a:tr>
              <a:tr h="370840">
                <a:tc>
                  <a:txBody>
                    <a:bodyPr/>
                    <a:lstStyle/>
                    <a:p>
                      <a:r>
                        <a:rPr lang="en-IN" cap="none" baseline="0" dirty="0"/>
                        <a:t>int</a:t>
                      </a:r>
                    </a:p>
                  </a:txBody>
                  <a:tcPr/>
                </a:tc>
                <a:tc>
                  <a:txBody>
                    <a:bodyPr/>
                    <a:lstStyle/>
                    <a:p>
                      <a:r>
                        <a:rPr lang="en-IN" cap="none" baseline="0" dirty="0"/>
                        <a:t>long</a:t>
                      </a:r>
                    </a:p>
                  </a:txBody>
                  <a:tcPr/>
                </a:tc>
                <a:tc>
                  <a:txBody>
                    <a:bodyPr/>
                    <a:lstStyle/>
                    <a:p>
                      <a:r>
                        <a:rPr lang="en-IN" cap="none" baseline="0" dirty="0"/>
                        <a:t>mutable</a:t>
                      </a:r>
                    </a:p>
                  </a:txBody>
                  <a:tcPr/>
                </a:tc>
                <a:tc>
                  <a:txBody>
                    <a:bodyPr/>
                    <a:lstStyle/>
                    <a:p>
                      <a:r>
                        <a:rPr lang="en-IN" cap="none" baseline="0" dirty="0" err="1"/>
                        <a:t>namesapce</a:t>
                      </a:r>
                      <a:endParaRPr lang="en-IN" cap="none" baseline="0" dirty="0"/>
                    </a:p>
                  </a:txBody>
                  <a:tcPr/>
                </a:tc>
                <a:tc>
                  <a:txBody>
                    <a:bodyPr/>
                    <a:lstStyle/>
                    <a:p>
                      <a:r>
                        <a:rPr lang="en-IN" cap="none" baseline="0" dirty="0"/>
                        <a:t>new</a:t>
                      </a:r>
                    </a:p>
                  </a:txBody>
                  <a:tcPr/>
                </a:tc>
                <a:tc>
                  <a:txBody>
                    <a:bodyPr/>
                    <a:lstStyle/>
                    <a:p>
                      <a:r>
                        <a:rPr lang="en-IN" cap="none" baseline="0" dirty="0"/>
                        <a:t>operator</a:t>
                      </a:r>
                    </a:p>
                  </a:txBody>
                  <a:tcPr/>
                </a:tc>
                <a:tc>
                  <a:txBody>
                    <a:bodyPr/>
                    <a:lstStyle/>
                    <a:p>
                      <a:r>
                        <a:rPr lang="en-IN" cap="none" baseline="0" dirty="0"/>
                        <a:t>private</a:t>
                      </a:r>
                    </a:p>
                  </a:txBody>
                  <a:tcPr/>
                </a:tc>
                <a:extLst>
                  <a:ext uri="{0D108BD9-81ED-4DB2-BD59-A6C34878D82A}">
                    <a16:rowId xmlns:a16="http://schemas.microsoft.com/office/drawing/2014/main" val="968667296"/>
                  </a:ext>
                </a:extLst>
              </a:tr>
              <a:tr h="370840">
                <a:tc>
                  <a:txBody>
                    <a:bodyPr/>
                    <a:lstStyle/>
                    <a:p>
                      <a:r>
                        <a:rPr lang="en-IN" cap="none" baseline="0" dirty="0"/>
                        <a:t>protected</a:t>
                      </a:r>
                    </a:p>
                  </a:txBody>
                  <a:tcPr/>
                </a:tc>
                <a:tc>
                  <a:txBody>
                    <a:bodyPr/>
                    <a:lstStyle/>
                    <a:p>
                      <a:r>
                        <a:rPr lang="en-IN" cap="none" baseline="0" dirty="0"/>
                        <a:t>public</a:t>
                      </a:r>
                    </a:p>
                  </a:txBody>
                  <a:tcPr/>
                </a:tc>
                <a:tc>
                  <a:txBody>
                    <a:bodyPr/>
                    <a:lstStyle/>
                    <a:p>
                      <a:r>
                        <a:rPr lang="en-IN" cap="none" baseline="0" dirty="0"/>
                        <a:t>register</a:t>
                      </a:r>
                    </a:p>
                  </a:txBody>
                  <a:tcPr/>
                </a:tc>
                <a:tc>
                  <a:txBody>
                    <a:bodyPr/>
                    <a:lstStyle/>
                    <a:p>
                      <a:r>
                        <a:rPr lang="en-IN" cap="none" baseline="0" dirty="0" err="1"/>
                        <a:t>reinterprete_cast</a:t>
                      </a:r>
                      <a:endParaRPr lang="en-IN" cap="none" baseline="0" dirty="0"/>
                    </a:p>
                  </a:txBody>
                  <a:tcPr/>
                </a:tc>
                <a:tc>
                  <a:txBody>
                    <a:bodyPr/>
                    <a:lstStyle/>
                    <a:p>
                      <a:r>
                        <a:rPr lang="en-IN" cap="none" baseline="0" dirty="0"/>
                        <a:t>return</a:t>
                      </a:r>
                    </a:p>
                  </a:txBody>
                  <a:tcPr/>
                </a:tc>
                <a:tc>
                  <a:txBody>
                    <a:bodyPr/>
                    <a:lstStyle/>
                    <a:p>
                      <a:r>
                        <a:rPr lang="en-IN" cap="none" baseline="0" dirty="0"/>
                        <a:t>short</a:t>
                      </a:r>
                    </a:p>
                  </a:txBody>
                  <a:tcPr/>
                </a:tc>
                <a:tc>
                  <a:txBody>
                    <a:bodyPr/>
                    <a:lstStyle/>
                    <a:p>
                      <a:r>
                        <a:rPr lang="en-IN" cap="none" baseline="0" dirty="0"/>
                        <a:t>signed</a:t>
                      </a:r>
                    </a:p>
                  </a:txBody>
                  <a:tcPr/>
                </a:tc>
                <a:extLst>
                  <a:ext uri="{0D108BD9-81ED-4DB2-BD59-A6C34878D82A}">
                    <a16:rowId xmlns:a16="http://schemas.microsoft.com/office/drawing/2014/main" val="120329130"/>
                  </a:ext>
                </a:extLst>
              </a:tr>
              <a:tr h="370840">
                <a:tc>
                  <a:txBody>
                    <a:bodyPr/>
                    <a:lstStyle/>
                    <a:p>
                      <a:r>
                        <a:rPr lang="en-IN" cap="none" baseline="0" dirty="0" err="1"/>
                        <a:t>sizeof</a:t>
                      </a:r>
                      <a:endParaRPr lang="en-IN" cap="none" baseline="0" dirty="0"/>
                    </a:p>
                  </a:txBody>
                  <a:tcPr/>
                </a:tc>
                <a:tc>
                  <a:txBody>
                    <a:bodyPr/>
                    <a:lstStyle/>
                    <a:p>
                      <a:r>
                        <a:rPr lang="en-IN" cap="none" baseline="0" dirty="0"/>
                        <a:t>static</a:t>
                      </a:r>
                    </a:p>
                  </a:txBody>
                  <a:tcPr/>
                </a:tc>
                <a:tc>
                  <a:txBody>
                    <a:bodyPr/>
                    <a:lstStyle/>
                    <a:p>
                      <a:r>
                        <a:rPr lang="en-IN" cap="none" baseline="0" dirty="0" err="1"/>
                        <a:t>static_cast</a:t>
                      </a:r>
                      <a:endParaRPr lang="en-IN" cap="none" baseline="0" dirty="0"/>
                    </a:p>
                  </a:txBody>
                  <a:tcPr/>
                </a:tc>
                <a:tc>
                  <a:txBody>
                    <a:bodyPr/>
                    <a:lstStyle/>
                    <a:p>
                      <a:r>
                        <a:rPr lang="en-IN" cap="none" baseline="0" dirty="0"/>
                        <a:t>struct</a:t>
                      </a:r>
                    </a:p>
                  </a:txBody>
                  <a:tcPr/>
                </a:tc>
                <a:tc>
                  <a:txBody>
                    <a:bodyPr/>
                    <a:lstStyle/>
                    <a:p>
                      <a:r>
                        <a:rPr lang="en-IN" cap="none" baseline="0" dirty="0"/>
                        <a:t>switch</a:t>
                      </a:r>
                    </a:p>
                  </a:txBody>
                  <a:tcPr/>
                </a:tc>
                <a:tc>
                  <a:txBody>
                    <a:bodyPr/>
                    <a:lstStyle/>
                    <a:p>
                      <a:r>
                        <a:rPr lang="en-IN" cap="none" baseline="0" dirty="0"/>
                        <a:t>template</a:t>
                      </a:r>
                    </a:p>
                  </a:txBody>
                  <a:tcPr/>
                </a:tc>
                <a:tc>
                  <a:txBody>
                    <a:bodyPr/>
                    <a:lstStyle/>
                    <a:p>
                      <a:r>
                        <a:rPr lang="en-IN" cap="none" baseline="0" dirty="0"/>
                        <a:t>this</a:t>
                      </a:r>
                    </a:p>
                  </a:txBody>
                  <a:tcPr/>
                </a:tc>
                <a:extLst>
                  <a:ext uri="{0D108BD9-81ED-4DB2-BD59-A6C34878D82A}">
                    <a16:rowId xmlns:a16="http://schemas.microsoft.com/office/drawing/2014/main" val="760984490"/>
                  </a:ext>
                </a:extLst>
              </a:tr>
              <a:tr h="370840">
                <a:tc>
                  <a:txBody>
                    <a:bodyPr/>
                    <a:lstStyle/>
                    <a:p>
                      <a:r>
                        <a:rPr lang="en-IN" cap="none" baseline="0" dirty="0"/>
                        <a:t>throw</a:t>
                      </a:r>
                    </a:p>
                  </a:txBody>
                  <a:tcPr/>
                </a:tc>
                <a:tc>
                  <a:txBody>
                    <a:bodyPr/>
                    <a:lstStyle/>
                    <a:p>
                      <a:r>
                        <a:rPr lang="en-IN" cap="none" baseline="0" dirty="0"/>
                        <a:t>true</a:t>
                      </a:r>
                    </a:p>
                  </a:txBody>
                  <a:tcPr/>
                </a:tc>
                <a:tc>
                  <a:txBody>
                    <a:bodyPr/>
                    <a:lstStyle/>
                    <a:p>
                      <a:r>
                        <a:rPr lang="en-IN" cap="none" baseline="0" dirty="0"/>
                        <a:t>try</a:t>
                      </a:r>
                    </a:p>
                  </a:txBody>
                  <a:tcPr/>
                </a:tc>
                <a:tc>
                  <a:txBody>
                    <a:bodyPr/>
                    <a:lstStyle/>
                    <a:p>
                      <a:r>
                        <a:rPr lang="en-IN" cap="none" baseline="0" dirty="0"/>
                        <a:t>typedef</a:t>
                      </a:r>
                    </a:p>
                  </a:txBody>
                  <a:tcPr/>
                </a:tc>
                <a:tc>
                  <a:txBody>
                    <a:bodyPr/>
                    <a:lstStyle/>
                    <a:p>
                      <a:r>
                        <a:rPr lang="en-IN" cap="none" baseline="0" dirty="0" err="1"/>
                        <a:t>typeid</a:t>
                      </a:r>
                      <a:endParaRPr lang="en-IN" cap="none" baseline="0" dirty="0"/>
                    </a:p>
                  </a:txBody>
                  <a:tcPr/>
                </a:tc>
                <a:tc>
                  <a:txBody>
                    <a:bodyPr/>
                    <a:lstStyle/>
                    <a:p>
                      <a:r>
                        <a:rPr lang="en-IN" cap="none" baseline="0" dirty="0" err="1"/>
                        <a:t>typename</a:t>
                      </a:r>
                      <a:endParaRPr lang="en-IN" cap="none" baseline="0" dirty="0"/>
                    </a:p>
                  </a:txBody>
                  <a:tcPr/>
                </a:tc>
                <a:tc>
                  <a:txBody>
                    <a:bodyPr/>
                    <a:lstStyle/>
                    <a:p>
                      <a:r>
                        <a:rPr lang="en-IN" cap="none" baseline="0" dirty="0"/>
                        <a:t>union</a:t>
                      </a:r>
                    </a:p>
                  </a:txBody>
                  <a:tcPr/>
                </a:tc>
                <a:extLst>
                  <a:ext uri="{0D108BD9-81ED-4DB2-BD59-A6C34878D82A}">
                    <a16:rowId xmlns:a16="http://schemas.microsoft.com/office/drawing/2014/main" val="2337903007"/>
                  </a:ext>
                </a:extLst>
              </a:tr>
              <a:tr h="370840">
                <a:tc>
                  <a:txBody>
                    <a:bodyPr/>
                    <a:lstStyle/>
                    <a:p>
                      <a:r>
                        <a:rPr lang="en-IN" cap="none" baseline="0" dirty="0"/>
                        <a:t>unsigned</a:t>
                      </a:r>
                    </a:p>
                  </a:txBody>
                  <a:tcPr/>
                </a:tc>
                <a:tc>
                  <a:txBody>
                    <a:bodyPr/>
                    <a:lstStyle/>
                    <a:p>
                      <a:r>
                        <a:rPr lang="en-IN" cap="none" baseline="0" dirty="0"/>
                        <a:t>using</a:t>
                      </a:r>
                    </a:p>
                  </a:txBody>
                  <a:tcPr/>
                </a:tc>
                <a:tc>
                  <a:txBody>
                    <a:bodyPr/>
                    <a:lstStyle/>
                    <a:p>
                      <a:r>
                        <a:rPr lang="en-IN" cap="none" baseline="0" dirty="0"/>
                        <a:t>virtual</a:t>
                      </a:r>
                    </a:p>
                  </a:txBody>
                  <a:tcPr/>
                </a:tc>
                <a:tc>
                  <a:txBody>
                    <a:bodyPr/>
                    <a:lstStyle/>
                    <a:p>
                      <a:r>
                        <a:rPr lang="en-IN" cap="none" baseline="0" dirty="0"/>
                        <a:t>void</a:t>
                      </a:r>
                    </a:p>
                  </a:txBody>
                  <a:tcPr/>
                </a:tc>
                <a:tc>
                  <a:txBody>
                    <a:bodyPr/>
                    <a:lstStyle/>
                    <a:p>
                      <a:r>
                        <a:rPr lang="en-IN" cap="none" baseline="0" dirty="0"/>
                        <a:t>volatile</a:t>
                      </a:r>
                    </a:p>
                  </a:txBody>
                  <a:tcPr/>
                </a:tc>
                <a:tc>
                  <a:txBody>
                    <a:bodyPr/>
                    <a:lstStyle/>
                    <a:p>
                      <a:r>
                        <a:rPr lang="en-IN" cap="none" baseline="0" dirty="0" err="1"/>
                        <a:t>wchar_t</a:t>
                      </a:r>
                      <a:endParaRPr lang="en-IN" cap="none" baseline="0" dirty="0"/>
                    </a:p>
                  </a:txBody>
                  <a:tcPr/>
                </a:tc>
                <a:tc>
                  <a:txBody>
                    <a:bodyPr/>
                    <a:lstStyle/>
                    <a:p>
                      <a:r>
                        <a:rPr lang="en-IN" cap="none" baseline="0" dirty="0"/>
                        <a:t>while</a:t>
                      </a:r>
                    </a:p>
                  </a:txBody>
                  <a:tcPr/>
                </a:tc>
                <a:extLst>
                  <a:ext uri="{0D108BD9-81ED-4DB2-BD59-A6C34878D82A}">
                    <a16:rowId xmlns:a16="http://schemas.microsoft.com/office/drawing/2014/main" val="978331519"/>
                  </a:ext>
                </a:extLst>
              </a:tr>
            </a:tbl>
          </a:graphicData>
        </a:graphic>
      </p:graphicFrame>
    </p:spTree>
    <p:extLst>
      <p:ext uri="{BB962C8B-B14F-4D97-AF65-F5344CB8AC3E}">
        <p14:creationId xmlns:p14="http://schemas.microsoft.com/office/powerpoint/2010/main" val="154290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826FBC-4710-3294-9DE8-1345F9D30D54}"/>
              </a:ext>
            </a:extLst>
          </p:cNvPr>
          <p:cNvSpPr txBox="1"/>
          <p:nvPr/>
        </p:nvSpPr>
        <p:spPr>
          <a:xfrm>
            <a:off x="1096699" y="1086665"/>
            <a:ext cx="10533974" cy="4247317"/>
          </a:xfrm>
          <a:prstGeom prst="rect">
            <a:avLst/>
          </a:prstGeom>
          <a:noFill/>
        </p:spPr>
        <p:txBody>
          <a:bodyPr wrap="none" rtlCol="0">
            <a:spAutoFit/>
          </a:bodyPr>
          <a:lstStyle/>
          <a:p>
            <a:r>
              <a:rPr lang="en-IN" dirty="0"/>
              <a:t>#define MAX 100  </a:t>
            </a:r>
          </a:p>
          <a:p>
            <a:r>
              <a:rPr lang="en-IN" dirty="0"/>
              <a:t>  </a:t>
            </a:r>
          </a:p>
          <a:p>
            <a:r>
              <a:rPr lang="en-IN" dirty="0"/>
              <a:t>    Preprocessor directive, works like find and replace. Before compilation all occurrences of word MAX in program</a:t>
            </a:r>
          </a:p>
          <a:p>
            <a:r>
              <a:rPr lang="en-IN" dirty="0"/>
              <a:t>    are replaced by 100.</a:t>
            </a:r>
          </a:p>
          <a:p>
            <a:endParaRPr lang="en-IN" dirty="0"/>
          </a:p>
          <a:p>
            <a:endParaRPr lang="en-IN" dirty="0"/>
          </a:p>
          <a:p>
            <a:endParaRPr lang="en-IN" dirty="0"/>
          </a:p>
          <a:p>
            <a:r>
              <a:rPr lang="en-IN" dirty="0" err="1"/>
              <a:t>const</a:t>
            </a:r>
            <a:r>
              <a:rPr lang="en-IN" dirty="0"/>
              <a:t> int </a:t>
            </a:r>
            <a:r>
              <a:rPr lang="en-IN" dirty="0" err="1"/>
              <a:t>i</a:t>
            </a:r>
            <a:r>
              <a:rPr lang="en-IN" dirty="0"/>
              <a:t> = 10;</a:t>
            </a:r>
          </a:p>
          <a:p>
            <a:r>
              <a:rPr lang="en-IN" dirty="0"/>
              <a:t>    The value of </a:t>
            </a:r>
            <a:r>
              <a:rPr lang="en-IN" dirty="0" err="1"/>
              <a:t>i</a:t>
            </a:r>
            <a:r>
              <a:rPr lang="en-IN" dirty="0"/>
              <a:t> will remain unchanged for entire program.</a:t>
            </a:r>
          </a:p>
          <a:p>
            <a:endParaRPr lang="en-IN" dirty="0"/>
          </a:p>
          <a:p>
            <a:r>
              <a:rPr lang="en-IN" dirty="0" err="1"/>
              <a:t>constexpr</a:t>
            </a:r>
            <a:r>
              <a:rPr lang="en-IN" dirty="0"/>
              <a:t> double area = 3.14 * r * r; </a:t>
            </a:r>
          </a:p>
          <a:p>
            <a:r>
              <a:rPr lang="en-IN" dirty="0"/>
              <a:t>    The expression is evaluated at compile time and value is kept in area name, which is constant.</a:t>
            </a:r>
          </a:p>
          <a:p>
            <a:endParaRPr lang="en-IN" dirty="0"/>
          </a:p>
          <a:p>
            <a:endParaRPr lang="en-IN" dirty="0"/>
          </a:p>
          <a:p>
            <a:r>
              <a:rPr lang="en-IN" dirty="0"/>
              <a:t>             </a:t>
            </a:r>
            <a:r>
              <a:rPr lang="en-IN" b="1" dirty="0"/>
              <a:t>Demonstration:  constDemo.cpp</a:t>
            </a:r>
            <a:r>
              <a:rPr lang="en-IN" dirty="0"/>
              <a:t> </a:t>
            </a:r>
          </a:p>
        </p:txBody>
      </p:sp>
      <p:sp>
        <p:nvSpPr>
          <p:cNvPr id="4" name="TextBox 3">
            <a:extLst>
              <a:ext uri="{FF2B5EF4-FFF2-40B4-BE49-F238E27FC236}">
                <a16:creationId xmlns:a16="http://schemas.microsoft.com/office/drawing/2014/main" id="{22FAA26B-3AE5-853E-F8AA-D5338DD9E817}"/>
              </a:ext>
            </a:extLst>
          </p:cNvPr>
          <p:cNvSpPr txBox="1"/>
          <p:nvPr/>
        </p:nvSpPr>
        <p:spPr>
          <a:xfrm>
            <a:off x="1096699" y="2470044"/>
            <a:ext cx="6115664" cy="369332"/>
          </a:xfrm>
          <a:prstGeom prst="rect">
            <a:avLst/>
          </a:prstGeom>
          <a:noFill/>
        </p:spPr>
        <p:txBody>
          <a:bodyPr wrap="square">
            <a:spAutoFit/>
          </a:bodyPr>
          <a:lstStyle/>
          <a:p>
            <a:r>
              <a:rPr lang="en-IN" b="1" dirty="0"/>
              <a:t>Constants :</a:t>
            </a:r>
          </a:p>
        </p:txBody>
      </p:sp>
    </p:spTree>
    <p:extLst>
      <p:ext uri="{BB962C8B-B14F-4D97-AF65-F5344CB8AC3E}">
        <p14:creationId xmlns:p14="http://schemas.microsoft.com/office/powerpoint/2010/main" val="1766852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2E1581-07D9-8D00-500E-E824769BFEA3}"/>
              </a:ext>
            </a:extLst>
          </p:cNvPr>
          <p:cNvSpPr txBox="1"/>
          <p:nvPr/>
        </p:nvSpPr>
        <p:spPr>
          <a:xfrm>
            <a:off x="951722" y="1138334"/>
            <a:ext cx="10226351" cy="3693319"/>
          </a:xfrm>
          <a:prstGeom prst="rect">
            <a:avLst/>
          </a:prstGeom>
          <a:noFill/>
        </p:spPr>
        <p:txBody>
          <a:bodyPr wrap="square" rtlCol="0">
            <a:spAutoFit/>
          </a:bodyPr>
          <a:lstStyle/>
          <a:p>
            <a:r>
              <a:rPr lang="en-IN" b="1" dirty="0"/>
              <a:t>Datatypes:</a:t>
            </a:r>
            <a:r>
              <a:rPr lang="en-IN" dirty="0"/>
              <a:t> </a:t>
            </a:r>
          </a:p>
          <a:p>
            <a:endParaRPr lang="en-IN" dirty="0"/>
          </a:p>
          <a:p>
            <a:r>
              <a:rPr lang="en-US" dirty="0"/>
              <a:t>We use the variables to store values in programs, but the OS has to know what kind of data we want to store in them, since OS is going to allocate some amount of memory to store a value. </a:t>
            </a:r>
          </a:p>
          <a:p>
            <a:endParaRPr lang="en-US" dirty="0"/>
          </a:p>
          <a:p>
            <a:r>
              <a:rPr lang="en-US" dirty="0"/>
              <a:t>A declaration is statement that introduces a variable name into the program. It specifies a datatype for the variable</a:t>
            </a:r>
          </a:p>
          <a:p>
            <a:endParaRPr lang="en-US" dirty="0"/>
          </a:p>
          <a:p>
            <a:r>
              <a:rPr lang="en-US" dirty="0"/>
              <a:t>A datatype defines a set of possible values and a set of operations we can perform on those values.</a:t>
            </a:r>
          </a:p>
          <a:p>
            <a:endParaRPr lang="en-US" dirty="0"/>
          </a:p>
          <a:p>
            <a:r>
              <a:rPr lang="en-US" dirty="0"/>
              <a:t>C++ offers a variety of primitive (built-in) datatypes.</a:t>
            </a:r>
          </a:p>
          <a:p>
            <a:r>
              <a:rPr lang="en-US" dirty="0"/>
              <a:t> </a:t>
            </a:r>
          </a:p>
          <a:p>
            <a:endParaRPr lang="en-IN" dirty="0"/>
          </a:p>
        </p:txBody>
      </p:sp>
    </p:spTree>
    <p:extLst>
      <p:ext uri="{BB962C8B-B14F-4D97-AF65-F5344CB8AC3E}">
        <p14:creationId xmlns:p14="http://schemas.microsoft.com/office/powerpoint/2010/main" val="1423027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16D58E-A69F-5462-6E29-B4B3E8CE7698}"/>
              </a:ext>
            </a:extLst>
          </p:cNvPr>
          <p:cNvSpPr txBox="1"/>
          <p:nvPr/>
        </p:nvSpPr>
        <p:spPr>
          <a:xfrm>
            <a:off x="979714" y="1720840"/>
            <a:ext cx="10198359" cy="3693319"/>
          </a:xfrm>
          <a:prstGeom prst="rect">
            <a:avLst/>
          </a:prstGeom>
          <a:noFill/>
        </p:spPr>
        <p:txBody>
          <a:bodyPr wrap="square">
            <a:spAutoFit/>
          </a:bodyPr>
          <a:lstStyle/>
          <a:p>
            <a:r>
              <a:rPr lang="en-US" b="1" dirty="0"/>
              <a:t>Name 			Description 				Size* 			Range* </a:t>
            </a:r>
          </a:p>
          <a:p>
            <a:r>
              <a:rPr lang="en-US" dirty="0"/>
              <a:t>char 				Character or small integer. 	1byte signed:	 	-128 to 127 unsigned: 0 to 255 </a:t>
            </a:r>
          </a:p>
          <a:p>
            <a:r>
              <a:rPr lang="en-US" dirty="0"/>
              <a:t>short int (short) 	Short Integer. 				2bytes 			signed: -32768 to 32767 </a:t>
            </a:r>
          </a:p>
          <a:p>
            <a:r>
              <a:rPr lang="en-US" dirty="0"/>
              <a:t>														unsigned: 0 to 65535 </a:t>
            </a:r>
          </a:p>
          <a:p>
            <a:r>
              <a:rPr lang="en-US" dirty="0"/>
              <a:t>int 				Integer. 					4bytes 			signed: -2147483648 to 2147483647 														unsigned: 0 to 4294967295 </a:t>
            </a:r>
          </a:p>
          <a:p>
            <a:r>
              <a:rPr lang="en-US" dirty="0"/>
              <a:t>long int (long) 		Long integer. 				4bytes 			signed: -2147483648 to 2147483647 														unsigned: 0 to 4294967295 </a:t>
            </a:r>
          </a:p>
          <a:p>
            <a:r>
              <a:rPr lang="en-US" dirty="0"/>
              <a:t>bool 			Boolean value. 				1byte 			true or false </a:t>
            </a:r>
          </a:p>
          <a:p>
            <a:r>
              <a:rPr lang="en-US" dirty="0"/>
              <a:t>float 			Floating point number. 		4bytes 			+/- 3.4e +/- 38 (~7 digits) </a:t>
            </a:r>
          </a:p>
          <a:p>
            <a:r>
              <a:rPr lang="en-US" dirty="0"/>
              <a:t>double 			Double precision			8bytes 			+/- 1.7e +/- 308 (~15 digits) </a:t>
            </a:r>
          </a:p>
          <a:p>
            <a:r>
              <a:rPr lang="en-US" dirty="0"/>
              <a:t>long double 		Long double precision 		8bytes 			+/- 1.7e +/- 308 (~15 digits) </a:t>
            </a:r>
          </a:p>
          <a:p>
            <a:r>
              <a:rPr lang="en-US" dirty="0" err="1"/>
              <a:t>wchar_t</a:t>
            </a:r>
            <a:r>
              <a:rPr lang="en-US" dirty="0"/>
              <a:t> 			Wide character. 			2 or 4 bytes 		1 wide character</a:t>
            </a:r>
            <a:endParaRPr lang="en-IN" dirty="0"/>
          </a:p>
        </p:txBody>
      </p:sp>
      <p:sp>
        <p:nvSpPr>
          <p:cNvPr id="4" name="TextBox 3">
            <a:extLst>
              <a:ext uri="{FF2B5EF4-FFF2-40B4-BE49-F238E27FC236}">
                <a16:creationId xmlns:a16="http://schemas.microsoft.com/office/drawing/2014/main" id="{82DBB064-8423-D05C-268A-1F11BC7C7DD2}"/>
              </a:ext>
            </a:extLst>
          </p:cNvPr>
          <p:cNvSpPr txBox="1"/>
          <p:nvPr/>
        </p:nvSpPr>
        <p:spPr>
          <a:xfrm>
            <a:off x="1110343" y="1184988"/>
            <a:ext cx="9233169" cy="369332"/>
          </a:xfrm>
          <a:prstGeom prst="rect">
            <a:avLst/>
          </a:prstGeom>
          <a:noFill/>
        </p:spPr>
        <p:txBody>
          <a:bodyPr wrap="none" rtlCol="0">
            <a:spAutoFit/>
          </a:bodyPr>
          <a:lstStyle/>
          <a:p>
            <a:r>
              <a:rPr lang="en-IN" b="1" dirty="0"/>
              <a:t>Datatypes supported in C++ </a:t>
            </a:r>
            <a:r>
              <a:rPr lang="en-IN" dirty="0"/>
              <a:t>:  Size and range depends on the system the program is compiled for,</a:t>
            </a:r>
          </a:p>
        </p:txBody>
      </p:sp>
      <p:sp>
        <p:nvSpPr>
          <p:cNvPr id="5" name="TextBox 4">
            <a:extLst>
              <a:ext uri="{FF2B5EF4-FFF2-40B4-BE49-F238E27FC236}">
                <a16:creationId xmlns:a16="http://schemas.microsoft.com/office/drawing/2014/main" id="{AE75DC39-326D-6DAA-F0DD-53C236468520}"/>
              </a:ext>
            </a:extLst>
          </p:cNvPr>
          <p:cNvSpPr txBox="1"/>
          <p:nvPr/>
        </p:nvSpPr>
        <p:spPr>
          <a:xfrm>
            <a:off x="1045029" y="5775649"/>
            <a:ext cx="3020379" cy="369332"/>
          </a:xfrm>
          <a:prstGeom prst="rect">
            <a:avLst/>
          </a:prstGeom>
          <a:noFill/>
        </p:spPr>
        <p:txBody>
          <a:bodyPr wrap="none" rtlCol="0">
            <a:spAutoFit/>
          </a:bodyPr>
          <a:lstStyle/>
          <a:p>
            <a:r>
              <a:rPr lang="en-IN" b="1" dirty="0"/>
              <a:t>Demonstration :   Limits.cpp</a:t>
            </a:r>
          </a:p>
        </p:txBody>
      </p:sp>
    </p:spTree>
    <p:extLst>
      <p:ext uri="{BB962C8B-B14F-4D97-AF65-F5344CB8AC3E}">
        <p14:creationId xmlns:p14="http://schemas.microsoft.com/office/powerpoint/2010/main" val="3444902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309B84-3798-C27D-E2AB-012F85646597}"/>
              </a:ext>
            </a:extLst>
          </p:cNvPr>
          <p:cNvSpPr txBox="1"/>
          <p:nvPr/>
        </p:nvSpPr>
        <p:spPr>
          <a:xfrm>
            <a:off x="998376" y="1166327"/>
            <a:ext cx="10222074" cy="2308324"/>
          </a:xfrm>
          <a:prstGeom prst="rect">
            <a:avLst/>
          </a:prstGeom>
          <a:noFill/>
        </p:spPr>
        <p:txBody>
          <a:bodyPr wrap="square" rtlCol="0">
            <a:spAutoFit/>
          </a:bodyPr>
          <a:lstStyle/>
          <a:p>
            <a:r>
              <a:rPr lang="en-IN" b="1" dirty="0"/>
              <a:t>string in C++ </a:t>
            </a:r>
            <a:r>
              <a:rPr lang="en-IN" dirty="0"/>
              <a:t>:</a:t>
            </a:r>
          </a:p>
          <a:p>
            <a:endParaRPr lang="en-IN" dirty="0"/>
          </a:p>
          <a:p>
            <a:r>
              <a:rPr lang="en-US" dirty="0"/>
              <a:t>Variables that can store non-numerical values that are longer than one single character are known as strings.</a:t>
            </a:r>
          </a:p>
          <a:p>
            <a:endParaRPr lang="en-US" dirty="0"/>
          </a:p>
          <a:p>
            <a:r>
              <a:rPr lang="en-US" dirty="0"/>
              <a:t>The C++ language library provides support for strings through the standard string class. This is not a primitive type, but it behaves like a primitive types in its most basic usage.</a:t>
            </a:r>
          </a:p>
          <a:p>
            <a:endParaRPr lang="en-US" dirty="0"/>
          </a:p>
          <a:p>
            <a:endParaRPr lang="en-IN" dirty="0"/>
          </a:p>
        </p:txBody>
      </p:sp>
      <p:sp>
        <p:nvSpPr>
          <p:cNvPr id="5" name="TextBox 4">
            <a:extLst>
              <a:ext uri="{FF2B5EF4-FFF2-40B4-BE49-F238E27FC236}">
                <a16:creationId xmlns:a16="http://schemas.microsoft.com/office/drawing/2014/main" id="{FE3CFB31-BB77-6A19-2F3D-DC4ED1DBC944}"/>
              </a:ext>
            </a:extLst>
          </p:cNvPr>
          <p:cNvSpPr txBox="1"/>
          <p:nvPr/>
        </p:nvSpPr>
        <p:spPr>
          <a:xfrm>
            <a:off x="1875453" y="4226767"/>
            <a:ext cx="3437159" cy="369332"/>
          </a:xfrm>
          <a:prstGeom prst="rect">
            <a:avLst/>
          </a:prstGeom>
          <a:noFill/>
        </p:spPr>
        <p:txBody>
          <a:bodyPr wrap="none" rtlCol="0">
            <a:spAutoFit/>
          </a:bodyPr>
          <a:lstStyle/>
          <a:p>
            <a:r>
              <a:rPr lang="en-IN" b="1" dirty="0"/>
              <a:t>Demonstration:  stringDemo.cpp</a:t>
            </a:r>
            <a:endParaRPr lang="en-IN" dirty="0"/>
          </a:p>
        </p:txBody>
      </p:sp>
    </p:spTree>
    <p:extLst>
      <p:ext uri="{BB962C8B-B14F-4D97-AF65-F5344CB8AC3E}">
        <p14:creationId xmlns:p14="http://schemas.microsoft.com/office/powerpoint/2010/main" val="3128628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F36A84-C459-77B0-10F2-1C7287C2E465}"/>
              </a:ext>
            </a:extLst>
          </p:cNvPr>
          <p:cNvSpPr txBox="1"/>
          <p:nvPr/>
        </p:nvSpPr>
        <p:spPr>
          <a:xfrm>
            <a:off x="1268964" y="998376"/>
            <a:ext cx="4364143" cy="923330"/>
          </a:xfrm>
          <a:prstGeom prst="rect">
            <a:avLst/>
          </a:prstGeom>
          <a:noFill/>
        </p:spPr>
        <p:txBody>
          <a:bodyPr wrap="none" rtlCol="0">
            <a:spAutoFit/>
          </a:bodyPr>
          <a:lstStyle/>
          <a:p>
            <a:r>
              <a:rPr lang="en-IN" b="1" dirty="0"/>
              <a:t>Operator:</a:t>
            </a:r>
            <a:r>
              <a:rPr lang="en-IN" dirty="0"/>
              <a:t> C++ has very rich set of operators.</a:t>
            </a:r>
          </a:p>
          <a:p>
            <a:endParaRPr lang="en-IN" dirty="0"/>
          </a:p>
          <a:p>
            <a:endParaRPr lang="en-IN" dirty="0"/>
          </a:p>
        </p:txBody>
      </p:sp>
      <p:sp>
        <p:nvSpPr>
          <p:cNvPr id="3" name="TextBox 2">
            <a:extLst>
              <a:ext uri="{FF2B5EF4-FFF2-40B4-BE49-F238E27FC236}">
                <a16:creationId xmlns:a16="http://schemas.microsoft.com/office/drawing/2014/main" id="{2009AE17-1213-04E3-9B76-95DA7B80D323}"/>
              </a:ext>
            </a:extLst>
          </p:cNvPr>
          <p:cNvSpPr txBox="1"/>
          <p:nvPr/>
        </p:nvSpPr>
        <p:spPr>
          <a:xfrm>
            <a:off x="1268966" y="1552374"/>
            <a:ext cx="9580010" cy="3416320"/>
          </a:xfrm>
          <a:prstGeom prst="rect">
            <a:avLst/>
          </a:prstGeom>
          <a:noFill/>
        </p:spPr>
        <p:txBody>
          <a:bodyPr wrap="square" rtlCol="0">
            <a:spAutoFit/>
          </a:bodyPr>
          <a:lstStyle/>
          <a:p>
            <a:r>
              <a:rPr lang="en-IN" b="1" dirty="0"/>
              <a:t>Assignment operator     </a:t>
            </a:r>
            <a:r>
              <a:rPr lang="en-IN" dirty="0"/>
              <a:t>=   </a:t>
            </a:r>
          </a:p>
          <a:p>
            <a:endParaRPr lang="en-IN" dirty="0"/>
          </a:p>
          <a:p>
            <a:r>
              <a:rPr lang="en-US" dirty="0"/>
              <a:t>The part at the left of the assignment operator (=) is known as the </a:t>
            </a:r>
            <a:r>
              <a:rPr lang="en-US" dirty="0" err="1"/>
              <a:t>lvalue</a:t>
            </a:r>
            <a:r>
              <a:rPr lang="en-US" dirty="0"/>
              <a:t> (left value) and the right one as the </a:t>
            </a:r>
            <a:r>
              <a:rPr lang="en-US" dirty="0" err="1"/>
              <a:t>rvalue</a:t>
            </a:r>
            <a:r>
              <a:rPr lang="en-US" dirty="0"/>
              <a:t> (right value). </a:t>
            </a:r>
          </a:p>
          <a:p>
            <a:r>
              <a:rPr lang="en-US" dirty="0"/>
              <a:t>The </a:t>
            </a:r>
            <a:r>
              <a:rPr lang="en-US" dirty="0" err="1"/>
              <a:t>lvalue</a:t>
            </a:r>
            <a:r>
              <a:rPr lang="en-US" dirty="0"/>
              <a:t> has to be a variable whereas the </a:t>
            </a:r>
            <a:r>
              <a:rPr lang="en-US" dirty="0" err="1"/>
              <a:t>rvalue</a:t>
            </a:r>
            <a:r>
              <a:rPr lang="en-US" dirty="0"/>
              <a:t> can be either a constant, a variable, the result of an operation or any combination of these.</a:t>
            </a:r>
          </a:p>
          <a:p>
            <a:r>
              <a:rPr lang="en-US" dirty="0"/>
              <a:t>The most important rule when assigning is the right-to-left rule: </a:t>
            </a:r>
          </a:p>
          <a:p>
            <a:r>
              <a:rPr lang="en-US" dirty="0"/>
              <a:t>The assignment operation always takes place from right to left, and never the other way: </a:t>
            </a:r>
          </a:p>
          <a:p>
            <a:r>
              <a:rPr lang="en-US" dirty="0"/>
              <a:t>             a = b; </a:t>
            </a:r>
          </a:p>
          <a:p>
            <a:r>
              <a:rPr lang="en-US" dirty="0"/>
              <a:t>This statement assigns to variable a (the </a:t>
            </a:r>
            <a:r>
              <a:rPr lang="en-US" dirty="0" err="1"/>
              <a:t>lvalue</a:t>
            </a:r>
            <a:r>
              <a:rPr lang="en-US" dirty="0"/>
              <a:t>) the value contained in variable b (the </a:t>
            </a:r>
            <a:r>
              <a:rPr lang="en-US" dirty="0" err="1"/>
              <a:t>rvalue</a:t>
            </a:r>
            <a:r>
              <a:rPr lang="en-US" dirty="0"/>
              <a:t>). </a:t>
            </a:r>
          </a:p>
          <a:p>
            <a:r>
              <a:rPr lang="en-US" dirty="0"/>
              <a:t>The value that was stored until this moment in a is not considered at all in this operation, and in fact that value is lost.</a:t>
            </a:r>
            <a:r>
              <a:rPr lang="en-IN" dirty="0"/>
              <a:t>      </a:t>
            </a:r>
          </a:p>
        </p:txBody>
      </p:sp>
    </p:spTree>
    <p:extLst>
      <p:ext uri="{BB962C8B-B14F-4D97-AF65-F5344CB8AC3E}">
        <p14:creationId xmlns:p14="http://schemas.microsoft.com/office/powerpoint/2010/main" val="2920327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DC0466-AC35-75F9-4F2A-D669762DC9D8}"/>
              </a:ext>
            </a:extLst>
          </p:cNvPr>
          <p:cNvSpPr txBox="1"/>
          <p:nvPr/>
        </p:nvSpPr>
        <p:spPr>
          <a:xfrm>
            <a:off x="1184990" y="1222310"/>
            <a:ext cx="10064036" cy="3970318"/>
          </a:xfrm>
          <a:prstGeom prst="rect">
            <a:avLst/>
          </a:prstGeom>
          <a:noFill/>
        </p:spPr>
        <p:txBody>
          <a:bodyPr wrap="square" rtlCol="0">
            <a:spAutoFit/>
          </a:bodyPr>
          <a:lstStyle/>
          <a:p>
            <a:r>
              <a:rPr lang="en-US" dirty="0"/>
              <a:t>A property that C++ has is that the assignment operation can be used as the </a:t>
            </a:r>
            <a:r>
              <a:rPr lang="en-US" dirty="0" err="1"/>
              <a:t>rvalue</a:t>
            </a:r>
            <a:r>
              <a:rPr lang="en-US" dirty="0"/>
              <a:t> (or part of an </a:t>
            </a:r>
            <a:r>
              <a:rPr lang="en-US" dirty="0" err="1"/>
              <a:t>rvalue</a:t>
            </a:r>
            <a:r>
              <a:rPr lang="en-US" dirty="0"/>
              <a:t>) for another assignment operation. </a:t>
            </a:r>
          </a:p>
          <a:p>
            <a:r>
              <a:rPr lang="en-US" dirty="0"/>
              <a:t>  For example: a = 2 + (b = 5); </a:t>
            </a:r>
          </a:p>
          <a:p>
            <a:endParaRPr lang="en-US" dirty="0"/>
          </a:p>
          <a:p>
            <a:r>
              <a:rPr lang="en-US" dirty="0"/>
              <a:t>is equivalent to: </a:t>
            </a:r>
          </a:p>
          <a:p>
            <a:endParaRPr lang="en-US" dirty="0"/>
          </a:p>
          <a:p>
            <a:r>
              <a:rPr lang="en-US" dirty="0"/>
              <a:t>b = 5; a = 2 + b; </a:t>
            </a:r>
          </a:p>
          <a:p>
            <a:endParaRPr lang="en-US" dirty="0"/>
          </a:p>
          <a:p>
            <a:r>
              <a:rPr lang="en-US" dirty="0"/>
              <a:t>that means: first assign 5 to variable b and then assign to a the value 2 plus the result of the previous assignment of b (i.e. 5), leaving a with a final value of 7. </a:t>
            </a:r>
          </a:p>
          <a:p>
            <a:endParaRPr lang="en-US" dirty="0"/>
          </a:p>
          <a:p>
            <a:r>
              <a:rPr lang="en-US" dirty="0"/>
              <a:t>The following expression is also valid in C++: </a:t>
            </a:r>
          </a:p>
          <a:p>
            <a:endParaRPr lang="en-US" dirty="0"/>
          </a:p>
          <a:p>
            <a:r>
              <a:rPr lang="en-US" dirty="0"/>
              <a:t>a = b = c = 5;      It assigns 5 to the all the three variables: a, b and c</a:t>
            </a:r>
            <a:endParaRPr lang="en-IN" dirty="0"/>
          </a:p>
        </p:txBody>
      </p:sp>
    </p:spTree>
    <p:extLst>
      <p:ext uri="{BB962C8B-B14F-4D97-AF65-F5344CB8AC3E}">
        <p14:creationId xmlns:p14="http://schemas.microsoft.com/office/powerpoint/2010/main" val="3179173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94001A-9329-1831-99C6-618D28D4B46E}"/>
              </a:ext>
            </a:extLst>
          </p:cNvPr>
          <p:cNvSpPr txBox="1"/>
          <p:nvPr/>
        </p:nvSpPr>
        <p:spPr>
          <a:xfrm>
            <a:off x="1306287" y="1026367"/>
            <a:ext cx="7113814" cy="2585323"/>
          </a:xfrm>
          <a:prstGeom prst="rect">
            <a:avLst/>
          </a:prstGeom>
          <a:noFill/>
        </p:spPr>
        <p:txBody>
          <a:bodyPr wrap="square" rtlCol="0">
            <a:spAutoFit/>
          </a:bodyPr>
          <a:lstStyle/>
          <a:p>
            <a:r>
              <a:rPr lang="en-US" b="1" dirty="0"/>
              <a:t>Arithmetic operators </a:t>
            </a:r>
            <a:r>
              <a:rPr lang="en-US" dirty="0"/>
              <a:t>( +, -, *, /, % ) : Need 2 operands.</a:t>
            </a:r>
          </a:p>
          <a:p>
            <a:endParaRPr lang="en-US" dirty="0"/>
          </a:p>
          <a:p>
            <a:r>
              <a:rPr lang="en-US" dirty="0"/>
              <a:t>The five arithmetical operations supported by the C++ language are:</a:t>
            </a:r>
          </a:p>
          <a:p>
            <a:r>
              <a:rPr lang="en-US" dirty="0"/>
              <a:t> </a:t>
            </a:r>
          </a:p>
          <a:p>
            <a:r>
              <a:rPr lang="en-US" dirty="0"/>
              <a:t>+ addition </a:t>
            </a:r>
          </a:p>
          <a:p>
            <a:r>
              <a:rPr lang="en-US" dirty="0"/>
              <a:t>- subtraction </a:t>
            </a:r>
          </a:p>
          <a:p>
            <a:r>
              <a:rPr lang="en-US" dirty="0"/>
              <a:t>* multiplication </a:t>
            </a:r>
          </a:p>
          <a:p>
            <a:r>
              <a:rPr lang="en-US" dirty="0"/>
              <a:t>/ division </a:t>
            </a:r>
          </a:p>
          <a:p>
            <a:r>
              <a:rPr lang="en-US" dirty="0"/>
              <a:t>% modulo</a:t>
            </a:r>
            <a:endParaRPr lang="en-IN" dirty="0"/>
          </a:p>
        </p:txBody>
      </p:sp>
      <p:sp>
        <p:nvSpPr>
          <p:cNvPr id="3" name="TextBox 2">
            <a:extLst>
              <a:ext uri="{FF2B5EF4-FFF2-40B4-BE49-F238E27FC236}">
                <a16:creationId xmlns:a16="http://schemas.microsoft.com/office/drawing/2014/main" id="{790E2947-1508-7CB9-A705-0CF0A74F7FF1}"/>
              </a:ext>
            </a:extLst>
          </p:cNvPr>
          <p:cNvSpPr txBox="1"/>
          <p:nvPr/>
        </p:nvSpPr>
        <p:spPr>
          <a:xfrm>
            <a:off x="1464906" y="4413380"/>
            <a:ext cx="184731" cy="369332"/>
          </a:xfrm>
          <a:prstGeom prst="rect">
            <a:avLst/>
          </a:prstGeom>
          <a:noFill/>
        </p:spPr>
        <p:txBody>
          <a:bodyPr wrap="none" rtlCol="0">
            <a:spAutoFit/>
          </a:bodyPr>
          <a:lstStyle/>
          <a:p>
            <a:endParaRPr lang="en-IN"/>
          </a:p>
        </p:txBody>
      </p:sp>
      <p:sp>
        <p:nvSpPr>
          <p:cNvPr id="4" name="TextBox 3">
            <a:extLst>
              <a:ext uri="{FF2B5EF4-FFF2-40B4-BE49-F238E27FC236}">
                <a16:creationId xmlns:a16="http://schemas.microsoft.com/office/drawing/2014/main" id="{A476BECE-DEB6-EB95-0B61-5E49C2838FB4}"/>
              </a:ext>
            </a:extLst>
          </p:cNvPr>
          <p:cNvSpPr txBox="1"/>
          <p:nvPr/>
        </p:nvSpPr>
        <p:spPr>
          <a:xfrm>
            <a:off x="1240971" y="4044048"/>
            <a:ext cx="7697756" cy="369332"/>
          </a:xfrm>
          <a:prstGeom prst="rect">
            <a:avLst/>
          </a:prstGeom>
          <a:noFill/>
        </p:spPr>
        <p:txBody>
          <a:bodyPr wrap="square" rtlCol="0">
            <a:spAutoFit/>
          </a:bodyPr>
          <a:lstStyle/>
          <a:p>
            <a:r>
              <a:rPr lang="en-IN" b="1" dirty="0"/>
              <a:t>Compound assignment </a:t>
            </a:r>
            <a:r>
              <a:rPr lang="en-IN" dirty="0"/>
              <a:t>(+=, -=, *=, /=, %=, &gt;&gt;=, &lt;&lt;=, &amp;=, ^=, |=)</a:t>
            </a:r>
          </a:p>
        </p:txBody>
      </p:sp>
      <p:sp>
        <p:nvSpPr>
          <p:cNvPr id="5" name="TextBox 4">
            <a:extLst>
              <a:ext uri="{FF2B5EF4-FFF2-40B4-BE49-F238E27FC236}">
                <a16:creationId xmlns:a16="http://schemas.microsoft.com/office/drawing/2014/main" id="{21749870-6719-16A8-B466-A1272088ECDD}"/>
              </a:ext>
            </a:extLst>
          </p:cNvPr>
          <p:cNvSpPr txBox="1"/>
          <p:nvPr/>
        </p:nvSpPr>
        <p:spPr>
          <a:xfrm>
            <a:off x="1240971" y="4845738"/>
            <a:ext cx="3488134" cy="369332"/>
          </a:xfrm>
          <a:prstGeom prst="rect">
            <a:avLst/>
          </a:prstGeom>
          <a:noFill/>
        </p:spPr>
        <p:txBody>
          <a:bodyPr wrap="none" rtlCol="0">
            <a:spAutoFit/>
          </a:bodyPr>
          <a:lstStyle/>
          <a:p>
            <a:r>
              <a:rPr lang="en-IN" b="1" dirty="0"/>
              <a:t>Increment and decrement </a:t>
            </a:r>
            <a:r>
              <a:rPr lang="en-IN" dirty="0"/>
              <a:t>(++, --)</a:t>
            </a:r>
          </a:p>
        </p:txBody>
      </p:sp>
    </p:spTree>
    <p:extLst>
      <p:ext uri="{BB962C8B-B14F-4D97-AF65-F5344CB8AC3E}">
        <p14:creationId xmlns:p14="http://schemas.microsoft.com/office/powerpoint/2010/main" val="2613445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A22421-DA6E-64E3-BF59-79DA4E90FA63}"/>
              </a:ext>
            </a:extLst>
          </p:cNvPr>
          <p:cNvSpPr txBox="1"/>
          <p:nvPr/>
        </p:nvSpPr>
        <p:spPr>
          <a:xfrm>
            <a:off x="1203649" y="1212980"/>
            <a:ext cx="5992474" cy="369332"/>
          </a:xfrm>
          <a:prstGeom prst="rect">
            <a:avLst/>
          </a:prstGeom>
          <a:noFill/>
        </p:spPr>
        <p:txBody>
          <a:bodyPr wrap="none" rtlCol="0">
            <a:spAutoFit/>
          </a:bodyPr>
          <a:lstStyle/>
          <a:p>
            <a:r>
              <a:rPr lang="en-IN" b="1" dirty="0"/>
              <a:t>Relational and equality operators    </a:t>
            </a:r>
            <a:r>
              <a:rPr lang="en-IN" dirty="0"/>
              <a:t>( ==, !=, &gt;, &gt;=, &lt;, &lt;=  )</a:t>
            </a:r>
          </a:p>
        </p:txBody>
      </p:sp>
      <p:sp>
        <p:nvSpPr>
          <p:cNvPr id="3" name="TextBox 2">
            <a:extLst>
              <a:ext uri="{FF2B5EF4-FFF2-40B4-BE49-F238E27FC236}">
                <a16:creationId xmlns:a16="http://schemas.microsoft.com/office/drawing/2014/main" id="{35D94248-2F85-A1F6-D32B-3CA526EB7876}"/>
              </a:ext>
            </a:extLst>
          </p:cNvPr>
          <p:cNvSpPr txBox="1"/>
          <p:nvPr/>
        </p:nvSpPr>
        <p:spPr>
          <a:xfrm>
            <a:off x="1203649" y="1894115"/>
            <a:ext cx="3443571" cy="369332"/>
          </a:xfrm>
          <a:prstGeom prst="rect">
            <a:avLst/>
          </a:prstGeom>
          <a:noFill/>
        </p:spPr>
        <p:txBody>
          <a:bodyPr wrap="none" rtlCol="0">
            <a:spAutoFit/>
          </a:bodyPr>
          <a:lstStyle/>
          <a:p>
            <a:r>
              <a:rPr lang="en-IN" b="1" dirty="0"/>
              <a:t>Logical operators       </a:t>
            </a:r>
            <a:r>
              <a:rPr lang="en-IN" dirty="0"/>
              <a:t>( !, &amp;&amp;, || ) </a:t>
            </a:r>
          </a:p>
        </p:txBody>
      </p:sp>
      <p:sp>
        <p:nvSpPr>
          <p:cNvPr id="4" name="TextBox 3">
            <a:extLst>
              <a:ext uri="{FF2B5EF4-FFF2-40B4-BE49-F238E27FC236}">
                <a16:creationId xmlns:a16="http://schemas.microsoft.com/office/drawing/2014/main" id="{02254720-5473-F92A-7DB3-AC87FE373581}"/>
              </a:ext>
            </a:extLst>
          </p:cNvPr>
          <p:cNvSpPr txBox="1"/>
          <p:nvPr/>
        </p:nvSpPr>
        <p:spPr>
          <a:xfrm>
            <a:off x="5635689" y="1894115"/>
            <a:ext cx="5498621" cy="369332"/>
          </a:xfrm>
          <a:prstGeom prst="rect">
            <a:avLst/>
          </a:prstGeom>
          <a:noFill/>
        </p:spPr>
        <p:txBody>
          <a:bodyPr wrap="none" rtlCol="0">
            <a:spAutoFit/>
          </a:bodyPr>
          <a:lstStyle/>
          <a:p>
            <a:r>
              <a:rPr lang="en-IN" b="1" dirty="0"/>
              <a:t>Conditional operator     or       Ternary operator     </a:t>
            </a:r>
            <a:r>
              <a:rPr lang="en-IN" dirty="0"/>
              <a:t>( ? : )</a:t>
            </a:r>
          </a:p>
        </p:txBody>
      </p:sp>
      <p:sp>
        <p:nvSpPr>
          <p:cNvPr id="5" name="TextBox 4">
            <a:extLst>
              <a:ext uri="{FF2B5EF4-FFF2-40B4-BE49-F238E27FC236}">
                <a16:creationId xmlns:a16="http://schemas.microsoft.com/office/drawing/2014/main" id="{34CD1820-EA98-0443-D549-AD81F24E3C5C}"/>
              </a:ext>
            </a:extLst>
          </p:cNvPr>
          <p:cNvSpPr txBox="1"/>
          <p:nvPr/>
        </p:nvSpPr>
        <p:spPr>
          <a:xfrm>
            <a:off x="1203649" y="2719100"/>
            <a:ext cx="2605200" cy="369332"/>
          </a:xfrm>
          <a:prstGeom prst="rect">
            <a:avLst/>
          </a:prstGeom>
          <a:noFill/>
        </p:spPr>
        <p:txBody>
          <a:bodyPr wrap="none" rtlCol="0">
            <a:spAutoFit/>
          </a:bodyPr>
          <a:lstStyle/>
          <a:p>
            <a:r>
              <a:rPr lang="en-IN" b="1" dirty="0"/>
              <a:t>Comma operator        </a:t>
            </a:r>
            <a:r>
              <a:rPr lang="en-IN" dirty="0"/>
              <a:t>( , )</a:t>
            </a:r>
          </a:p>
        </p:txBody>
      </p:sp>
      <p:sp>
        <p:nvSpPr>
          <p:cNvPr id="6" name="TextBox 5">
            <a:extLst>
              <a:ext uri="{FF2B5EF4-FFF2-40B4-BE49-F238E27FC236}">
                <a16:creationId xmlns:a16="http://schemas.microsoft.com/office/drawing/2014/main" id="{89CD3EE4-95AC-1C85-12BD-6033158ADE24}"/>
              </a:ext>
            </a:extLst>
          </p:cNvPr>
          <p:cNvSpPr txBox="1"/>
          <p:nvPr/>
        </p:nvSpPr>
        <p:spPr>
          <a:xfrm>
            <a:off x="5635689" y="2575250"/>
            <a:ext cx="3559757" cy="369332"/>
          </a:xfrm>
          <a:prstGeom prst="rect">
            <a:avLst/>
          </a:prstGeom>
          <a:noFill/>
        </p:spPr>
        <p:txBody>
          <a:bodyPr wrap="none" rtlCol="0">
            <a:spAutoFit/>
          </a:bodyPr>
          <a:lstStyle/>
          <a:p>
            <a:r>
              <a:rPr lang="en-IN" b="1" dirty="0"/>
              <a:t>Bitwise Operators </a:t>
            </a:r>
            <a:r>
              <a:rPr lang="en-IN" dirty="0"/>
              <a:t>( &amp;, |, ^, ~, &lt;&gt; )</a:t>
            </a:r>
          </a:p>
        </p:txBody>
      </p:sp>
      <p:sp>
        <p:nvSpPr>
          <p:cNvPr id="7" name="TextBox 6">
            <a:extLst>
              <a:ext uri="{FF2B5EF4-FFF2-40B4-BE49-F238E27FC236}">
                <a16:creationId xmlns:a16="http://schemas.microsoft.com/office/drawing/2014/main" id="{2C1A5B48-D3C9-DAAB-DCAA-537591DC95EA}"/>
              </a:ext>
            </a:extLst>
          </p:cNvPr>
          <p:cNvSpPr txBox="1"/>
          <p:nvPr/>
        </p:nvSpPr>
        <p:spPr>
          <a:xfrm>
            <a:off x="1203649" y="3544085"/>
            <a:ext cx="3082895" cy="369332"/>
          </a:xfrm>
          <a:prstGeom prst="rect">
            <a:avLst/>
          </a:prstGeom>
          <a:noFill/>
        </p:spPr>
        <p:txBody>
          <a:bodyPr wrap="none" rtlCol="0">
            <a:spAutoFit/>
          </a:bodyPr>
          <a:lstStyle/>
          <a:p>
            <a:r>
              <a:rPr lang="en-IN" b="1" dirty="0"/>
              <a:t>Explicit type casting operator</a:t>
            </a:r>
          </a:p>
        </p:txBody>
      </p:sp>
      <p:sp>
        <p:nvSpPr>
          <p:cNvPr id="8" name="TextBox 7">
            <a:extLst>
              <a:ext uri="{FF2B5EF4-FFF2-40B4-BE49-F238E27FC236}">
                <a16:creationId xmlns:a16="http://schemas.microsoft.com/office/drawing/2014/main" id="{B7D5EF7D-3ACF-5994-A2E8-2E05CE5F9924}"/>
              </a:ext>
            </a:extLst>
          </p:cNvPr>
          <p:cNvSpPr txBox="1"/>
          <p:nvPr/>
        </p:nvSpPr>
        <p:spPr>
          <a:xfrm>
            <a:off x="5665622" y="3544085"/>
            <a:ext cx="1793311" cy="369332"/>
          </a:xfrm>
          <a:prstGeom prst="rect">
            <a:avLst/>
          </a:prstGeom>
          <a:noFill/>
        </p:spPr>
        <p:txBody>
          <a:bodyPr wrap="none" rtlCol="0">
            <a:spAutoFit/>
          </a:bodyPr>
          <a:lstStyle/>
          <a:p>
            <a:r>
              <a:rPr lang="en-IN" b="1" dirty="0" err="1"/>
              <a:t>sizeof</a:t>
            </a:r>
            <a:r>
              <a:rPr lang="en-IN" b="1" dirty="0"/>
              <a:t>() operator</a:t>
            </a:r>
          </a:p>
        </p:txBody>
      </p:sp>
      <p:sp>
        <p:nvSpPr>
          <p:cNvPr id="9" name="TextBox 8">
            <a:extLst>
              <a:ext uri="{FF2B5EF4-FFF2-40B4-BE49-F238E27FC236}">
                <a16:creationId xmlns:a16="http://schemas.microsoft.com/office/drawing/2014/main" id="{222961A2-5CBE-6D01-DF0C-6A0F6FBB8286}"/>
              </a:ext>
            </a:extLst>
          </p:cNvPr>
          <p:cNvSpPr txBox="1"/>
          <p:nvPr/>
        </p:nvSpPr>
        <p:spPr>
          <a:xfrm>
            <a:off x="1203649" y="4369070"/>
            <a:ext cx="1742785" cy="369332"/>
          </a:xfrm>
          <a:prstGeom prst="rect">
            <a:avLst/>
          </a:prstGeom>
          <a:noFill/>
        </p:spPr>
        <p:txBody>
          <a:bodyPr wrap="none" rtlCol="0">
            <a:spAutoFit/>
          </a:bodyPr>
          <a:lstStyle/>
          <a:p>
            <a:r>
              <a:rPr lang="en-IN" b="1" dirty="0"/>
              <a:t>dot operator   </a:t>
            </a:r>
            <a:r>
              <a:rPr lang="en-IN" dirty="0"/>
              <a:t>(.)</a:t>
            </a:r>
          </a:p>
        </p:txBody>
      </p:sp>
      <p:sp>
        <p:nvSpPr>
          <p:cNvPr id="10" name="TextBox 9">
            <a:extLst>
              <a:ext uri="{FF2B5EF4-FFF2-40B4-BE49-F238E27FC236}">
                <a16:creationId xmlns:a16="http://schemas.microsoft.com/office/drawing/2014/main" id="{20AA7835-DF88-F3EF-5CE1-B601B1550F4C}"/>
              </a:ext>
            </a:extLst>
          </p:cNvPr>
          <p:cNvSpPr txBox="1"/>
          <p:nvPr/>
        </p:nvSpPr>
        <p:spPr>
          <a:xfrm>
            <a:off x="5635689" y="4369070"/>
            <a:ext cx="3269485" cy="369332"/>
          </a:xfrm>
          <a:prstGeom prst="rect">
            <a:avLst/>
          </a:prstGeom>
          <a:noFill/>
        </p:spPr>
        <p:txBody>
          <a:bodyPr wrap="none" rtlCol="0">
            <a:spAutoFit/>
          </a:bodyPr>
          <a:lstStyle/>
          <a:p>
            <a:r>
              <a:rPr lang="en-IN" b="1" dirty="0"/>
              <a:t>Scope resolution operator      </a:t>
            </a:r>
            <a:r>
              <a:rPr lang="en-IN" dirty="0"/>
              <a:t>(::)</a:t>
            </a:r>
          </a:p>
        </p:txBody>
      </p:sp>
      <p:sp>
        <p:nvSpPr>
          <p:cNvPr id="11" name="TextBox 10">
            <a:extLst>
              <a:ext uri="{FF2B5EF4-FFF2-40B4-BE49-F238E27FC236}">
                <a16:creationId xmlns:a16="http://schemas.microsoft.com/office/drawing/2014/main" id="{8B816212-D5F8-E6D2-11B0-9F7F2C8A74E3}"/>
              </a:ext>
            </a:extLst>
          </p:cNvPr>
          <p:cNvSpPr txBox="1"/>
          <p:nvPr/>
        </p:nvSpPr>
        <p:spPr>
          <a:xfrm>
            <a:off x="1203649" y="5275688"/>
            <a:ext cx="2316340" cy="369332"/>
          </a:xfrm>
          <a:prstGeom prst="rect">
            <a:avLst/>
          </a:prstGeom>
          <a:noFill/>
        </p:spPr>
        <p:txBody>
          <a:bodyPr wrap="none" rtlCol="0">
            <a:spAutoFit/>
          </a:bodyPr>
          <a:lstStyle/>
          <a:p>
            <a:r>
              <a:rPr lang="en-IN" b="1" dirty="0"/>
              <a:t>Arrow operator   </a:t>
            </a:r>
            <a:r>
              <a:rPr lang="en-IN" dirty="0"/>
              <a:t>( -&gt; )</a:t>
            </a:r>
          </a:p>
        </p:txBody>
      </p:sp>
      <p:sp>
        <p:nvSpPr>
          <p:cNvPr id="12" name="TextBox 11">
            <a:extLst>
              <a:ext uri="{FF2B5EF4-FFF2-40B4-BE49-F238E27FC236}">
                <a16:creationId xmlns:a16="http://schemas.microsoft.com/office/drawing/2014/main" id="{62234EFD-5103-F4EB-E541-46E5E49AAECD}"/>
              </a:ext>
            </a:extLst>
          </p:cNvPr>
          <p:cNvSpPr txBox="1"/>
          <p:nvPr/>
        </p:nvSpPr>
        <p:spPr>
          <a:xfrm>
            <a:off x="8178368" y="4814023"/>
            <a:ext cx="3434082" cy="1200329"/>
          </a:xfrm>
          <a:prstGeom prst="rect">
            <a:avLst/>
          </a:prstGeom>
          <a:noFill/>
        </p:spPr>
        <p:txBody>
          <a:bodyPr wrap="none" rtlCol="0">
            <a:spAutoFit/>
          </a:bodyPr>
          <a:lstStyle/>
          <a:p>
            <a:pPr marL="285750" indent="-285750">
              <a:buFont typeface="Arial" panose="020B0604020202020204" pitchFamily="34" charset="0"/>
              <a:buChar char="•"/>
            </a:pPr>
            <a:r>
              <a:rPr lang="en-IN" b="1" dirty="0"/>
              <a:t>OperatorDemo1.cpp</a:t>
            </a:r>
          </a:p>
          <a:p>
            <a:pPr marL="285750" indent="-285750">
              <a:buFont typeface="Arial" panose="020B0604020202020204" pitchFamily="34" charset="0"/>
              <a:buChar char="•"/>
            </a:pPr>
            <a:r>
              <a:rPr lang="en-IN" b="1" dirty="0"/>
              <a:t>OperatorDemo2.cpp</a:t>
            </a:r>
          </a:p>
          <a:p>
            <a:pPr marL="285750" indent="-285750">
              <a:buFont typeface="Arial" panose="020B0604020202020204" pitchFamily="34" charset="0"/>
              <a:buChar char="•"/>
            </a:pPr>
            <a:r>
              <a:rPr lang="en-IN" b="1" dirty="0"/>
              <a:t>OperatorDemo3.cpp</a:t>
            </a:r>
          </a:p>
          <a:p>
            <a:pPr marL="285750" indent="-285750">
              <a:buFont typeface="Arial" panose="020B0604020202020204" pitchFamily="34" charset="0"/>
              <a:buChar char="•"/>
            </a:pPr>
            <a:r>
              <a:rPr lang="en-IN" b="1" dirty="0"/>
              <a:t>Implicit_Explicit_Casting.cpp</a:t>
            </a:r>
          </a:p>
        </p:txBody>
      </p:sp>
    </p:spTree>
    <p:extLst>
      <p:ext uri="{BB962C8B-B14F-4D97-AF65-F5344CB8AC3E}">
        <p14:creationId xmlns:p14="http://schemas.microsoft.com/office/powerpoint/2010/main" val="1039088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119A3A-7B52-F869-CA75-156E61680606}"/>
              </a:ext>
            </a:extLst>
          </p:cNvPr>
          <p:cNvSpPr txBox="1"/>
          <p:nvPr/>
        </p:nvSpPr>
        <p:spPr>
          <a:xfrm>
            <a:off x="1035698" y="1380931"/>
            <a:ext cx="10708627" cy="4247317"/>
          </a:xfrm>
          <a:prstGeom prst="rect">
            <a:avLst/>
          </a:prstGeom>
          <a:noFill/>
        </p:spPr>
        <p:txBody>
          <a:bodyPr wrap="square" rtlCol="0">
            <a:spAutoFit/>
          </a:bodyPr>
          <a:lstStyle/>
          <a:p>
            <a:r>
              <a:rPr lang="en-US" dirty="0"/>
              <a:t>C++ is a general-purpose programming language</a:t>
            </a:r>
          </a:p>
          <a:p>
            <a:endParaRPr lang="en-US" dirty="0"/>
          </a:p>
          <a:p>
            <a:r>
              <a:rPr lang="en-US" dirty="0"/>
              <a:t>Implementations of C++ exist from some of the most modest microcomputers to the largest supercomputers </a:t>
            </a:r>
          </a:p>
          <a:p>
            <a:r>
              <a:rPr lang="en-US" dirty="0"/>
              <a:t>and for almost all operating systems.</a:t>
            </a:r>
          </a:p>
          <a:p>
            <a:endParaRPr lang="en-US" dirty="0"/>
          </a:p>
          <a:p>
            <a:r>
              <a:rPr lang="en-US" dirty="0"/>
              <a:t>C++ is a superset of the C programming language. In addition to the facilities provided by C, C++ provides flexible and efficient facilities for defining new types. </a:t>
            </a:r>
          </a:p>
          <a:p>
            <a:endParaRPr lang="en-US" dirty="0"/>
          </a:p>
          <a:p>
            <a:r>
              <a:rPr lang="en-US" dirty="0"/>
              <a:t>The C++ language support four programming styles: </a:t>
            </a:r>
          </a:p>
          <a:p>
            <a:r>
              <a:rPr lang="en-US" dirty="0"/>
              <a:t>	• Procedural programming </a:t>
            </a:r>
          </a:p>
          <a:p>
            <a:r>
              <a:rPr lang="en-US" dirty="0"/>
              <a:t>	• Data abstraction </a:t>
            </a:r>
          </a:p>
          <a:p>
            <a:r>
              <a:rPr lang="en-US" dirty="0"/>
              <a:t>	• Object-oriented programming </a:t>
            </a:r>
          </a:p>
          <a:p>
            <a:r>
              <a:rPr lang="en-US" dirty="0"/>
              <a:t>	• Generic programming</a:t>
            </a:r>
          </a:p>
          <a:p>
            <a:endParaRPr lang="en-US" dirty="0"/>
          </a:p>
          <a:p>
            <a:r>
              <a:rPr lang="en-IN" dirty="0"/>
              <a:t>C++ supports systems programming.</a:t>
            </a:r>
          </a:p>
        </p:txBody>
      </p:sp>
      <p:sp>
        <p:nvSpPr>
          <p:cNvPr id="3" name="TextBox 2">
            <a:extLst>
              <a:ext uri="{FF2B5EF4-FFF2-40B4-BE49-F238E27FC236}">
                <a16:creationId xmlns:a16="http://schemas.microsoft.com/office/drawing/2014/main" id="{ACE2D274-0FE2-9FF5-5D8D-0877DC74ABC9}"/>
              </a:ext>
            </a:extLst>
          </p:cNvPr>
          <p:cNvSpPr txBox="1"/>
          <p:nvPr/>
        </p:nvSpPr>
        <p:spPr>
          <a:xfrm>
            <a:off x="4788309" y="583421"/>
            <a:ext cx="1093569" cy="646331"/>
          </a:xfrm>
          <a:prstGeom prst="rect">
            <a:avLst/>
          </a:prstGeom>
          <a:noFill/>
        </p:spPr>
        <p:txBody>
          <a:bodyPr wrap="none" rtlCol="0">
            <a:spAutoFit/>
          </a:bodyPr>
          <a:lstStyle/>
          <a:p>
            <a:r>
              <a:rPr lang="en-IN" sz="3600" dirty="0"/>
              <a:t>C++</a:t>
            </a:r>
            <a:endParaRPr lang="en-IN" dirty="0"/>
          </a:p>
        </p:txBody>
      </p:sp>
    </p:spTree>
    <p:extLst>
      <p:ext uri="{BB962C8B-B14F-4D97-AF65-F5344CB8AC3E}">
        <p14:creationId xmlns:p14="http://schemas.microsoft.com/office/powerpoint/2010/main" val="2639380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E4DC57-FC23-5BC8-417C-B275C1706C8F}"/>
              </a:ext>
            </a:extLst>
          </p:cNvPr>
          <p:cNvSpPr txBox="1"/>
          <p:nvPr/>
        </p:nvSpPr>
        <p:spPr>
          <a:xfrm>
            <a:off x="1530220" y="1614197"/>
            <a:ext cx="8472196" cy="3416320"/>
          </a:xfrm>
          <a:prstGeom prst="rect">
            <a:avLst/>
          </a:prstGeom>
          <a:noFill/>
        </p:spPr>
        <p:txBody>
          <a:bodyPr wrap="square" rtlCol="0">
            <a:spAutoFit/>
          </a:bodyPr>
          <a:lstStyle/>
          <a:p>
            <a:r>
              <a:rPr lang="en-IN" dirty="0"/>
              <a:t>Sequence 				Meaning </a:t>
            </a:r>
          </a:p>
          <a:p>
            <a:r>
              <a:rPr lang="en-IN" dirty="0"/>
              <a:t>\a 					Alert. </a:t>
            </a:r>
          </a:p>
          <a:p>
            <a:r>
              <a:rPr lang="en-IN" dirty="0"/>
              <a:t>\b 					Backspace. </a:t>
            </a:r>
          </a:p>
          <a:p>
            <a:r>
              <a:rPr lang="en-IN" dirty="0"/>
              <a:t>\f 					Form feed. </a:t>
            </a:r>
          </a:p>
          <a:p>
            <a:r>
              <a:rPr lang="en-IN" dirty="0"/>
              <a:t>\n 					Newline. </a:t>
            </a:r>
          </a:p>
          <a:p>
            <a:r>
              <a:rPr lang="en-IN" dirty="0"/>
              <a:t>\r 					Carriage return. </a:t>
            </a:r>
          </a:p>
          <a:p>
            <a:r>
              <a:rPr lang="en-IN" dirty="0"/>
              <a:t>\t 					Horizontal tab. </a:t>
            </a:r>
          </a:p>
          <a:p>
            <a:r>
              <a:rPr lang="en-IN" dirty="0"/>
              <a:t>\v 					Vertical tab. </a:t>
            </a:r>
          </a:p>
          <a:p>
            <a:r>
              <a:rPr lang="en-IN" dirty="0"/>
              <a:t>\\ 					Backslash ( \ ). </a:t>
            </a:r>
          </a:p>
          <a:p>
            <a:r>
              <a:rPr lang="en-IN" dirty="0"/>
              <a:t>\’ 					Single quote ( ' ). </a:t>
            </a:r>
          </a:p>
          <a:p>
            <a:r>
              <a:rPr lang="en-IN" dirty="0"/>
              <a:t>\" 					Double quote ( " ). </a:t>
            </a:r>
          </a:p>
          <a:p>
            <a:r>
              <a:rPr lang="en-IN" dirty="0"/>
              <a:t>\? 					Question mark ( ? ). </a:t>
            </a:r>
          </a:p>
        </p:txBody>
      </p:sp>
      <p:sp>
        <p:nvSpPr>
          <p:cNvPr id="3" name="TextBox 2">
            <a:extLst>
              <a:ext uri="{FF2B5EF4-FFF2-40B4-BE49-F238E27FC236}">
                <a16:creationId xmlns:a16="http://schemas.microsoft.com/office/drawing/2014/main" id="{223E82F7-1E25-BCB1-1D2B-B205BCCAAD8E}"/>
              </a:ext>
            </a:extLst>
          </p:cNvPr>
          <p:cNvSpPr txBox="1"/>
          <p:nvPr/>
        </p:nvSpPr>
        <p:spPr>
          <a:xfrm>
            <a:off x="1530220" y="904153"/>
            <a:ext cx="4309962" cy="369332"/>
          </a:xfrm>
          <a:prstGeom prst="rect">
            <a:avLst/>
          </a:prstGeom>
          <a:noFill/>
        </p:spPr>
        <p:txBody>
          <a:bodyPr wrap="none" rtlCol="0">
            <a:spAutoFit/>
          </a:bodyPr>
          <a:lstStyle/>
          <a:p>
            <a:r>
              <a:rPr lang="en-IN" b="1" dirty="0"/>
              <a:t>Special Characters and Escape Sequence :</a:t>
            </a:r>
          </a:p>
        </p:txBody>
      </p:sp>
      <p:sp>
        <p:nvSpPr>
          <p:cNvPr id="4" name="TextBox 3">
            <a:extLst>
              <a:ext uri="{FF2B5EF4-FFF2-40B4-BE49-F238E27FC236}">
                <a16:creationId xmlns:a16="http://schemas.microsoft.com/office/drawing/2014/main" id="{AA834298-4C4A-0042-910B-DD653E9B8C0D}"/>
              </a:ext>
            </a:extLst>
          </p:cNvPr>
          <p:cNvSpPr txBox="1"/>
          <p:nvPr/>
        </p:nvSpPr>
        <p:spPr>
          <a:xfrm>
            <a:off x="1641987" y="5584723"/>
            <a:ext cx="2584362" cy="369332"/>
          </a:xfrm>
          <a:prstGeom prst="rect">
            <a:avLst/>
          </a:prstGeom>
          <a:noFill/>
        </p:spPr>
        <p:txBody>
          <a:bodyPr wrap="none" rtlCol="0">
            <a:spAutoFit/>
          </a:bodyPr>
          <a:lstStyle/>
          <a:p>
            <a:r>
              <a:rPr lang="en-IN" b="1" dirty="0"/>
              <a:t>Demo: escSequence.cpp</a:t>
            </a:r>
          </a:p>
        </p:txBody>
      </p:sp>
    </p:spTree>
    <p:extLst>
      <p:ext uri="{BB962C8B-B14F-4D97-AF65-F5344CB8AC3E}">
        <p14:creationId xmlns:p14="http://schemas.microsoft.com/office/powerpoint/2010/main" val="1924438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DA6C90-F512-6713-B797-449B1C167DB0}"/>
              </a:ext>
            </a:extLst>
          </p:cNvPr>
          <p:cNvSpPr txBox="1"/>
          <p:nvPr/>
        </p:nvSpPr>
        <p:spPr>
          <a:xfrm>
            <a:off x="742950" y="780855"/>
            <a:ext cx="11058525" cy="5632311"/>
          </a:xfrm>
          <a:prstGeom prst="rect">
            <a:avLst/>
          </a:prstGeom>
          <a:noFill/>
        </p:spPr>
        <p:txBody>
          <a:bodyPr wrap="square" rtlCol="0">
            <a:spAutoFit/>
          </a:bodyPr>
          <a:lstStyle/>
          <a:p>
            <a:r>
              <a:rPr lang="en-IN" b="1" dirty="0"/>
              <a:t>History:   </a:t>
            </a:r>
          </a:p>
          <a:p>
            <a:endParaRPr lang="en-IN" dirty="0"/>
          </a:p>
          <a:p>
            <a:r>
              <a:rPr lang="en-IN" dirty="0"/>
              <a:t>C++ developed by </a:t>
            </a:r>
            <a:r>
              <a:rPr lang="en-IN" b="1" dirty="0"/>
              <a:t>Bjarne </a:t>
            </a:r>
            <a:r>
              <a:rPr lang="en-IN" b="1" dirty="0" err="1"/>
              <a:t>Stroustrup</a:t>
            </a:r>
            <a:r>
              <a:rPr lang="en-IN" b="1" dirty="0"/>
              <a:t> </a:t>
            </a:r>
            <a:r>
              <a:rPr lang="en-IN" dirty="0"/>
              <a:t>in 1979 at AT&amp;T Bell Laboratory.</a:t>
            </a:r>
          </a:p>
          <a:p>
            <a:endParaRPr lang="en-IN" b="1" dirty="0"/>
          </a:p>
          <a:p>
            <a:r>
              <a:rPr lang="en-IN" dirty="0"/>
              <a:t>C++ developed using  class concept of Simula( already existing language which supported OOP paradigm) and </a:t>
            </a:r>
            <a:r>
              <a:rPr lang="en-US" dirty="0"/>
              <a:t>C’s  efficiency and flexibility for systems programming.</a:t>
            </a:r>
          </a:p>
          <a:p>
            <a:endParaRPr lang="en-US" dirty="0"/>
          </a:p>
          <a:p>
            <a:r>
              <a:rPr lang="en-US" dirty="0"/>
              <a:t>Templates and exceptions added to C++ later.</a:t>
            </a:r>
            <a:endParaRPr lang="en-IN" dirty="0"/>
          </a:p>
          <a:p>
            <a:endParaRPr lang="en-IN" dirty="0"/>
          </a:p>
          <a:p>
            <a:r>
              <a:rPr lang="en-US" b="1" dirty="0"/>
              <a:t>1979: </a:t>
            </a:r>
            <a:r>
              <a:rPr lang="en-US" dirty="0"/>
              <a:t>Work on ‘‘C with Classes’’ started. The initial feature set included classes and derived classes, public/private access control, constructors and destructors, and function declarations with argument checking.</a:t>
            </a:r>
          </a:p>
          <a:p>
            <a:endParaRPr lang="en-US" dirty="0"/>
          </a:p>
          <a:p>
            <a:r>
              <a:rPr lang="en-US" b="1" dirty="0"/>
              <a:t>1984: </a:t>
            </a:r>
            <a:r>
              <a:rPr lang="en-US" dirty="0"/>
              <a:t>‘‘C with Classes’’ was renamed to C++. By then, C++ had acquired virtual functions, function and operator overloading, references, and the I/O stream, number libraries.</a:t>
            </a:r>
          </a:p>
          <a:p>
            <a:endParaRPr lang="en-US" dirty="0"/>
          </a:p>
          <a:p>
            <a:r>
              <a:rPr lang="en-US" b="1" dirty="0"/>
              <a:t>1985: </a:t>
            </a:r>
            <a:r>
              <a:rPr lang="en-US" dirty="0"/>
              <a:t>First commercial release of C++</a:t>
            </a:r>
          </a:p>
          <a:p>
            <a:endParaRPr lang="en-US" dirty="0"/>
          </a:p>
          <a:p>
            <a:r>
              <a:rPr lang="en-US" b="1" dirty="0"/>
              <a:t>1991: </a:t>
            </a:r>
            <a:r>
              <a:rPr lang="en-US" dirty="0"/>
              <a:t>The C++ Programming Language, Second Edition, presenting generic programming using templates and error handling based on exceptions</a:t>
            </a:r>
            <a:endParaRPr lang="en-IN" dirty="0"/>
          </a:p>
          <a:p>
            <a:endParaRPr lang="en-IN" dirty="0"/>
          </a:p>
        </p:txBody>
      </p:sp>
    </p:spTree>
    <p:extLst>
      <p:ext uri="{BB962C8B-B14F-4D97-AF65-F5344CB8AC3E}">
        <p14:creationId xmlns:p14="http://schemas.microsoft.com/office/powerpoint/2010/main" val="2288960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7FE5E4-5109-9904-534B-8C0B2DADD634}"/>
              </a:ext>
            </a:extLst>
          </p:cNvPr>
          <p:cNvSpPr txBox="1"/>
          <p:nvPr/>
        </p:nvSpPr>
        <p:spPr>
          <a:xfrm>
            <a:off x="818955" y="1238463"/>
            <a:ext cx="10554089" cy="2308324"/>
          </a:xfrm>
          <a:prstGeom prst="rect">
            <a:avLst/>
          </a:prstGeom>
          <a:noFill/>
        </p:spPr>
        <p:txBody>
          <a:bodyPr wrap="square" rtlCol="0">
            <a:spAutoFit/>
          </a:bodyPr>
          <a:lstStyle/>
          <a:p>
            <a:r>
              <a:rPr lang="en-US" b="1" dirty="0"/>
              <a:t>1997: </a:t>
            </a:r>
            <a:r>
              <a:rPr lang="en-US" dirty="0"/>
              <a:t>The C++ Programming Language, Third Edition [Stroustrup,1997] introduced ISO C++, including namespaces, </a:t>
            </a:r>
            <a:r>
              <a:rPr lang="en-US" dirty="0" err="1"/>
              <a:t>dynamic_cast</a:t>
            </a:r>
            <a:r>
              <a:rPr lang="en-US" dirty="0"/>
              <a:t>, and many refinements of templates. The standard library added the STL framework of generic containers and algorithms</a:t>
            </a:r>
          </a:p>
          <a:p>
            <a:endParaRPr lang="en-US" dirty="0"/>
          </a:p>
          <a:p>
            <a:r>
              <a:rPr lang="en-US" b="1" dirty="0"/>
              <a:t>2011: </a:t>
            </a:r>
            <a:r>
              <a:rPr lang="en-US" dirty="0"/>
              <a:t>ISO C++11 standard was formally approved. In 2012 The first complete C++11 implementations emerged. 2012 Work on future ISO C++ standards (referred to as C++14 and C++17) started</a:t>
            </a:r>
          </a:p>
          <a:p>
            <a:endParaRPr lang="en-US" dirty="0"/>
          </a:p>
          <a:p>
            <a:r>
              <a:rPr lang="en-US" b="1" i="0" dirty="0">
                <a:solidFill>
                  <a:srgbClr val="202122"/>
                </a:solidFill>
                <a:effectLst/>
                <a:latin typeface="Arial" panose="020B0604020202020204" pitchFamily="34" charset="0"/>
              </a:rPr>
              <a:t>2017: </a:t>
            </a:r>
            <a:r>
              <a:rPr lang="en-US" b="0" i="0" dirty="0">
                <a:solidFill>
                  <a:srgbClr val="202122"/>
                </a:solidFill>
                <a:effectLst/>
                <a:latin typeface="Arial" panose="020B0604020202020204" pitchFamily="34" charset="0"/>
              </a:rPr>
              <a:t>the final standard was published in December 2017.</a:t>
            </a:r>
            <a:r>
              <a:rPr lang="en-US" b="0" i="0" u="none" strike="noStrike" baseline="30000" dirty="0">
                <a:solidFill>
                  <a:srgbClr val="3366CC"/>
                </a:solidFill>
                <a:effectLst/>
                <a:latin typeface="Arial" panose="020B0604020202020204" pitchFamily="34" charset="0"/>
                <a:hlinkClick r:id="rId2"/>
              </a:rPr>
              <a:t>[</a:t>
            </a:r>
            <a:endParaRPr lang="en-IN" dirty="0"/>
          </a:p>
        </p:txBody>
      </p:sp>
    </p:spTree>
    <p:extLst>
      <p:ext uri="{BB962C8B-B14F-4D97-AF65-F5344CB8AC3E}">
        <p14:creationId xmlns:p14="http://schemas.microsoft.com/office/powerpoint/2010/main" val="3077785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AA4AEF-8DDC-4CA3-583B-13CD0980C983}"/>
              </a:ext>
            </a:extLst>
          </p:cNvPr>
          <p:cNvSpPr txBox="1"/>
          <p:nvPr/>
        </p:nvSpPr>
        <p:spPr>
          <a:xfrm>
            <a:off x="852407" y="860156"/>
            <a:ext cx="10887596" cy="5078313"/>
          </a:xfrm>
          <a:prstGeom prst="rect">
            <a:avLst/>
          </a:prstGeom>
          <a:noFill/>
        </p:spPr>
        <p:txBody>
          <a:bodyPr wrap="none" rtlCol="0">
            <a:spAutoFit/>
          </a:bodyPr>
          <a:lstStyle/>
          <a:p>
            <a:r>
              <a:rPr lang="en-IN" b="1" dirty="0"/>
              <a:t>Need of C++</a:t>
            </a:r>
          </a:p>
          <a:p>
            <a:endParaRPr lang="en-IN" dirty="0"/>
          </a:p>
          <a:p>
            <a:r>
              <a:rPr lang="en-US" dirty="0"/>
              <a:t>C++ is a systems programming language</a:t>
            </a:r>
            <a:r>
              <a:rPr lang="en-IN" dirty="0"/>
              <a:t> used for developing native applications</a:t>
            </a:r>
          </a:p>
          <a:p>
            <a:endParaRPr lang="en-IN" dirty="0"/>
          </a:p>
          <a:p>
            <a:r>
              <a:rPr lang="en-US" dirty="0"/>
              <a:t>Software written in C++ is everywhere:  It is in your computer, your phone, your car, and other many electronic devices</a:t>
            </a:r>
          </a:p>
          <a:p>
            <a:endParaRPr lang="en-US" dirty="0"/>
          </a:p>
          <a:p>
            <a:r>
              <a:rPr lang="en-US" dirty="0"/>
              <a:t>Many operating systems have been written in C++ like Windows, Apple’s OS, Linux, and most portable-device OSs..</a:t>
            </a:r>
            <a:endParaRPr lang="en-IN" dirty="0"/>
          </a:p>
          <a:p>
            <a:endParaRPr lang="en-IN" dirty="0"/>
          </a:p>
          <a:p>
            <a:r>
              <a:rPr lang="en-US" dirty="0"/>
              <a:t>C++ is used to write device drivers and other software that rely on direct manipulation of hardware under real-time </a:t>
            </a:r>
          </a:p>
          <a:p>
            <a:r>
              <a:rPr lang="en-US" dirty="0"/>
              <a:t>constraints.</a:t>
            </a:r>
          </a:p>
          <a:p>
            <a:endParaRPr lang="en-US" dirty="0"/>
          </a:p>
          <a:p>
            <a:r>
              <a:rPr lang="en-US" dirty="0"/>
              <a:t>C++ is used to write some critical parts of most widely used systems like Amazon, Google, Facebook.</a:t>
            </a:r>
          </a:p>
          <a:p>
            <a:endParaRPr lang="en-US" dirty="0"/>
          </a:p>
          <a:p>
            <a:r>
              <a:rPr lang="en-US" dirty="0"/>
              <a:t>Many other advanced technologies depends on C++’s performance and reliability in their implementations – </a:t>
            </a:r>
          </a:p>
          <a:p>
            <a:r>
              <a:rPr lang="en-US" dirty="0"/>
              <a:t>     JVM of Java Technologies, Web services framework of Microsoft’s .NET technologies, JavaScript interpreters of </a:t>
            </a:r>
          </a:p>
          <a:p>
            <a:r>
              <a:rPr lang="en-US" dirty="0"/>
              <a:t>     many browsers like Microsoft’s Internet Explorer, Mozilla’s Firefox, Apple’s Safari, and Google’s Chrome.</a:t>
            </a:r>
          </a:p>
          <a:p>
            <a:endParaRPr lang="en-US" dirty="0"/>
          </a:p>
          <a:p>
            <a:r>
              <a:rPr lang="en-US" dirty="0"/>
              <a:t>Games has been another major applications area for C++. </a:t>
            </a:r>
          </a:p>
        </p:txBody>
      </p:sp>
    </p:spTree>
    <p:extLst>
      <p:ext uri="{BB962C8B-B14F-4D97-AF65-F5344CB8AC3E}">
        <p14:creationId xmlns:p14="http://schemas.microsoft.com/office/powerpoint/2010/main" val="1020770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B2ACD0-54D1-9433-A35B-94EF036AECD6}"/>
              </a:ext>
            </a:extLst>
          </p:cNvPr>
          <p:cNvSpPr txBox="1"/>
          <p:nvPr/>
        </p:nvSpPr>
        <p:spPr>
          <a:xfrm>
            <a:off x="1009651" y="1171574"/>
            <a:ext cx="10115550" cy="1200329"/>
          </a:xfrm>
          <a:prstGeom prst="rect">
            <a:avLst/>
          </a:prstGeom>
          <a:noFill/>
        </p:spPr>
        <p:txBody>
          <a:bodyPr wrap="square" rtlCol="0">
            <a:spAutoFit/>
          </a:bodyPr>
          <a:lstStyle/>
          <a:p>
            <a:r>
              <a:rPr lang="en-US" dirty="0"/>
              <a:t>Massive use of C++ in demanding embedded systems, projects for flight control software, automobile software, engineering computation is done in C++.</a:t>
            </a:r>
          </a:p>
          <a:p>
            <a:endParaRPr lang="en-US" dirty="0"/>
          </a:p>
          <a:p>
            <a:endParaRPr lang="en-IN" dirty="0"/>
          </a:p>
        </p:txBody>
      </p:sp>
    </p:spTree>
    <p:extLst>
      <p:ext uri="{BB962C8B-B14F-4D97-AF65-F5344CB8AC3E}">
        <p14:creationId xmlns:p14="http://schemas.microsoft.com/office/powerpoint/2010/main" val="714136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5A63CC28-4893-BBB2-36B2-929149F8E3AA}"/>
              </a:ext>
            </a:extLst>
          </p:cNvPr>
          <p:cNvGraphicFramePr>
            <a:graphicFrameLocks noGrp="1"/>
          </p:cNvGraphicFramePr>
          <p:nvPr/>
        </p:nvGraphicFramePr>
        <p:xfrm>
          <a:off x="957262" y="542383"/>
          <a:ext cx="10277476" cy="5994786"/>
        </p:xfrm>
        <a:graphic>
          <a:graphicData uri="http://schemas.openxmlformats.org/drawingml/2006/table">
            <a:tbl>
              <a:tblPr firstRow="1" bandRow="1">
                <a:tableStyleId>{5C22544A-7EE6-4342-B048-85BDC9FD1C3A}</a:tableStyleId>
              </a:tblPr>
              <a:tblGrid>
                <a:gridCol w="5138738">
                  <a:extLst>
                    <a:ext uri="{9D8B030D-6E8A-4147-A177-3AD203B41FA5}">
                      <a16:colId xmlns:a16="http://schemas.microsoft.com/office/drawing/2014/main" val="2894710028"/>
                    </a:ext>
                  </a:extLst>
                </a:gridCol>
                <a:gridCol w="5138738">
                  <a:extLst>
                    <a:ext uri="{9D8B030D-6E8A-4147-A177-3AD203B41FA5}">
                      <a16:colId xmlns:a16="http://schemas.microsoft.com/office/drawing/2014/main" val="3457954576"/>
                    </a:ext>
                  </a:extLst>
                </a:gridCol>
              </a:tblGrid>
              <a:tr h="494582">
                <a:tc>
                  <a:txBody>
                    <a:bodyPr/>
                    <a:lstStyle/>
                    <a:p>
                      <a:r>
                        <a:rPr lang="en-IN" dirty="0"/>
                        <a:t>C Programming Language</a:t>
                      </a:r>
                    </a:p>
                  </a:txBody>
                  <a:tcPr/>
                </a:tc>
                <a:tc>
                  <a:txBody>
                    <a:bodyPr/>
                    <a:lstStyle/>
                    <a:p>
                      <a:r>
                        <a:rPr lang="en-IN" dirty="0"/>
                        <a:t>C++ Programming Language</a:t>
                      </a:r>
                    </a:p>
                  </a:txBody>
                  <a:tcPr/>
                </a:tc>
                <a:extLst>
                  <a:ext uri="{0D108BD9-81ED-4DB2-BD59-A6C34878D82A}">
                    <a16:rowId xmlns:a16="http://schemas.microsoft.com/office/drawing/2014/main" val="2020390048"/>
                  </a:ext>
                </a:extLst>
              </a:tr>
              <a:tr h="688529">
                <a:tc>
                  <a:txBody>
                    <a:bodyPr/>
                    <a:lstStyle/>
                    <a:p>
                      <a:pPr marL="0" algn="l" defTabSz="457200" rtl="0" eaLnBrk="1" fontAlgn="ctr" latinLnBrk="0" hangingPunct="1"/>
                      <a:r>
                        <a:rPr lang="en-US" sz="1800" kern="1200">
                          <a:solidFill>
                            <a:schemeClr val="dk1"/>
                          </a:solidFill>
                          <a:latin typeface="+mn-lt"/>
                          <a:ea typeface="+mn-ea"/>
                          <a:cs typeface="+mn-cs"/>
                        </a:rPr>
                        <a:t>C was developed by Dennis Ritchie between the year 1969 and 1973 at AT&amp;T Bell Labs.</a:t>
                      </a:r>
                    </a:p>
                  </a:txBody>
                  <a:tcPr marL="76200" marR="76200" marT="106680" marB="106680" anchor="ctr"/>
                </a:tc>
                <a:tc>
                  <a:txBody>
                    <a:bodyPr/>
                    <a:lstStyle/>
                    <a:p>
                      <a:pPr marL="0" algn="l" defTabSz="457200" rtl="0" eaLnBrk="1" fontAlgn="ctr" latinLnBrk="0" hangingPunct="1"/>
                      <a:r>
                        <a:rPr lang="en-US" sz="1800" kern="1200" dirty="0">
                          <a:solidFill>
                            <a:schemeClr val="dk1"/>
                          </a:solidFill>
                          <a:latin typeface="+mn-lt"/>
                          <a:ea typeface="+mn-ea"/>
                          <a:cs typeface="+mn-cs"/>
                        </a:rPr>
                        <a:t>C++ was developed by Bjarne </a:t>
                      </a:r>
                      <a:r>
                        <a:rPr lang="en-US" sz="1800" kern="1200" dirty="0" err="1">
                          <a:solidFill>
                            <a:schemeClr val="dk1"/>
                          </a:solidFill>
                          <a:latin typeface="+mn-lt"/>
                          <a:ea typeface="+mn-ea"/>
                          <a:cs typeface="+mn-cs"/>
                        </a:rPr>
                        <a:t>Stroustrup</a:t>
                      </a:r>
                      <a:r>
                        <a:rPr lang="en-US" sz="1800" kern="1200" dirty="0">
                          <a:solidFill>
                            <a:schemeClr val="dk1"/>
                          </a:solidFill>
                          <a:latin typeface="+mn-lt"/>
                          <a:ea typeface="+mn-ea"/>
                          <a:cs typeface="+mn-cs"/>
                        </a:rPr>
                        <a:t> in 1979 at AT&amp;T Bell Labs</a:t>
                      </a:r>
                    </a:p>
                  </a:txBody>
                  <a:tcPr marL="76200" marR="76200" marT="106680" marB="106680" anchor="ctr"/>
                </a:tc>
                <a:extLst>
                  <a:ext uri="{0D108BD9-81ED-4DB2-BD59-A6C34878D82A}">
                    <a16:rowId xmlns:a16="http://schemas.microsoft.com/office/drawing/2014/main" val="130138903"/>
                  </a:ext>
                </a:extLst>
              </a:tr>
              <a:tr h="826234">
                <a:tc>
                  <a:txBody>
                    <a:bodyPr/>
                    <a:lstStyle/>
                    <a:p>
                      <a:pPr marL="0" algn="l" defTabSz="457200" rtl="0" eaLnBrk="1" latinLnBrk="0" hangingPunct="1"/>
                      <a:r>
                        <a:rPr lang="en-IN" sz="1800" b="0" i="0" kern="1200" dirty="0">
                          <a:solidFill>
                            <a:schemeClr val="dk1"/>
                          </a:solidFill>
                          <a:effectLst/>
                          <a:latin typeface="+mn-lt"/>
                          <a:ea typeface="+mn-ea"/>
                          <a:cs typeface="+mn-cs"/>
                        </a:rPr>
                        <a:t>C supports procedural programming.</a:t>
                      </a:r>
                      <a:endParaRPr lang="en-IN" sz="1800" kern="1200" dirty="0">
                        <a:solidFill>
                          <a:schemeClr val="dk1"/>
                        </a:solidFill>
                        <a:latin typeface="+mn-lt"/>
                        <a:ea typeface="+mn-ea"/>
                        <a:cs typeface="+mn-cs"/>
                      </a:endParaRPr>
                    </a:p>
                  </a:txBody>
                  <a:tcPr/>
                </a:tc>
                <a:tc>
                  <a:txBody>
                    <a:bodyPr/>
                    <a:lstStyle/>
                    <a:p>
                      <a:pPr marL="0" algn="l" defTabSz="457200" rtl="0" eaLnBrk="1" latinLnBrk="0" hangingPunct="1"/>
                      <a:r>
                        <a:rPr lang="en-IN" sz="1800" kern="1200" dirty="0">
                          <a:solidFill>
                            <a:schemeClr val="dk1"/>
                          </a:solidFill>
                          <a:latin typeface="+mn-lt"/>
                          <a:ea typeface="+mn-ea"/>
                          <a:cs typeface="+mn-cs"/>
                        </a:rPr>
                        <a:t>C++ is hybrid language, because it supports procedural and object oriented programming and generic programming.</a:t>
                      </a:r>
                    </a:p>
                  </a:txBody>
                  <a:tcPr/>
                </a:tc>
                <a:extLst>
                  <a:ext uri="{0D108BD9-81ED-4DB2-BD59-A6C34878D82A}">
                    <a16:rowId xmlns:a16="http://schemas.microsoft.com/office/drawing/2014/main" val="753668821"/>
                  </a:ext>
                </a:extLst>
              </a:tr>
              <a:tr h="494582">
                <a:tc>
                  <a:txBody>
                    <a:bodyPr/>
                    <a:lstStyle/>
                    <a:p>
                      <a:pPr marL="0" algn="l" defTabSz="457200" rtl="0" eaLnBrk="1" latinLnBrk="0" hangingPunct="1"/>
                      <a:r>
                        <a:rPr lang="en-IN" sz="1800" kern="1200" dirty="0">
                          <a:solidFill>
                            <a:schemeClr val="dk1"/>
                          </a:solidFill>
                          <a:latin typeface="+mn-lt"/>
                          <a:ea typeface="+mn-ea"/>
                          <a:cs typeface="+mn-cs"/>
                        </a:rPr>
                        <a:t>C is a function driven language</a:t>
                      </a:r>
                    </a:p>
                  </a:txBody>
                  <a:tcPr/>
                </a:tc>
                <a:tc>
                  <a:txBody>
                    <a:bodyPr/>
                    <a:lstStyle/>
                    <a:p>
                      <a:pPr marL="0" algn="l" defTabSz="457200" rtl="0" eaLnBrk="1" latinLnBrk="0" hangingPunct="1"/>
                      <a:r>
                        <a:rPr lang="en-IN" sz="1800" kern="1200" dirty="0">
                          <a:solidFill>
                            <a:schemeClr val="dk1"/>
                          </a:solidFill>
                          <a:latin typeface="+mn-lt"/>
                          <a:ea typeface="+mn-ea"/>
                          <a:cs typeface="+mn-cs"/>
                        </a:rPr>
                        <a:t>C++ object driven language</a:t>
                      </a:r>
                    </a:p>
                  </a:txBody>
                  <a:tcPr/>
                </a:tc>
                <a:extLst>
                  <a:ext uri="{0D108BD9-81ED-4DB2-BD59-A6C34878D82A}">
                    <a16:rowId xmlns:a16="http://schemas.microsoft.com/office/drawing/2014/main" val="966711152"/>
                  </a:ext>
                </a:extLst>
              </a:tr>
              <a:tr h="578364">
                <a:tc>
                  <a:txBody>
                    <a:bodyPr/>
                    <a:lstStyle/>
                    <a:p>
                      <a:r>
                        <a:rPr lang="en-IN" dirty="0"/>
                        <a:t>Functions are written and data is passed as parameter in functions.</a:t>
                      </a:r>
                    </a:p>
                  </a:txBody>
                  <a:tcPr/>
                </a:tc>
                <a:tc>
                  <a:txBody>
                    <a:bodyPr/>
                    <a:lstStyle/>
                    <a:p>
                      <a:r>
                        <a:rPr lang="en-US" sz="1800" b="0" i="0" kern="1200" dirty="0">
                          <a:solidFill>
                            <a:schemeClr val="dk1"/>
                          </a:solidFill>
                          <a:effectLst/>
                          <a:latin typeface="+mn-lt"/>
                          <a:ea typeface="+mn-ea"/>
                          <a:cs typeface="+mn-cs"/>
                        </a:rPr>
                        <a:t>Data and functions are encapsulated together in an object in C++.</a:t>
                      </a:r>
                      <a:endParaRPr lang="en-IN" dirty="0"/>
                    </a:p>
                  </a:txBody>
                  <a:tcPr/>
                </a:tc>
                <a:extLst>
                  <a:ext uri="{0D108BD9-81ED-4DB2-BD59-A6C34878D82A}">
                    <a16:rowId xmlns:a16="http://schemas.microsoft.com/office/drawing/2014/main" val="1097943558"/>
                  </a:ext>
                </a:extLst>
              </a:tr>
              <a:tr h="578364">
                <a:tc>
                  <a:txBody>
                    <a:bodyPr/>
                    <a:lstStyle/>
                    <a:p>
                      <a:r>
                        <a:rPr lang="en-IN" dirty="0"/>
                        <a:t>Different operators are supported on built-in data types</a:t>
                      </a:r>
                    </a:p>
                  </a:txBody>
                  <a:tcPr/>
                </a:tc>
                <a:tc>
                  <a:txBody>
                    <a:bodyPr/>
                    <a:lstStyle/>
                    <a:p>
                      <a:r>
                        <a:rPr lang="en-IN" dirty="0"/>
                        <a:t>Different operators are supported on built-in data types as well as user defined data type</a:t>
                      </a:r>
                    </a:p>
                  </a:txBody>
                  <a:tcPr/>
                </a:tc>
                <a:extLst>
                  <a:ext uri="{0D108BD9-81ED-4DB2-BD59-A6C34878D82A}">
                    <a16:rowId xmlns:a16="http://schemas.microsoft.com/office/drawing/2014/main" val="1947515694"/>
                  </a:ext>
                </a:extLst>
              </a:tr>
              <a:tr h="578364">
                <a:tc>
                  <a:txBody>
                    <a:bodyPr/>
                    <a:lstStyle/>
                    <a:p>
                      <a:r>
                        <a:rPr lang="en-IN" dirty="0"/>
                        <a:t>malloc(), </a:t>
                      </a:r>
                      <a:r>
                        <a:rPr lang="en-IN" dirty="0" err="1"/>
                        <a:t>calloc</a:t>
                      </a:r>
                      <a:r>
                        <a:rPr lang="en-IN" dirty="0"/>
                        <a:t>(), </a:t>
                      </a:r>
                      <a:r>
                        <a:rPr lang="en-IN" dirty="0" err="1"/>
                        <a:t>realloc</a:t>
                      </a:r>
                      <a:r>
                        <a:rPr lang="en-IN" dirty="0"/>
                        <a:t>(), free() functions are used for memory management </a:t>
                      </a:r>
                    </a:p>
                  </a:txBody>
                  <a:tcPr/>
                </a:tc>
                <a:tc>
                  <a:txBody>
                    <a:bodyPr/>
                    <a:lstStyle/>
                    <a:p>
                      <a:r>
                        <a:rPr lang="en-IN" dirty="0"/>
                        <a:t>Operators new and delete are used for memory management</a:t>
                      </a:r>
                    </a:p>
                  </a:txBody>
                  <a:tcPr/>
                </a:tc>
                <a:extLst>
                  <a:ext uri="{0D108BD9-81ED-4DB2-BD59-A6C34878D82A}">
                    <a16:rowId xmlns:a16="http://schemas.microsoft.com/office/drawing/2014/main" val="428825648"/>
                  </a:ext>
                </a:extLst>
              </a:tr>
              <a:tr h="826234">
                <a:tc>
                  <a:txBody>
                    <a:bodyPr/>
                    <a:lstStyle/>
                    <a:p>
                      <a:endParaRPr lang="en-IN" dirty="0"/>
                    </a:p>
                  </a:txBody>
                  <a:tcPr/>
                </a:tc>
                <a:tc>
                  <a:txBody>
                    <a:bodyPr/>
                    <a:lstStyle/>
                    <a:p>
                      <a:r>
                        <a:rPr lang="en-IN" dirty="0"/>
                        <a:t>Features like – namespace, template, exception handling, reference variable, function and operator overloading are supported in C++</a:t>
                      </a:r>
                    </a:p>
                  </a:txBody>
                  <a:tcPr/>
                </a:tc>
                <a:extLst>
                  <a:ext uri="{0D108BD9-81ED-4DB2-BD59-A6C34878D82A}">
                    <a16:rowId xmlns:a16="http://schemas.microsoft.com/office/drawing/2014/main" val="4088949782"/>
                  </a:ext>
                </a:extLst>
              </a:tr>
              <a:tr h="494582">
                <a:tc>
                  <a:txBody>
                    <a:bodyPr/>
                    <a:lstStyle/>
                    <a:p>
                      <a:r>
                        <a:rPr lang="en-IN" dirty="0"/>
                        <a:t>Total 32 keywords in Standard C</a:t>
                      </a:r>
                    </a:p>
                  </a:txBody>
                  <a:tcPr/>
                </a:tc>
                <a:tc>
                  <a:txBody>
                    <a:bodyPr/>
                    <a:lstStyle/>
                    <a:p>
                      <a:r>
                        <a:rPr lang="en-IN" dirty="0"/>
                        <a:t>Total 63 keywords in C++</a:t>
                      </a:r>
                    </a:p>
                  </a:txBody>
                  <a:tcPr/>
                </a:tc>
                <a:extLst>
                  <a:ext uri="{0D108BD9-81ED-4DB2-BD59-A6C34878D82A}">
                    <a16:rowId xmlns:a16="http://schemas.microsoft.com/office/drawing/2014/main" val="2225874417"/>
                  </a:ext>
                </a:extLst>
              </a:tr>
            </a:tbl>
          </a:graphicData>
        </a:graphic>
      </p:graphicFrame>
    </p:spTree>
    <p:extLst>
      <p:ext uri="{BB962C8B-B14F-4D97-AF65-F5344CB8AC3E}">
        <p14:creationId xmlns:p14="http://schemas.microsoft.com/office/powerpoint/2010/main" val="229527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B0DDB7-A1F2-BE67-FB24-C5972324ED5B}"/>
              </a:ext>
            </a:extLst>
          </p:cNvPr>
          <p:cNvSpPr txBox="1"/>
          <p:nvPr/>
        </p:nvSpPr>
        <p:spPr>
          <a:xfrm>
            <a:off x="1781175" y="1104900"/>
            <a:ext cx="4029075" cy="3970318"/>
          </a:xfrm>
          <a:prstGeom prst="rect">
            <a:avLst/>
          </a:prstGeom>
          <a:noFill/>
        </p:spPr>
        <p:txBody>
          <a:bodyPr wrap="square" rtlCol="0">
            <a:spAutoFit/>
          </a:bodyPr>
          <a:lstStyle/>
          <a:p>
            <a:r>
              <a:rPr lang="en-IN" b="1" dirty="0"/>
              <a:t>First C++ Program :</a:t>
            </a:r>
          </a:p>
          <a:p>
            <a:endParaRPr lang="en-IN" b="1" dirty="0"/>
          </a:p>
          <a:p>
            <a:r>
              <a:rPr lang="en-US" b="1" dirty="0"/>
              <a:t>#include&lt;iostream&gt;</a:t>
            </a:r>
          </a:p>
          <a:p>
            <a:endParaRPr lang="en-US" b="1" dirty="0"/>
          </a:p>
          <a:p>
            <a:r>
              <a:rPr lang="en-US" b="1" dirty="0"/>
              <a:t>using namespace std;</a:t>
            </a:r>
          </a:p>
          <a:p>
            <a:endParaRPr lang="en-US" b="1" dirty="0"/>
          </a:p>
          <a:p>
            <a:r>
              <a:rPr lang="en-US" b="1" dirty="0"/>
              <a:t>int main()</a:t>
            </a:r>
          </a:p>
          <a:p>
            <a:endParaRPr lang="en-US" b="1" dirty="0"/>
          </a:p>
          <a:p>
            <a:r>
              <a:rPr lang="en-US" b="1" dirty="0"/>
              <a:t>{</a:t>
            </a:r>
          </a:p>
          <a:p>
            <a:r>
              <a:rPr lang="en-US" b="1" dirty="0"/>
              <a:t>   </a:t>
            </a:r>
            <a:r>
              <a:rPr lang="en-US" b="1" dirty="0" err="1"/>
              <a:t>cout</a:t>
            </a:r>
            <a:r>
              <a:rPr lang="en-US" b="1" dirty="0"/>
              <a:t>&lt;&lt;"Hello World..";</a:t>
            </a:r>
          </a:p>
          <a:p>
            <a:endParaRPr lang="en-US" b="1" dirty="0"/>
          </a:p>
          <a:p>
            <a:r>
              <a:rPr lang="en-US" b="1" dirty="0"/>
              <a:t>   return 0;</a:t>
            </a:r>
          </a:p>
          <a:p>
            <a:r>
              <a:rPr lang="en-US" b="1" dirty="0"/>
              <a:t>}</a:t>
            </a:r>
          </a:p>
          <a:p>
            <a:endParaRPr lang="en-IN" b="1" dirty="0"/>
          </a:p>
        </p:txBody>
      </p:sp>
    </p:spTree>
    <p:extLst>
      <p:ext uri="{BB962C8B-B14F-4D97-AF65-F5344CB8AC3E}">
        <p14:creationId xmlns:p14="http://schemas.microsoft.com/office/powerpoint/2010/main" val="682907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A51AF2-5E53-8005-34BA-9054708EE5EA}"/>
              </a:ext>
            </a:extLst>
          </p:cNvPr>
          <p:cNvSpPr txBox="1"/>
          <p:nvPr/>
        </p:nvSpPr>
        <p:spPr>
          <a:xfrm>
            <a:off x="1219200" y="1171574"/>
            <a:ext cx="9763125" cy="5355312"/>
          </a:xfrm>
          <a:prstGeom prst="rect">
            <a:avLst/>
          </a:prstGeom>
          <a:noFill/>
        </p:spPr>
        <p:txBody>
          <a:bodyPr wrap="square" rtlCol="0">
            <a:spAutoFit/>
          </a:bodyPr>
          <a:lstStyle/>
          <a:p>
            <a:r>
              <a:rPr lang="en-IN" b="1" dirty="0"/>
              <a:t>Tokens in C++ </a:t>
            </a:r>
            <a:r>
              <a:rPr lang="en-IN" dirty="0"/>
              <a:t>: </a:t>
            </a:r>
            <a:r>
              <a:rPr lang="en-US" b="0" i="0" dirty="0">
                <a:solidFill>
                  <a:srgbClr val="273239"/>
                </a:solidFill>
                <a:effectLst/>
                <a:latin typeface="Nunito" pitchFamily="2" charset="0"/>
              </a:rPr>
              <a:t>In C++, tokens can be defined as the smallest building block of C++ programs that the compiler understands. Every word in a C++ source code can be considered a token.</a:t>
            </a:r>
          </a:p>
          <a:p>
            <a:endParaRPr lang="en-US" dirty="0">
              <a:solidFill>
                <a:srgbClr val="273239"/>
              </a:solidFill>
              <a:latin typeface="Nunito" pitchFamily="2" charset="0"/>
            </a:endParaRPr>
          </a:p>
          <a:p>
            <a:r>
              <a:rPr lang="en-US" dirty="0">
                <a:solidFill>
                  <a:srgbClr val="273239"/>
                </a:solidFill>
                <a:latin typeface="Nunito" pitchFamily="2" charset="0"/>
              </a:rPr>
              <a:t>Before translation parser does parsing of each statement and finds out tokens. Each token has some pre-defined meaning in compiler. Compiler translates each token in machine understandable form and returns .exe file. This .exe file is executable file, which can be executed directly on OS prompt.</a:t>
            </a:r>
          </a:p>
          <a:p>
            <a:endParaRPr lang="en-US" dirty="0">
              <a:solidFill>
                <a:srgbClr val="273239"/>
              </a:solidFill>
              <a:latin typeface="Nunito" pitchFamily="2" charset="0"/>
            </a:endParaRPr>
          </a:p>
          <a:p>
            <a:r>
              <a:rPr lang="en-US" dirty="0">
                <a:solidFill>
                  <a:srgbClr val="273239"/>
                </a:solidFill>
                <a:latin typeface="Nunito" pitchFamily="2" charset="0"/>
              </a:rPr>
              <a:t>Types of tokens :</a:t>
            </a:r>
          </a:p>
          <a:p>
            <a:endParaRPr lang="en-US" dirty="0">
              <a:solidFill>
                <a:srgbClr val="273239"/>
              </a:solidFill>
              <a:latin typeface="Nunito" pitchFamily="2" charset="0"/>
            </a:endParaRPr>
          </a:p>
          <a:p>
            <a:pPr marL="285750" indent="-285750" algn="l" fontAlgn="base">
              <a:buFont typeface="Arial" panose="020B0604020202020204" pitchFamily="34" charset="0"/>
              <a:buChar char="•"/>
            </a:pPr>
            <a:r>
              <a:rPr lang="en-US" b="0" i="0" dirty="0">
                <a:solidFill>
                  <a:srgbClr val="273239"/>
                </a:solidFill>
                <a:effectLst/>
                <a:latin typeface="Nunito" pitchFamily="2" charset="0"/>
              </a:rPr>
              <a:t>Identifiers</a:t>
            </a:r>
          </a:p>
          <a:p>
            <a:pPr marL="285750" indent="-285750" algn="l" fontAlgn="base">
              <a:buFont typeface="Arial" panose="020B0604020202020204" pitchFamily="34" charset="0"/>
              <a:buChar char="•"/>
            </a:pPr>
            <a:r>
              <a:rPr lang="en-US" dirty="0">
                <a:solidFill>
                  <a:srgbClr val="273239"/>
                </a:solidFill>
                <a:latin typeface="Nunito" pitchFamily="2" charset="0"/>
              </a:rPr>
              <a:t>Keywords</a:t>
            </a:r>
          </a:p>
          <a:p>
            <a:pPr marL="285750" indent="-285750" algn="l" fontAlgn="base">
              <a:buFont typeface="Arial" panose="020B0604020202020204" pitchFamily="34" charset="0"/>
              <a:buChar char="•"/>
            </a:pPr>
            <a:r>
              <a:rPr lang="en-US" dirty="0">
                <a:solidFill>
                  <a:srgbClr val="273239"/>
                </a:solidFill>
                <a:latin typeface="Nunito" pitchFamily="2" charset="0"/>
              </a:rPr>
              <a:t>Constants</a:t>
            </a:r>
          </a:p>
          <a:p>
            <a:pPr marL="285750" indent="-285750" algn="l" fontAlgn="base">
              <a:buFont typeface="Arial" panose="020B0604020202020204" pitchFamily="34" charset="0"/>
              <a:buChar char="•"/>
            </a:pPr>
            <a:r>
              <a:rPr lang="en-US" dirty="0">
                <a:solidFill>
                  <a:srgbClr val="273239"/>
                </a:solidFill>
                <a:latin typeface="Nunito" pitchFamily="2" charset="0"/>
              </a:rPr>
              <a:t>Datatypes</a:t>
            </a:r>
          </a:p>
          <a:p>
            <a:pPr marL="285750" indent="-285750" algn="l" fontAlgn="base">
              <a:buFont typeface="Arial" panose="020B0604020202020204" pitchFamily="34" charset="0"/>
              <a:buChar char="•"/>
            </a:pPr>
            <a:r>
              <a:rPr lang="en-US" dirty="0">
                <a:solidFill>
                  <a:srgbClr val="273239"/>
                </a:solidFill>
                <a:latin typeface="Nunito" pitchFamily="2" charset="0"/>
              </a:rPr>
              <a:t>Strings</a:t>
            </a:r>
          </a:p>
          <a:p>
            <a:pPr marL="285750" indent="-285750" algn="l" fontAlgn="base">
              <a:buFont typeface="Arial" panose="020B0604020202020204" pitchFamily="34" charset="0"/>
              <a:buChar char="•"/>
            </a:pPr>
            <a:r>
              <a:rPr lang="en-US" dirty="0">
                <a:solidFill>
                  <a:srgbClr val="273239"/>
                </a:solidFill>
                <a:latin typeface="Nunito" pitchFamily="2" charset="0"/>
              </a:rPr>
              <a:t>Operators</a:t>
            </a:r>
          </a:p>
          <a:p>
            <a:pPr marL="285750" indent="-285750" algn="l" fontAlgn="base">
              <a:buFont typeface="Arial" panose="020B0604020202020204" pitchFamily="34" charset="0"/>
              <a:buChar char="•"/>
            </a:pPr>
            <a:r>
              <a:rPr lang="en-US" dirty="0">
                <a:solidFill>
                  <a:srgbClr val="273239"/>
                </a:solidFill>
                <a:latin typeface="Nunito" pitchFamily="2" charset="0"/>
              </a:rPr>
              <a:t>Escape sequence</a:t>
            </a:r>
          </a:p>
          <a:p>
            <a:r>
              <a:rPr lang="en-US" dirty="0">
                <a:solidFill>
                  <a:srgbClr val="273239"/>
                </a:solidFill>
                <a:latin typeface="Nunito" pitchFamily="2" charset="0"/>
              </a:rPr>
              <a:t>  </a:t>
            </a:r>
          </a:p>
          <a:p>
            <a:endParaRPr lang="en-IN" dirty="0"/>
          </a:p>
        </p:txBody>
      </p:sp>
    </p:spTree>
    <p:extLst>
      <p:ext uri="{BB962C8B-B14F-4D97-AF65-F5344CB8AC3E}">
        <p14:creationId xmlns:p14="http://schemas.microsoft.com/office/powerpoint/2010/main" val="29763236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2149</Words>
  <Application>Microsoft Office PowerPoint</Application>
  <PresentationFormat>Widescreen</PresentationFormat>
  <Paragraphs>282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Nunito</vt:lpstr>
      <vt:lpstr>Office Theme</vt:lpstr>
      <vt:lpstr>C++ Programming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 </dc:title>
  <dc:creator>Janhavi Deo</dc:creator>
  <cp:lastModifiedBy>Janhavi Deo</cp:lastModifiedBy>
  <cp:revision>1</cp:revision>
  <dcterms:created xsi:type="dcterms:W3CDTF">2023-09-25T07:32:18Z</dcterms:created>
  <dcterms:modified xsi:type="dcterms:W3CDTF">2023-09-25T07:32:53Z</dcterms:modified>
</cp:coreProperties>
</file>