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9"/>
  </p:notesMasterIdLst>
  <p:sldIdLst>
    <p:sldId id="257" r:id="rId2"/>
    <p:sldId id="1462" r:id="rId3"/>
    <p:sldId id="1094" r:id="rId4"/>
    <p:sldId id="1123" r:id="rId5"/>
    <p:sldId id="1124" r:id="rId6"/>
    <p:sldId id="1231" r:id="rId7"/>
    <p:sldId id="1232" r:id="rId8"/>
    <p:sldId id="1282" r:id="rId9"/>
    <p:sldId id="1222" r:id="rId10"/>
    <p:sldId id="1277" r:id="rId11"/>
    <p:sldId id="1235" r:id="rId12"/>
    <p:sldId id="579" r:id="rId13"/>
    <p:sldId id="1429" r:id="rId14"/>
    <p:sldId id="1344" r:id="rId15"/>
    <p:sldId id="1121" r:id="rId16"/>
    <p:sldId id="1122" r:id="rId17"/>
    <p:sldId id="599" r:id="rId18"/>
    <p:sldId id="271" r:id="rId19"/>
    <p:sldId id="315" r:id="rId20"/>
    <p:sldId id="314" r:id="rId21"/>
    <p:sldId id="600" r:id="rId22"/>
    <p:sldId id="1416" r:id="rId23"/>
    <p:sldId id="601" r:id="rId24"/>
    <p:sldId id="321" r:id="rId25"/>
    <p:sldId id="1286" r:id="rId26"/>
    <p:sldId id="901" r:id="rId27"/>
    <p:sldId id="902" r:id="rId28"/>
    <p:sldId id="603" r:id="rId29"/>
    <p:sldId id="499" r:id="rId30"/>
    <p:sldId id="604" r:id="rId31"/>
    <p:sldId id="489" r:id="rId32"/>
    <p:sldId id="1483" r:id="rId33"/>
    <p:sldId id="1284" r:id="rId34"/>
    <p:sldId id="1485" r:id="rId35"/>
    <p:sldId id="501" r:id="rId36"/>
    <p:sldId id="1486" r:id="rId37"/>
    <p:sldId id="955" r:id="rId38"/>
    <p:sldId id="606" r:id="rId39"/>
    <p:sldId id="538" r:id="rId40"/>
    <p:sldId id="1236" r:id="rId41"/>
    <p:sldId id="842" r:id="rId42"/>
    <p:sldId id="1354" r:id="rId43"/>
    <p:sldId id="1237" r:id="rId44"/>
    <p:sldId id="843" r:id="rId45"/>
    <p:sldId id="1366" r:id="rId46"/>
    <p:sldId id="1239" r:id="rId47"/>
    <p:sldId id="845" r:id="rId48"/>
    <p:sldId id="267" r:id="rId49"/>
    <p:sldId id="272" r:id="rId50"/>
    <p:sldId id="273" r:id="rId51"/>
    <p:sldId id="1178" r:id="rId52"/>
    <p:sldId id="580" r:id="rId53"/>
    <p:sldId id="1040" r:id="rId54"/>
    <p:sldId id="621" r:id="rId55"/>
    <p:sldId id="285" r:id="rId56"/>
    <p:sldId id="286" r:id="rId57"/>
    <p:sldId id="1287" r:id="rId58"/>
    <p:sldId id="290" r:id="rId59"/>
    <p:sldId id="673" r:id="rId60"/>
    <p:sldId id="1470" r:id="rId61"/>
    <p:sldId id="674" r:id="rId62"/>
    <p:sldId id="1148" r:id="rId63"/>
    <p:sldId id="1126" r:id="rId64"/>
    <p:sldId id="1497" r:id="rId65"/>
    <p:sldId id="379" r:id="rId66"/>
    <p:sldId id="386" r:id="rId67"/>
    <p:sldId id="397" r:id="rId68"/>
    <p:sldId id="851" r:id="rId69"/>
    <p:sldId id="1245" r:id="rId70"/>
    <p:sldId id="1394" r:id="rId71"/>
    <p:sldId id="1401" r:id="rId72"/>
    <p:sldId id="686" r:id="rId73"/>
    <p:sldId id="1207" r:id="rId74"/>
    <p:sldId id="302" r:id="rId75"/>
    <p:sldId id="1265" r:id="rId76"/>
    <p:sldId id="308" r:id="rId77"/>
    <p:sldId id="1267" r:id="rId78"/>
    <p:sldId id="313" r:id="rId79"/>
    <p:sldId id="1204" r:id="rId80"/>
    <p:sldId id="1134" r:id="rId81"/>
    <p:sldId id="1269" r:id="rId82"/>
    <p:sldId id="1270" r:id="rId83"/>
    <p:sldId id="1141" r:id="rId84"/>
    <p:sldId id="1142" r:id="rId85"/>
    <p:sldId id="1154" r:id="rId86"/>
    <p:sldId id="1061" r:id="rId87"/>
    <p:sldId id="1062" r:id="rId88"/>
    <p:sldId id="1064" r:id="rId89"/>
    <p:sldId id="507" r:id="rId90"/>
    <p:sldId id="591" r:id="rId91"/>
    <p:sldId id="385" r:id="rId92"/>
    <p:sldId id="1125" r:id="rId93"/>
    <p:sldId id="387" r:id="rId94"/>
    <p:sldId id="388" r:id="rId95"/>
    <p:sldId id="527" r:id="rId96"/>
    <p:sldId id="529" r:id="rId97"/>
    <p:sldId id="393" r:id="rId98"/>
    <p:sldId id="395" r:id="rId99"/>
    <p:sldId id="702" r:id="rId100"/>
    <p:sldId id="531" r:id="rId101"/>
    <p:sldId id="853" r:id="rId102"/>
    <p:sldId id="1102" r:id="rId103"/>
    <p:sldId id="546" r:id="rId104"/>
    <p:sldId id="522" r:id="rId105"/>
    <p:sldId id="526" r:id="rId106"/>
    <p:sldId id="773" r:id="rId107"/>
    <p:sldId id="549" r:id="rId108"/>
    <p:sldId id="550" r:id="rId109"/>
    <p:sldId id="551" r:id="rId110"/>
    <p:sldId id="554" r:id="rId111"/>
    <p:sldId id="555" r:id="rId112"/>
    <p:sldId id="558" r:id="rId113"/>
    <p:sldId id="562" r:id="rId114"/>
    <p:sldId id="563" r:id="rId115"/>
    <p:sldId id="625" r:id="rId116"/>
    <p:sldId id="1150" r:id="rId117"/>
    <p:sldId id="788"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382" autoAdjust="0"/>
    <p:restoredTop sz="86405" autoAdjust="0"/>
  </p:normalViewPr>
  <p:slideViewPr>
    <p:cSldViewPr>
      <p:cViewPr varScale="1">
        <p:scale>
          <a:sx n="73" d="100"/>
          <a:sy n="73" d="100"/>
        </p:scale>
        <p:origin x="-504" y="-120"/>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 xmlns:p14="http://schemas.microsoft.com/office/powerpoint/2010/main" val="132614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 xmlns:p14="http://schemas.microsoft.com/office/powerpoint/2010/main" val="267702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81</a:t>
            </a:fld>
            <a:endParaRPr lang="en-IN"/>
          </a:p>
        </p:txBody>
      </p:sp>
    </p:spTree>
    <p:extLst>
      <p:ext uri="{BB962C8B-B14F-4D97-AF65-F5344CB8AC3E}">
        <p14:creationId xmlns="" xmlns:p14="http://schemas.microsoft.com/office/powerpoint/2010/main" val="5407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 xmlns:p14="http://schemas.microsoft.com/office/powerpoint/2010/main" val="236780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85</a:t>
            </a:fld>
            <a:endParaRPr lang="en-IN"/>
          </a:p>
        </p:txBody>
      </p:sp>
    </p:spTree>
    <p:extLst>
      <p:ext uri="{BB962C8B-B14F-4D97-AF65-F5344CB8AC3E}">
        <p14:creationId xmlns=""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022683">
                  <a:extLst>
                    <a:ext uri="{9D8B030D-6E8A-4147-A177-3AD203B41FA5}">
                      <a16:colId xmlns="" xmlns:a16="http://schemas.microsoft.com/office/drawing/2014/main" val="20002"/>
                    </a:ext>
                  </a:extLst>
                </a:gridCol>
                <a:gridCol w="1263317">
                  <a:extLst>
                    <a:ext uri="{9D8B030D-6E8A-4147-A177-3AD203B41FA5}">
                      <a16:colId xmlns=""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76200" y="1987398"/>
            <a:ext cx="27306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1001</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1001</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IN" sz="1600" dirty="0">
                <a:solidFill>
                  <a:srgbClr val="669900"/>
                </a:solidFill>
                <a:latin typeface="Liberation Mono"/>
              </a:rPr>
              <a:t>'1'</a:t>
            </a:r>
            <a:r>
              <a:rPr lang="en-US" sz="1600" dirty="0">
                <a:latin typeface="Liberation Mono"/>
                <a:cs typeface="Arial"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IN" sz="1600" dirty="0">
                <a:solidFill>
                  <a:srgbClr val="669900"/>
                </a:solidFill>
                <a:latin typeface="Liberation Mono"/>
              </a:rPr>
              <a:t>'1'</a:t>
            </a:r>
            <a:r>
              <a:rPr lang="en-IN" sz="1600" dirty="0">
                <a:latin typeface="Liberation Mono"/>
              </a:rPr>
              <a:t> </a:t>
            </a:r>
            <a:r>
              <a:rPr lang="en-US" sz="1600" dirty="0">
                <a:solidFill>
                  <a:srgbClr val="A67F59"/>
                </a:solidFill>
                <a:latin typeface="Liberation Mono"/>
              </a:rPr>
              <a:t>+</a:t>
            </a:r>
            <a:r>
              <a:rPr lang="en-IN" sz="1600" dirty="0">
                <a:latin typeface="Liberation Mono"/>
              </a:rPr>
              <a:t> </a:t>
            </a:r>
            <a:r>
              <a:rPr lang="en-IN" sz="1600" dirty="0">
                <a:solidFill>
                  <a:srgbClr val="669900"/>
                </a:solidFill>
                <a:latin typeface="Liberation Mono"/>
              </a:rPr>
              <a:t>'1'</a:t>
            </a:r>
            <a:r>
              <a:rPr lang="en-US" sz="1600" dirty="0">
                <a:solidFill>
                  <a:srgbClr val="669900"/>
                </a:solidFill>
                <a:latin typeface="Liberation Mono"/>
              </a:rPr>
              <a:t> </a:t>
            </a:r>
            <a:r>
              <a:rPr lang="en-US" sz="1600" dirty="0">
                <a:latin typeface="Liberation Mono"/>
              </a:rPr>
              <a:t>;</a:t>
            </a:r>
            <a:endParaRPr lang="en-IN" sz="1600" dirty="0">
              <a:latin typeface="Liberation Mono"/>
            </a:endParaRP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IN" sz="1600" dirty="0">
                <a:solidFill>
                  <a:srgbClr val="669900"/>
                </a:solidFill>
                <a:latin typeface="Liberation Mono"/>
              </a:rPr>
              <a:t>'1'</a:t>
            </a:r>
            <a:r>
              <a:rPr lang="en-IN" sz="1600" dirty="0">
                <a:latin typeface="Liberation Mono"/>
              </a:rPr>
              <a:t> </a:t>
            </a:r>
            <a:r>
              <a:rPr lang="en-US" sz="1600" dirty="0">
                <a:solidFill>
                  <a:srgbClr val="A67F59"/>
                </a:solidFill>
                <a:latin typeface="Liberation Mono"/>
              </a:rPr>
              <a:t>+</a:t>
            </a:r>
            <a:r>
              <a:rPr lang="en-IN" sz="1600" dirty="0">
                <a:latin typeface="Liberation Mono"/>
              </a:rPr>
              <a:t> </a:t>
            </a:r>
            <a:r>
              <a:rPr lang="en-IN" sz="1600" dirty="0">
                <a:solidFill>
                  <a:srgbClr val="669900"/>
                </a:solidFill>
                <a:latin typeface="Liberation Mono"/>
              </a:rPr>
              <a:t>'a1'</a:t>
            </a:r>
            <a:r>
              <a:rPr lang="en-US" sz="1600" dirty="0">
                <a:latin typeface="Liberation Mono"/>
              </a:rPr>
              <a:t>;</a:t>
            </a:r>
            <a:endParaRPr lang="en-IN" sz="1600" dirty="0">
              <a:latin typeface="Liberation Mono"/>
            </a:endParaRP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IN" sz="1600" dirty="0">
                <a:solidFill>
                  <a:srgbClr val="669900"/>
                </a:solidFill>
                <a:latin typeface="Liberation Mono"/>
              </a:rPr>
              <a:t>'1'</a:t>
            </a:r>
            <a:r>
              <a:rPr lang="en-IN" sz="1600" dirty="0">
                <a:latin typeface="Liberation Mono"/>
              </a:rPr>
              <a:t> </a:t>
            </a:r>
            <a:r>
              <a:rPr lang="en-US" sz="1600" dirty="0">
                <a:solidFill>
                  <a:srgbClr val="A67F59"/>
                </a:solidFill>
                <a:latin typeface="Liberation Mono"/>
              </a:rPr>
              <a:t>+</a:t>
            </a:r>
            <a:r>
              <a:rPr lang="en-IN" sz="1600" dirty="0">
                <a:latin typeface="Liberation Mono"/>
              </a:rPr>
              <a:t> </a:t>
            </a:r>
            <a:r>
              <a:rPr lang="en-IN" sz="1600" dirty="0">
                <a:solidFill>
                  <a:srgbClr val="669900"/>
                </a:solidFill>
                <a:latin typeface="Liberation Mono"/>
              </a:rPr>
              <a:t>'1a'</a:t>
            </a:r>
            <a:r>
              <a:rPr lang="en-US" sz="1600" dirty="0">
                <a:latin typeface="Liberation Mono"/>
              </a:rPr>
              <a:t>;</a:t>
            </a:r>
            <a:endParaRPr lang="en-IN" sz="1600" dirty="0">
              <a:latin typeface="Liberation Mono"/>
            </a:endParaRP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IN" sz="1600" dirty="0">
                <a:solidFill>
                  <a:srgbClr val="669900"/>
                </a:solidFill>
                <a:latin typeface="Liberation Mono"/>
              </a:rPr>
              <a:t>'a1'</a:t>
            </a:r>
            <a:r>
              <a:rPr lang="en-IN" sz="1600" dirty="0">
                <a:latin typeface="Liberation Mono"/>
              </a:rPr>
              <a:t> </a:t>
            </a:r>
            <a:r>
              <a:rPr lang="en-US" sz="1600" dirty="0">
                <a:solidFill>
                  <a:srgbClr val="A67F59"/>
                </a:solidFill>
                <a:latin typeface="Liberation Mono"/>
              </a:rPr>
              <a:t>+</a:t>
            </a:r>
            <a:r>
              <a:rPr lang="en-IN" sz="1600" dirty="0">
                <a:latin typeface="Liberation Mono"/>
              </a:rPr>
              <a:t> </a:t>
            </a:r>
            <a:r>
              <a:rPr lang="en-IN" sz="1600" dirty="0">
                <a:solidFill>
                  <a:srgbClr val="990055"/>
                </a:solidFill>
                <a:latin typeface="Liberation Mono"/>
              </a:rPr>
              <a:t>1</a:t>
            </a:r>
            <a:r>
              <a:rPr lang="en-US" sz="1600" dirty="0">
                <a:latin typeface="Liberation Mono"/>
              </a:rPr>
              <a:t>;</a:t>
            </a:r>
            <a:endParaRPr lang="en-IN" sz="1600" dirty="0">
              <a:latin typeface="Liberation Mono"/>
            </a:endParaRP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IN" sz="1600" dirty="0">
                <a:solidFill>
                  <a:srgbClr val="669900"/>
                </a:solidFill>
                <a:latin typeface="Liberation Mono"/>
              </a:rPr>
              <a:t>'1a'</a:t>
            </a:r>
            <a:r>
              <a:rPr lang="en-IN" sz="1600" dirty="0">
                <a:latin typeface="Liberation Mono"/>
              </a:rPr>
              <a:t> </a:t>
            </a:r>
            <a:r>
              <a:rPr lang="en-US" sz="1600" dirty="0">
                <a:solidFill>
                  <a:srgbClr val="A67F59"/>
                </a:solidFill>
                <a:latin typeface="Liberation Mono"/>
              </a:rPr>
              <a:t>+</a:t>
            </a:r>
            <a:r>
              <a:rPr lang="en-IN" sz="1600" dirty="0">
                <a:latin typeface="Liberation Mono"/>
              </a:rPr>
              <a:t> </a:t>
            </a:r>
            <a:r>
              <a:rPr lang="en-IN" sz="1600" dirty="0">
                <a:solidFill>
                  <a:srgbClr val="990055"/>
                </a:solidFill>
                <a:latin typeface="Liberation Mono"/>
              </a:rPr>
              <a:t>1</a:t>
            </a:r>
            <a:r>
              <a:rPr lang="en-US" sz="1600" dirty="0">
                <a:latin typeface="Liberation Mono"/>
              </a:rPr>
              <a:t>;</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a:t>
            </a:r>
          </a:p>
        </p:txBody>
      </p:sp>
      <p:sp>
        <p:nvSpPr>
          <p:cNvPr id="10" name="TextBox 9">
            <a:extLst>
              <a:ext uri="{FF2B5EF4-FFF2-40B4-BE49-F238E27FC236}">
                <a16:creationId xmlns="" xmlns:a16="http://schemas.microsoft.com/office/drawing/2014/main" id="{BF021BEA-1BAC-4B1F-A667-E14543C77BBD}"/>
              </a:ext>
            </a:extLst>
          </p:cNvPr>
          <p:cNvSpPr txBox="1"/>
          <p:nvPr/>
        </p:nvSpPr>
        <p:spPr>
          <a:xfrm>
            <a:off x="5486401" y="1987398"/>
            <a:ext cx="6141598" cy="230832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latin typeface="Liberation Mono"/>
                <a:ea typeface="Times New Roman" panose="02020603050405020304" pitchFamily="18" charset="0"/>
              </a:rPr>
              <a:t>sal, sal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1000</a:t>
            </a:r>
            <a:r>
              <a:rPr lang="en-US" sz="1600" dirty="0">
                <a:latin typeface="Liberation Mono"/>
                <a:ea typeface="Times New Roman" panose="02020603050405020304" pitchFamily="18" charset="0"/>
              </a:rPr>
              <a:t> </a:t>
            </a:r>
            <a:r>
              <a:rPr lang="en-US" sz="1600" dirty="0">
                <a:latin typeface="Liberation Mono"/>
              </a:rPr>
              <a:t>AS</a:t>
            </a:r>
            <a:r>
              <a:rPr lang="en-US" sz="1600" dirty="0">
                <a:solidFill>
                  <a:srgbClr val="DD4A68"/>
                </a:solidFill>
                <a:latin typeface="Liberation Mono"/>
                <a:ea typeface="Times New Roman" panose="02020603050405020304" pitchFamily="18" charset="0"/>
              </a:rPr>
              <a:t> </a:t>
            </a:r>
            <a:r>
              <a:rPr lang="en-US" sz="1600" dirty="0">
                <a:solidFill>
                  <a:srgbClr val="669900"/>
                </a:solidFill>
                <a:latin typeface="Liberation Mono"/>
              </a:rPr>
              <a:t>'New Salary' </a:t>
            </a:r>
            <a:r>
              <a:rPr lang="en-US" sz="1600" dirty="0">
                <a:solidFill>
                  <a:srgbClr val="0077AA"/>
                </a:solidFill>
                <a:latin typeface="Liberation Mono"/>
                <a:ea typeface="Times New Roman" panose="02020603050405020304" pitchFamily="18" charset="0"/>
              </a:rPr>
              <a:t>FROM</a:t>
            </a:r>
            <a:r>
              <a:rPr lang="en-US" sz="1600" dirty="0">
                <a:latin typeface="Liberation Mono"/>
                <a:cs typeface="Arial" pitchFamily="34" charset="0"/>
              </a:rPr>
              <a:t> emp;</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latin typeface="Liberation Mono"/>
                <a:ea typeface="Times New Roman" panose="02020603050405020304" pitchFamily="18" charset="0"/>
              </a:rPr>
              <a:t>sal, comm, sal </a:t>
            </a:r>
            <a:r>
              <a:rPr lang="en-US" sz="1600" dirty="0">
                <a:solidFill>
                  <a:srgbClr val="A67F59"/>
                </a:solidFill>
                <a:latin typeface="Liberation Mono"/>
              </a:rPr>
              <a:t>+</a:t>
            </a:r>
            <a:r>
              <a:rPr lang="en-US" sz="1600" dirty="0">
                <a:solidFill>
                  <a:srgbClr val="DD4A68"/>
                </a:solidFill>
                <a:latin typeface="Liberation Mono"/>
                <a:ea typeface="Times New Roman" panose="02020603050405020304" pitchFamily="18" charset="0"/>
              </a:rPr>
              <a:t> </a:t>
            </a:r>
            <a:r>
              <a:rPr lang="en-US" sz="1600" dirty="0">
                <a:latin typeface="Liberation Mono"/>
                <a:ea typeface="Times New Roman" panose="02020603050405020304" pitchFamily="18" charset="0"/>
              </a:rPr>
              <a:t>comm</a:t>
            </a:r>
            <a:r>
              <a:rPr lang="en-US" sz="1600" dirty="0">
                <a:solidFill>
                  <a:srgbClr val="DD4A68"/>
                </a:solidFill>
                <a:latin typeface="Liberation Mono"/>
                <a:ea typeface="Times New Roman" panose="02020603050405020304" pitchFamily="18" charset="0"/>
              </a:rPr>
              <a:t> </a:t>
            </a:r>
            <a:r>
              <a:rPr lang="en-US" sz="1600" dirty="0">
                <a:solidFill>
                  <a:srgbClr val="0077AA"/>
                </a:solidFill>
                <a:latin typeface="Liberation Mono"/>
                <a:ea typeface="Times New Roman" panose="02020603050405020304" pitchFamily="18" charset="0"/>
              </a:rPr>
              <a:t>FROM</a:t>
            </a:r>
            <a:r>
              <a:rPr lang="en-US" sz="1600" dirty="0">
                <a:latin typeface="Liberation Mono"/>
                <a:cs typeface="Arial" pitchFamily="34" charset="0"/>
              </a:rPr>
              <a:t> emp;</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latin typeface="Liberation Mono"/>
                <a:ea typeface="Times New Roman" panose="02020603050405020304" pitchFamily="18" charset="0"/>
              </a:rPr>
              <a:t>sal, comm, sal </a:t>
            </a:r>
            <a:r>
              <a:rPr lang="en-US" sz="1600" dirty="0">
                <a:solidFill>
                  <a:srgbClr val="A67F59"/>
                </a:solidFill>
                <a:latin typeface="Liberation Mono"/>
              </a:rPr>
              <a:t>+</a:t>
            </a:r>
            <a:r>
              <a:rPr lang="en-US" sz="1600" dirty="0">
                <a:solidFill>
                  <a:srgbClr val="DD4A68"/>
                </a:solidFill>
                <a:latin typeface="Liberation Mono"/>
                <a:ea typeface="Times New Roman" panose="02020603050405020304" pitchFamily="18" charset="0"/>
              </a:rPr>
              <a:t> </a:t>
            </a:r>
            <a:r>
              <a:rPr lang="en-IN" sz="1600" dirty="0">
                <a:solidFill>
                  <a:srgbClr val="DD4A68"/>
                </a:solidFill>
                <a:latin typeface="Liberation Mono"/>
              </a:rPr>
              <a:t>IFNULL</a:t>
            </a:r>
            <a:r>
              <a:rPr lang="en-US" sz="1600" dirty="0">
                <a:solidFill>
                  <a:schemeClr val="tx1">
                    <a:lumMod val="65000"/>
                    <a:lumOff val="35000"/>
                  </a:schemeClr>
                </a:solidFill>
                <a:latin typeface="Liberation Mono"/>
                <a:ea typeface="Times New Roman" panose="02020603050405020304" pitchFamily="18" charset="0"/>
              </a:rPr>
              <a:t>(</a:t>
            </a:r>
            <a:r>
              <a:rPr lang="en-US" sz="1600" dirty="0">
                <a:latin typeface="Liberation Mono"/>
                <a:ea typeface="Times New Roman" panose="02020603050405020304" pitchFamily="18" charset="0"/>
              </a:rPr>
              <a:t>comm, </a:t>
            </a:r>
            <a:r>
              <a:rPr lang="en-US" sz="1600" dirty="0">
                <a:solidFill>
                  <a:srgbClr val="990055"/>
                </a:solidFill>
                <a:latin typeface="Liberation Mono"/>
              </a:rPr>
              <a:t>0</a:t>
            </a:r>
            <a:r>
              <a:rPr lang="en-US" sz="1600" dirty="0">
                <a:solidFill>
                  <a:schemeClr val="tx1">
                    <a:lumMod val="65000"/>
                    <a:lumOff val="35000"/>
                  </a:schemeClr>
                </a:solidFill>
                <a:latin typeface="Liberation Mono"/>
                <a:ea typeface="Times New Roman" panose="02020603050405020304" pitchFamily="18" charset="0"/>
              </a:rPr>
              <a:t>)</a:t>
            </a:r>
            <a:r>
              <a:rPr lang="en-US" sz="1600" dirty="0">
                <a:solidFill>
                  <a:srgbClr val="DD4A68"/>
                </a:solidFill>
                <a:latin typeface="Liberation Mono"/>
                <a:ea typeface="Times New Roman" panose="02020603050405020304" pitchFamily="18" charset="0"/>
              </a:rPr>
              <a:t> </a:t>
            </a:r>
            <a:r>
              <a:rPr lang="en-US" sz="1600" dirty="0">
                <a:solidFill>
                  <a:srgbClr val="0077AA"/>
                </a:solidFill>
                <a:latin typeface="Liberation Mono"/>
                <a:ea typeface="Times New Roman" panose="02020603050405020304" pitchFamily="18" charset="0"/>
              </a:rPr>
              <a:t>FROM</a:t>
            </a:r>
            <a:r>
              <a:rPr lang="en-US" sz="1600" dirty="0">
                <a:latin typeface="Liberation Mono"/>
                <a:cs typeface="Arial" pitchFamily="34" charset="0"/>
              </a:rPr>
              <a:t> emp;</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cs typeface="Times New Roman" panose="02020603050405020304" pitchFamily="18" charset="0"/>
              </a:rPr>
              <a:t>SELECT </a:t>
            </a:r>
            <a:r>
              <a:rPr lang="en-IN" sz="1600" dirty="0">
                <a:latin typeface="Liberation Mono"/>
                <a:cs typeface="Arial" pitchFamily="34" charset="0"/>
              </a:rPr>
              <a:t>ename, </a:t>
            </a:r>
            <a:r>
              <a:rPr lang="en-IN" sz="1600" dirty="0">
                <a:solidFill>
                  <a:schemeClr val="tx1">
                    <a:lumMod val="85000"/>
                    <a:lumOff val="15000"/>
                  </a:schemeClr>
                </a:solidFill>
                <a:latin typeface="Liberation Mono"/>
                <a:ea typeface="Times New Roman" panose="02020603050405020304" pitchFamily="18" charset="0"/>
              </a:rPr>
              <a:t>ename </a:t>
            </a:r>
            <a:r>
              <a:rPr lang="en-IN" sz="1600" dirty="0">
                <a:solidFill>
                  <a:srgbClr val="A67F59"/>
                </a:solidFill>
                <a:latin typeface="Liberation Mono"/>
              </a:rPr>
              <a:t>=</a:t>
            </a:r>
            <a:r>
              <a:rPr lang="en-IN" sz="1600" dirty="0">
                <a:solidFill>
                  <a:schemeClr val="tx1">
                    <a:lumMod val="85000"/>
                    <a:lumOff val="15000"/>
                  </a:schemeClr>
                </a:solidFill>
                <a:latin typeface="Liberation Mono"/>
                <a:ea typeface="Times New Roman" panose="02020603050405020304" pitchFamily="18" charset="0"/>
              </a:rPr>
              <a:t> ename </a:t>
            </a:r>
            <a:r>
              <a:rPr lang="en-US" sz="1600" dirty="0">
                <a:solidFill>
                  <a:srgbClr val="0077AA"/>
                </a:solidFill>
                <a:latin typeface="Liberation Mono"/>
                <a:ea typeface="Times New Roman" panose="02020603050405020304" pitchFamily="18" charset="0"/>
                <a:cs typeface="Times New Roman" panose="02020603050405020304" pitchFamily="18" charset="0"/>
              </a:rPr>
              <a:t>FROM </a:t>
            </a:r>
            <a:r>
              <a:rPr lang="en-IN" sz="1600" dirty="0">
                <a:latin typeface="Liberation Mono"/>
                <a:cs typeface="Arial" pitchFamily="34" charset="0"/>
              </a:rPr>
              <a:t>emp;</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cs typeface="Arial" panose="020B0604020202020204" pitchFamily="34" charset="0"/>
              </a:rPr>
              <a:t>SELECT </a:t>
            </a:r>
            <a:r>
              <a:rPr lang="en-IN" sz="1600" dirty="0">
                <a:latin typeface="Liberation Mono"/>
                <a:cs typeface="Arial" pitchFamily="34" charset="0"/>
              </a:rPr>
              <a:t>ename, </a:t>
            </a:r>
            <a:r>
              <a:rPr lang="en-IN" sz="1600"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sz="1600" dirty="0">
                <a:solidFill>
                  <a:srgbClr val="A67F59"/>
                </a:solidFill>
                <a:latin typeface="Liberation Mono"/>
              </a:rPr>
              <a:t>=</a:t>
            </a:r>
            <a:r>
              <a:rPr lang="en-IN" sz="1600"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sz="1600" dirty="0">
                <a:solidFill>
                  <a:srgbClr val="669900"/>
                </a:solidFill>
                <a:latin typeface="Liberation Mono"/>
              </a:rPr>
              <a:t>'smith' </a:t>
            </a:r>
            <a:r>
              <a:rPr lang="en-US" sz="1600" dirty="0">
                <a:solidFill>
                  <a:srgbClr val="0077AA"/>
                </a:solidFill>
                <a:latin typeface="Liberation Mono"/>
                <a:ea typeface="Times New Roman" panose="02020603050405020304" pitchFamily="18" charset="0"/>
                <a:cs typeface="Arial" panose="020B0604020202020204" pitchFamily="34" charset="0"/>
              </a:rPr>
              <a:t>FROM </a:t>
            </a:r>
            <a:r>
              <a:rPr lang="en-IN" sz="1600" dirty="0">
                <a:latin typeface="Liberation Mono"/>
                <a:cs typeface="Arial" pitchFamily="34" charset="0"/>
              </a:rPr>
              <a:t>emp;</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cs typeface="Arial" panose="020B0604020202020204" pitchFamily="34" charset="0"/>
              </a:rPr>
              <a:t>SELECT</a:t>
            </a:r>
            <a:r>
              <a:rPr lang="en-US" sz="1600" dirty="0">
                <a:latin typeface="Liberation Mono"/>
                <a:cs typeface="Arial" pitchFamily="34" charset="0"/>
              </a:rPr>
              <a:t> c1, c1 </a:t>
            </a:r>
            <a:r>
              <a:rPr lang="en-US" sz="1600" dirty="0">
                <a:solidFill>
                  <a:srgbClr val="A67F59"/>
                </a:solidFill>
                <a:latin typeface="Liberation Mono"/>
              </a:rPr>
              <a:t>/ </a:t>
            </a:r>
            <a:r>
              <a:rPr lang="en-US" sz="1600" dirty="0">
                <a:latin typeface="Liberation Mono"/>
                <a:cs typeface="Arial" pitchFamily="34" charset="0"/>
              </a:rPr>
              <a:t>1 R1 </a:t>
            </a:r>
            <a:r>
              <a:rPr lang="en-US" sz="1600" dirty="0">
                <a:solidFill>
                  <a:srgbClr val="0077AA"/>
                </a:solidFill>
                <a:latin typeface="Liberation Mono"/>
                <a:ea typeface="Times New Roman" panose="02020603050405020304" pitchFamily="18" charset="0"/>
                <a:cs typeface="Times New Roman" panose="02020603050405020304" pitchFamily="18" charset="0"/>
              </a:rPr>
              <a:t>FROM</a:t>
            </a:r>
            <a:r>
              <a:rPr lang="en-US" sz="1600" dirty="0">
                <a:latin typeface="Liberation Mono"/>
                <a:cs typeface="Arial" pitchFamily="34" charset="0"/>
              </a:rPr>
              <a:t> numberString;</a:t>
            </a:r>
            <a:endParaRPr lang="en-IN" sz="1600" dirty="0">
              <a:latin typeface="Liberation Mono"/>
              <a:cs typeface="Arial" pitchFamily="34" charset="0"/>
            </a:endParaRPr>
          </a:p>
        </p:txBody>
      </p:sp>
      <p:sp>
        <p:nvSpPr>
          <p:cNvPr id="7" name="Rectangle 6">
            <a:extLst>
              <a:ext uri="{FF2B5EF4-FFF2-40B4-BE49-F238E27FC236}">
                <a16:creationId xmlns="" xmlns:a16="http://schemas.microsoft.com/office/drawing/2014/main" id="{3F2F3E05-346E-4EE1-A38F-3ACA0D6CD670}"/>
              </a:ext>
            </a:extLst>
          </p:cNvPr>
          <p:cNvSpPr/>
          <p:nvPr/>
        </p:nvSpPr>
        <p:spPr>
          <a:xfrm>
            <a:off x="2743200" y="1987398"/>
            <a:ext cx="3214338" cy="3462486"/>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123</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-123</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cs typeface="Arial"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US" sz="1600" dirty="0">
                <a:solidFill>
                  <a:srgbClr val="990055"/>
                </a:solidFill>
                <a:latin typeface="Liberation Mono"/>
              </a:rPr>
              <a:t>123</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solidFill>
                  <a:srgbClr val="669900"/>
                </a:solidFill>
                <a:latin typeface="Liberation Mono"/>
              </a:rPr>
              <a:t> </a:t>
            </a:r>
            <a:r>
              <a:rPr lang="en-US" sz="1600" dirty="0">
                <a:latin typeface="Liberation Mono"/>
              </a:rPr>
              <a:t>;</a:t>
            </a:r>
            <a:endParaRPr lang="en-IN" sz="1600" dirty="0">
              <a:latin typeface="Liberation Mono"/>
            </a:endParaRP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US" sz="1600" dirty="0">
                <a:solidFill>
                  <a:srgbClr val="990055"/>
                </a:solidFill>
                <a:latin typeface="Liberation Mono"/>
              </a:rPr>
              <a:t>-123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US" sz="1600" dirty="0">
                <a:solidFill>
                  <a:srgbClr val="990055"/>
                </a:solidFill>
                <a:latin typeface="Liberation Mono"/>
              </a:rPr>
              <a:t>2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0</a:t>
            </a:r>
            <a:r>
              <a:rPr lang="en-US" sz="1600" dirty="0">
                <a:latin typeface="Liberation Mono"/>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US" sz="1600" dirty="0">
                <a:solidFill>
                  <a:srgbClr val="990055"/>
                </a:solidFill>
                <a:latin typeface="Liberation Mono"/>
              </a:rPr>
              <a:t>2435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US" sz="1600" dirty="0">
                <a:solidFill>
                  <a:srgbClr val="990055"/>
                </a:solidFill>
                <a:latin typeface="Liberation Mono"/>
              </a:rPr>
              <a:t>2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0</a:t>
            </a:r>
            <a:r>
              <a:rPr lang="en-US" sz="1600" dirty="0">
                <a:latin typeface="Liberation Mono"/>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IN" sz="1600" dirty="0">
                <a:solidFill>
                  <a:srgbClr val="669900"/>
                </a:solidFill>
                <a:latin typeface="Liberation Mono"/>
              </a:rPr>
              <a:t>'</a:t>
            </a:r>
            <a:r>
              <a:rPr lang="en-US" sz="1600" dirty="0">
                <a:solidFill>
                  <a:srgbClr val="669900"/>
                </a:solidFill>
                <a:latin typeface="Liberation Mono"/>
              </a:rPr>
              <a:t>2435Saleel</a:t>
            </a:r>
            <a:r>
              <a:rPr lang="en-IN" sz="1600" dirty="0">
                <a:solidFill>
                  <a:srgbClr val="669900"/>
                </a:solidFill>
                <a:latin typeface="Liberation Mono"/>
              </a:rPr>
              <a:t>'</a:t>
            </a:r>
            <a:r>
              <a:rPr lang="en-US" sz="1600" dirty="0">
                <a:solidFill>
                  <a:srgbClr val="990055"/>
                </a:solidFill>
                <a:latin typeface="Liberation Mono"/>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rgbClr val="990055"/>
                </a:solidFill>
                <a:latin typeface="Liberation Mono"/>
              </a:rPr>
              <a:t>1</a:t>
            </a:r>
            <a:r>
              <a:rPr lang="en-US" sz="1600" dirty="0">
                <a:latin typeface="Liberation Mono"/>
              </a:rPr>
              <a:t>;</a:t>
            </a:r>
          </a:p>
        </p:txBody>
      </p:sp>
      <p:grpSp>
        <p:nvGrpSpPr>
          <p:cNvPr id="3" name="Group 2">
            <a:extLst>
              <a:ext uri="{FF2B5EF4-FFF2-40B4-BE49-F238E27FC236}">
                <a16:creationId xmlns="" xmlns:a16="http://schemas.microsoft.com/office/drawing/2014/main" id="{DD5AD7AF-DE6C-40AC-A337-1859BE9BD26C}"/>
              </a:ext>
            </a:extLst>
          </p:cNvPr>
          <p:cNvGrpSpPr/>
          <p:nvPr/>
        </p:nvGrpSpPr>
        <p:grpSpPr>
          <a:xfrm>
            <a:off x="5638800" y="4869160"/>
            <a:ext cx="6289847" cy="1719478"/>
            <a:chOff x="5673867" y="4727466"/>
            <a:chExt cx="6254781" cy="1719478"/>
          </a:xfrm>
        </p:grpSpPr>
        <p:sp>
          <p:nvSpPr>
            <p:cNvPr id="8" name="Rectangle 7">
              <a:extLst>
                <a:ext uri="{FF2B5EF4-FFF2-40B4-BE49-F238E27FC236}">
                  <a16:creationId xmlns="" xmlns:a16="http://schemas.microsoft.com/office/drawing/2014/main" id="{3D3A9E5F-89E5-4D5B-9731-CEE159F2D1E1}"/>
                </a:ext>
              </a:extLst>
            </p:cNvPr>
            <p:cNvSpPr/>
            <p:nvPr/>
          </p:nvSpPr>
          <p:spPr>
            <a:xfrm>
              <a:off x="5807968" y="5580571"/>
              <a:ext cx="2745356"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ea typeface="Times New Roman" panose="02020603050405020304" pitchFamily="18"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p>
          </p:txBody>
        </p:sp>
        <p:sp>
          <p:nvSpPr>
            <p:cNvPr id="11" name="Rectangle 10">
              <a:extLst>
                <a:ext uri="{FF2B5EF4-FFF2-40B4-BE49-F238E27FC236}">
                  <a16:creationId xmlns="" xmlns:a16="http://schemas.microsoft.com/office/drawing/2014/main" id="{72E65894-4C6B-4DD8-B64F-5C8A4310B67C}"/>
                </a:ext>
              </a:extLst>
            </p:cNvPr>
            <p:cNvSpPr/>
            <p:nvPr/>
          </p:nvSpPr>
          <p:spPr>
            <a:xfrm>
              <a:off x="5673867" y="4727466"/>
              <a:ext cx="6254781" cy="692497"/>
            </a:xfrm>
            <a:prstGeom prst="rect">
              <a:avLst/>
            </a:prstGeom>
            <a:solidFill>
              <a:schemeClr val="bg1"/>
            </a:solidFill>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Note:</a:t>
              </a:r>
            </a:p>
            <a:p>
              <a:endParaRPr lang="en-IN" sz="300" dirty="0">
                <a:latin typeface="Arial" panose="020B0604020202020204" pitchFamily="34" charset="0"/>
                <a:cs typeface="Arial" panose="020B0604020202020204" pitchFamily="34" charset="0"/>
              </a:endParaRPr>
            </a:p>
            <a:p>
              <a:r>
                <a:rPr lang="en-IN" sz="16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 xmlns:a16="http://schemas.microsoft.com/office/drawing/2014/main" id="{8DD54FC9-E94A-4D24-B544-38FB59B0CF34}"/>
                </a:ext>
              </a:extLst>
            </p:cNvPr>
            <p:cNvSpPr txBox="1"/>
            <p:nvPr/>
          </p:nvSpPr>
          <p:spPr>
            <a:xfrm>
              <a:off x="8238456" y="5615947"/>
              <a:ext cx="3118550" cy="83099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r>
                <a:rPr lang="en-US" sz="1600" dirty="0">
                  <a:latin typeface="Liberation Mono"/>
                  <a:cs typeface="Arial"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solidFill>
                    <a:srgbClr val="669900"/>
                  </a:solidFill>
                  <a:latin typeface="Liberation Mono"/>
                </a:rPr>
                <a:t> </a:t>
              </a:r>
              <a:r>
                <a:rPr lang="en-US" sz="1600" dirty="0">
                  <a:latin typeface="Liberation Mono"/>
                </a:rPr>
                <a:t>;</a:t>
              </a:r>
              <a:endParaRPr lang="en-IN" sz="1600" dirty="0">
                <a:latin typeface="Liberation Mono"/>
              </a:endParaRPr>
            </a:p>
          </p:txBody>
        </p:sp>
      </p:grpSp>
    </p:spTree>
    <p:extLst>
      <p:ext uri="{BB962C8B-B14F-4D97-AF65-F5344CB8AC3E}">
        <p14:creationId xmlns="" xmlns:p14="http://schemas.microsoft.com/office/powerpoint/2010/main" val="12567421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 xmlns:a16="http://schemas.microsoft.com/office/drawing/2014/main"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 xmlns:p14="http://schemas.microsoft.com/office/powerpoint/2010/main" val="1591243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7" name="Rectangle 6">
            <a:extLst>
              <a:ext uri="{FF2B5EF4-FFF2-40B4-BE49-F238E27FC236}">
                <a16:creationId xmlns="" xmlns:a16="http://schemas.microsoft.com/office/drawing/2014/main"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 xmlns:p14="http://schemas.microsoft.com/office/powerpoint/2010/main" val="558393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 xmlns:a16="http://schemas.microsoft.com/office/drawing/2014/main" id="{4117BB2C-FFB1-4E46-AAA8-BD0BB8F6D8D1}"/>
              </a:ext>
            </a:extLst>
          </p:cNvPr>
          <p:cNvSpPr txBox="1"/>
          <p:nvPr/>
        </p:nvSpPr>
        <p:spPr>
          <a:xfrm>
            <a:off x="17877" y="32136"/>
            <a:ext cx="609372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DATEDIFF</a:t>
            </a:r>
            <a:r>
              <a:rPr lang="en-IN" dirty="0">
                <a:solidFill>
                  <a:schemeClr val="bg1">
                    <a:lumMod val="65000"/>
                  </a:schemeClr>
                </a:solidFill>
                <a:latin typeface="Liberation Mono"/>
              </a:rPr>
              <a:t>(</a:t>
            </a:r>
            <a:r>
              <a:rPr lang="en-IN" dirty="0">
                <a:solidFill>
                  <a:srgbClr val="3F6971"/>
                </a:solidFill>
                <a:latin typeface="Liberation Mono"/>
              </a:rPr>
              <a:t>CURDATE</a:t>
            </a:r>
            <a:r>
              <a:rPr lang="en-IN" dirty="0">
                <a:solidFill>
                  <a:schemeClr val="bg1">
                    <a:lumMod val="65000"/>
                  </a:schemeClr>
                </a:solidFill>
                <a:latin typeface="Liberation Mono"/>
              </a:rPr>
              <a:t>()</a:t>
            </a:r>
            <a:r>
              <a:rPr lang="en-IN" dirty="0">
                <a:latin typeface="Liberation Mono"/>
              </a:rPr>
              <a:t>, hiredate</a:t>
            </a:r>
            <a:r>
              <a:rPr lang="en-IN" dirty="0">
                <a:solidFill>
                  <a:schemeClr val="bg1">
                    <a:lumMod val="65000"/>
                  </a:schemeClr>
                </a:solidFill>
                <a:latin typeface="Liberation Mono"/>
              </a:rPr>
              <a:t>)</a:t>
            </a:r>
            <a:r>
              <a:rPr lang="en-IN" dirty="0">
                <a:latin typeface="Liberation Mono"/>
              </a:rPr>
              <a:t> / 365.25</a:t>
            </a:r>
          </a:p>
        </p:txBody>
      </p:sp>
    </p:spTree>
    <p:extLst>
      <p:ext uri="{BB962C8B-B14F-4D97-AF65-F5344CB8AC3E}">
        <p14:creationId xmlns="" xmlns:p14="http://schemas.microsoft.com/office/powerpoint/2010/main" val="40568438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 xmlns:a16="http://schemas.microsoft.com/office/drawing/2014/main"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 xmlns:a16="http://schemas.microsoft.com/office/drawing/2014/main"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 xmlns:a16="http://schemas.microsoft.com/office/drawing/2014/main"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 xmlns:p14="http://schemas.microsoft.com/office/powerpoint/2010/main" val="40252554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 xmlns:p14="http://schemas.microsoft.com/office/powerpoint/2010/main" val="995565742"/>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 xmlns:a16="http://schemas.microsoft.com/office/drawing/2014/main" val="20000"/>
                    </a:ext>
                  </a:extLst>
                </a:gridCol>
                <a:gridCol w="2674800">
                  <a:extLst>
                    <a:ext uri="{9D8B030D-6E8A-4147-A177-3AD203B41FA5}">
                      <a16:colId xmlns="" xmlns:a16="http://schemas.microsoft.com/office/drawing/2014/main" val="20001"/>
                    </a:ext>
                  </a:extLst>
                </a:gridCol>
                <a:gridCol w="2674027">
                  <a:extLst>
                    <a:ext uri="{9D8B030D-6E8A-4147-A177-3AD203B41FA5}">
                      <a16:colId xmlns="" xmlns:a16="http://schemas.microsoft.com/office/drawing/2014/main" val="2321018969"/>
                    </a:ext>
                  </a:extLst>
                </a:gridCol>
                <a:gridCol w="3780000">
                  <a:extLst>
                    <a:ext uri="{9D8B030D-6E8A-4147-A177-3AD203B41FA5}">
                      <a16:colId xmlns="" xmlns:a16="http://schemas.microsoft.com/office/drawing/2014/main" val="1840882102"/>
                    </a:ext>
                  </a:extLst>
                </a:gridCol>
              </a:tblGrid>
              <a:tr h="442383">
                <a:tc>
                  <a:txBody>
                    <a:bodyPr/>
                    <a:lstStyle/>
                    <a:p>
                      <a:pPr algn="ctr"/>
                      <a:r>
                        <a:rPr lang="en-IN" sz="16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16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HOURS:MINUTES'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HOURS:MINUTES:SECONDS'</a:t>
                      </a:r>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'HOURS:MINUTES'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'MINUTES:SECONDS'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'YEARS-MONTHS'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 xmlns:p14="http://schemas.microsoft.com/office/powerpoint/2010/main" val="8537371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 xmlns:p14="http://schemas.microsoft.com/office/powerpoint/2010/main" val="3682213186"/>
              </p:ext>
            </p:extLst>
          </p:nvPr>
        </p:nvGraphicFramePr>
        <p:xfrm>
          <a:off x="335360" y="2348880"/>
          <a:ext cx="10153128" cy="1137920"/>
        </p:xfrm>
        <a:graphic>
          <a:graphicData uri="http://schemas.openxmlformats.org/drawingml/2006/table">
            <a:tbl>
              <a:tblPr firstRow="1" bandRow="1">
                <a:tableStyleId>{7E9639D4-E3E2-4D34-9284-5A2195B3D0D7}</a:tableStyleId>
              </a:tblPr>
              <a:tblGrid>
                <a:gridCol w="3139180">
                  <a:extLst>
                    <a:ext uri="{9D8B030D-6E8A-4147-A177-3AD203B41FA5}">
                      <a16:colId xmlns="" xmlns:a16="http://schemas.microsoft.com/office/drawing/2014/main" val="20000"/>
                    </a:ext>
                  </a:extLst>
                </a:gridCol>
                <a:gridCol w="2400550">
                  <a:extLst>
                    <a:ext uri="{9D8B030D-6E8A-4147-A177-3AD203B41FA5}">
                      <a16:colId xmlns="" xmlns:a16="http://schemas.microsoft.com/office/drawing/2014/main" val="20001"/>
                    </a:ext>
                  </a:extLst>
                </a:gridCol>
                <a:gridCol w="2123563">
                  <a:extLst>
                    <a:ext uri="{9D8B030D-6E8A-4147-A177-3AD203B41FA5}">
                      <a16:colId xmlns="" xmlns:a16="http://schemas.microsoft.com/office/drawing/2014/main" val="20002"/>
                    </a:ext>
                  </a:extLst>
                </a:gridCol>
                <a:gridCol w="1569590">
                  <a:extLst>
                    <a:ext uri="{9D8B030D-6E8A-4147-A177-3AD203B41FA5}">
                      <a16:colId xmlns="" xmlns:a16="http://schemas.microsoft.com/office/drawing/2014/main" val="20003"/>
                    </a:ext>
                  </a:extLst>
                </a:gridCol>
                <a:gridCol w="920245">
                  <a:extLst>
                    <a:ext uri="{9D8B030D-6E8A-4147-A177-3AD203B41FA5}">
                      <a16:colId xmlns="" xmlns:a16="http://schemas.microsoft.com/office/drawing/2014/main"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10000"/>
                  </a:ext>
                </a:extLst>
              </a:tr>
              <a:tr h="370840">
                <a:tc>
                  <a:txBody>
                    <a:bodyPr/>
                    <a:lstStyle/>
                    <a:p>
                      <a:endParaRPr lang="en-IN" sz="1800" dirty="0">
                        <a:latin typeface="Liberation Mono"/>
                        <a:cs typeface="Arial" panose="020B0604020202020204" pitchFamily="34" charset="0"/>
                      </a:endParaRPr>
                    </a:p>
                  </a:txBody>
                  <a:tcPr/>
                </a:tc>
                <a:tc>
                  <a:txBody>
                    <a:bodyPr/>
                    <a:lstStyle/>
                    <a:p>
                      <a:r>
                        <a:rPr lang="en-IN" sz="1800">
                          <a:latin typeface="Liberation Mono"/>
                          <a:cs typeface="Arial" panose="020B0604020202020204" pitchFamily="34" charset="0"/>
                        </a:rPr>
                        <a:t>SECOND</a:t>
                      </a:r>
                      <a:endParaRPr lang="en-IN" sz="1800" dirty="0">
                        <a:latin typeface="Liberation Mono"/>
                        <a:cs typeface="Arial" panose="020B0604020202020204" pitchFamily="34" charset="0"/>
                      </a:endParaRP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 xmlns:a16="http://schemas.microsoft.com/office/drawing/2014/main"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 xmlns:a16="http://schemas.microsoft.com/office/drawing/2014/main" val="10002"/>
                  </a:ext>
                </a:extLst>
              </a:tr>
            </a:tbl>
          </a:graphicData>
        </a:graphic>
      </p:graphicFrame>
      <p:sp>
        <p:nvSpPr>
          <p:cNvPr id="8" name="Rectangle 7">
            <a:extLst>
              <a:ext uri="{FF2B5EF4-FFF2-40B4-BE49-F238E27FC236}">
                <a16:creationId xmlns="" xmlns:a16="http://schemas.microsoft.com/office/drawing/2014/main" id="{94A6A4DD-469A-42BD-A50E-670D61A52E2C}"/>
              </a:ext>
            </a:extLst>
          </p:cNvPr>
          <p:cNvSpPr/>
          <p:nvPr/>
        </p:nvSpPr>
        <p:spPr>
          <a:xfrm>
            <a:off x="335360" y="3933056"/>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 xmlns:p14="http://schemas.microsoft.com/office/powerpoint/2010/main" val="25801971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 xmlns:a16="http://schemas.microsoft.com/office/drawing/2014/main" val="20000"/>
                    </a:ext>
                  </a:extLst>
                </a:gridCol>
                <a:gridCol w="90010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 xmlns:a16="http://schemas.microsoft.com/office/drawing/2014/main"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 xmlns:a16="http://schemas.microsoft.com/office/drawing/2014/main"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 xmlns:a16="http://schemas.microsoft.com/office/drawing/2014/main" val="4177861595"/>
                  </a:ext>
                </a:extLst>
              </a:tr>
            </a:tbl>
          </a:graphicData>
        </a:graphic>
      </p:graphicFrame>
    </p:spTree>
    <p:extLst>
      <p:ext uri="{BB962C8B-B14F-4D97-AF65-F5344CB8AC3E}">
        <p14:creationId xmlns="" xmlns:p14="http://schemas.microsoft.com/office/powerpoint/2010/main" val="22705963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p14="http://schemas.microsoft.com/office/powerpoint/2010/main" val="2066158418"/>
              </p:ext>
            </p:extLst>
          </p:nvPr>
        </p:nvGraphicFramePr>
        <p:xfrm>
          <a:off x="406800" y="813600"/>
          <a:ext cx="11376000" cy="3355338"/>
        </p:xfrm>
        <a:graphic>
          <a:graphicData uri="http://schemas.openxmlformats.org/drawingml/2006/table">
            <a:tbl>
              <a:tblPr firstRow="1" bandRow="1">
                <a:tableStyleId>{7E9639D4-E3E2-4D34-9284-5A2195B3D0D7}</a:tableStyleId>
              </a:tblPr>
              <a:tblGrid>
                <a:gridCol w="2844000">
                  <a:extLst>
                    <a:ext uri="{9D8B030D-6E8A-4147-A177-3AD203B41FA5}">
                      <a16:colId xmlns="" xmlns:a16="http://schemas.microsoft.com/office/drawing/2014/main" val="20000"/>
                    </a:ext>
                  </a:extLst>
                </a:gridCol>
                <a:gridCol w="85320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 xmlns:a16="http://schemas.microsoft.com/office/drawing/2014/main" val="10006"/>
                  </a:ext>
                </a:extLst>
              </a:tr>
            </a:tbl>
          </a:graphicData>
        </a:graphic>
      </p:graphicFrame>
      <p:sp>
        <p:nvSpPr>
          <p:cNvPr id="2" name="Rectangle 1">
            <a:extLst>
              <a:ext uri="{FF2B5EF4-FFF2-40B4-BE49-F238E27FC236}">
                <a16:creationId xmlns="" xmlns:a16="http://schemas.microsoft.com/office/drawing/2014/main"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 xmlns:p14="http://schemas.microsoft.com/office/powerpoint/2010/main" val="22381458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 xmlns:p14="http://schemas.microsoft.com/office/powerpoint/2010/main" val="368939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047B32F-2DEE-4BF6-BF71-0D507C6D187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 xmlns:a16="http://schemas.microsoft.com/office/drawing/2014/main"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 xmlns:a16="http://schemas.microsoft.com/office/drawing/2014/main"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 xmlns:a16="http://schemas.microsoft.com/office/drawing/2014/main"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032106895"/>
              </p:ext>
            </p:extLst>
          </p:nvPr>
        </p:nvGraphicFramePr>
        <p:xfrm>
          <a:off x="406800" y="507785"/>
          <a:ext cx="11376000" cy="3642783"/>
        </p:xfrm>
        <a:graphic>
          <a:graphicData uri="http://schemas.openxmlformats.org/drawingml/2006/table">
            <a:tbl>
              <a:tblPr firstRow="1" bandRow="1">
                <a:tableStyleId>{7E9639D4-E3E2-4D34-9284-5A2195B3D0D7}</a:tableStyleId>
              </a:tblPr>
              <a:tblGrid>
                <a:gridCol w="2664864">
                  <a:extLst>
                    <a:ext uri="{9D8B030D-6E8A-4147-A177-3AD203B41FA5}">
                      <a16:colId xmlns="" xmlns:a16="http://schemas.microsoft.com/office/drawing/2014/main" val="20000"/>
                    </a:ext>
                  </a:extLst>
                </a:gridCol>
                <a:gridCol w="8711136">
                  <a:extLst>
                    <a:ext uri="{9D8B030D-6E8A-4147-A177-3AD203B41FA5}">
                      <a16:colId xmlns="" xmlns:a16="http://schemas.microsoft.com/office/drawing/2014/main" val="20001"/>
                    </a:ext>
                  </a:extLst>
                </a:gridCol>
              </a:tblGrid>
              <a:tr h="442383">
                <a:tc>
                  <a:txBody>
                    <a:bodyPr/>
                    <a:lstStyle/>
                    <a:p>
                      <a:r>
                        <a:rPr kumimoji="0" lang="en-US" sz="1800" b="1" kern="1200" dirty="0">
                          <a:solidFill>
                            <a:srgbClr val="B7F7E2"/>
                          </a:solidFill>
                          <a:latin typeface="Arial" panose="020B0604020202020204" pitchFamily="34" charset="0"/>
                          <a:ea typeface="+mn-ea"/>
                          <a:cs typeface="Arial" panose="020B0604020202020204" pitchFamily="34" charset="0"/>
                        </a:rPr>
                        <a:t>Syntax</a:t>
                      </a:r>
                      <a:endParaRPr kumimoji="0" lang="en-IN" sz="18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18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a:spcAft>
                          <a:spcPts val="0"/>
                        </a:spcAft>
                      </a:pPr>
                      <a:r>
                        <a:rPr kumimoji="0" lang="en-IN" sz="1600" kern="1200" dirty="0">
                          <a:solidFill>
                            <a:srgbClr val="0077AA"/>
                          </a:solidFill>
                          <a:latin typeface="Liberation Mono"/>
                          <a:ea typeface="+mn-ea"/>
                          <a:cs typeface="+mn-cs"/>
                        </a:rPr>
                        <a:t>  ASCII(</a:t>
                      </a:r>
                      <a:r>
                        <a:rPr kumimoji="0" lang="en-IN" sz="1600" kern="1200" dirty="0">
                          <a:solidFill>
                            <a:schemeClr val="tx2"/>
                          </a:solidFill>
                          <a:latin typeface="Liberation Mono"/>
                          <a:ea typeface="+mn-ea"/>
                          <a:cs typeface="+mn-cs"/>
                        </a:rPr>
                        <a:t>str</a:t>
                      </a:r>
                      <a:r>
                        <a:rPr kumimoji="0" lang="en-IN" sz="16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6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600" b="0" kern="1200" dirty="0">
                          <a:solidFill>
                            <a:srgbClr val="FF0000"/>
                          </a:solidFill>
                          <a:effectLst/>
                          <a:latin typeface="Liberation Mono"/>
                          <a:ea typeface="Times New Roman" panose="02020603050405020304" pitchFamily="18" charset="0"/>
                          <a:cs typeface="+mn-cs"/>
                        </a:rPr>
                        <a:t>e.g.</a:t>
                      </a:r>
                      <a:r>
                        <a:rPr kumimoji="0" lang="en-IN" sz="16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600" b="0" kern="1200" dirty="0">
                          <a:solidFill>
                            <a:srgbClr val="0077AA"/>
                          </a:solidFill>
                          <a:latin typeface="Liberation Mono"/>
                          <a:ea typeface="Times New Roman" panose="02020603050405020304" pitchFamily="18" charset="0"/>
                          <a:cs typeface="+mn-cs"/>
                        </a:rPr>
                        <a:t>SELECT</a:t>
                      </a:r>
                      <a:r>
                        <a:rPr kumimoji="0" lang="en-IN" sz="1600" b="0" kern="1200" dirty="0">
                          <a:solidFill>
                            <a:schemeClr val="tx1"/>
                          </a:solidFill>
                          <a:effectLst/>
                          <a:latin typeface="Liberation Mono"/>
                          <a:ea typeface="Times New Roman" panose="02020603050405020304" pitchFamily="18" charset="0"/>
                          <a:cs typeface="+mn-cs"/>
                        </a:rPr>
                        <a:t> </a:t>
                      </a:r>
                      <a:r>
                        <a:rPr lang="en-IN" sz="1600" kern="1200" dirty="0">
                          <a:solidFill>
                            <a:srgbClr val="DD4A68"/>
                          </a:solidFill>
                          <a:latin typeface="Liberation Mono"/>
                          <a:ea typeface="+mn-ea"/>
                          <a:cs typeface="+mn-cs"/>
                        </a:rPr>
                        <a:t>ASCII</a:t>
                      </a:r>
                      <a:r>
                        <a:rPr kumimoji="0" lang="en-IN" sz="1600" b="0" kern="1200" dirty="0">
                          <a:solidFill>
                            <a:schemeClr val="tx1"/>
                          </a:solidFill>
                          <a:effectLst/>
                          <a:latin typeface="Liberation Mono"/>
                          <a:ea typeface="Times New Roman" panose="02020603050405020304" pitchFamily="18" charset="0"/>
                          <a:cs typeface="+mn-cs"/>
                        </a:rPr>
                        <a:t>(ename) </a:t>
                      </a:r>
                      <a:r>
                        <a:rPr kumimoji="0" lang="en-IN" sz="1600" b="0" kern="1200" dirty="0">
                          <a:solidFill>
                            <a:srgbClr val="0077AA"/>
                          </a:solidFill>
                          <a:latin typeface="Liberation Mono"/>
                          <a:ea typeface="Times New Roman" panose="02020603050405020304" pitchFamily="18" charset="0"/>
                          <a:cs typeface="+mn-cs"/>
                        </a:rPr>
                        <a:t>FROM</a:t>
                      </a:r>
                      <a:r>
                        <a:rPr kumimoji="0" lang="en-IN" sz="16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 xmlns:a16="http://schemas.microsoft.com/office/drawing/2014/main" val="10001"/>
                  </a:ext>
                </a:extLst>
              </a:tr>
              <a:tr h="442383">
                <a:tc>
                  <a:txBody>
                    <a:bodyPr/>
                    <a:lstStyle/>
                    <a:p>
                      <a:pPr>
                        <a:spcAft>
                          <a:spcPts val="0"/>
                        </a:spcAft>
                      </a:pPr>
                      <a:r>
                        <a:rPr kumimoji="0" lang="en-IN" sz="1600" kern="1200" dirty="0">
                          <a:solidFill>
                            <a:srgbClr val="0077AA"/>
                          </a:solidFill>
                          <a:latin typeface="Liberation Mono"/>
                          <a:ea typeface="+mn-ea"/>
                          <a:cs typeface="+mn-cs"/>
                        </a:rPr>
                        <a:t>  CHAR(N</a:t>
                      </a:r>
                      <a:r>
                        <a:rPr kumimoji="0" lang="en-IN" sz="1600" kern="1200" dirty="0">
                          <a:solidFill>
                            <a:schemeClr val="tx1"/>
                          </a:solidFill>
                          <a:latin typeface="Liberation Mono"/>
                          <a:ea typeface="+mn-ea"/>
                          <a:cs typeface="+mn-cs"/>
                        </a:rPr>
                        <a:t>, , </a:t>
                      </a:r>
                      <a:r>
                        <a:rPr kumimoji="0" lang="en-IN" sz="1600" kern="1200" dirty="0">
                          <a:solidFill>
                            <a:schemeClr val="bg1">
                              <a:lumMod val="50000"/>
                            </a:schemeClr>
                          </a:solidFill>
                          <a:latin typeface="Liberation Mono"/>
                          <a:ea typeface="+mn-ea"/>
                          <a:cs typeface="+mn-cs"/>
                        </a:rPr>
                        <a:t>. . .</a:t>
                      </a:r>
                      <a:r>
                        <a:rPr kumimoji="0" lang="en-IN" sz="16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6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a:solidFill>
                            <a:schemeClr val="tx1"/>
                          </a:solidFill>
                          <a:effectLst/>
                          <a:latin typeface="Liberation Mono"/>
                          <a:ea typeface="Times New Roman" panose="02020603050405020304" pitchFamily="18" charset="0"/>
                          <a:cs typeface="+mn-cs"/>
                        </a:rPr>
                        <a:t>NULL values are skipped</a:t>
                      </a:r>
                      <a:r>
                        <a:rPr kumimoji="0" lang="en-IN" sz="1600" kern="1200" dirty="0">
                          <a:solidFill>
                            <a:schemeClr val="tx1"/>
                          </a:solidFill>
                          <a:effectLst/>
                          <a:latin typeface="Liberation Mono"/>
                          <a:ea typeface="Times New Roman" panose="02020603050405020304" pitchFamily="18" charset="0"/>
                          <a:cs typeface="+mn-cs"/>
                        </a:rPr>
                        <a:t>.</a:t>
                      </a:r>
                    </a:p>
                    <a:p>
                      <a:pPr>
                        <a:spcAft>
                          <a:spcPts val="0"/>
                        </a:spcAft>
                      </a:pPr>
                      <a:r>
                        <a:rPr kumimoji="0" lang="en-IN" sz="1600" b="0" kern="1200" dirty="0">
                          <a:solidFill>
                            <a:srgbClr val="FF0000"/>
                          </a:solidFill>
                          <a:effectLst/>
                          <a:latin typeface="Liberation Mono"/>
                          <a:ea typeface="Times New Roman" panose="02020603050405020304" pitchFamily="18" charset="0"/>
                          <a:cs typeface="+mn-cs"/>
                        </a:rPr>
                        <a:t>e.g.</a:t>
                      </a:r>
                    </a:p>
                    <a:p>
                      <a:pPr marL="285750" indent="-285750">
                        <a:spcAft>
                          <a:spcPts val="0"/>
                        </a:spcAft>
                        <a:buFont typeface="Arial" panose="020B0604020202020204" pitchFamily="34" charset="0"/>
                        <a:buChar char="•"/>
                      </a:pPr>
                      <a:r>
                        <a:rPr kumimoji="0" lang="en-IN" sz="1600" b="0" kern="1200" dirty="0">
                          <a:solidFill>
                            <a:srgbClr val="0077AA"/>
                          </a:solidFill>
                          <a:latin typeface="Liberation Mono"/>
                          <a:ea typeface="Times New Roman" panose="02020603050405020304" pitchFamily="18" charset="0"/>
                          <a:cs typeface="+mn-cs"/>
                        </a:rPr>
                        <a:t>SELECT</a:t>
                      </a:r>
                      <a:r>
                        <a:rPr kumimoji="0" lang="en-IN" sz="1600" b="0" kern="1200" dirty="0">
                          <a:solidFill>
                            <a:srgbClr val="365860"/>
                          </a:solidFill>
                          <a:effectLst/>
                          <a:latin typeface="Liberation Mono"/>
                          <a:ea typeface="Times New Roman" panose="02020603050405020304" pitchFamily="18" charset="0"/>
                          <a:cs typeface="+mn-cs"/>
                        </a:rPr>
                        <a:t> </a:t>
                      </a:r>
                      <a:r>
                        <a:rPr lang="en-IN" sz="1600" kern="1200" dirty="0">
                          <a:solidFill>
                            <a:srgbClr val="DD4A68"/>
                          </a:solidFill>
                          <a:latin typeface="Liberation Mono"/>
                          <a:ea typeface="+mn-ea"/>
                          <a:cs typeface="+mn-cs"/>
                        </a:rPr>
                        <a:t>CHAR</a:t>
                      </a:r>
                      <a:r>
                        <a:rPr kumimoji="0" lang="en-IN" sz="1600" b="0" kern="1200" dirty="0">
                          <a:solidFill>
                            <a:srgbClr val="365860"/>
                          </a:solidFill>
                          <a:effectLst/>
                          <a:latin typeface="Liberation Mono"/>
                          <a:ea typeface="Times New Roman" panose="02020603050405020304" pitchFamily="18" charset="0"/>
                          <a:cs typeface="+mn-cs"/>
                        </a:rPr>
                        <a:t>(</a:t>
                      </a:r>
                      <a:r>
                        <a:rPr lang="en-IN" sz="1600" kern="1200" dirty="0">
                          <a:solidFill>
                            <a:srgbClr val="990055"/>
                          </a:solidFill>
                          <a:latin typeface="Liberation Mono"/>
                          <a:ea typeface="+mn-ea"/>
                          <a:cs typeface="+mn-cs"/>
                        </a:rPr>
                        <a:t>65</a:t>
                      </a:r>
                      <a:r>
                        <a:rPr kumimoji="0" lang="en-IN" sz="1600" b="0" kern="1200" dirty="0">
                          <a:solidFill>
                            <a:schemeClr val="tx1"/>
                          </a:solidFill>
                          <a:effectLst/>
                          <a:latin typeface="Liberation Mono"/>
                          <a:ea typeface="Times New Roman" panose="02020603050405020304" pitchFamily="18" charset="0"/>
                          <a:cs typeface="+mn-cs"/>
                        </a:rPr>
                        <a:t>, </a:t>
                      </a:r>
                      <a:r>
                        <a:rPr lang="en-IN" sz="1600" kern="1200" dirty="0">
                          <a:solidFill>
                            <a:srgbClr val="990055"/>
                          </a:solidFill>
                          <a:latin typeface="Liberation Mono"/>
                          <a:ea typeface="+mn-ea"/>
                          <a:cs typeface="+mn-cs"/>
                        </a:rPr>
                        <a:t>66</a:t>
                      </a:r>
                      <a:r>
                        <a:rPr kumimoji="0" lang="en-IN" sz="1600" b="0" kern="1200" dirty="0">
                          <a:solidFill>
                            <a:schemeClr val="tx1"/>
                          </a:solidFill>
                          <a:effectLst/>
                          <a:latin typeface="Liberation Mono"/>
                          <a:ea typeface="Times New Roman" panose="02020603050405020304" pitchFamily="18" charset="0"/>
                          <a:cs typeface="+mn-cs"/>
                        </a:rPr>
                        <a:t>, </a:t>
                      </a:r>
                      <a:r>
                        <a:rPr lang="en-IN" sz="1600" kern="1200" dirty="0">
                          <a:solidFill>
                            <a:srgbClr val="990055"/>
                          </a:solidFill>
                          <a:latin typeface="Liberation Mono"/>
                          <a:ea typeface="+mn-ea"/>
                          <a:cs typeface="+mn-cs"/>
                        </a:rPr>
                        <a:t>67</a:t>
                      </a:r>
                      <a:r>
                        <a:rPr kumimoji="0" lang="en-IN" sz="1600" b="0" kern="1200" dirty="0">
                          <a:solidFill>
                            <a:srgbClr val="365860"/>
                          </a:solidFill>
                          <a:effectLst/>
                          <a:latin typeface="Liberation Mono"/>
                          <a:ea typeface="Times New Roman" panose="02020603050405020304" pitchFamily="18" charset="0"/>
                          <a:cs typeface="+mn-cs"/>
                        </a:rPr>
                        <a:t>)</a:t>
                      </a:r>
                      <a:r>
                        <a:rPr kumimoji="0" lang="en-IN" sz="1600" b="0" kern="1200" dirty="0">
                          <a:solidFill>
                            <a:schemeClr val="tx1"/>
                          </a:solidFill>
                          <a:effectLst/>
                          <a:latin typeface="Liberation Mono"/>
                          <a:ea typeface="Times New Roman" panose="02020603050405020304" pitchFamily="18" charset="0"/>
                          <a:cs typeface="+mn-cs"/>
                        </a:rPr>
                        <a:t>;  </a:t>
                      </a:r>
                      <a:r>
                        <a:rPr kumimoji="0" lang="en-IN" sz="1800" b="1" kern="1200" dirty="0">
                          <a:solidFill>
                            <a:schemeClr val="tx1"/>
                          </a:solidFill>
                          <a:effectLst/>
                          <a:latin typeface="Liberation Mono"/>
                          <a:ea typeface="Times New Roman" panose="02020603050405020304" pitchFamily="18" charset="0"/>
                          <a:cs typeface="+mn-cs"/>
                        </a:rPr>
                        <a:t>/ </a:t>
                      </a:r>
                      <a:r>
                        <a:rPr kumimoji="0" lang="en-IN" sz="1600" b="0" kern="1200" dirty="0">
                          <a:solidFill>
                            <a:schemeClr val="tx1"/>
                          </a:solidFill>
                          <a:effectLst/>
                          <a:latin typeface="Liberation Mono"/>
                          <a:ea typeface="Times New Roman" panose="02020603050405020304" pitchFamily="18" charset="0"/>
                          <a:cs typeface="+mn-cs"/>
                        </a:rPr>
                        <a:t>  </a:t>
                      </a:r>
                      <a:r>
                        <a:rPr kumimoji="0" lang="en-IN" sz="1600" b="0" kern="1200" dirty="0">
                          <a:solidFill>
                            <a:srgbClr val="0077AA"/>
                          </a:solidFill>
                          <a:latin typeface="Liberation Mono"/>
                          <a:ea typeface="Times New Roman" panose="02020603050405020304" pitchFamily="18" charset="0"/>
                          <a:cs typeface="+mn-cs"/>
                        </a:rPr>
                        <a:t>SELECT</a:t>
                      </a:r>
                      <a:r>
                        <a:rPr kumimoji="0" lang="en-IN" sz="1600" b="0" kern="1200" dirty="0">
                          <a:solidFill>
                            <a:srgbClr val="365860"/>
                          </a:solidFill>
                          <a:effectLst/>
                          <a:latin typeface="Liberation Mono"/>
                          <a:ea typeface="Times New Roman" panose="02020603050405020304" pitchFamily="18" charset="0"/>
                          <a:cs typeface="+mn-cs"/>
                        </a:rPr>
                        <a:t> </a:t>
                      </a:r>
                      <a:r>
                        <a:rPr lang="en-IN" sz="1600" kern="1200" dirty="0">
                          <a:solidFill>
                            <a:srgbClr val="DD4A68"/>
                          </a:solidFill>
                          <a:latin typeface="Liberation Mono"/>
                          <a:ea typeface="+mn-ea"/>
                          <a:cs typeface="+mn-cs"/>
                        </a:rPr>
                        <a:t>CAST</a:t>
                      </a:r>
                      <a:r>
                        <a:rPr kumimoji="0" lang="en-IN" sz="1600" b="0" kern="1200" dirty="0">
                          <a:solidFill>
                            <a:srgbClr val="365860"/>
                          </a:solidFill>
                          <a:effectLst/>
                          <a:latin typeface="Liberation Mono"/>
                          <a:ea typeface="Times New Roman" panose="02020603050405020304" pitchFamily="18" charset="0"/>
                          <a:cs typeface="+mn-cs"/>
                        </a:rPr>
                        <a:t>(</a:t>
                      </a:r>
                      <a:r>
                        <a:rPr lang="en-IN" sz="1600" kern="1200" dirty="0">
                          <a:solidFill>
                            <a:srgbClr val="DD4A68"/>
                          </a:solidFill>
                          <a:latin typeface="Liberation Mono"/>
                          <a:ea typeface="+mn-ea"/>
                          <a:cs typeface="+mn-cs"/>
                        </a:rPr>
                        <a:t>CHAR</a:t>
                      </a:r>
                      <a:r>
                        <a:rPr kumimoji="0" lang="en-IN" sz="1600" b="0" kern="1200" dirty="0">
                          <a:solidFill>
                            <a:srgbClr val="365860"/>
                          </a:solidFill>
                          <a:effectLst/>
                          <a:latin typeface="Liberation Mono"/>
                          <a:ea typeface="Times New Roman" panose="02020603050405020304" pitchFamily="18" charset="0"/>
                          <a:cs typeface="+mn-cs"/>
                        </a:rPr>
                        <a:t>(</a:t>
                      </a:r>
                      <a:r>
                        <a:rPr lang="en-IN" sz="1600" kern="1200" dirty="0">
                          <a:solidFill>
                            <a:srgbClr val="990055"/>
                          </a:solidFill>
                          <a:latin typeface="Liberation Mono"/>
                          <a:ea typeface="+mn-ea"/>
                          <a:cs typeface="+mn-cs"/>
                        </a:rPr>
                        <a:t>65</a:t>
                      </a:r>
                      <a:r>
                        <a:rPr kumimoji="0" lang="en-IN" sz="1600" b="0" kern="1200" dirty="0">
                          <a:solidFill>
                            <a:schemeClr val="tx1"/>
                          </a:solidFill>
                          <a:effectLst/>
                          <a:latin typeface="Liberation Mono"/>
                          <a:ea typeface="Times New Roman" panose="02020603050405020304" pitchFamily="18" charset="0"/>
                          <a:cs typeface="+mn-cs"/>
                        </a:rPr>
                        <a:t> </a:t>
                      </a:r>
                      <a:r>
                        <a:rPr lang="en-IN" sz="1600" kern="1200" dirty="0">
                          <a:solidFill>
                            <a:srgbClr val="990055"/>
                          </a:solidFill>
                          <a:latin typeface="Liberation Mono"/>
                          <a:ea typeface="+mn-ea"/>
                          <a:cs typeface="+mn-cs"/>
                        </a:rPr>
                        <a:t>66</a:t>
                      </a:r>
                      <a:r>
                        <a:rPr kumimoji="0" lang="en-IN" sz="1600" b="0" kern="1200" dirty="0">
                          <a:solidFill>
                            <a:schemeClr val="tx1"/>
                          </a:solidFill>
                          <a:effectLst/>
                          <a:latin typeface="Liberation Mono"/>
                          <a:ea typeface="Times New Roman" panose="02020603050405020304" pitchFamily="18" charset="0"/>
                          <a:cs typeface="+mn-cs"/>
                        </a:rPr>
                        <a:t>, </a:t>
                      </a:r>
                      <a:r>
                        <a:rPr lang="en-IN" sz="1600" kern="1200" dirty="0">
                          <a:solidFill>
                            <a:srgbClr val="990055"/>
                          </a:solidFill>
                          <a:latin typeface="Liberation Mono"/>
                          <a:ea typeface="+mn-ea"/>
                          <a:cs typeface="+mn-cs"/>
                        </a:rPr>
                        <a:t>67</a:t>
                      </a:r>
                      <a:r>
                        <a:rPr kumimoji="0" lang="en-IN" sz="1600" b="0" kern="1200" dirty="0">
                          <a:solidFill>
                            <a:srgbClr val="365860"/>
                          </a:solidFill>
                          <a:effectLst/>
                          <a:latin typeface="Liberation Mono"/>
                          <a:ea typeface="Times New Roman" panose="02020603050405020304" pitchFamily="18" charset="0"/>
                          <a:cs typeface="+mn-cs"/>
                        </a:rPr>
                        <a:t>) </a:t>
                      </a:r>
                      <a:r>
                        <a:rPr kumimoji="0" lang="en-IN" sz="1600" b="0" kern="1200" dirty="0">
                          <a:solidFill>
                            <a:schemeClr val="tx1"/>
                          </a:solidFill>
                          <a:effectLst/>
                          <a:latin typeface="Liberation Mono"/>
                          <a:ea typeface="Times New Roman" panose="02020603050405020304" pitchFamily="18" charset="0"/>
                          <a:cs typeface="+mn-cs"/>
                        </a:rPr>
                        <a:t>AS</a:t>
                      </a:r>
                      <a:r>
                        <a:rPr kumimoji="0" lang="en-IN" sz="1600" b="0" kern="1200" dirty="0">
                          <a:solidFill>
                            <a:srgbClr val="365860"/>
                          </a:solidFill>
                          <a:effectLst/>
                          <a:latin typeface="Liberation Mono"/>
                          <a:ea typeface="Times New Roman" panose="02020603050405020304" pitchFamily="18" charset="0"/>
                          <a:cs typeface="+mn-cs"/>
                        </a:rPr>
                        <a:t> </a:t>
                      </a:r>
                      <a:r>
                        <a:rPr kumimoji="0" lang="en-IN" sz="1600" b="0" kern="1200" dirty="0">
                          <a:solidFill>
                            <a:srgbClr val="0077AA"/>
                          </a:solidFill>
                          <a:latin typeface="Liberation Mono"/>
                          <a:ea typeface="Times New Roman" panose="02020603050405020304" pitchFamily="18" charset="0"/>
                          <a:cs typeface="+mn-cs"/>
                        </a:rPr>
                        <a:t>CHAR</a:t>
                      </a:r>
                      <a:r>
                        <a:rPr kumimoji="0" lang="en-IN" sz="1600" b="0" kern="1200" dirty="0">
                          <a:solidFill>
                            <a:srgbClr val="365860"/>
                          </a:solidFill>
                          <a:effectLst/>
                          <a:latin typeface="Liberation Mono"/>
                          <a:ea typeface="Times New Roman" panose="02020603050405020304" pitchFamily="18" charset="0"/>
                          <a:cs typeface="+mn-cs"/>
                        </a:rPr>
                        <a:t>)</a:t>
                      </a:r>
                      <a:r>
                        <a:rPr kumimoji="0" lang="en-IN" sz="16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10002"/>
                  </a:ext>
                </a:extLst>
              </a:tr>
              <a:tr h="442383">
                <a:tc>
                  <a:txBody>
                    <a:bodyPr/>
                    <a:lstStyle/>
                    <a:p>
                      <a:pPr marL="0" lvl="0" indent="0">
                        <a:spcAft>
                          <a:spcPts val="0"/>
                        </a:spcAft>
                      </a:pPr>
                      <a:r>
                        <a:rPr kumimoji="0" lang="en-IN" sz="1600" kern="1200" dirty="0">
                          <a:solidFill>
                            <a:srgbClr val="0077AA"/>
                          </a:solidFill>
                          <a:latin typeface="Liberation Mono"/>
                          <a:ea typeface="+mn-ea"/>
                          <a:cs typeface="+mn-cs"/>
                        </a:rPr>
                        <a:t>  CONCAT(</a:t>
                      </a:r>
                      <a:r>
                        <a:rPr kumimoji="0" lang="en-IN" sz="1600" kern="1200" dirty="0">
                          <a:solidFill>
                            <a:schemeClr val="tx2"/>
                          </a:solidFill>
                          <a:latin typeface="Liberation Mono"/>
                          <a:ea typeface="+mn-ea"/>
                          <a:cs typeface="+mn-cs"/>
                        </a:rPr>
                        <a:t>str1</a:t>
                      </a:r>
                      <a:r>
                        <a:rPr kumimoji="0" lang="en-IN" sz="1600" kern="1200" dirty="0">
                          <a:solidFill>
                            <a:schemeClr val="tx1"/>
                          </a:solidFill>
                          <a:latin typeface="Liberation Mono"/>
                          <a:ea typeface="+mn-ea"/>
                          <a:cs typeface="+mn-cs"/>
                        </a:rPr>
                        <a:t>,</a:t>
                      </a:r>
                      <a:r>
                        <a:rPr kumimoji="0" lang="en-IN" sz="1600" kern="1200" dirty="0">
                          <a:solidFill>
                            <a:schemeClr val="tx2"/>
                          </a:solidFill>
                          <a:latin typeface="Liberation Mono"/>
                          <a:ea typeface="+mn-ea"/>
                          <a:cs typeface="+mn-cs"/>
                        </a:rPr>
                        <a:t> str2</a:t>
                      </a:r>
                      <a:r>
                        <a:rPr kumimoji="0" lang="en-IN" sz="1600" kern="1200" dirty="0">
                          <a:solidFill>
                            <a:schemeClr val="tx1"/>
                          </a:solidFill>
                          <a:latin typeface="Liberation Mono"/>
                          <a:ea typeface="+mn-ea"/>
                          <a:cs typeface="+mn-cs"/>
                        </a:rPr>
                        <a:t>, </a:t>
                      </a:r>
                      <a:r>
                        <a:rPr kumimoji="0" lang="en-IN" sz="1600" kern="1200" dirty="0">
                          <a:solidFill>
                            <a:schemeClr val="bg1">
                              <a:lumMod val="50000"/>
                            </a:schemeClr>
                          </a:solidFill>
                          <a:latin typeface="Liberation Mono"/>
                          <a:ea typeface="+mn-ea"/>
                          <a:cs typeface="+mn-cs"/>
                        </a:rPr>
                        <a:t>. . .</a:t>
                      </a:r>
                      <a:r>
                        <a:rPr kumimoji="0" lang="en-IN" sz="16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600" kern="1200" dirty="0">
                          <a:solidFill>
                            <a:schemeClr val="tx1"/>
                          </a:solidFill>
                          <a:effectLst/>
                          <a:latin typeface="Liberation Mono"/>
                          <a:ea typeface="+mn-ea"/>
                          <a:cs typeface="+mn-cs"/>
                        </a:rPr>
                        <a:t>Returns the string that results from concatenating the arguments. CONCAT() </a:t>
                      </a:r>
                      <a:r>
                        <a:rPr kumimoji="0" lang="en-IN" sz="1600" b="1" kern="1200" dirty="0">
                          <a:solidFill>
                            <a:srgbClr val="C00000"/>
                          </a:solidFill>
                          <a:effectLst/>
                          <a:latin typeface="Liberation Mono"/>
                          <a:ea typeface="+mn-ea"/>
                          <a:cs typeface="+mn-cs"/>
                        </a:rPr>
                        <a:t>returns NULL if any argument is NULL</a:t>
                      </a:r>
                      <a:r>
                        <a:rPr kumimoji="0" lang="en-IN" sz="1600" kern="1200" dirty="0">
                          <a:solidFill>
                            <a:srgbClr val="C00000"/>
                          </a:solidFill>
                          <a:effectLst/>
                          <a:latin typeface="Liberation Mono"/>
                          <a:ea typeface="+mn-ea"/>
                          <a:cs typeface="+mn-cs"/>
                        </a:rPr>
                        <a:t>.</a:t>
                      </a:r>
                    </a:p>
                    <a:p>
                      <a:pPr>
                        <a:spcAft>
                          <a:spcPts val="0"/>
                        </a:spcAft>
                      </a:pPr>
                      <a:r>
                        <a:rPr kumimoji="0" lang="en-IN" sz="1600" b="0" kern="1200" dirty="0">
                          <a:solidFill>
                            <a:srgbClr val="FF0000"/>
                          </a:solidFill>
                          <a:effectLst/>
                          <a:latin typeface="Liberation Mono"/>
                          <a:ea typeface="+mn-ea"/>
                          <a:cs typeface="+mn-cs"/>
                        </a:rPr>
                        <a:t>e.g.</a:t>
                      </a:r>
                    </a:p>
                    <a:p>
                      <a:pPr marL="285750" indent="-285750">
                        <a:spcAft>
                          <a:spcPts val="0"/>
                        </a:spcAft>
                        <a:buFont typeface="Arial" panose="020B0604020202020204" pitchFamily="34" charset="0"/>
                        <a:buChar char="•"/>
                      </a:pPr>
                      <a:r>
                        <a:rPr kumimoji="0" lang="en-IN" sz="1600" b="0" kern="1200" dirty="0">
                          <a:solidFill>
                            <a:srgbClr val="0077AA"/>
                          </a:solidFill>
                          <a:latin typeface="Liberation Mono"/>
                          <a:ea typeface="+mn-ea"/>
                          <a:cs typeface="+mn-cs"/>
                        </a:rPr>
                        <a:t>SELECT</a:t>
                      </a:r>
                      <a:r>
                        <a:rPr kumimoji="0" lang="en-IN" sz="1600" b="0" kern="1200" dirty="0">
                          <a:solidFill>
                            <a:srgbClr val="365860"/>
                          </a:solidFill>
                          <a:effectLst/>
                          <a:latin typeface="Liberation Mono"/>
                          <a:ea typeface="+mn-ea"/>
                          <a:cs typeface="+mn-cs"/>
                        </a:rPr>
                        <a:t> </a:t>
                      </a:r>
                      <a:r>
                        <a:rPr lang="en-IN" sz="1600" kern="1200" dirty="0">
                          <a:solidFill>
                            <a:srgbClr val="DD4A68"/>
                          </a:solidFill>
                          <a:latin typeface="Liberation Mono"/>
                          <a:ea typeface="+mn-ea"/>
                          <a:cs typeface="+mn-cs"/>
                        </a:rPr>
                        <a:t>CONCAT</a:t>
                      </a:r>
                      <a:r>
                        <a:rPr kumimoji="0" lang="en-IN" sz="1600" b="0" kern="1200" dirty="0">
                          <a:solidFill>
                            <a:schemeClr val="tx1">
                              <a:lumMod val="65000"/>
                              <a:lumOff val="35000"/>
                            </a:schemeClr>
                          </a:solidFill>
                          <a:effectLst/>
                          <a:latin typeface="Liberation Mono"/>
                          <a:ea typeface="+mn-ea"/>
                          <a:cs typeface="+mn-cs"/>
                        </a:rPr>
                        <a:t>(</a:t>
                      </a:r>
                      <a:r>
                        <a:rPr lang="en-IN" sz="1600" kern="1200" dirty="0">
                          <a:solidFill>
                            <a:srgbClr val="669900"/>
                          </a:solidFill>
                          <a:latin typeface="Liberation Mono"/>
                          <a:ea typeface="+mn-ea"/>
                          <a:cs typeface="+mn-cs"/>
                        </a:rPr>
                        <a:t>'Mr. ' </a:t>
                      </a:r>
                      <a:r>
                        <a:rPr kumimoji="0" lang="en-IN" sz="1600" b="0" kern="1200" dirty="0">
                          <a:solidFill>
                            <a:schemeClr val="tx1"/>
                          </a:solidFill>
                          <a:effectLst/>
                          <a:latin typeface="Liberation Mono"/>
                          <a:ea typeface="+mn-ea"/>
                          <a:cs typeface="+mn-cs"/>
                        </a:rPr>
                        <a:t>, ename</a:t>
                      </a:r>
                      <a:r>
                        <a:rPr kumimoji="0" lang="en-IN" sz="1600" b="0" kern="1200" dirty="0">
                          <a:solidFill>
                            <a:schemeClr val="tx1">
                              <a:lumMod val="65000"/>
                              <a:lumOff val="35000"/>
                            </a:schemeClr>
                          </a:solidFill>
                          <a:effectLst/>
                          <a:latin typeface="Liberation Mono"/>
                          <a:ea typeface="+mn-ea"/>
                          <a:cs typeface="+mn-cs"/>
                        </a:rPr>
                        <a:t>)</a:t>
                      </a:r>
                      <a:r>
                        <a:rPr kumimoji="0" lang="en-IN" sz="1600" b="0" kern="1200" dirty="0">
                          <a:solidFill>
                            <a:srgbClr val="365860"/>
                          </a:solidFill>
                          <a:effectLst/>
                          <a:latin typeface="Liberation Mono"/>
                          <a:ea typeface="+mn-ea"/>
                          <a:cs typeface="+mn-cs"/>
                        </a:rPr>
                        <a:t> </a:t>
                      </a:r>
                      <a:r>
                        <a:rPr kumimoji="0" lang="en-IN" sz="1600" b="0" kern="1200" dirty="0">
                          <a:solidFill>
                            <a:srgbClr val="0077AA"/>
                          </a:solidFill>
                          <a:latin typeface="Liberation Mono"/>
                          <a:ea typeface="+mn-ea"/>
                          <a:cs typeface="+mn-cs"/>
                        </a:rPr>
                        <a:t>FROM</a:t>
                      </a:r>
                      <a:r>
                        <a:rPr kumimoji="0" lang="en-IN" sz="1600" b="0" kern="1200" dirty="0">
                          <a:solidFill>
                            <a:srgbClr val="365860"/>
                          </a:solidFill>
                          <a:effectLst/>
                          <a:latin typeface="Liberation Mono"/>
                          <a:ea typeface="+mn-ea"/>
                          <a:cs typeface="+mn-cs"/>
                        </a:rPr>
                        <a:t> </a:t>
                      </a:r>
                      <a:r>
                        <a:rPr kumimoji="0" lang="en-IN" sz="1600" b="0" kern="1200" dirty="0">
                          <a:solidFill>
                            <a:schemeClr val="tx1"/>
                          </a:solidFill>
                          <a:effectLst/>
                          <a:latin typeface="Liberation Mono"/>
                          <a:ea typeface="+mn-ea"/>
                          <a:cs typeface="+mn-cs"/>
                        </a:rPr>
                        <a:t>emp;</a:t>
                      </a:r>
                    </a:p>
                    <a:p>
                      <a:pPr marL="285750" indent="-285750">
                        <a:spcAft>
                          <a:spcPts val="0"/>
                        </a:spcAft>
                        <a:buFont typeface="Arial" panose="020B0604020202020204" pitchFamily="34" charset="0"/>
                        <a:buChar char="•"/>
                      </a:pPr>
                      <a:r>
                        <a:rPr kumimoji="0" lang="en-US" sz="1600" b="0" kern="1200" dirty="0">
                          <a:solidFill>
                            <a:srgbClr val="0077AA"/>
                          </a:solidFill>
                          <a:latin typeface="Liberation Mono"/>
                          <a:ea typeface="+mn-ea"/>
                          <a:cs typeface="+mn-cs"/>
                        </a:rPr>
                        <a:t>SELECT</a:t>
                      </a:r>
                      <a:r>
                        <a:rPr kumimoji="0" lang="en-US" sz="1600" b="0" i="0" kern="1200" dirty="0">
                          <a:solidFill>
                            <a:schemeClr val="tx1"/>
                          </a:solidFill>
                          <a:effectLst/>
                          <a:latin typeface="Liberation Mono"/>
                          <a:ea typeface="+mn-ea"/>
                          <a:cs typeface="+mn-cs"/>
                        </a:rPr>
                        <a:t> </a:t>
                      </a:r>
                      <a:r>
                        <a:rPr lang="en-US" sz="1600" kern="1200" dirty="0">
                          <a:solidFill>
                            <a:srgbClr val="DD4A68"/>
                          </a:solidFill>
                          <a:latin typeface="Liberation Mono"/>
                          <a:ea typeface="+mn-ea"/>
                          <a:cs typeface="+mn-cs"/>
                        </a:rPr>
                        <a:t>CONCAT</a:t>
                      </a:r>
                      <a:r>
                        <a:rPr kumimoji="0" lang="en-US" sz="1600" b="0" i="0" kern="1200" dirty="0">
                          <a:solidFill>
                            <a:schemeClr val="tx1">
                              <a:lumMod val="65000"/>
                              <a:lumOff val="35000"/>
                            </a:schemeClr>
                          </a:solidFill>
                          <a:effectLst/>
                          <a:latin typeface="Liberation Mono"/>
                          <a:ea typeface="+mn-ea"/>
                          <a:cs typeface="+mn-cs"/>
                        </a:rPr>
                        <a:t>(</a:t>
                      </a:r>
                      <a:r>
                        <a:rPr kumimoji="0" lang="en-US" sz="1600" kern="1200" dirty="0">
                          <a:solidFill>
                            <a:srgbClr val="669900"/>
                          </a:solidFill>
                          <a:latin typeface="Liberation Mono"/>
                          <a:ea typeface="+mn-ea"/>
                          <a:cs typeface="+mn-cs"/>
                        </a:rPr>
                        <a:t>'My'</a:t>
                      </a:r>
                      <a:r>
                        <a:rPr kumimoji="0" lang="en-US" sz="1600" b="0" i="0" kern="1200" dirty="0">
                          <a:solidFill>
                            <a:schemeClr val="tx1"/>
                          </a:solidFill>
                          <a:effectLst/>
                          <a:latin typeface="Liberation Mono"/>
                          <a:ea typeface="+mn-ea"/>
                          <a:cs typeface="+mn-cs"/>
                        </a:rPr>
                        <a:t>, </a:t>
                      </a:r>
                      <a:r>
                        <a:rPr lang="en-US" sz="1600" kern="1200" dirty="0">
                          <a:solidFill>
                            <a:schemeClr val="accent4">
                              <a:lumMod val="50000"/>
                            </a:schemeClr>
                          </a:solidFill>
                          <a:latin typeface="Liberation Mono"/>
                          <a:ea typeface="+mn-ea"/>
                          <a:cs typeface="Arial" panose="020B0604020202020204" pitchFamily="34" charset="0"/>
                        </a:rPr>
                        <a:t>NULL</a:t>
                      </a:r>
                      <a:r>
                        <a:rPr kumimoji="0" lang="en-US" sz="1600" b="0" i="0" kern="1200" dirty="0">
                          <a:solidFill>
                            <a:schemeClr val="tx1"/>
                          </a:solidFill>
                          <a:effectLst/>
                          <a:latin typeface="Liberation Mono"/>
                          <a:ea typeface="+mn-ea"/>
                          <a:cs typeface="+mn-cs"/>
                        </a:rPr>
                        <a:t>, </a:t>
                      </a:r>
                      <a:r>
                        <a:rPr kumimoji="0" lang="en-US" sz="1600" kern="1200" dirty="0">
                          <a:solidFill>
                            <a:srgbClr val="669900"/>
                          </a:solidFill>
                          <a:latin typeface="Liberation Mono"/>
                          <a:ea typeface="+mn-ea"/>
                          <a:cs typeface="+mn-cs"/>
                        </a:rPr>
                        <a:t>'SQL’</a:t>
                      </a:r>
                      <a:r>
                        <a:rPr kumimoji="0" lang="en-US" sz="1600" b="0" i="0" kern="1200" dirty="0">
                          <a:solidFill>
                            <a:schemeClr val="tx1">
                              <a:lumMod val="65000"/>
                              <a:lumOff val="35000"/>
                            </a:schemeClr>
                          </a:solidFill>
                          <a:effectLst/>
                          <a:latin typeface="Liberation Mono"/>
                          <a:ea typeface="+mn-ea"/>
                          <a:cs typeface="+mn-cs"/>
                        </a:rPr>
                        <a:t>)</a:t>
                      </a:r>
                      <a:r>
                        <a:rPr kumimoji="0" lang="en-US" sz="1600" b="0" i="0" kern="1200" dirty="0">
                          <a:solidFill>
                            <a:schemeClr val="tx1"/>
                          </a:solidFill>
                          <a:effectLst/>
                          <a:latin typeface="Liberation Mono"/>
                          <a:ea typeface="+mn-ea"/>
                          <a:cs typeface="+mn-cs"/>
                        </a:rPr>
                        <a:t>;    </a:t>
                      </a:r>
                      <a:r>
                        <a:rPr kumimoji="0" lang="en-US" sz="1600" kern="1200" dirty="0">
                          <a:solidFill>
                            <a:srgbClr val="669900"/>
                          </a:solidFill>
                          <a:latin typeface="Liberation Mono"/>
                          <a:ea typeface="+mn-ea"/>
                          <a:cs typeface="+mn-cs"/>
                        </a:rPr>
                        <a:t>#op will be NULL</a:t>
                      </a:r>
                      <a:endParaRPr kumimoji="0" lang="en-IN" sz="1600" kern="1200" dirty="0">
                        <a:solidFill>
                          <a:srgbClr val="669900"/>
                        </a:solidFill>
                        <a:latin typeface="Liberation Mono"/>
                        <a:ea typeface="+mn-ea"/>
                        <a:cs typeface="+mn-cs"/>
                      </a:endParaRPr>
                    </a:p>
                  </a:txBody>
                  <a:tcPr marL="68580" marR="68580" marT="0" marB="0" anchor="ctr"/>
                </a:tc>
                <a:extLst>
                  <a:ext uri="{0D108BD9-81ED-4DB2-BD59-A6C34878D82A}">
                    <a16:rowId xmlns="" xmlns:a16="http://schemas.microsoft.com/office/drawing/2014/main" val="1000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 xmlns:p14="http://schemas.microsoft.com/office/powerpoint/2010/main" val="40352988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052974605"/>
              </p:ext>
            </p:extLst>
          </p:nvPr>
        </p:nvGraphicFramePr>
        <p:xfrm>
          <a:off x="406800" y="612000"/>
          <a:ext cx="11376000" cy="3461595"/>
        </p:xfrm>
        <a:graphic>
          <a:graphicData uri="http://schemas.openxmlformats.org/drawingml/2006/table">
            <a:tbl>
              <a:tblPr firstRow="1" bandRow="1">
                <a:tableStyleId>{7E9639D4-E3E2-4D34-9284-5A2195B3D0D7}</a:tableStyleId>
              </a:tblPr>
              <a:tblGrid>
                <a:gridCol w="2559600">
                  <a:extLst>
                    <a:ext uri="{9D8B030D-6E8A-4147-A177-3AD203B41FA5}">
                      <a16:colId xmlns="" xmlns:a16="http://schemas.microsoft.com/office/drawing/2014/main" val="20000"/>
                    </a:ext>
                  </a:extLst>
                </a:gridCol>
                <a:gridCol w="8816400">
                  <a:extLst>
                    <a:ext uri="{9D8B030D-6E8A-4147-A177-3AD203B41FA5}">
                      <a16:colId xmlns="" xmlns:a16="http://schemas.microsoft.com/office/drawing/2014/main" val="20001"/>
                    </a:ext>
                  </a:extLst>
                </a:gridCol>
              </a:tblGrid>
              <a:tr h="442383">
                <a:tc>
                  <a:txBody>
                    <a:bodyPr/>
                    <a:lstStyle/>
                    <a:p>
                      <a:r>
                        <a:rPr kumimoji="0" lang="en-US" sz="2000" b="1" kern="1200" dirty="0" smtClean="0">
                          <a:solidFill>
                            <a:srgbClr val="B7F7E2"/>
                          </a:solidFill>
                          <a:latin typeface="Arial" panose="020B0604020202020204" pitchFamily="34" charset="0"/>
                          <a:ea typeface="+mn-ea"/>
                          <a:cs typeface="Arial" panose="020B0604020202020204" pitchFamily="34" charset="0"/>
                        </a:rPr>
                        <a:t>Syntax16</a:t>
                      </a:r>
                    </a:p>
                    <a:p>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 xmlns:a16="http://schemas.microsoft.com/office/drawing/2014/main"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 xmlns:a16="http://schemas.microsoft.com/office/drawing/2014/main"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 xmlns:a16="http://schemas.microsoft.com/office/drawing/2014/main"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 xmlns:a16="http://schemas.microsoft.com/office/drawing/2014/main"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 xmlns:a16="http://schemas.microsoft.com/office/drawing/2014/main" id="{2BAD62ED-1BB8-D592-32A6-51D1A51618E2}"/>
              </a:ext>
            </a:extLst>
          </p:cNvPr>
          <p:cNvGraphicFramePr>
            <a:graphicFrameLocks noGrp="1"/>
          </p:cNvGraphicFramePr>
          <p:nvPr>
            <p:extLst>
              <p:ext uri="{D42A27DB-BD31-4B8C-83A1-F6EECF244321}">
                <p14:modId xmlns="" xmlns:p14="http://schemas.microsoft.com/office/powerpoint/2010/main" val="828757081"/>
              </p:ext>
            </p:extLst>
          </p:nvPr>
        </p:nvGraphicFramePr>
        <p:xfrm>
          <a:off x="406800" y="4015062"/>
          <a:ext cx="11376000" cy="2654298"/>
        </p:xfrm>
        <a:graphic>
          <a:graphicData uri="http://schemas.openxmlformats.org/drawingml/2006/table">
            <a:tbl>
              <a:tblPr firstRow="1" bandRow="1">
                <a:tableStyleId>{7E9639D4-E3E2-4D34-9284-5A2195B3D0D7}</a:tableStyleId>
              </a:tblPr>
              <a:tblGrid>
                <a:gridCol w="2559600">
                  <a:extLst>
                    <a:ext uri="{9D8B030D-6E8A-4147-A177-3AD203B41FA5}">
                      <a16:colId xmlns="" xmlns:a16="http://schemas.microsoft.com/office/drawing/2014/main" val="20000"/>
                    </a:ext>
                  </a:extLst>
                </a:gridCol>
                <a:gridCol w="8816400">
                  <a:extLst>
                    <a:ext uri="{9D8B030D-6E8A-4147-A177-3AD203B41FA5}">
                      <a16:colId xmlns="" xmlns:a16="http://schemas.microsoft.com/office/drawing/2014/main" val="20001"/>
                    </a:ext>
                  </a:extLst>
                </a:gridCol>
              </a:tblGrid>
              <a:tr h="442383">
                <a:tc>
                  <a:txBody>
                    <a:bodyPr/>
                    <a:lstStyle/>
                    <a:p>
                      <a:r>
                        <a:rPr kumimoji="0" lang="en-US" sz="1600" b="1" kern="1200" dirty="0">
                          <a:solidFill>
                            <a:srgbClr val="B7F7E2"/>
                          </a:solidFill>
                          <a:latin typeface="Arial" panose="020B0604020202020204" pitchFamily="34" charset="0"/>
                          <a:ea typeface="+mn-ea"/>
                          <a:cs typeface="Arial" panose="020B0604020202020204" pitchFamily="34" charset="0"/>
                        </a:rPr>
                        <a:t>Syntax</a:t>
                      </a:r>
                      <a:endParaRPr kumimoji="0" lang="en-IN" sz="16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16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rgbClr val="0077AA"/>
                          </a:solidFill>
                          <a:latin typeface="Liberation Mono"/>
                          <a:ea typeface="+mn-ea"/>
                          <a:cs typeface="+mn-cs"/>
                        </a:rPr>
                        <a:t>  LEFT(</a:t>
                      </a:r>
                      <a:r>
                        <a:rPr kumimoji="0" lang="en-IN" sz="1600" kern="1200" dirty="0">
                          <a:solidFill>
                            <a:schemeClr val="tx2"/>
                          </a:solidFill>
                          <a:latin typeface="Liberation Mono"/>
                          <a:ea typeface="+mn-ea"/>
                          <a:cs typeface="+mn-cs"/>
                        </a:rPr>
                        <a:t>str</a:t>
                      </a:r>
                      <a:r>
                        <a:rPr kumimoji="0" lang="en-IN" sz="1600" kern="1200" dirty="0">
                          <a:solidFill>
                            <a:schemeClr val="tx1"/>
                          </a:solidFill>
                          <a:latin typeface="Liberation Mono"/>
                          <a:ea typeface="+mn-ea"/>
                          <a:cs typeface="+mn-cs"/>
                        </a:rPr>
                        <a:t>,</a:t>
                      </a:r>
                      <a:r>
                        <a:rPr kumimoji="0" lang="en-IN" sz="1600" kern="1200" dirty="0">
                          <a:solidFill>
                            <a:schemeClr val="tx2"/>
                          </a:solidFill>
                          <a:latin typeface="Liberation Mono"/>
                          <a:ea typeface="+mn-ea"/>
                          <a:cs typeface="+mn-cs"/>
                        </a:rPr>
                        <a:t> len</a:t>
                      </a:r>
                      <a:r>
                        <a:rPr kumimoji="0" lang="en-IN" sz="16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tx1"/>
                          </a:solidFill>
                          <a:effectLst/>
                          <a:latin typeface="Liberation Mono"/>
                          <a:ea typeface="Times New Roman" panose="02020603050405020304" pitchFamily="18" charset="0"/>
                          <a:cs typeface="+mn-cs"/>
                        </a:rPr>
                        <a:t>Returns the leftmost len characters from the string str, or NULL if any argument is NULL.</a:t>
                      </a:r>
                    </a:p>
                  </a:txBody>
                  <a:tcPr marL="68580" marR="68580" marT="0" marB="0" anchor="ctr"/>
                </a:tc>
                <a:extLst>
                  <a:ext uri="{0D108BD9-81ED-4DB2-BD59-A6C34878D82A}">
                    <a16:rowId xmlns="" xmlns:a16="http://schemas.microsoft.com/office/drawing/2014/main"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rgbClr val="0077AA"/>
                          </a:solidFill>
                          <a:latin typeface="Liberation Mono"/>
                          <a:ea typeface="+mn-ea"/>
                          <a:cs typeface="+mn-cs"/>
                        </a:rPr>
                        <a:t>  RIGHT(</a:t>
                      </a:r>
                      <a:r>
                        <a:rPr kumimoji="0" lang="en-IN" sz="1600" kern="1200" dirty="0">
                          <a:solidFill>
                            <a:schemeClr val="tx2"/>
                          </a:solidFill>
                          <a:latin typeface="Liberation Mono"/>
                          <a:ea typeface="+mn-ea"/>
                          <a:cs typeface="+mn-cs"/>
                        </a:rPr>
                        <a:t>str</a:t>
                      </a:r>
                      <a:r>
                        <a:rPr kumimoji="0" lang="en-IN" sz="1600" kern="1200" dirty="0">
                          <a:solidFill>
                            <a:schemeClr val="tx1"/>
                          </a:solidFill>
                          <a:latin typeface="Liberation Mono"/>
                          <a:ea typeface="+mn-ea"/>
                          <a:cs typeface="+mn-cs"/>
                        </a:rPr>
                        <a:t>,</a:t>
                      </a:r>
                      <a:r>
                        <a:rPr kumimoji="0" lang="en-IN" sz="1600" kern="1200" dirty="0">
                          <a:solidFill>
                            <a:schemeClr val="tx2"/>
                          </a:solidFill>
                          <a:latin typeface="Liberation Mono"/>
                          <a:ea typeface="+mn-ea"/>
                          <a:cs typeface="+mn-cs"/>
                        </a:rPr>
                        <a:t> len</a:t>
                      </a:r>
                      <a:r>
                        <a:rPr kumimoji="0" lang="en-IN" sz="16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 xmlns:a16="http://schemas.microsoft.com/office/drawing/2014/main"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rgbClr val="0077AA"/>
                          </a:solidFill>
                          <a:latin typeface="Liberation Mono"/>
                          <a:ea typeface="+mn-ea"/>
                          <a:cs typeface="+mn-cs"/>
                        </a:rPr>
                        <a:t>  LTRIM(</a:t>
                      </a:r>
                      <a:r>
                        <a:rPr kumimoji="0" lang="en-IN" sz="1600" kern="1200" dirty="0">
                          <a:solidFill>
                            <a:schemeClr val="tx2"/>
                          </a:solidFill>
                          <a:latin typeface="Liberation Mono"/>
                          <a:ea typeface="+mn-ea"/>
                          <a:cs typeface="+mn-cs"/>
                        </a:rPr>
                        <a:t>str</a:t>
                      </a:r>
                      <a:r>
                        <a:rPr kumimoji="0" lang="en-IN" sz="16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 xmlns:a16="http://schemas.microsoft.com/office/drawing/2014/main"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rgbClr val="0077AA"/>
                          </a:solidFill>
                          <a:latin typeface="Liberation Mono"/>
                          <a:ea typeface="+mn-ea"/>
                          <a:cs typeface="+mn-cs"/>
                        </a:rPr>
                        <a:t>  RTRIM(</a:t>
                      </a:r>
                      <a:r>
                        <a:rPr kumimoji="0" lang="en-IN" sz="1600" kern="1200" dirty="0">
                          <a:solidFill>
                            <a:schemeClr val="tx2"/>
                          </a:solidFill>
                          <a:latin typeface="Liberation Mono"/>
                          <a:ea typeface="+mn-ea"/>
                          <a:cs typeface="+mn-cs"/>
                        </a:rPr>
                        <a:t>str</a:t>
                      </a:r>
                      <a:r>
                        <a:rPr kumimoji="0" lang="en-IN" sz="16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 xmlns:a16="http://schemas.microsoft.com/office/drawing/2014/main"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rgbClr val="0077AA"/>
                          </a:solidFill>
                          <a:latin typeface="Liberation Mono"/>
                          <a:ea typeface="+mn-ea"/>
                          <a:cs typeface="+mn-cs"/>
                        </a:rPr>
                        <a:t>  TRIM(</a:t>
                      </a:r>
                      <a:r>
                        <a:rPr kumimoji="0" lang="en-IN" sz="1600" kern="1200" dirty="0">
                          <a:solidFill>
                            <a:schemeClr val="tx2"/>
                          </a:solidFill>
                          <a:latin typeface="Liberation Mono"/>
                          <a:ea typeface="+mn-ea"/>
                          <a:cs typeface="+mn-cs"/>
                        </a:rPr>
                        <a:t>str</a:t>
                      </a:r>
                      <a:r>
                        <a:rPr kumimoji="0" lang="en-IN" sz="16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 xmlns:a16="http://schemas.microsoft.com/office/drawing/2014/main" val="668879144"/>
                  </a:ext>
                </a:extLst>
              </a:tr>
            </a:tbl>
          </a:graphicData>
        </a:graphic>
      </p:graphicFrame>
    </p:spTree>
    <p:extLst>
      <p:ext uri="{BB962C8B-B14F-4D97-AF65-F5344CB8AC3E}">
        <p14:creationId xmlns="" xmlns:p14="http://schemas.microsoft.com/office/powerpoint/2010/main" val="9810627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204075410"/>
              </p:ext>
            </p:extLst>
          </p:nvPr>
        </p:nvGraphicFramePr>
        <p:xfrm>
          <a:off x="228600" y="612000"/>
          <a:ext cx="11554200" cy="3277869"/>
        </p:xfrm>
        <a:graphic>
          <a:graphicData uri="http://schemas.openxmlformats.org/drawingml/2006/table">
            <a:tbl>
              <a:tblPr firstRow="1" bandRow="1">
                <a:tableStyleId>{7E9639D4-E3E2-4D34-9284-5A2195B3D0D7}</a:tableStyleId>
              </a:tblPr>
              <a:tblGrid>
                <a:gridCol w="3105191">
                  <a:extLst>
                    <a:ext uri="{9D8B030D-6E8A-4147-A177-3AD203B41FA5}">
                      <a16:colId xmlns="" xmlns:a16="http://schemas.microsoft.com/office/drawing/2014/main" val="20000"/>
                    </a:ext>
                  </a:extLst>
                </a:gridCol>
                <a:gridCol w="8449009">
                  <a:extLst>
                    <a:ext uri="{9D8B030D-6E8A-4147-A177-3AD203B41FA5}">
                      <a16:colId xmlns="" xmlns:a16="http://schemas.microsoft.com/office/drawing/2014/main" val="20001"/>
                    </a:ext>
                  </a:extLst>
                </a:gridCol>
              </a:tblGrid>
              <a:tr h="442383">
                <a:tc>
                  <a:txBody>
                    <a:bodyPr/>
                    <a:lstStyle/>
                    <a:p>
                      <a:r>
                        <a:rPr kumimoji="0" lang="en-US" sz="1600" b="1" kern="1200" dirty="0">
                          <a:solidFill>
                            <a:srgbClr val="B7F7E2"/>
                          </a:solidFill>
                          <a:latin typeface="Arial" panose="020B0604020202020204" pitchFamily="34" charset="0"/>
                          <a:ea typeface="+mn-ea"/>
                          <a:cs typeface="Arial" panose="020B0604020202020204" pitchFamily="34" charset="0"/>
                        </a:rPr>
                        <a:t>Syntax</a:t>
                      </a:r>
                      <a:endParaRPr kumimoji="0" lang="en-IN" sz="16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16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rgbClr val="0077AA"/>
                          </a:solidFill>
                          <a:latin typeface="Liberation Mono"/>
                          <a:ea typeface="+mn-ea"/>
                          <a:cs typeface="+mn-cs"/>
                        </a:rPr>
                        <a:t>  INSTR(</a:t>
                      </a:r>
                      <a:r>
                        <a:rPr kumimoji="0" lang="en-IN" sz="1600" kern="1200" dirty="0">
                          <a:solidFill>
                            <a:schemeClr val="tx2"/>
                          </a:solidFill>
                          <a:latin typeface="Liberation Mono"/>
                          <a:ea typeface="+mn-ea"/>
                          <a:cs typeface="+mn-cs"/>
                        </a:rPr>
                        <a:t>str</a:t>
                      </a:r>
                      <a:r>
                        <a:rPr kumimoji="0" lang="en-IN" sz="1600" kern="1200" dirty="0">
                          <a:solidFill>
                            <a:schemeClr val="tx1"/>
                          </a:solidFill>
                          <a:latin typeface="Liberation Mono"/>
                          <a:ea typeface="+mn-ea"/>
                          <a:cs typeface="+mn-cs"/>
                        </a:rPr>
                        <a:t>,</a:t>
                      </a:r>
                      <a:r>
                        <a:rPr kumimoji="0" lang="en-IN" sz="1600" kern="1200" dirty="0">
                          <a:solidFill>
                            <a:schemeClr val="tx2"/>
                          </a:solidFill>
                          <a:latin typeface="Liberation Mono"/>
                          <a:ea typeface="+mn-ea"/>
                          <a:cs typeface="+mn-cs"/>
                        </a:rPr>
                        <a:t> substr</a:t>
                      </a:r>
                      <a:r>
                        <a:rPr kumimoji="0" lang="en-IN" sz="16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6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rgbClr val="0077AA"/>
                          </a:solidFill>
                          <a:latin typeface="Liberation Mono"/>
                          <a:ea typeface="+mn-ea"/>
                          <a:cs typeface="+mn-cs"/>
                        </a:rPr>
                        <a:t>  REPLACE(</a:t>
                      </a:r>
                      <a:r>
                        <a:rPr kumimoji="0" lang="en-IN" sz="1600" kern="1200" dirty="0">
                          <a:solidFill>
                            <a:schemeClr val="tx2"/>
                          </a:solidFill>
                          <a:latin typeface="Liberation Mono"/>
                          <a:ea typeface="+mn-ea"/>
                          <a:cs typeface="+mn-cs"/>
                        </a:rPr>
                        <a:t>str</a:t>
                      </a:r>
                      <a:r>
                        <a:rPr kumimoji="0" lang="en-IN" sz="1600" kern="1200" dirty="0">
                          <a:solidFill>
                            <a:schemeClr val="tx1"/>
                          </a:solidFill>
                          <a:latin typeface="Liberation Mono"/>
                          <a:ea typeface="+mn-ea"/>
                          <a:cs typeface="+mn-cs"/>
                        </a:rPr>
                        <a:t>,</a:t>
                      </a:r>
                      <a:r>
                        <a:rPr kumimoji="0" lang="en-IN" sz="1600" kern="1200" dirty="0">
                          <a:solidFill>
                            <a:schemeClr val="tx2"/>
                          </a:solidFill>
                          <a:latin typeface="Liberation Mono"/>
                          <a:ea typeface="+mn-ea"/>
                          <a:cs typeface="+mn-cs"/>
                        </a:rPr>
                        <a:t> from_str</a:t>
                      </a:r>
                      <a:r>
                        <a:rPr kumimoji="0" lang="en-IN" sz="1600" kern="1200" dirty="0">
                          <a:solidFill>
                            <a:schemeClr val="tx1"/>
                          </a:solidFill>
                          <a:latin typeface="Liberation Mono"/>
                          <a:ea typeface="+mn-ea"/>
                          <a:cs typeface="+mn-cs"/>
                        </a:rPr>
                        <a:t>,</a:t>
                      </a:r>
                      <a:r>
                        <a:rPr kumimoji="0" lang="en-IN" sz="1600" kern="1200" dirty="0">
                          <a:solidFill>
                            <a:schemeClr val="tx2"/>
                          </a:solidFill>
                          <a:latin typeface="Liberation Mono"/>
                          <a:ea typeface="+mn-ea"/>
                          <a:cs typeface="+mn-cs"/>
                        </a:rPr>
                        <a:t> to_str</a:t>
                      </a:r>
                      <a:r>
                        <a:rPr kumimoji="0" lang="en-IN" sz="16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kern="1200" dirty="0">
                          <a:solidFill>
                            <a:srgbClr val="0077AA"/>
                          </a:solidFill>
                          <a:latin typeface="Liberation Mono"/>
                          <a:ea typeface="Times New Roman" panose="02020603050405020304" pitchFamily="18" charset="0"/>
                          <a:cs typeface="+mn-cs"/>
                        </a:rPr>
                        <a:t>SELECT</a:t>
                      </a:r>
                      <a:r>
                        <a:rPr kumimoji="0" lang="en-IN" sz="1600" b="0" kern="1200" dirty="0">
                          <a:solidFill>
                            <a:schemeClr val="tx1"/>
                          </a:solidFill>
                          <a:effectLst/>
                          <a:latin typeface="Liberation Mono"/>
                          <a:ea typeface="Times New Roman" panose="02020603050405020304" pitchFamily="18" charset="0"/>
                          <a:cs typeface="+mn-cs"/>
                        </a:rPr>
                        <a:t> </a:t>
                      </a:r>
                      <a:r>
                        <a:rPr kumimoji="0" lang="en-IN" sz="1600" kern="1200" dirty="0">
                          <a:solidFill>
                            <a:srgbClr val="0077AA"/>
                          </a:solidFill>
                          <a:latin typeface="Liberation Mono"/>
                          <a:ea typeface="Times New Roman" panose="02020603050405020304" pitchFamily="18" charset="0"/>
                          <a:cs typeface="+mn-cs"/>
                        </a:rPr>
                        <a:t>REPLACE</a:t>
                      </a:r>
                      <a:r>
                        <a:rPr kumimoji="0" lang="en-IN" sz="1600" b="0" kern="1200" dirty="0">
                          <a:solidFill>
                            <a:srgbClr val="365860"/>
                          </a:solidFill>
                          <a:effectLst/>
                          <a:latin typeface="Liberation Mono"/>
                          <a:ea typeface="+mn-ea"/>
                          <a:cs typeface="+mn-cs"/>
                        </a:rPr>
                        <a:t>(</a:t>
                      </a:r>
                      <a:r>
                        <a:rPr lang="en-IN" sz="1600" kern="1200" dirty="0">
                          <a:solidFill>
                            <a:srgbClr val="669900"/>
                          </a:solidFill>
                          <a:latin typeface="Liberation Mono"/>
                          <a:ea typeface="+mn-ea"/>
                          <a:cs typeface="+mn-cs"/>
                        </a:rPr>
                        <a:t>'Hello'</a:t>
                      </a:r>
                      <a:r>
                        <a:rPr kumimoji="0" lang="en-IN" sz="1600" b="0" kern="1200" dirty="0">
                          <a:solidFill>
                            <a:schemeClr val="tx1"/>
                          </a:solidFill>
                          <a:effectLst/>
                          <a:latin typeface="Liberation Mono"/>
                          <a:ea typeface="Times New Roman" panose="02020603050405020304" pitchFamily="18" charset="0"/>
                          <a:cs typeface="+mn-cs"/>
                        </a:rPr>
                        <a:t>, </a:t>
                      </a:r>
                      <a:r>
                        <a:rPr lang="en-IN" sz="1600" kern="1200" dirty="0">
                          <a:solidFill>
                            <a:srgbClr val="669900"/>
                          </a:solidFill>
                          <a:latin typeface="Liberation Mono"/>
                          <a:ea typeface="+mn-ea"/>
                          <a:cs typeface="+mn-cs"/>
                        </a:rPr>
                        <a:t>'l'</a:t>
                      </a:r>
                      <a:r>
                        <a:rPr kumimoji="0" lang="en-IN" sz="1600" b="0" kern="1200" dirty="0">
                          <a:solidFill>
                            <a:schemeClr val="tx1"/>
                          </a:solidFill>
                          <a:effectLst/>
                          <a:latin typeface="Liberation Mono"/>
                          <a:ea typeface="Times New Roman" panose="02020603050405020304" pitchFamily="18" charset="0"/>
                          <a:cs typeface="+mn-cs"/>
                        </a:rPr>
                        <a:t>, </a:t>
                      </a:r>
                      <a:r>
                        <a:rPr lang="en-IN" sz="1600" kern="1200" dirty="0">
                          <a:solidFill>
                            <a:srgbClr val="669900"/>
                          </a:solidFill>
                          <a:latin typeface="Liberation Mono"/>
                          <a:ea typeface="+mn-ea"/>
                          <a:cs typeface="+mn-cs"/>
                        </a:rPr>
                        <a:t>'x'</a:t>
                      </a:r>
                      <a:r>
                        <a:rPr kumimoji="0" lang="en-IN" sz="1600" b="0" kern="1200" dirty="0">
                          <a:solidFill>
                            <a:srgbClr val="365860"/>
                          </a:solidFill>
                          <a:effectLst/>
                          <a:latin typeface="Liberation Mono"/>
                          <a:ea typeface="+mn-ea"/>
                          <a:cs typeface="+mn-cs"/>
                        </a:rPr>
                        <a:t>)</a:t>
                      </a:r>
                      <a:r>
                        <a:rPr kumimoji="0" lang="en-IN" sz="16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rgbClr val="0077AA"/>
                          </a:solidFill>
                          <a:latin typeface="Liberation Mono"/>
                          <a:ea typeface="+mn-ea"/>
                          <a:cs typeface="+mn-cs"/>
                        </a:rPr>
                        <a:t>  REVERSE(</a:t>
                      </a:r>
                      <a:r>
                        <a:rPr kumimoji="0" lang="en-IN" sz="1600" kern="1200" dirty="0">
                          <a:solidFill>
                            <a:schemeClr val="tx2"/>
                          </a:solidFill>
                          <a:latin typeface="Liberation Mono"/>
                          <a:ea typeface="+mn-ea"/>
                          <a:cs typeface="+mn-cs"/>
                        </a:rPr>
                        <a:t>str</a:t>
                      </a:r>
                      <a:r>
                        <a:rPr kumimoji="0" lang="en-IN" sz="16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6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rgbClr val="0077AA"/>
                          </a:solidFill>
                          <a:latin typeface="Liberation Mono"/>
                          <a:ea typeface="+mn-ea"/>
                          <a:cs typeface="+mn-cs"/>
                        </a:rPr>
                        <a:t>  SUBSTR(</a:t>
                      </a:r>
                      <a:r>
                        <a:rPr kumimoji="0" lang="en-IN" sz="1600" kern="1200" dirty="0">
                          <a:solidFill>
                            <a:schemeClr val="tx2"/>
                          </a:solidFill>
                          <a:latin typeface="Liberation Mono"/>
                          <a:ea typeface="+mn-ea"/>
                          <a:cs typeface="+mn-cs"/>
                        </a:rPr>
                        <a:t>str</a:t>
                      </a:r>
                      <a:r>
                        <a:rPr kumimoji="0" lang="en-IN" sz="1600" kern="1200" dirty="0">
                          <a:solidFill>
                            <a:schemeClr val="tx1"/>
                          </a:solidFill>
                          <a:latin typeface="Liberation Mono"/>
                          <a:ea typeface="+mn-ea"/>
                          <a:cs typeface="+mn-cs"/>
                        </a:rPr>
                        <a:t>,</a:t>
                      </a:r>
                      <a:r>
                        <a:rPr kumimoji="0" lang="en-IN" sz="1600" kern="1200" dirty="0">
                          <a:solidFill>
                            <a:schemeClr val="tx2"/>
                          </a:solidFill>
                          <a:latin typeface="Liberation Mono"/>
                          <a:ea typeface="+mn-ea"/>
                          <a:cs typeface="+mn-cs"/>
                        </a:rPr>
                        <a:t> pos</a:t>
                      </a:r>
                      <a:r>
                        <a:rPr kumimoji="0" lang="en-IN" sz="1600" kern="1200" dirty="0">
                          <a:solidFill>
                            <a:schemeClr val="tx1"/>
                          </a:solidFill>
                          <a:latin typeface="Liberation Mono"/>
                          <a:ea typeface="+mn-ea"/>
                          <a:cs typeface="+mn-cs"/>
                        </a:rPr>
                        <a:t>,</a:t>
                      </a:r>
                      <a:r>
                        <a:rPr kumimoji="0" lang="en-IN" sz="1600" kern="1200" dirty="0">
                          <a:solidFill>
                            <a:schemeClr val="tx2"/>
                          </a:solidFill>
                          <a:latin typeface="Liberation Mono"/>
                          <a:ea typeface="+mn-ea"/>
                          <a:cs typeface="+mn-cs"/>
                        </a:rPr>
                        <a:t> len</a:t>
                      </a:r>
                      <a:r>
                        <a:rPr kumimoji="0" lang="en-IN" sz="16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a:solidFill>
                            <a:schemeClr val="tx1"/>
                          </a:solidFill>
                          <a:effectLst/>
                          <a:latin typeface="Liberation Mono"/>
                          <a:ea typeface="Times New Roman" panose="02020603050405020304" pitchFamily="18" charset="0"/>
                          <a:cs typeface="+mn-cs"/>
                        </a:rPr>
                        <a:t>SUBSTR() is a synonym for SUBSTRING().</a:t>
                      </a:r>
                      <a:endParaRPr kumimoji="0" lang="en-IN" sz="1600" b="1" kern="1200" dirty="0">
                        <a:solidFill>
                          <a:schemeClr val="tx1"/>
                        </a:solidFill>
                        <a:effectLst/>
                        <a:latin typeface="Liberation Mono"/>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kern="1200" dirty="0">
                          <a:solidFill>
                            <a:srgbClr val="0077AA"/>
                          </a:solidFill>
                          <a:latin typeface="Liberation Mono"/>
                          <a:ea typeface="Times New Roman" panose="02020603050405020304" pitchFamily="18" charset="0"/>
                          <a:cs typeface="+mn-cs"/>
                        </a:rPr>
                        <a:t>SELECT</a:t>
                      </a:r>
                      <a:r>
                        <a:rPr kumimoji="0" lang="en-US" sz="1600" b="0" kern="1200" dirty="0">
                          <a:solidFill>
                            <a:schemeClr val="tx1"/>
                          </a:solidFill>
                          <a:effectLst/>
                          <a:latin typeface="Liberation Mono"/>
                          <a:ea typeface="Times New Roman" panose="02020603050405020304" pitchFamily="18" charset="0"/>
                          <a:cs typeface="+mn-cs"/>
                        </a:rPr>
                        <a:t> </a:t>
                      </a:r>
                      <a:r>
                        <a:rPr kumimoji="0" lang="en-US" sz="1600" kern="1200" dirty="0">
                          <a:solidFill>
                            <a:srgbClr val="0077AA"/>
                          </a:solidFill>
                          <a:latin typeface="Liberation Mono"/>
                          <a:ea typeface="Times New Roman" panose="02020603050405020304" pitchFamily="18" charset="0"/>
                          <a:cs typeface="+mn-cs"/>
                        </a:rPr>
                        <a:t>SUBSTR</a:t>
                      </a:r>
                      <a:r>
                        <a:rPr kumimoji="0" lang="en-US" sz="1600" b="0" kern="1200" dirty="0">
                          <a:solidFill>
                            <a:schemeClr val="tx1"/>
                          </a:solidFill>
                          <a:effectLst/>
                          <a:latin typeface="Liberation Mono"/>
                          <a:ea typeface="Times New Roman" panose="02020603050405020304" pitchFamily="18" charset="0"/>
                          <a:cs typeface="+mn-cs"/>
                        </a:rPr>
                        <a:t> </a:t>
                      </a:r>
                      <a:r>
                        <a:rPr kumimoji="0" lang="en-US" sz="1600" b="0" kern="1200" dirty="0">
                          <a:solidFill>
                            <a:srgbClr val="365860"/>
                          </a:solidFill>
                          <a:effectLst/>
                          <a:latin typeface="Liberation Mono"/>
                          <a:ea typeface="+mn-ea"/>
                          <a:cs typeface="+mn-cs"/>
                        </a:rPr>
                        <a:t>(</a:t>
                      </a:r>
                      <a:r>
                        <a:rPr lang="en-US" sz="1600" kern="1200" dirty="0">
                          <a:solidFill>
                            <a:srgbClr val="669900"/>
                          </a:solidFill>
                          <a:latin typeface="Liberation Mono"/>
                          <a:ea typeface="+mn-ea"/>
                          <a:cs typeface="+mn-cs"/>
                        </a:rPr>
                        <a:t>'This is the test by IWAY'</a:t>
                      </a:r>
                      <a:r>
                        <a:rPr kumimoji="0" lang="en-US" sz="1600" b="0" kern="1200" dirty="0">
                          <a:solidFill>
                            <a:schemeClr val="tx1"/>
                          </a:solidFill>
                          <a:effectLst/>
                          <a:latin typeface="Liberation Mono"/>
                          <a:ea typeface="Times New Roman" panose="02020603050405020304" pitchFamily="18" charset="0"/>
                          <a:cs typeface="+mn-cs"/>
                        </a:rPr>
                        <a:t>, 6</a:t>
                      </a:r>
                      <a:r>
                        <a:rPr kumimoji="0" lang="en-US" sz="1600" b="0" kern="1200" dirty="0">
                          <a:solidFill>
                            <a:srgbClr val="365860"/>
                          </a:solidFill>
                          <a:effectLst/>
                          <a:latin typeface="Liberation Mono"/>
                          <a:ea typeface="+mn-ea"/>
                          <a:cs typeface="+mn-cs"/>
                        </a:rPr>
                        <a:t>)</a:t>
                      </a:r>
                      <a:r>
                        <a:rPr kumimoji="0" lang="en-US" sz="1600" b="0" kern="1200" dirty="0">
                          <a:solidFill>
                            <a:schemeClr val="tx1"/>
                          </a:solidFill>
                          <a:effectLst/>
                          <a:latin typeface="Liberation Mono"/>
                          <a:ea typeface="Times New Roman" panose="02020603050405020304" pitchFamily="18" charset="0"/>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kern="1200" dirty="0">
                          <a:solidFill>
                            <a:srgbClr val="0077AA"/>
                          </a:solidFill>
                          <a:latin typeface="Liberation Mono"/>
                          <a:ea typeface="Times New Roman" panose="02020603050405020304" pitchFamily="18" charset="0"/>
                          <a:cs typeface="+mn-cs"/>
                        </a:rPr>
                        <a:t>SELECT</a:t>
                      </a:r>
                      <a:r>
                        <a:rPr kumimoji="0" lang="en-US" sz="1600" b="0" kern="1200" dirty="0">
                          <a:solidFill>
                            <a:schemeClr val="tx1"/>
                          </a:solidFill>
                          <a:effectLst/>
                          <a:latin typeface="Liberation Mono"/>
                          <a:ea typeface="Times New Roman" panose="02020603050405020304" pitchFamily="18" charset="0"/>
                          <a:cs typeface="+mn-cs"/>
                        </a:rPr>
                        <a:t> </a:t>
                      </a:r>
                      <a:r>
                        <a:rPr kumimoji="0" lang="en-US" sz="1600" kern="1200" dirty="0">
                          <a:solidFill>
                            <a:srgbClr val="0077AA"/>
                          </a:solidFill>
                          <a:latin typeface="Liberation Mono"/>
                          <a:ea typeface="Times New Roman" panose="02020603050405020304" pitchFamily="18" charset="0"/>
                          <a:cs typeface="+mn-cs"/>
                        </a:rPr>
                        <a:t>SUBSTR</a:t>
                      </a:r>
                      <a:r>
                        <a:rPr kumimoji="0" lang="en-US" sz="1600" b="0" kern="1200" dirty="0">
                          <a:solidFill>
                            <a:schemeClr val="tx1"/>
                          </a:solidFill>
                          <a:effectLst/>
                          <a:latin typeface="Liberation Mono"/>
                          <a:ea typeface="Times New Roman" panose="02020603050405020304" pitchFamily="18" charset="0"/>
                          <a:cs typeface="+mn-cs"/>
                        </a:rPr>
                        <a:t> </a:t>
                      </a:r>
                      <a:r>
                        <a:rPr kumimoji="0" lang="en-US" sz="1600" b="0" kern="1200" dirty="0">
                          <a:solidFill>
                            <a:srgbClr val="365860"/>
                          </a:solidFill>
                          <a:effectLst/>
                          <a:latin typeface="Liberation Mono"/>
                          <a:ea typeface="+mn-ea"/>
                          <a:cs typeface="+mn-cs"/>
                        </a:rPr>
                        <a:t>(</a:t>
                      </a:r>
                      <a:r>
                        <a:rPr lang="en-US" sz="1600" kern="1200" dirty="0">
                          <a:solidFill>
                            <a:srgbClr val="669900"/>
                          </a:solidFill>
                          <a:latin typeface="Liberation Mono"/>
                          <a:ea typeface="+mn-ea"/>
                          <a:cs typeface="+mn-cs"/>
                        </a:rPr>
                        <a:t>'This is the test by IWAY'</a:t>
                      </a:r>
                      <a:r>
                        <a:rPr kumimoji="0" lang="en-US" sz="1600" b="0" kern="1200" dirty="0">
                          <a:solidFill>
                            <a:schemeClr val="tx1"/>
                          </a:solidFill>
                          <a:effectLst/>
                          <a:latin typeface="Liberation Mono"/>
                          <a:ea typeface="Times New Roman" panose="02020603050405020304" pitchFamily="18" charset="0"/>
                          <a:cs typeface="+mn-cs"/>
                        </a:rPr>
                        <a:t>, -4, 4</a:t>
                      </a:r>
                      <a:r>
                        <a:rPr kumimoji="0" lang="en-US" sz="1600" b="0" kern="1200" dirty="0">
                          <a:solidFill>
                            <a:srgbClr val="365860"/>
                          </a:solidFill>
                          <a:effectLst/>
                          <a:latin typeface="Liberation Mono"/>
                          <a:ea typeface="+mn-ea"/>
                          <a:cs typeface="+mn-cs"/>
                        </a:rPr>
                        <a:t>)</a:t>
                      </a:r>
                      <a:r>
                        <a:rPr kumimoji="0" lang="en-US" sz="1600" b="0" kern="1200" dirty="0">
                          <a:solidFill>
                            <a:schemeClr val="tx1"/>
                          </a:solidFill>
                          <a:effectLst/>
                          <a:latin typeface="Liberation Mono"/>
                          <a:ea typeface="Times New Roman" panose="02020603050405020304" pitchFamily="18" charset="0"/>
                          <a:cs typeface="+mn-cs"/>
                        </a:rPr>
                        <a:t>;</a:t>
                      </a:r>
                      <a:endParaRPr kumimoji="0" lang="en-IN" sz="16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15498642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 xmlns:p14="http://schemas.microsoft.com/office/powerpoint/2010/main" val="28541639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404405244"/>
              </p:ext>
            </p:extLst>
          </p:nvPr>
        </p:nvGraphicFramePr>
        <p:xfrm>
          <a:off x="406800" y="813600"/>
          <a:ext cx="11376000" cy="4300218"/>
        </p:xfrm>
        <a:graphic>
          <a:graphicData uri="http://schemas.openxmlformats.org/drawingml/2006/table">
            <a:tbl>
              <a:tblPr firstRow="1" bandRow="1">
                <a:tableStyleId>{7E9639D4-E3E2-4D34-9284-5A2195B3D0D7}</a:tableStyleId>
              </a:tblPr>
              <a:tblGrid>
                <a:gridCol w="2850190">
                  <a:extLst>
                    <a:ext uri="{9D8B030D-6E8A-4147-A177-3AD203B41FA5}">
                      <a16:colId xmlns="" xmlns:a16="http://schemas.microsoft.com/office/drawing/2014/main" val="20000"/>
                    </a:ext>
                  </a:extLst>
                </a:gridCol>
                <a:gridCol w="852581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 xmlns:a16="http://schemas.microsoft.com/office/drawing/2014/main"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a:t>
                      </a:r>
                      <a:r>
                        <a:rPr kumimoji="0" lang="en-IN" sz="1800" b="1" kern="1200" dirty="0">
                          <a:solidFill>
                            <a:schemeClr val="tx1"/>
                          </a:solidFill>
                          <a:effectLst/>
                          <a:latin typeface="Liberation Mono"/>
                          <a:ea typeface="Times New Roman" panose="02020603050405020304" pitchFamily="18" charset="0"/>
                          <a:cs typeface="+mn-cs"/>
                        </a:rPr>
                        <a:t>MOD(N,0) returns NULL</a:t>
                      </a:r>
                      <a:r>
                        <a:rPr kumimoji="0" lang="en-IN" sz="180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 xmlns:a16="http://schemas.microsoft.com/office/drawing/2014/main"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 xmlns:a16="http://schemas.microsoft.com/office/drawing/2014/main"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 xmlns:a16="http://schemas.microsoft.com/office/drawing/2014/main" val="2499797703"/>
                  </a:ext>
                </a:extLst>
              </a:tr>
            </a:tbl>
          </a:graphicData>
        </a:graphic>
      </p:graphicFrame>
    </p:spTree>
    <p:extLst>
      <p:ext uri="{BB962C8B-B14F-4D97-AF65-F5344CB8AC3E}">
        <p14:creationId xmlns="" xmlns:p14="http://schemas.microsoft.com/office/powerpoint/2010/main" val="5980739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 xmlns:p14="http://schemas.microsoft.com/office/powerpoint/2010/main" val="9673052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738938"/>
          </a:xfrm>
          <a:prstGeom prst="rect">
            <a:avLst/>
          </a:prstGeom>
          <a:solidFill>
            <a:schemeClr val="bg1"/>
          </a:solidFill>
        </p:spPr>
        <p:txBody>
          <a:bodyPr wrap="square">
            <a:spAutoFit/>
          </a:bodyPr>
          <a:lstStyle/>
          <a:p>
            <a:pPr algn="just"/>
            <a:r>
              <a:rPr lang="en-IN" sz="2000" dirty="0">
                <a:solidFill>
                  <a:srgbClr val="FF0000"/>
                </a:solidFill>
                <a:latin typeface="Arial" panose="020B0604020202020204" pitchFamily="34" charset="0"/>
                <a:cs typeface="Arial" panose="020B0604020202020204" pitchFamily="34" charset="0"/>
              </a:rPr>
              <a:t>Remember:</a:t>
            </a:r>
            <a:r>
              <a:rPr lang="en-IN" sz="1600" dirty="0">
                <a:latin typeface="Arial" panose="020B0604020202020204" pitchFamily="34" charset="0"/>
                <a:cs typeface="Arial" panose="020B0604020202020204" pitchFamily="34" charset="0"/>
              </a:rPr>
              <a:t> </a:t>
            </a:r>
          </a:p>
          <a:p>
            <a:pPr algn="just"/>
            <a:endParaRPr lang="en-IN" sz="3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600" b="1" dirty="0">
                <a:latin typeface="Arial" panose="020B0604020202020204" pitchFamily="34" charset="0"/>
                <a:cs typeface="Arial" panose="020B0604020202020204" pitchFamily="34" charset="0"/>
              </a:rPr>
              <a:t>ALL</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modifier</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is</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default</a:t>
            </a:r>
            <a:r>
              <a:rPr lang="en-IN" sz="1600"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sz="1600" b="1" dirty="0">
                <a:latin typeface="Arial" panose="020B0604020202020204" pitchFamily="34" charset="0"/>
                <a:cs typeface="Arial" panose="020B0604020202020204" pitchFamily="34" charset="0"/>
              </a:rPr>
              <a:t>DISTINCT </a:t>
            </a:r>
            <a:r>
              <a:rPr lang="en-IN" sz="1600" dirty="0">
                <a:latin typeface="Arial" panose="020B0604020202020204" pitchFamily="34" charset="0"/>
                <a:cs typeface="Arial" panose="020B0604020202020204" pitchFamily="34" charset="0"/>
              </a:rPr>
              <a:t>(</a:t>
            </a:r>
            <a:r>
              <a:rPr lang="en-IN" sz="1600" b="1" dirty="0">
                <a:latin typeface="Arial" panose="020B0604020202020204" pitchFamily="34" charset="0"/>
                <a:cs typeface="Arial" panose="020B0604020202020204" pitchFamily="34" charset="0"/>
              </a:rPr>
              <a:t>modifier</a:t>
            </a:r>
            <a:r>
              <a:rPr lang="en-IN" sz="1600"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sz="1600" b="1" dirty="0">
                <a:latin typeface="Arial" panose="020B0604020202020204" pitchFamily="34" charset="0"/>
                <a:cs typeface="Arial" panose="020B0604020202020204" pitchFamily="34" charset="0"/>
              </a:rPr>
              <a:t>DISTINCTROW</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modifier</a:t>
            </a:r>
            <a:r>
              <a:rPr lang="en-IN" sz="1600" dirty="0">
                <a:latin typeface="Arial" panose="020B0604020202020204" pitchFamily="34" charset="0"/>
                <a:cs typeface="Arial" panose="020B0604020202020204" pitchFamily="34" charset="0"/>
              </a:rPr>
              <a:t>) is a synonym for </a:t>
            </a:r>
            <a:r>
              <a:rPr lang="en-IN" sz="1600" b="1" dirty="0">
                <a:latin typeface="Arial" panose="020B0604020202020204" pitchFamily="34" charset="0"/>
                <a:cs typeface="Arial" panose="020B0604020202020204" pitchFamily="34" charset="0"/>
              </a:rPr>
              <a:t>DISTINCT</a:t>
            </a:r>
            <a:r>
              <a:rPr lang="en-IN"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Whenever you use </a:t>
            </a:r>
            <a:r>
              <a:rPr lang="en-US" sz="1600" b="1" dirty="0">
                <a:latin typeface="Arial" panose="020B0604020202020204" pitchFamily="34" charset="0"/>
                <a:cs typeface="Arial" panose="020B0604020202020204" pitchFamily="34" charset="0"/>
              </a:rPr>
              <a:t>DISTINCT</a:t>
            </a:r>
            <a:r>
              <a:rPr lang="en-US" sz="1600" dirty="0">
                <a:latin typeface="Arial" panose="020B0604020202020204" pitchFamily="34" charset="0"/>
                <a:cs typeface="Arial" panose="020B0604020202020204" pitchFamily="34" charset="0"/>
              </a:rPr>
              <a:t>, sorting takes place in server.</a:t>
            </a:r>
            <a:endParaRPr lang="en-IN"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 xmlns:a16="http://schemas.microsoft.com/office/drawing/2014/main" id="{B80DA59F-F73A-40DE-B646-ACFB88C2CFDD}"/>
              </a:ext>
            </a:extLst>
          </p:cNvPr>
          <p:cNvSpPr/>
          <p:nvPr/>
        </p:nvSpPr>
        <p:spPr>
          <a:xfrm>
            <a:off x="262558" y="260648"/>
            <a:ext cx="11737304" cy="452431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smtClean="0">
                <a:solidFill>
                  <a:schemeClr val="tx1">
                    <a:lumMod val="95000"/>
                    <a:lumOff val="5000"/>
                  </a:schemeClr>
                </a:solidFill>
                <a:latin typeface="Liberation Mono"/>
                <a:cs typeface="Arial" panose="020B0604020202020204" pitchFamily="34" charset="0"/>
              </a:rPr>
              <a:t>&gt; </a:t>
            </a:r>
            <a:r>
              <a:rPr lang="en-US" sz="2000" dirty="0">
                <a:solidFill>
                  <a:schemeClr val="tx1">
                    <a:lumMod val="95000"/>
                    <a:lumOff val="5000"/>
                  </a:schemeClr>
                </a:solidFill>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a:t>
            </a:r>
            <a:r>
              <a:rPr lang="en-US" sz="2000" dirty="0" smtClean="0">
                <a:solidFill>
                  <a:schemeClr val="tx1">
                    <a:lumMod val="95000"/>
                    <a:lumOff val="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offset,] row_count </a:t>
            </a:r>
            <a:r>
              <a:rPr lang="en-US" sz="2000" dirty="0" smtClean="0">
                <a:solidFill>
                  <a:schemeClr val="tx1">
                    <a:lumMod val="95000"/>
                    <a:lumOff val="5000"/>
                  </a:schemeClr>
                </a:solidFill>
                <a:latin typeface="Liberation Mono"/>
                <a:cs typeface="Arial" panose="020B0604020202020204" pitchFamily="34" charset="0"/>
              </a:rPr>
              <a:t>&gt; ]</a:t>
            </a:r>
            <a:endParaRPr lang="en-US" sz="2000" dirty="0">
              <a:solidFill>
                <a:schemeClr val="tx1">
                  <a:lumMod val="95000"/>
                  <a:lumOff val="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 xmlns:p14="http://schemas.microsoft.com/office/powerpoint/2010/main" val="21832233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 xmlns:a16="http://schemas.microsoft.com/office/drawing/2014/main"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 xmlns:a16="http://schemas.microsoft.com/office/drawing/2014/main" id="{BD65E3C3-450E-4AE7-8985-6D1ADCA59E0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 xmlns:a16="http://schemas.microsoft.com/office/drawing/2014/main" id="{900D1A2F-DD5B-499D-A8D2-0B1089E7EF5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 xmlns:a16="http://schemas.microsoft.com/office/drawing/2014/main" id="{4957A242-C553-47DA-B217-4CDEC1F8638C}"/>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 xmlns:a16="http://schemas.microsoft.com/office/drawing/2014/main" id="{22784A09-86C1-4B0E-8277-2B5C1D60D7CE}"/>
              </a:ext>
            </a:extLst>
          </p:cNvPr>
          <p:cNvSpPr txBox="1"/>
          <p:nvPr/>
        </p:nvSpPr>
        <p:spPr>
          <a:xfrm>
            <a:off x="0" y="5157192"/>
            <a:ext cx="7607373"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device that provides service to another computer program, also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 xmlns:p14="http://schemas.microsoft.com/office/powerpoint/2010/main" val="150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a:extLst>
              <a:ext uri="{FF2B5EF4-FFF2-40B4-BE49-F238E27FC236}">
                <a16:creationId xmlns="" xmlns:a16="http://schemas.microsoft.com/office/drawing/2014/main" id="{02CDEEA0-5ED7-3A91-7465-611077B14741}"/>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Arial" panose="020B0604020202020204" pitchFamily="34" charset="0"/>
                <a:cs typeface="Arial" panose="020B0604020202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3" name="TextBox 4">
            <a:extLst>
              <a:ext uri="{FF2B5EF4-FFF2-40B4-BE49-F238E27FC236}">
                <a16:creationId xmlns="" xmlns:a16="http://schemas.microsoft.com/office/drawing/2014/main" id="{45A003FF-7E31-E308-8A0B-B2523D8068E6}"/>
              </a:ext>
            </a:extLst>
          </p:cNvPr>
          <p:cNvSpPr txBox="1"/>
          <p:nvPr/>
        </p:nvSpPr>
        <p:spPr>
          <a:xfrm>
            <a:off x="407368" y="2036530"/>
            <a:ext cx="1123324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Arial" panose="020B0604020202020204" pitchFamily="34" charset="0"/>
                <a:cs typeface="Arial" panose="020B0604020202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 xmlns:a16="http://schemas.microsoft.com/office/drawing/2014/main" id="{BE9EA139-C39F-16F0-4D9A-D82D80858CA5}"/>
              </a:ext>
            </a:extLst>
          </p:cNvPr>
          <p:cNvSpPr txBox="1"/>
          <p:nvPr/>
        </p:nvSpPr>
        <p:spPr>
          <a:xfrm>
            <a:off x="407368" y="3861048"/>
            <a:ext cx="11233248" cy="1569660"/>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Function/Procedure overloading.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Extending server functionality with external functions written in C or Java.</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defined data types.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Inheritance of tables under other tables.</a:t>
            </a:r>
          </a:p>
        </p:txBody>
      </p:sp>
      <p:sp>
        <p:nvSpPr>
          <p:cNvPr id="5" name="Rectangle 4">
            <a:extLst>
              <a:ext uri="{FF2B5EF4-FFF2-40B4-BE49-F238E27FC236}">
                <a16:creationId xmlns="" xmlns:a16="http://schemas.microsoft.com/office/drawing/2014/main" id="{B9279B3E-18A2-6F60-032E-6056114DE297}"/>
              </a:ext>
            </a:extLst>
          </p:cNvPr>
          <p:cNvSpPr/>
          <p:nvPr/>
        </p:nvSpPr>
        <p:spPr>
          <a:xfrm>
            <a:off x="407368" y="3228945"/>
            <a:ext cx="4536504" cy="400110"/>
          </a:xfrm>
          <a:prstGeom prst="rect">
            <a:avLst/>
          </a:prstGeom>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Advantage of </a:t>
            </a:r>
            <a:r>
              <a:rPr lang="en-US" sz="2000" b="1" dirty="0">
                <a:solidFill>
                  <a:srgbClr val="000000"/>
                </a:solidFill>
                <a:latin typeface="Arial" panose="020B0604020202020204" pitchFamily="34" charset="0"/>
                <a:cs typeface="Arial" panose="020B0604020202020204" pitchFamily="34" charset="0"/>
              </a:rPr>
              <a:t>ORDBMS</a:t>
            </a:r>
            <a:endParaRPr lang="en-IN"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86130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 xmlns:p14="http://schemas.microsoft.com/office/powerpoint/2010/main" val="286619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 xmlns:a16="http://schemas.microsoft.com/office/drawing/2014/main"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columns and rows.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 single record of a </a:t>
            </a:r>
            <a:r>
              <a:rPr lang="en-US">
                <a:solidFill>
                  <a:schemeClr val="tx1">
                    <a:lumMod val="85000"/>
                    <a:lumOff val="15000"/>
                  </a:schemeClr>
                </a:solidFill>
                <a:latin typeface="Palatino Linotype" panose="02040502050505030304" pitchFamily="18" charset="0"/>
              </a:rPr>
              <a:t>table is </a:t>
            </a:r>
            <a:r>
              <a:rPr lang="en-US" dirty="0">
                <a:solidFill>
                  <a:schemeClr val="tx1">
                    <a:lumMod val="85000"/>
                    <a:lumOff val="15000"/>
                  </a:schemeClr>
                </a:solidFill>
                <a:latin typeface="Palatino Linotype" panose="02040502050505030304" pitchFamily="18" charset="0"/>
              </a:rPr>
              <a:t>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name (column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 constraints 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 xmlns:a16="http://schemas.microsoft.com/office/drawing/2014/main"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7013D3AF-D1D5-4633-97A9-7D3B9E1F54AD}"/>
              </a:ext>
            </a:extLst>
          </p:cNvPr>
          <p:cNvSpPr/>
          <p:nvPr/>
        </p:nvSpPr>
        <p:spPr>
          <a:xfrm>
            <a:off x="767408" y="4005064"/>
            <a:ext cx="10369152"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 xmlns:a16="http://schemas.microsoft.com/office/drawing/2014/main" id="{F635C33E-77E3-514E-4FDF-65802D53D236}"/>
              </a:ext>
            </a:extLst>
          </p:cNvPr>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extLst>
      <p:ext uri="{BB962C8B-B14F-4D97-AF65-F5344CB8AC3E}">
        <p14:creationId xmlns="" xmlns:p14="http://schemas.microsoft.com/office/powerpoint/2010/main" val="385836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 constraints 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 xmlns:a16="http://schemas.microsoft.com/office/drawing/2014/main" id="{F6E5EB7C-7CB0-4227-98E4-49F6FD72FD2C}"/>
              </a:ext>
            </a:extLst>
          </p:cNvPr>
          <p:cNvGraphicFramePr>
            <a:graphicFrameLocks noGrp="1"/>
          </p:cNvGraphicFramePr>
          <p:nvPr>
            <p:extLst>
              <p:ext uri="{D42A27DB-BD31-4B8C-83A1-F6EECF244321}">
                <p14:modId xmlns=""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 xmlns:a16="http://schemas.microsoft.com/office/drawing/2014/main" val="2396132272"/>
                    </a:ext>
                  </a:extLst>
                </a:gridCol>
                <a:gridCol w="1699547">
                  <a:extLst>
                    <a:ext uri="{9D8B030D-6E8A-4147-A177-3AD203B41FA5}">
                      <a16:colId xmlns="" xmlns:a16="http://schemas.microsoft.com/office/drawing/2014/main" val="20001"/>
                    </a:ext>
                  </a:extLst>
                </a:gridCol>
                <a:gridCol w="1696418">
                  <a:extLst>
                    <a:ext uri="{9D8B030D-6E8A-4147-A177-3AD203B41FA5}">
                      <a16:colId xmlns="" xmlns:a16="http://schemas.microsoft.com/office/drawing/2014/main" val="1693957219"/>
                    </a:ext>
                  </a:extLst>
                </a:gridCol>
                <a:gridCol w="1656184">
                  <a:extLst>
                    <a:ext uri="{9D8B030D-6E8A-4147-A177-3AD203B41FA5}">
                      <a16:colId xmlns="" xmlns:a16="http://schemas.microsoft.com/office/drawing/2014/main" val="1961816629"/>
                    </a:ext>
                  </a:extLst>
                </a:gridCol>
                <a:gridCol w="1584177">
                  <a:extLst>
                    <a:ext uri="{9D8B030D-6E8A-4147-A177-3AD203B41FA5}">
                      <a16:colId xmlns=""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536796661"/>
                  </a:ext>
                </a:extLst>
              </a:tr>
            </a:tbl>
          </a:graphicData>
        </a:graphic>
      </p:graphicFrame>
    </p:spTree>
    <p:extLst>
      <p:ext uri="{BB962C8B-B14F-4D97-AF65-F5344CB8AC3E}">
        <p14:creationId xmlns=""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23537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4" name="TextBox 3">
            <a:extLst>
              <a:ext uri="{FF2B5EF4-FFF2-40B4-BE49-F238E27FC236}">
                <a16:creationId xmlns="" xmlns:a16="http://schemas.microsoft.com/office/drawing/2014/main" id="{007D7103-83DC-727C-A074-EE3CEAD79158}"/>
              </a:ext>
            </a:extLst>
          </p:cNvPr>
          <p:cNvSpPr txBox="1"/>
          <p:nvPr/>
        </p:nvSpPr>
        <p:spPr>
          <a:xfrm>
            <a:off x="239432" y="4207147"/>
            <a:ext cx="11545200" cy="218521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Palatino Linotype" panose="02040502050505030304" pitchFamily="18" charset="0"/>
              </a:rPr>
              <a:t>A </a:t>
            </a:r>
            <a:r>
              <a:rPr lang="en-US" b="1" i="0" dirty="0">
                <a:solidFill>
                  <a:srgbClr val="040C28"/>
                </a:solidFill>
                <a:effectLst/>
                <a:latin typeface="Palatino Linotype" panose="02040502050505030304" pitchFamily="18" charset="0"/>
              </a:rPr>
              <a:t>Binary Large Object ( BLOB )</a:t>
            </a:r>
            <a:r>
              <a:rPr lang="en-US" b="0" i="0" dirty="0">
                <a:solidFill>
                  <a:srgbClr val="202124"/>
                </a:solidFill>
                <a:effectLst/>
                <a:latin typeface="Palatino Linotype" panose="02040502050505030304" pitchFamily="18" charset="0"/>
              </a:rPr>
              <a:t> is a MySQL data type that can store binary data such as multimedia, and PDF files.</a:t>
            </a:r>
          </a:p>
          <a:p>
            <a:pPr marL="285750" indent="-285750">
              <a:buFont typeface="Arial" panose="020B0604020202020204" pitchFamily="34" charset="0"/>
              <a:buChar char="•"/>
            </a:pPr>
            <a:endParaRPr lang="en-US" sz="800" dirty="0">
              <a:solidFill>
                <a:srgbClr val="202124"/>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a:t>
            </a:r>
            <a:r>
              <a:rPr lang="en-US" b="1" dirty="0">
                <a:solidFill>
                  <a:srgbClr val="040C28"/>
                </a:solidFill>
                <a:latin typeface="Palatino Linotype" panose="02040502050505030304" pitchFamily="18" charset="0"/>
              </a:rPr>
              <a:t>Character Large Object(CLOB) </a:t>
            </a:r>
            <a:r>
              <a:rPr lang="en-US" dirty="0">
                <a:latin typeface="Palatino Linotype" panose="02040502050505030304" pitchFamily="18" charset="0"/>
              </a:rPr>
              <a:t>is a MySQL data type which is used to store large amount of textual data. Using this datatype, you can store data up to 2,147,483,647 characters.</a:t>
            </a:r>
            <a:endParaRPr lang="en-IN" dirty="0">
              <a:latin typeface="Palatino Linotype" panose="02040502050505030304" pitchFamily="18" charset="0"/>
            </a:endParaRP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p>
        </p:txBody>
      </p:sp>
      <p:sp>
        <p:nvSpPr>
          <p:cNvPr id="3" name="Title 1">
            <a:extLst>
              <a:ext uri="{FF2B5EF4-FFF2-40B4-BE49-F238E27FC236}">
                <a16:creationId xmlns=""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 xmlns:p14="http://schemas.microsoft.com/office/powerpoint/2010/main" val="79113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 .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 .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 .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 student’s attendance, . .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 xmlns:p14="http://schemas.microsoft.com/office/powerpoint/2010/main" val="295579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6831035" cy="1600438"/>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 xmlns:a16="http://schemas.microsoft.com/office/drawing/2014/main" id="{82208478-F271-4139-8A17-511DF10D4431}"/>
              </a:ext>
            </a:extLst>
          </p:cNvPr>
          <p:cNvSpPr/>
          <p:nvPr/>
        </p:nvSpPr>
        <p:spPr>
          <a:xfrm>
            <a:off x="2604189" y="310791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a:extLst>
              <a:ext uri="{FF2B5EF4-FFF2-40B4-BE49-F238E27FC236}">
                <a16:creationId xmlns="" xmlns:a16="http://schemas.microsoft.com/office/drawing/2014/main" id="{ABAFAE02-F1D4-2E2A-90DF-B4ADD1F11AEF}"/>
              </a:ext>
            </a:extLst>
          </p:cNvPr>
          <p:cNvSpPr txBox="1"/>
          <p:nvPr/>
        </p:nvSpPr>
        <p:spPr>
          <a:xfrm>
            <a:off x="184737" y="1772816"/>
            <a:ext cx="11486199"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b="0" i="0" dirty="0">
                <a:solidFill>
                  <a:srgbClr val="374151"/>
                </a:solidFill>
                <a:effectLst/>
                <a:latin typeface="Palatino Linotype" panose="02040502050505030304" pitchFamily="18" charset="0"/>
              </a:rPr>
              <a:t> is used to represent </a:t>
            </a:r>
            <a:r>
              <a:rPr lang="en-US" b="1" i="0" dirty="0">
                <a:solidFill>
                  <a:srgbClr val="374151"/>
                </a:solidFill>
                <a:effectLst/>
                <a:latin typeface="Palatino Linotype" panose="02040502050505030304" pitchFamily="18" charset="0"/>
              </a:rPr>
              <a:t>missing</a:t>
            </a:r>
            <a:r>
              <a:rPr lang="en-US" b="0"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b="0"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grpSp>
        <p:nvGrpSpPr>
          <p:cNvPr id="9" name="Group 8">
            <a:extLst>
              <a:ext uri="{FF2B5EF4-FFF2-40B4-BE49-F238E27FC236}">
                <a16:creationId xmlns="" xmlns:a16="http://schemas.microsoft.com/office/drawing/2014/main" id="{E44BCBDA-F728-848E-DB0D-FD5D225D8BDA}"/>
              </a:ext>
            </a:extLst>
          </p:cNvPr>
          <p:cNvGrpSpPr/>
          <p:nvPr/>
        </p:nvGrpSpPr>
        <p:grpSpPr>
          <a:xfrm>
            <a:off x="7715134" y="4248472"/>
            <a:ext cx="4357530" cy="2420888"/>
            <a:chOff x="9874933" y="3958791"/>
            <a:chExt cx="2245156" cy="1981171"/>
          </a:xfrm>
        </p:grpSpPr>
        <p:sp>
          <p:nvSpPr>
            <p:cNvPr id="10" name="Rectangle 9">
              <a:extLst>
                <a:ext uri="{FF2B5EF4-FFF2-40B4-BE49-F238E27FC236}">
                  <a16:creationId xmlns="" xmlns:a16="http://schemas.microsoft.com/office/drawing/2014/main" id="{17BCE0EA-7EF0-9355-F289-17045BE3BA37}"/>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Entity</a:t>
              </a:r>
            </a:p>
          </p:txBody>
        </p:sp>
        <p:sp>
          <p:nvSpPr>
            <p:cNvPr id="11" name="Rectangle 10">
              <a:extLst>
                <a:ext uri="{FF2B5EF4-FFF2-40B4-BE49-F238E27FC236}">
                  <a16:creationId xmlns="" xmlns:a16="http://schemas.microsoft.com/office/drawing/2014/main" id="{7568C4A3-3DAA-27F4-D868-19378B78F228}"/>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1</a:t>
              </a:r>
            </a:p>
          </p:txBody>
        </p:sp>
        <p:cxnSp>
          <p:nvCxnSpPr>
            <p:cNvPr id="12" name="Straight Arrow Connector 11">
              <a:extLst>
                <a:ext uri="{FF2B5EF4-FFF2-40B4-BE49-F238E27FC236}">
                  <a16:creationId xmlns="" xmlns:a16="http://schemas.microsoft.com/office/drawing/2014/main" id="{F91985EE-E9E4-276B-3F5B-8911117E6AA4}"/>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CAEF95D4-7BC6-4222-CE97-A426370650AE}"/>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ABDB2370-5CBD-DE38-D5A5-B0082D969FEA}"/>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 xmlns:a16="http://schemas.microsoft.com/office/drawing/2014/main" id="{7B39DF09-8CC0-7AAA-E8EC-1A36D5F7F0EC}"/>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2</a:t>
              </a:r>
            </a:p>
          </p:txBody>
        </p:sp>
        <p:sp>
          <p:nvSpPr>
            <p:cNvPr id="19" name="Rectangle 18">
              <a:extLst>
                <a:ext uri="{FF2B5EF4-FFF2-40B4-BE49-F238E27FC236}">
                  <a16:creationId xmlns="" xmlns:a16="http://schemas.microsoft.com/office/drawing/2014/main" id="{2F831D8D-D86B-528D-9129-66146AE44C19}"/>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 xmlns:a16="http://schemas.microsoft.com/office/drawing/2014/main" id="{CCDFC3D8-3569-270F-CF19-232357088E84}"/>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4</a:t>
              </a:r>
            </a:p>
          </p:txBody>
        </p:sp>
        <p:sp>
          <p:nvSpPr>
            <p:cNvPr id="22" name="Rectangle 21">
              <a:extLst>
                <a:ext uri="{FF2B5EF4-FFF2-40B4-BE49-F238E27FC236}">
                  <a16:creationId xmlns="" xmlns:a16="http://schemas.microsoft.com/office/drawing/2014/main" id="{4623AC5B-9E4B-8D58-E5B1-087684CFD1F5}"/>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cxnSp>
          <p:nvCxnSpPr>
            <p:cNvPr id="36" name="Straight Arrow Connector 35">
              <a:extLst>
                <a:ext uri="{FF2B5EF4-FFF2-40B4-BE49-F238E27FC236}">
                  <a16:creationId xmlns="" xmlns:a16="http://schemas.microsoft.com/office/drawing/2014/main" id="{6A307175-06F2-3A1D-EF20-982A4D7DF32F}"/>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 xmlns:a16="http://schemas.microsoft.com/office/drawing/2014/main" id="{FF92BFCD-FC2B-8815-FBB7-D6710B4CFEC0}"/>
                </a:ext>
              </a:extLst>
            </p:cNvPr>
            <p:cNvSpPr/>
            <p:nvPr/>
          </p:nvSpPr>
          <p:spPr>
            <a:xfrm>
              <a:off x="1032213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8" name="Straight Arrow Connector 37">
              <a:extLst>
                <a:ext uri="{FF2B5EF4-FFF2-40B4-BE49-F238E27FC236}">
                  <a16:creationId xmlns="" xmlns:a16="http://schemas.microsoft.com/office/drawing/2014/main" id="{A82E240A-9E41-0495-9018-9B13062BB855}"/>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F5F629C1-1CA3-7843-5D4F-10C86ACEC02F}"/>
                </a:ext>
              </a:extLst>
            </p:cNvPr>
            <p:cNvSpPr/>
            <p:nvPr/>
          </p:nvSpPr>
          <p:spPr>
            <a:xfrm>
              <a:off x="1076045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 xmlns:a16="http://schemas.microsoft.com/office/drawing/2014/main" id="{C5377BFB-D587-D04E-38E7-9B5AE22F5436}"/>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 xmlns:a16="http://schemas.microsoft.com/office/drawing/2014/main" id="{F21B041E-9F3F-A718-0B68-16C2CDEED0DC}"/>
                </a:ext>
              </a:extLst>
            </p:cNvPr>
            <p:cNvSpPr/>
            <p:nvPr/>
          </p:nvSpPr>
          <p:spPr>
            <a:xfrm>
              <a:off x="1121103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 xmlns:a16="http://schemas.microsoft.com/office/drawing/2014/main" id="{33825C61-EEC3-F79E-97E3-0073BF89D882}"/>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59E06DB1-0782-0871-7EF4-A75BEAA20F5D}"/>
                </a:ext>
              </a:extLst>
            </p:cNvPr>
            <p:cNvSpPr/>
            <p:nvPr/>
          </p:nvSpPr>
          <p:spPr>
            <a:xfrm>
              <a:off x="1162866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Tree>
    <p:extLst>
      <p:ext uri="{BB962C8B-B14F-4D97-AF65-F5344CB8AC3E}">
        <p14:creationId xmlns="" xmlns:p14="http://schemas.microsoft.com/office/powerpoint/2010/main" val="223401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 xmlns:a16="http://schemas.microsoft.com/office/drawing/2014/main"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 xmlns:a16="http://schemas.microsoft.com/office/drawing/2014/main"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 xmlns:p14="http://schemas.microsoft.com/office/powerpoint/2010/main" val="1923500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 xmlns:p14="http://schemas.microsoft.com/office/powerpoint/2010/main" val="747704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 xmlns:p14="http://schemas.microsoft.com/office/powerpoint/2010/main" val="248396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F56AA22-718B-48EE-BC0B-389C35895DB4}"/>
              </a:ext>
            </a:extLst>
          </p:cNvPr>
          <p:cNvSpPr/>
          <p:nvPr/>
        </p:nvSpPr>
        <p:spPr>
          <a:xfrm>
            <a:off x="335360" y="138228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person or society.</a:t>
            </a:r>
            <a:r>
              <a:rPr lang="en-US" sz="2000" dirty="0">
                <a:solidFill>
                  <a:srgbClr val="040C28"/>
                </a:solidFill>
                <a:latin typeface="Arial" panose="020B0604020202020204" pitchFamily="34" charset="0"/>
                <a:cs typeface="Arial" panose="020B0604020202020204" pitchFamily="34" charset="0"/>
              </a:rPr>
              <a:t>]</a:t>
            </a:r>
            <a:r>
              <a:rPr lang="en-US" sz="2000" dirty="0">
                <a:solidFill>
                  <a:srgbClr val="222222"/>
                </a:solidFill>
                <a:latin typeface="Arial" panose="020B0604020202020204" pitchFamily="34" charset="0"/>
                <a:cs typeface="Arial" panose="020B0604020202020204" pitchFamily="34" charset="0"/>
              </a:rPr>
              <a:t> ,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 xmlns:p14="http://schemas.microsoft.com/office/powerpoint/2010/main" val="4151389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will always have a primary key. Strong entities are represented by a single rectangle.</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 xmlns:a16="http://schemas.microsoft.com/office/drawing/2014/main" id="{79D24554-8406-C6D7-48A3-731CB26F60FF}"/>
              </a:ext>
            </a:extLst>
          </p:cNvPr>
          <p:cNvSpPr txBox="1"/>
          <p:nvPr/>
        </p:nvSpPr>
        <p:spPr>
          <a:xfrm>
            <a:off x="479376" y="350100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can not be created for the customer if the customer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 xmlns:p14="http://schemas.microsoft.com/office/powerpoint/2010/main" val="88548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 xmlns:p14="http://schemas.microsoft.com/office/powerpoint/2010/main" val="68389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363"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 xmlns:p14="http://schemas.microsoft.com/office/powerpoint/2010/main" val="265997695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 xmlns:p14="http://schemas.microsoft.com/office/powerpoint/2010/main" val="169258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in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a:t>
            </a:r>
            <a:r>
              <a:rPr lang="en-US">
                <a:latin typeface="Palatino Linotype" panose="02040502050505030304" pitchFamily="18" charset="0"/>
                <a:cs typeface="Arial" panose="020B0604020202020204" pitchFamily="34" charset="0"/>
              </a:rPr>
              <a:t>, size </a:t>
            </a:r>
            <a:r>
              <a:rPr lang="en-US" dirty="0">
                <a:latin typeface="Palatino Linotype" panose="02040502050505030304" pitchFamily="18" charset="0"/>
                <a:cs typeface="Arial" panose="020B0604020202020204" pitchFamily="34" charset="0"/>
              </a:rPr>
              <a:t>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 xmlns:p14="http://schemas.microsoft.com/office/powerpoint/2010/main" val="64766593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165357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400" dirty="0">
                <a:solidFill>
                  <a:srgbClr val="F63122"/>
                </a:solidFill>
                <a:latin typeface="Arial" pitchFamily="34" charset="0"/>
                <a:cs typeface="Arial" pitchFamily="34" charset="0"/>
              </a:rPr>
              <a:t>one-to-one</a:t>
            </a:r>
            <a:r>
              <a:rPr lang="en-US" sz="2400" dirty="0">
                <a:latin typeface="Arial" pitchFamily="34" charset="0"/>
                <a:cs typeface="Arial" pitchFamily="34" charset="0"/>
              </a:rPr>
              <a:t> (1:1)</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one-to-many</a:t>
            </a:r>
            <a:r>
              <a:rPr lang="en-US" sz="2400" dirty="0">
                <a:latin typeface="Arial" pitchFamily="34" charset="0"/>
                <a:cs typeface="Arial" pitchFamily="34" charset="0"/>
              </a:rPr>
              <a:t> (1:M)</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many-to-many</a:t>
            </a:r>
            <a:r>
              <a:rPr lang="en-US" sz="2400" dirty="0">
                <a:latin typeface="Arial" pitchFamily="34" charset="0"/>
                <a:cs typeface="Arial" pitchFamily="34" charset="0"/>
              </a:rPr>
              <a:t>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cxnSp>
        <p:nvCxnSpPr>
          <p:cNvPr id="12" name="Straight Arrow Connector 11">
            <a:extLst>
              <a:ext uri="{FF2B5EF4-FFF2-40B4-BE49-F238E27FC236}">
                <a16:creationId xmlns="" xmlns:a16="http://schemas.microsoft.com/office/drawing/2014/main" id="{C2B009D3-FEA8-FFC1-CBF3-4C2F768C3443}"/>
              </a:ext>
            </a:extLst>
          </p:cNvPr>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5D1C4D99-C188-F4C4-65BC-A10B9460E9AE}"/>
              </a:ext>
            </a:extLst>
          </p:cNvPr>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87A0F4AD-278D-E59A-C7E7-95E977788AA6}"/>
              </a:ext>
            </a:extLst>
          </p:cNvPr>
          <p:cNvCxnSpPr>
            <a:cxnSpLocks/>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9837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B854859D-AA44-96A7-43C0-53A64C39D046}"/>
              </a:ext>
            </a:extLst>
          </p:cNvPr>
          <p:cNvSpPr/>
          <p:nvPr/>
        </p:nvSpPr>
        <p:spPr>
          <a:xfrm>
            <a:off x="223458" y="5089247"/>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 xmlns:p14="http://schemas.microsoft.com/office/powerpoint/2010/main" val="862324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 xmlns:p14="http://schemas.microsoft.com/office/powerpoint/2010/main" val="1645402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 xmlns:p14="http://schemas.microsoft.com/office/powerpoint/2010/main" val="3046909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 xmlns:a16="http://schemas.microsoft.com/office/drawing/2014/main"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 xmlns:a16="http://schemas.microsoft.com/office/drawing/2014/main"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 xmlns:a16="http://schemas.microsoft.com/office/drawing/2014/main"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 xmlns:a16="http://schemas.microsoft.com/office/drawing/2014/main"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 xmlns:a16="http://schemas.microsoft.com/office/drawing/2014/main"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 xmlns:a16="http://schemas.microsoft.com/office/drawing/2014/main"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 xmlns:a16="http://schemas.microsoft.com/office/drawing/2014/main"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 xmlns:a16="http://schemas.microsoft.com/office/drawing/2014/main"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 xmlns:a16="http://schemas.microsoft.com/office/drawing/2014/main"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 xmlns:a16="http://schemas.microsoft.com/office/drawing/2014/main"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 xmlns:a16="http://schemas.microsoft.com/office/drawing/2014/main"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 xmlns:a16="http://schemas.microsoft.com/office/drawing/2014/main"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 xmlns:a16="http://schemas.microsoft.com/office/drawing/2014/main"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 xmlns:a16="http://schemas.microsoft.com/office/drawing/2014/main"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 xmlns:a16="http://schemas.microsoft.com/office/drawing/2014/main"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 xmlns:a16="http://schemas.microsoft.com/office/drawing/2014/main"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 xmlns:a16="http://schemas.microsoft.com/office/drawing/2014/main"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 xmlns:a16="http://schemas.microsoft.com/office/drawing/2014/main"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 xmlns:p14="http://schemas.microsoft.com/office/powerpoint/2010/main" val="729306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 xmlns:p14="http://schemas.microsoft.com/office/powerpoint/2010/main" val="1778769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 xmlns:p14="http://schemas.microsoft.com/office/powerpoint/2010/main" val="1727666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 xmlns:a16="http://schemas.microsoft.com/office/drawing/2014/main"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 xmlns:a16="http://schemas.microsoft.com/office/drawing/2014/main"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 xmlns:p14="http://schemas.microsoft.com/office/powerpoint/2010/main" val="1758217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 xmlns:p14="http://schemas.microsoft.com/office/powerpoint/2010/main" val="1526016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 xmlns:p14="http://schemas.microsoft.com/office/powerpoint/2010/main" val="3275537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 xmlns:p14="http://schemas.microsoft.com/office/powerpoint/2010/main" val="1497936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 xmlns:p14="http://schemas.microsoft.com/office/powerpoint/2010/main" val="105294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6C70CCFD-3886-15EB-7B14-5A1CCEE6E28C}"/>
              </a:ext>
            </a:extLst>
          </p:cNvPr>
          <p:cNvPicPr>
            <a:picLocks noChangeAspect="1"/>
          </p:cNvPicPr>
          <p:nvPr/>
        </p:nvPicPr>
        <p:blipFill>
          <a:blip r:embed="rId2"/>
          <a:stretch>
            <a:fillRect/>
          </a:stretch>
        </p:blipFill>
        <p:spPr>
          <a:xfrm>
            <a:off x="5714662" y="2492896"/>
            <a:ext cx="6430010" cy="3014067"/>
          </a:xfrm>
          <a:prstGeom prst="rect">
            <a:avLst/>
          </a:prstGeom>
        </p:spPr>
      </p:pic>
      <p:sp>
        <p:nvSpPr>
          <p:cNvPr id="4" name="Rectangle 3"/>
          <p:cNvSpPr/>
          <p:nvPr/>
        </p:nvSpPr>
        <p:spPr>
          <a:xfrm>
            <a:off x="335360" y="620688"/>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 </a:t>
            </a:r>
            <a:r>
              <a:rPr lang="en-IN" sz="2000" dirty="0">
                <a:latin typeface="Arial" panose="020B0604020202020204" pitchFamily="34" charset="0"/>
                <a:cs typeface="Arial" panose="020B0604020202020204" pitchFamily="34" charset="0"/>
              </a:rPr>
              <a:t>(in ERD) than contain attributes.</a:t>
            </a:r>
          </a:p>
        </p:txBody>
      </p:sp>
      <p:sp>
        <p:nvSpPr>
          <p:cNvPr id="5" name="Rectangle 4"/>
          <p:cNvSpPr/>
          <p:nvPr/>
        </p:nvSpPr>
        <p:spPr>
          <a:xfrm>
            <a:off x="335360" y="1556792"/>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7" name="Rectangle 6"/>
          <p:cNvSpPr/>
          <p:nvPr/>
        </p:nvSpPr>
        <p:spPr>
          <a:xfrm>
            <a:off x="5447928" y="5120605"/>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3" name="Rectangle 2">
            <a:extLst>
              <a:ext uri="{FF2B5EF4-FFF2-40B4-BE49-F238E27FC236}">
                <a16:creationId xmlns="" xmlns:a16="http://schemas.microsoft.com/office/drawing/2014/main" id="{2C0C38B9-CC9C-F541-86F0-0008E47D1598}"/>
              </a:ext>
            </a:extLst>
          </p:cNvPr>
          <p:cNvSpPr/>
          <p:nvPr/>
        </p:nvSpPr>
        <p:spPr>
          <a:xfrm>
            <a:off x="223458" y="2865130"/>
            <a:ext cx="4864430" cy="707886"/>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a:t>
            </a:r>
            <a:r>
              <a:rPr lang="en-IN" sz="2000" dirty="0">
                <a:solidFill>
                  <a:srgbClr val="00B05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is used to specify this relationship.</a:t>
            </a:r>
          </a:p>
        </p:txBody>
      </p:sp>
      <p:sp>
        <p:nvSpPr>
          <p:cNvPr id="10" name="Rectangle 9">
            <a:extLst>
              <a:ext uri="{FF2B5EF4-FFF2-40B4-BE49-F238E27FC236}">
                <a16:creationId xmlns="" xmlns:a16="http://schemas.microsoft.com/office/drawing/2014/main" id="{5BF97E9B-BEC7-4E85-FCB9-EF0F991149CD}"/>
              </a:ext>
            </a:extLst>
          </p:cNvPr>
          <p:cNvSpPr/>
          <p:nvPr/>
        </p:nvSpPr>
        <p:spPr>
          <a:xfrm>
            <a:off x="119336" y="4149080"/>
            <a:ext cx="5152462"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 xmlns:a16="http://schemas.microsoft.com/office/drawing/2014/main"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 xmlns:p14="http://schemas.microsoft.com/office/powerpoint/2010/main" val="1415780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 xmlns:a16="http://schemas.microsoft.com/office/drawing/2014/main"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NU</a:t>
            </a:r>
            <a:r>
              <a:rPr lang="en-US" dirty="0">
                <a:solidFill>
                  <a:srgbClr val="303030"/>
                </a:solidFill>
                <a:latin typeface="Palatino Linotype" panose="02040502050505030304" pitchFamily="18" charset="0"/>
              </a:rPr>
              <a:t>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 xmlns:a16="http://schemas.microsoft.com/office/drawing/2014/main"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 xmlns:a16="http://schemas.microsoft.com/office/drawing/2014/main" id="{0A905794-DFE4-4B6E-A79A-A7FCD97D4DE8}"/>
              </a:ext>
            </a:extLst>
          </p:cNvPr>
          <p:cNvGraphicFramePr>
            <a:graphicFrameLocks noGrp="1"/>
          </p:cNvGraphicFramePr>
          <p:nvPr>
            <p:extLst>
              <p:ext uri="{D42A27DB-BD31-4B8C-83A1-F6EECF244321}">
                <p14:modId xmlns="" xmlns:p14="http://schemas.microsoft.com/office/powerpoint/2010/main" val="3162857325"/>
              </p:ext>
            </p:extLst>
          </p:nvPr>
        </p:nvGraphicFramePr>
        <p:xfrm>
          <a:off x="407368" y="4092486"/>
          <a:ext cx="11305256" cy="1280160"/>
        </p:xfrm>
        <a:graphic>
          <a:graphicData uri="http://schemas.openxmlformats.org/drawingml/2006/table">
            <a:tbl>
              <a:tblPr firstRow="1" bandRow="1">
                <a:tableStyleId>{5940675A-B579-460E-94D1-54222C63F5DA}</a:tableStyleId>
              </a:tblPr>
              <a:tblGrid>
                <a:gridCol w="5112568">
                  <a:extLst>
                    <a:ext uri="{9D8B030D-6E8A-4147-A177-3AD203B41FA5}">
                      <a16:colId xmlns="" xmlns:a16="http://schemas.microsoft.com/office/drawing/2014/main" val="1085403226"/>
                    </a:ext>
                  </a:extLst>
                </a:gridCol>
                <a:gridCol w="6192688">
                  <a:extLst>
                    <a:ext uri="{9D8B030D-6E8A-4147-A177-3AD203B41FA5}">
                      <a16:colId xmlns=""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3401233862"/>
                  </a:ext>
                </a:extLst>
              </a:tr>
            </a:tbl>
          </a:graphicData>
        </a:graphic>
      </p:graphicFrame>
    </p:spTree>
    <p:extLst>
      <p:ext uri="{BB962C8B-B14F-4D97-AF65-F5344CB8AC3E}">
        <p14:creationId xmlns="" xmlns:p14="http://schemas.microsoft.com/office/powerpoint/2010/main" val="56203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67858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 xmlns:p14="http://schemas.microsoft.com/office/powerpoint/2010/main" val="2733507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 xmlns:p14="http://schemas.microsoft.com/office/powerpoint/2010/main" val="65408159"/>
              </p:ext>
            </p:extLst>
          </p:nvPr>
        </p:nvGraphicFramePr>
        <p:xfrm>
          <a:off x="1636408" y="2545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 xmlns:a16="http://schemas.microsoft.com/office/drawing/2014/main" val="20000"/>
                    </a:ext>
                  </a:extLst>
                </a:gridCol>
                <a:gridCol w="451356">
                  <a:extLst>
                    <a:ext uri="{9D8B030D-6E8A-4147-A177-3AD203B41FA5}">
                      <a16:colId xmlns="" xmlns:a16="http://schemas.microsoft.com/office/drawing/2014/main" val="20001"/>
                    </a:ext>
                  </a:extLst>
                </a:gridCol>
                <a:gridCol w="451356">
                  <a:extLst>
                    <a:ext uri="{9D8B030D-6E8A-4147-A177-3AD203B41FA5}">
                      <a16:colId xmlns="" xmlns:a16="http://schemas.microsoft.com/office/drawing/2014/main" val="20002"/>
                    </a:ext>
                  </a:extLst>
                </a:gridCol>
                <a:gridCol w="451356">
                  <a:extLst>
                    <a:ext uri="{9D8B030D-6E8A-4147-A177-3AD203B41FA5}">
                      <a16:colId xmlns="" xmlns:a16="http://schemas.microsoft.com/office/drawing/2014/main" val="20003"/>
                    </a:ext>
                  </a:extLst>
                </a:gridCol>
                <a:gridCol w="451356">
                  <a:extLst>
                    <a:ext uri="{9D8B030D-6E8A-4147-A177-3AD203B41FA5}">
                      <a16:colId xmlns="" xmlns:a16="http://schemas.microsoft.com/office/drawing/2014/main" val="20004"/>
                    </a:ext>
                  </a:extLst>
                </a:gridCol>
                <a:gridCol w="451356">
                  <a:extLst>
                    <a:ext uri="{9D8B030D-6E8A-4147-A177-3AD203B41FA5}">
                      <a16:colId xmlns="" xmlns:a16="http://schemas.microsoft.com/office/drawing/2014/main" val="20005"/>
                    </a:ext>
                  </a:extLst>
                </a:gridCol>
                <a:gridCol w="451356">
                  <a:extLst>
                    <a:ext uri="{9D8B030D-6E8A-4147-A177-3AD203B41FA5}">
                      <a16:colId xmlns="" xmlns:a16="http://schemas.microsoft.com/office/drawing/2014/main" val="20006"/>
                    </a:ext>
                  </a:extLst>
                </a:gridCol>
                <a:gridCol w="451356">
                  <a:extLst>
                    <a:ext uri="{9D8B030D-6E8A-4147-A177-3AD203B41FA5}">
                      <a16:colId xmlns="" xmlns:a16="http://schemas.microsoft.com/office/drawing/2014/main" val="20007"/>
                    </a:ext>
                  </a:extLst>
                </a:gridCol>
                <a:gridCol w="451356">
                  <a:extLst>
                    <a:ext uri="{9D8B030D-6E8A-4147-A177-3AD203B41FA5}">
                      <a16:colId xmlns="" xmlns:a16="http://schemas.microsoft.com/office/drawing/2014/main" val="20008"/>
                    </a:ext>
                  </a:extLst>
                </a:gridCol>
                <a:gridCol w="451356">
                  <a:extLst>
                    <a:ext uri="{9D8B030D-6E8A-4147-A177-3AD203B41FA5}">
                      <a16:colId xmlns="" xmlns:a16="http://schemas.microsoft.com/office/drawing/2014/main" val="20009"/>
                    </a:ext>
                  </a:extLst>
                </a:gridCol>
                <a:gridCol w="451356">
                  <a:extLst>
                    <a:ext uri="{9D8B030D-6E8A-4147-A177-3AD203B41FA5}">
                      <a16:colId xmlns="" xmlns:a16="http://schemas.microsoft.com/office/drawing/2014/main" val="20010"/>
                    </a:ext>
                  </a:extLst>
                </a:gridCol>
                <a:gridCol w="1799766">
                  <a:extLst>
                    <a:ext uri="{9D8B030D-6E8A-4147-A177-3AD203B41FA5}">
                      <a16:colId xmlns=""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 xmlns:p14="http://schemas.microsoft.com/office/powerpoint/2010/main" val="780589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 xmlns:p14="http://schemas.microsoft.com/office/powerpoint/2010/main" val="54660190"/>
              </p:ext>
            </p:extLst>
          </p:nvPr>
        </p:nvGraphicFramePr>
        <p:xfrm>
          <a:off x="407368" y="620688"/>
          <a:ext cx="11449271" cy="3540760"/>
        </p:xfrm>
        <a:graphic>
          <a:graphicData uri="http://schemas.openxmlformats.org/drawingml/2006/table">
            <a:tbl>
              <a:tblPr firstRow="1" bandRow="1">
                <a:tableStyleId>{7E9639D4-E3E2-4D34-9284-5A2195B3D0D7}</a:tableStyleId>
              </a:tblPr>
              <a:tblGrid>
                <a:gridCol w="3750623">
                  <a:extLst>
                    <a:ext uri="{9D8B030D-6E8A-4147-A177-3AD203B41FA5}">
                      <a16:colId xmlns="" xmlns:a16="http://schemas.microsoft.com/office/drawing/2014/main" val="20000"/>
                    </a:ext>
                  </a:extLst>
                </a:gridCol>
                <a:gridCol w="2270114">
                  <a:extLst>
                    <a:ext uri="{9D8B030D-6E8A-4147-A177-3AD203B41FA5}">
                      <a16:colId xmlns="" xmlns:a16="http://schemas.microsoft.com/office/drawing/2014/main" val="20001"/>
                    </a:ext>
                  </a:extLst>
                </a:gridCol>
                <a:gridCol w="5428534">
                  <a:extLst>
                    <a:ext uri="{9D8B030D-6E8A-4147-A177-3AD203B41FA5}">
                      <a16:colId xmlns=""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6"/>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994808822"/>
                  </a:ext>
                </a:extLst>
              </a:tr>
            </a:tbl>
          </a:graphicData>
        </a:graphic>
      </p:graphicFrame>
      <p:sp>
        <p:nvSpPr>
          <p:cNvPr id="7" name="TextBox 6">
            <a:extLst>
              <a:ext uri="{FF2B5EF4-FFF2-40B4-BE49-F238E27FC236}">
                <a16:creationId xmlns="" xmlns:a16="http://schemas.microsoft.com/office/drawing/2014/main" id="{1D9CB4A6-D11E-EE84-11A3-2B59C6909FD2}"/>
              </a:ext>
            </a:extLst>
          </p:cNvPr>
          <p:cNvSpPr txBox="1"/>
          <p:nvPr/>
        </p:nvSpPr>
        <p:spPr>
          <a:xfrm>
            <a:off x="407368" y="4437112"/>
            <a:ext cx="6094378" cy="4565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 xmlns:p14="http://schemas.microsoft.com/office/powerpoint/2010/main" val="2214742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 xmlns:a16="http://schemas.microsoft.com/office/drawing/2014/main" val="20000"/>
                    </a:ext>
                  </a:extLst>
                </a:gridCol>
                <a:gridCol w="954106">
                  <a:extLst>
                    <a:ext uri="{9D8B030D-6E8A-4147-A177-3AD203B41FA5}">
                      <a16:colId xmlns="" xmlns:a16="http://schemas.microsoft.com/office/drawing/2014/main" val="20001"/>
                    </a:ext>
                  </a:extLst>
                </a:gridCol>
                <a:gridCol w="6091600">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4115937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extLst>
              <p:ext uri="{D42A27DB-BD31-4B8C-83A1-F6EECF244321}">
                <p14:modId xmlns="" xmlns:p14="http://schemas.microsoft.com/office/powerpoint/2010/main" val="3587276907"/>
              </p:ext>
            </p:extLst>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 xmlns:a16="http://schemas.microsoft.com/office/drawing/2014/main" val="20000"/>
                    </a:ext>
                  </a:extLst>
                </a:gridCol>
                <a:gridCol w="2641974">
                  <a:extLst>
                    <a:ext uri="{9D8B030D-6E8A-4147-A177-3AD203B41FA5}">
                      <a16:colId xmlns="" xmlns:a16="http://schemas.microsoft.com/office/drawing/2014/main" val="20001"/>
                    </a:ext>
                  </a:extLst>
                </a:gridCol>
                <a:gridCol w="4227159">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bl>
          </a:graphicData>
        </a:graphic>
      </p:graphicFrame>
      <p:sp>
        <p:nvSpPr>
          <p:cNvPr id="8" name="Rectangle 7">
            <a:extLst>
              <a:ext uri="{FF2B5EF4-FFF2-40B4-BE49-F238E27FC236}">
                <a16:creationId xmlns="" xmlns:a16="http://schemas.microsoft.com/office/drawing/2014/main" id="{C0758510-4A16-9474-0FA2-22837782CEC2}"/>
              </a:ext>
            </a:extLst>
          </p:cNvPr>
          <p:cNvSpPr/>
          <p:nvPr/>
        </p:nvSpPr>
        <p:spPr>
          <a:xfrm>
            <a:off x="1524596" y="331237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10" name="Rectangle 9">
            <a:extLst>
              <a:ext uri="{FF2B5EF4-FFF2-40B4-BE49-F238E27FC236}">
                <a16:creationId xmlns="" xmlns:a16="http://schemas.microsoft.com/office/drawing/2014/main" id="{AD0D5000-CCCF-21B8-4A44-74CCDC528CF5}"/>
              </a:ext>
            </a:extLst>
          </p:cNvPr>
          <p:cNvSpPr/>
          <p:nvPr/>
        </p:nvSpPr>
        <p:spPr>
          <a:xfrm>
            <a:off x="5261732" y="3897147"/>
            <a:ext cx="612068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a:t>
            </a:r>
            <a:r>
              <a:rPr lang="en-IN" b="1" dirty="0">
                <a:latin typeface="Arial" panose="020B0604020202020204" pitchFamily="34" charset="0"/>
                <a:cs typeface="Arial" panose="020B0604020202020204" pitchFamily="34" charset="0"/>
              </a:rPr>
              <a:t>synonym of TINYINT(1)</a:t>
            </a:r>
          </a:p>
        </p:txBody>
      </p:sp>
    </p:spTree>
    <p:extLst>
      <p:ext uri="{BB962C8B-B14F-4D97-AF65-F5344CB8AC3E}">
        <p14:creationId xmlns="" xmlns:p14="http://schemas.microsoft.com/office/powerpoint/2010/main" val="2290372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 xmlns:a16="http://schemas.microsoft.com/office/drawing/2014/main"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 xmlns:a16="http://schemas.microsoft.com/office/drawing/2014/main"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a:t>
            </a:r>
          </a:p>
        </p:txBody>
      </p:sp>
    </p:spTree>
    <p:extLst>
      <p:ext uri="{BB962C8B-B14F-4D97-AF65-F5344CB8AC3E}">
        <p14:creationId xmlns="" xmlns:p14="http://schemas.microsoft.com/office/powerpoint/2010/main" val="111899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05C45AA-4344-457B-946D-7E2D8508B28A}"/>
              </a:ext>
            </a:extLst>
          </p:cNvPr>
          <p:cNvSpPr/>
          <p:nvPr/>
        </p:nvSpPr>
        <p:spPr>
          <a:xfrm>
            <a:off x="263352" y="764704"/>
            <a:ext cx="11665296" cy="42421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multiple words as </a:t>
            </a:r>
            <a:r>
              <a:rPr lang="en-IN" dirty="0" err="1">
                <a:latin typeface="Arial" panose="020B0604020202020204" pitchFamily="34" charset="0"/>
                <a:cs typeface="Arial" panose="020B0604020202020204" pitchFamily="34" charset="0"/>
              </a:rPr>
              <a:t>table_name</a:t>
            </a:r>
            <a:r>
              <a:rPr lang="en-IN" dirty="0">
                <a:latin typeface="Arial" panose="020B0604020202020204" pitchFamily="34" charset="0"/>
                <a:cs typeface="Arial" panose="020B0604020202020204" pitchFamily="34" charset="0"/>
              </a:rPr>
              <a:t> is invalid, if you want to give multiple words as table_name then give it in </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`table 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 xmlns:a16="http://schemas.microsoft.com/office/drawing/2014/main" id="{D3D08B3E-D2EE-4D3C-A614-3FE7A6911A79}"/>
              </a:ext>
            </a:extLst>
          </p:cNvPr>
          <p:cNvSpPr/>
          <p:nvPr/>
        </p:nvSpPr>
        <p:spPr>
          <a:xfrm>
            <a:off x="263352" y="5013176"/>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a:t>
            </a:r>
            <a:r>
              <a:rPr lang="en-US">
                <a:latin typeface="Arial" panose="020B0604020202020204" pitchFamily="34" charset="0"/>
                <a:cs typeface="Arial" panose="020B0604020202020204" pitchFamily="34" charset="0"/>
              </a:rPr>
              <a:t>database names.</a:t>
            </a:r>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 xmlns:a16="http://schemas.microsoft.com/office/drawing/2014/main"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 xmlns:a16="http://schemas.microsoft.com/office/drawing/2014/main" id="{76C72572-1A28-46C0-89E9-D366AD68790A}"/>
              </a:ext>
            </a:extLst>
          </p:cNvPr>
          <p:cNvSpPr/>
          <p:nvPr/>
        </p:nvSpPr>
        <p:spPr>
          <a:xfrm>
            <a:off x="228211" y="215444"/>
            <a:ext cx="7091925"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 xmlns:p14="http://schemas.microsoft.com/office/powerpoint/2010/main" val="4119131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 xmlns:a16="http://schemas.microsoft.com/office/drawing/2014/main" id="{FB0BB18C-8E26-4C89-9176-D2A64173C529}"/>
              </a:ext>
            </a:extLst>
          </p:cNvPr>
          <p:cNvSpPr/>
          <p:nvPr/>
        </p:nvSpPr>
        <p:spPr>
          <a:xfrm>
            <a:off x="190550" y="901164"/>
            <a:ext cx="11810106" cy="4893647"/>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 { NOT NULL </a:t>
            </a:r>
            <a:r>
              <a:rPr lang="en-US" sz="2000" dirty="0">
                <a:solidFill>
                  <a:schemeClr val="bg1">
                    <a:lumMod val="50000"/>
                  </a:schemeClr>
                </a:solidFill>
                <a:latin typeface="Liberation Mono"/>
              </a:rPr>
              <a:t>|</a:t>
            </a:r>
            <a:r>
              <a:rPr lang="en-US" sz="2000" dirty="0">
                <a:solidFill>
                  <a:schemeClr val="tx1">
                    <a:lumMod val="75000"/>
                    <a:lumOff val="25000"/>
                  </a:schemeClr>
                </a:solidFill>
                <a:latin typeface="Liberation Mono"/>
              </a:rPr>
              <a:t> NULL } ]  [DEFAULT default_value]</a:t>
            </a:r>
          </a:p>
          <a:p>
            <a:r>
              <a:rPr lang="en-US" sz="2000" dirty="0">
                <a:solidFill>
                  <a:schemeClr val="tx1">
                    <a:lumMod val="75000"/>
                    <a:lumOff val="25000"/>
                  </a:schemeClr>
                </a:solidFill>
                <a:latin typeface="Liberation Mono"/>
              </a:rPr>
              <a:t>      [AUTO_INCREMENT [ { UNIQUE KEY </a:t>
            </a:r>
            <a:r>
              <a:rPr lang="en-US" sz="2000" dirty="0">
                <a:solidFill>
                  <a:schemeClr val="bg1">
                    <a:lumMod val="50000"/>
                  </a:schemeClr>
                </a:solidFill>
                <a:latin typeface="Liberation Mono"/>
              </a:rPr>
              <a:t>|</a:t>
            </a:r>
            <a:r>
              <a:rPr lang="en-US" sz="2000" dirty="0">
                <a:solidFill>
                  <a:schemeClr val="tx1">
                    <a:lumMod val="75000"/>
                    <a:lumOff val="25000"/>
                  </a:schemeClr>
                </a:solidFill>
                <a:latin typeface="Liberation Mono"/>
              </a:rPr>
              <a:t> PRIMARY KEY  } ]</a:t>
            </a:r>
          </a:p>
          <a:p>
            <a:r>
              <a:rPr lang="en-US" sz="2000" dirty="0">
                <a:solidFill>
                  <a:schemeClr val="tx1">
                    <a:lumMod val="75000"/>
                    <a:lumOff val="25000"/>
                  </a:schemeClr>
                </a:solidFill>
                <a:latin typeface="Liberation Mono"/>
              </a:rPr>
              <a:t>  </a:t>
            </a:r>
            <a:r>
              <a:rPr lang="en-US" sz="2000" dirty="0">
                <a:solidFill>
                  <a:schemeClr val="bg1">
                    <a:lumMod val="50000"/>
                  </a:schemeClr>
                </a:solidFill>
                <a:latin typeface="Liberation Mono"/>
              </a:rPr>
              <a:t>|</a:t>
            </a:r>
            <a:r>
              <a:rPr lang="en-US" sz="2000" dirty="0">
                <a:solidFill>
                  <a:schemeClr val="tx1">
                    <a:lumMod val="75000"/>
                    <a:lumOff val="25000"/>
                  </a:schemeClr>
                </a:solidFill>
                <a:latin typeface="Liberation Mono"/>
              </a:rPr>
              <a:t>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a:t>
            </a:r>
            <a:r>
              <a:rPr lang="en-IN" sz="2000" dirty="0">
                <a:solidFill>
                  <a:schemeClr val="bg1">
                    <a:lumMod val="50000"/>
                  </a:schemeClr>
                </a:solidFill>
                <a:latin typeface="Liberation Mono"/>
              </a:rPr>
              <a:t>|</a:t>
            </a:r>
            <a:r>
              <a:rPr lang="en-IN" sz="2000" dirty="0">
                <a:solidFill>
                  <a:schemeClr val="tx1">
                    <a:lumMod val="75000"/>
                    <a:lumOff val="25000"/>
                  </a:schemeClr>
                </a:solidFill>
                <a:latin typeface="Liberation Mono"/>
              </a:rPr>
              <a:t> INVISIBLE]</a:t>
            </a:r>
            <a:endParaRPr lang="en-US" sz="2000" dirty="0">
              <a:solidFill>
                <a:schemeClr val="tx1">
                  <a:lumMod val="75000"/>
                  <a:lumOff val="25000"/>
                </a:schemeClr>
              </a:solidFill>
              <a:latin typeface="Liberation Mono"/>
            </a:endParaRPr>
          </a:p>
          <a:p>
            <a:r>
              <a:rPr lang="en-US" sz="12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 xmlns:p14="http://schemas.microsoft.com/office/powerpoint/2010/main" val="2380987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5814061B-FECC-4530-8E1D-B568053BB043}"/>
              </a:ext>
            </a:extLst>
          </p:cNvPr>
          <p:cNvSpPr/>
          <p:nvPr/>
        </p:nvSpPr>
        <p:spPr>
          <a:xfrm>
            <a:off x="1559496" y="3228945"/>
            <a:ext cx="9073008" cy="1384995"/>
          </a:xfrm>
          <a:prstGeom prst="rect">
            <a:avLst/>
          </a:prstGeom>
        </p:spPr>
        <p:txBody>
          <a:bodyPr wrap="square">
            <a:spAutoFit/>
          </a:bodyPr>
          <a:lstStyle/>
          <a:p>
            <a:pPr algn="ctr"/>
            <a:r>
              <a:rPr lang="en-US" sz="2000" dirty="0">
                <a:latin typeface="Palatino Linotype" panose="02040502050505030304" pitchFamily="18" charset="0"/>
                <a:cs typeface="Segoe UI Light" panose="020B0502040204020203" pitchFamily="34" charset="0"/>
              </a:rPr>
              <a:t>The DEFAULT specifies a default value for the column.</a:t>
            </a: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p>
          <a:p>
            <a:r>
              <a:rPr lang="en-IN" sz="2000" dirty="0">
                <a:solidFill>
                  <a:srgbClr val="FF0000"/>
                </a:solidFill>
                <a:latin typeface="Liberation Mono"/>
                <a:cs typeface="Arial" panose="020B0604020202020204" pitchFamily="34" charset="0"/>
              </a:rPr>
              <a:t>      e.g.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p>
        </p:txBody>
      </p:sp>
      <p:sp>
        <p:nvSpPr>
          <p:cNvPr id="4" name="Rectangle 3">
            <a:extLst>
              <a:ext uri="{FF2B5EF4-FFF2-40B4-BE49-F238E27FC236}">
                <a16:creationId xmlns="" xmlns:a16="http://schemas.microsoft.com/office/drawing/2014/main" id="{3A74958E-3054-818D-2AED-C87EC39FDC40}"/>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137178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 xmlns:a16="http://schemas.microsoft.com/office/drawing/2014/main"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Tree>
    <p:extLst>
      <p:ext uri="{BB962C8B-B14F-4D97-AF65-F5344CB8AC3E}">
        <p14:creationId xmlns="" xmlns:p14="http://schemas.microsoft.com/office/powerpoint/2010/main" val="3796406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360" y="1"/>
            <a:ext cx="108732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can violate for any of the four types of constraints.</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 xmlns:a16="http://schemas.microsoft.com/office/drawing/2014/main" id="{E5878C3B-484B-1D9B-320C-1666633B454A}"/>
              </a:ext>
            </a:extLst>
          </p:cNvPr>
          <p:cNvSpPr txBox="1"/>
          <p:nvPr/>
        </p:nvSpPr>
        <p:spPr>
          <a:xfrm>
            <a:off x="325728" y="692696"/>
            <a:ext cx="11530117" cy="258532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Important: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an attribute value is not of the appropriate data type.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Entity integrity can be violated if a key value in the new tuple </a:t>
            </a:r>
            <a:r>
              <a:rPr lang="en-IN" i="1"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already exists in another tuple in the relation r(R).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Entity integrity can be violated if any part of the primary key of the new tuple </a:t>
            </a:r>
            <a:r>
              <a:rPr lang="en-IN" i="1"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Referential integrity can be violated if the value of any foreign key in </a:t>
            </a:r>
            <a:r>
              <a:rPr lang="en-IN" i="1"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refers to a tuple that does not exist in the referenced relation.</a:t>
            </a:r>
          </a:p>
        </p:txBody>
      </p:sp>
      <p:sp>
        <p:nvSpPr>
          <p:cNvPr id="2" name="Rectangle 1">
            <a:extLst>
              <a:ext uri="{FF2B5EF4-FFF2-40B4-BE49-F238E27FC236}">
                <a16:creationId xmlns="" xmlns:a16="http://schemas.microsoft.com/office/drawing/2014/main" id="{EBB76FC5-10E9-E079-D715-771171600392}"/>
              </a:ext>
            </a:extLst>
          </p:cNvPr>
          <p:cNvSpPr/>
          <p:nvPr/>
        </p:nvSpPr>
        <p:spPr>
          <a:xfrm>
            <a:off x="406573" y="4221088"/>
            <a:ext cx="11449272"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Important :</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Your database table has </a:t>
            </a:r>
            <a:r>
              <a:rPr lang="en-IN" b="1" dirty="0">
                <a:latin typeface="Arial" panose="020B0604020202020204" pitchFamily="34" charset="0"/>
                <a:cs typeface="Arial" panose="020B0604020202020204" pitchFamily="34" charset="0"/>
              </a:rPr>
              <a:t>X</a:t>
            </a:r>
            <a:r>
              <a:rPr lang="en-IN" dirty="0">
                <a:latin typeface="Arial" panose="020B0604020202020204" pitchFamily="34" charset="0"/>
                <a:cs typeface="Arial" panose="020B0604020202020204" pitchFamily="34" charset="0"/>
              </a:rPr>
              <a:t> columns, Where as the </a:t>
            </a:r>
            <a:r>
              <a:rPr lang="en-IN" b="1" dirty="0">
                <a:latin typeface="Arial" panose="020B0604020202020204" pitchFamily="34" charset="0"/>
                <a:cs typeface="Arial" panose="020B0604020202020204" pitchFamily="34" charset="0"/>
              </a:rPr>
              <a:t>VALUES</a:t>
            </a:r>
            <a:r>
              <a:rPr lang="en-IN" dirty="0">
                <a:latin typeface="Arial" panose="020B0604020202020204" pitchFamily="34" charset="0"/>
                <a:cs typeface="Arial" panose="020B0604020202020204" pitchFamily="34" charset="0"/>
              </a:rPr>
              <a:t> you are passing are for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This mismatch of column-values will giving you the error.</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Inserting a string into a string column that exceeds the column maximum length. </a:t>
            </a:r>
            <a:r>
              <a:rPr lang="en-US" dirty="0">
                <a:solidFill>
                  <a:schemeClr val="accent6">
                    <a:lumMod val="50000"/>
                  </a:schemeClr>
                </a:solidFill>
                <a:latin typeface="Arial" panose="020B0604020202020204" pitchFamily="34" charset="0"/>
                <a:cs typeface="Arial" panose="020B0604020202020204" pitchFamily="34" charset="0"/>
              </a:rPr>
              <a:t>Data too long for column error will be raise.</a:t>
            </a:r>
          </a:p>
          <a:p>
            <a:pPr marL="342900" indent="-342900">
              <a:buFont typeface="Arial" panose="020B0604020202020204" pitchFamily="34" charset="0"/>
              <a:buChar char="•"/>
            </a:pPr>
            <a:endParaRPr lang="en-US" sz="800" dirty="0">
              <a:solidFill>
                <a:schemeClr val="accent6">
                  <a:lumMod val="5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accent6">
                    <a:lumMod val="50000"/>
                  </a:schemeClr>
                </a:solidFill>
                <a:latin typeface="Arial" panose="020B0604020202020204" pitchFamily="34" charset="0"/>
                <a:cs typeface="Arial" panose="020B0604020202020204" pitchFamily="34" charset="0"/>
              </a:rPr>
              <a:t>Inserting data into a column than does not exists, then Unknown column error will raise.</a:t>
            </a:r>
            <a:endParaRPr lang="en-IN" dirty="0">
              <a:solidFill>
                <a:schemeClr val="accent6">
                  <a:lumMod val="5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B45ACCD8-D4AE-EFBF-6A31-BA59F816BC05}"/>
              </a:ext>
            </a:extLst>
          </p:cNvPr>
          <p:cNvSpPr/>
          <p:nvPr/>
        </p:nvSpPr>
        <p:spPr>
          <a:xfrm>
            <a:off x="406573" y="3645024"/>
            <a:ext cx="108732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will also fail in following cases.</a:t>
            </a:r>
            <a:endParaRPr lang="en-IN" sz="3200" i="1" dirty="0">
              <a:solidFill>
                <a:srgbClr val="FF9900"/>
              </a:solidFill>
              <a:latin typeface="Arial" pitchFamily="34" charset="0"/>
              <a:cs typeface="Arial" pitchFamily="34" charset="0"/>
            </a:endParaRPr>
          </a:p>
        </p:txBody>
      </p:sp>
    </p:spTree>
    <p:extLst>
      <p:ext uri="{BB962C8B-B14F-4D97-AF65-F5344CB8AC3E}">
        <p14:creationId xmlns="" xmlns:p14="http://schemas.microsoft.com/office/powerpoint/2010/main" val="35946440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3952AB1A-6A88-85C2-E9CA-C032D0CBD64C}"/>
              </a:ext>
            </a:extLst>
          </p:cNvPr>
          <p:cNvSpPr/>
          <p:nvPr/>
        </p:nvSpPr>
        <p:spPr>
          <a:xfrm>
            <a:off x="407368" y="1561788"/>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5" name="Rectangle 4">
            <a:extLst>
              <a:ext uri="{FF2B5EF4-FFF2-40B4-BE49-F238E27FC236}">
                <a16:creationId xmlns="" xmlns:a16="http://schemas.microsoft.com/office/drawing/2014/main" id="{CC3930EF-9C39-BC08-3DC4-5F28325FEEE1}"/>
              </a:ext>
            </a:extLst>
          </p:cNvPr>
          <p:cNvSpPr/>
          <p:nvPr/>
        </p:nvSpPr>
        <p:spPr>
          <a:xfrm>
            <a:off x="290449" y="548680"/>
            <a:ext cx="11278159" cy="400110"/>
          </a:xfrm>
          <a:prstGeom prst="rect">
            <a:avLst/>
          </a:prstGeom>
        </p:spPr>
        <p:txBody>
          <a:bodyPr wrap="square">
            <a:spAutoFit/>
          </a:bodyPr>
          <a:lstStyle/>
          <a:p>
            <a:r>
              <a:rPr lang="en-IN" sz="2000" dirty="0">
                <a:solidFill>
                  <a:srgbClr val="0077AA"/>
                </a:solidFill>
                <a:latin typeface="Liberation Mono"/>
              </a:rPr>
              <a:t>INSERT [INTO] </a:t>
            </a:r>
            <a:r>
              <a:rPr lang="en-IN" sz="2000" dirty="0" err="1">
                <a:latin typeface="Liberation Mono"/>
              </a:rPr>
              <a:t>tbl_name</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latin typeface="Liberation Mono"/>
            </a:endParaRPr>
          </a:p>
        </p:txBody>
      </p:sp>
      <p:sp>
        <p:nvSpPr>
          <p:cNvPr id="6" name="Rectangle 5">
            <a:extLst>
              <a:ext uri="{FF2B5EF4-FFF2-40B4-BE49-F238E27FC236}">
                <a16:creationId xmlns="" xmlns:a16="http://schemas.microsoft.com/office/drawing/2014/main" id="{98E4293A-ABB3-7C5A-FD12-543F66B4B2D0}"/>
              </a:ext>
            </a:extLst>
          </p:cNvPr>
          <p:cNvSpPr/>
          <p:nvPr/>
        </p:nvSpPr>
        <p:spPr>
          <a:xfrm>
            <a:off x="2207568" y="3645024"/>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 xmlns:p14="http://schemas.microsoft.com/office/powerpoint/2010/main" val="13857272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update row(s)</a:t>
            </a:r>
          </a:p>
        </p:txBody>
      </p:sp>
      <p:sp>
        <p:nvSpPr>
          <p:cNvPr id="14" name="TextBox 13">
            <a:extLst>
              <a:ext uri="{FF2B5EF4-FFF2-40B4-BE49-F238E27FC236}">
                <a16:creationId xmlns="" xmlns:a16="http://schemas.microsoft.com/office/drawing/2014/main" id="{72723C61-7C4A-4435-92D1-771199F277AD}"/>
              </a:ext>
            </a:extLst>
          </p:cNvPr>
          <p:cNvSpPr txBox="1"/>
          <p:nvPr/>
        </p:nvSpPr>
        <p:spPr>
          <a:xfrm>
            <a:off x="6744072" y="1848138"/>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 xmlns:a16="http://schemas.microsoft.com/office/drawing/2014/main" id="{0119DCDE-8C0D-9C42-2F4F-051568AEEC25}"/>
              </a:ext>
            </a:extLst>
          </p:cNvPr>
          <p:cNvSpPr/>
          <p:nvPr/>
        </p:nvSpPr>
        <p:spPr>
          <a:xfrm>
            <a:off x="1107792" y="3276600"/>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
        <p:nvSpPr>
          <p:cNvPr id="9" name="Rectangle 8">
            <a:extLst>
              <a:ext uri="{FF2B5EF4-FFF2-40B4-BE49-F238E27FC236}">
                <a16:creationId xmlns="" xmlns:a16="http://schemas.microsoft.com/office/drawing/2014/main" id="{E5C61273-96B0-FA0C-0440-468564D37AB0}"/>
              </a:ext>
            </a:extLst>
          </p:cNvPr>
          <p:cNvSpPr/>
          <p:nvPr/>
        </p:nvSpPr>
        <p:spPr>
          <a:xfrm>
            <a:off x="263352" y="404664"/>
            <a:ext cx="10729192" cy="707886"/>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endParaRPr lang="en-US" sz="2000" dirty="0">
              <a:latin typeface="Liberation Mono"/>
            </a:endParaRPr>
          </a:p>
        </p:txBody>
      </p:sp>
    </p:spTree>
    <p:extLst>
      <p:ext uri="{BB962C8B-B14F-4D97-AF65-F5344CB8AC3E}">
        <p14:creationId xmlns="" xmlns:p14="http://schemas.microsoft.com/office/powerpoint/2010/main" val="3069923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delete row(s)</a:t>
            </a:r>
          </a:p>
        </p:txBody>
      </p:sp>
      <p:sp>
        <p:nvSpPr>
          <p:cNvPr id="3" name="Rectangle 2">
            <a:extLst>
              <a:ext uri="{FF2B5EF4-FFF2-40B4-BE49-F238E27FC236}">
                <a16:creationId xmlns="" xmlns:a16="http://schemas.microsoft.com/office/drawing/2014/main"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
        <p:nvSpPr>
          <p:cNvPr id="4" name="Rectangle 3">
            <a:extLst>
              <a:ext uri="{FF2B5EF4-FFF2-40B4-BE49-F238E27FC236}">
                <a16:creationId xmlns="" xmlns:a16="http://schemas.microsoft.com/office/drawing/2014/main" id="{FA20B399-B40B-8D8A-CD93-242BA33D910C}"/>
              </a:ext>
            </a:extLst>
          </p:cNvPr>
          <p:cNvSpPr/>
          <p:nvPr/>
        </p:nvSpPr>
        <p:spPr>
          <a:xfrm>
            <a:off x="263352" y="476672"/>
            <a:ext cx="8839200" cy="70788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endParaRPr lang="en-US" sz="2000" dirty="0">
              <a:latin typeface="Liberation Mono"/>
            </a:endParaRPr>
          </a:p>
        </p:txBody>
      </p:sp>
    </p:spTree>
    <p:extLst>
      <p:ext uri="{BB962C8B-B14F-4D97-AF65-F5344CB8AC3E}">
        <p14:creationId xmlns="" xmlns:p14="http://schemas.microsoft.com/office/powerpoint/2010/main" val="38752605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
        <p:nvSpPr>
          <p:cNvPr id="3" name="Rectangle 2">
            <a:extLst>
              <a:ext uri="{FF2B5EF4-FFF2-40B4-BE49-F238E27FC236}">
                <a16:creationId xmlns="" xmlns:a16="http://schemas.microsoft.com/office/drawing/2014/main" id="{96EA69A9-2275-7DF6-DFCF-AC34CD260185}"/>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cs typeface="Arial" panose="020B0604020202020204" pitchFamily="34" charset="0"/>
              </a:rPr>
              <a:t>AUTO_INCREMENT </a:t>
            </a:r>
            <a:r>
              <a:rPr lang="en-US" dirty="0">
                <a:solidFill>
                  <a:srgbClr val="000000"/>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cs typeface="Arial" panose="020B0604020202020204" pitchFamily="34" charset="0"/>
              </a:rPr>
              <a:t> UNIQUE KEY </a:t>
            </a:r>
            <a:r>
              <a:rPr lang="en-US" dirty="0">
                <a:solidFill>
                  <a:schemeClr val="bg1">
                    <a:lumMod val="50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cs typeface="Arial" panose="020B0604020202020204" pitchFamily="34" charset="0"/>
              </a:rPr>
              <a:t> PRIMARY KEY </a:t>
            </a:r>
            <a:r>
              <a:rPr lang="en-US" dirty="0">
                <a:solidFill>
                  <a:srgbClr val="000000"/>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a:t>
            </a:r>
            <a:endParaRPr lang="en-IN"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6041805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91638CC2-DF30-300F-1E61-EC132F532C33}"/>
              </a:ext>
            </a:extLst>
          </p:cNvPr>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052A56A0-AA01-FB4E-0B84-CB7884572521}"/>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55891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10" name="Rectangle 9">
            <a:extLst>
              <a:ext uri="{FF2B5EF4-FFF2-40B4-BE49-F238E27FC236}">
                <a16:creationId xmlns="" xmlns:a16="http://schemas.microsoft.com/office/drawing/2014/main" id="{58639E09-8671-429F-A84D-38A2FB0A1C06}"/>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 xmlns:a16="http://schemas.microsoft.com/office/drawing/2014/main" id="{EDCA90A6-E886-4156-8AC1-AD96826DECB6}"/>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 xmlns:a16="http://schemas.microsoft.com/office/drawing/2014/main" id="{00D74674-582E-433A-939A-183876D246DB}"/>
              </a:ext>
            </a:extLst>
          </p:cNvPr>
          <p:cNvSpPr txBox="1"/>
          <p:nvPr/>
        </p:nvSpPr>
        <p:spPr>
          <a:xfrm>
            <a:off x="4771004" y="2276872"/>
            <a:ext cx="2223923"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 xmlns:a16="http://schemas.microsoft.com/office/drawing/2014/main" id="{C9813531-AC4C-46B3-9CFE-85225D89B018}"/>
              </a:ext>
            </a:extLst>
          </p:cNvPr>
          <p:cNvSpPr txBox="1"/>
          <p:nvPr/>
        </p:nvSpPr>
        <p:spPr>
          <a:xfrm>
            <a:off x="9847562" y="2276872"/>
            <a:ext cx="208108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p>
        </p:txBody>
      </p:sp>
      <p:sp>
        <p:nvSpPr>
          <p:cNvPr id="18" name="TextBox 4">
            <a:extLst>
              <a:ext uri="{FF2B5EF4-FFF2-40B4-BE49-F238E27FC236}">
                <a16:creationId xmlns="" xmlns:a16="http://schemas.microsoft.com/office/drawing/2014/main" id="{538D7DD9-7751-4D7E-8D6B-76F445598B88}"/>
              </a:ext>
            </a:extLst>
          </p:cNvPr>
          <p:cNvSpPr txBox="1"/>
          <p:nvPr/>
        </p:nvSpPr>
        <p:spPr>
          <a:xfrm>
            <a:off x="7409687" y="2276872"/>
            <a:ext cx="208108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 xmlns:a16="http://schemas.microsoft.com/office/drawing/2014/main" id="{6F38807E-9DF8-49BA-B7A9-FC2C7B2FB5CF}"/>
              </a:ext>
            </a:extLst>
          </p:cNvPr>
          <p:cNvSpPr/>
          <p:nvPr/>
        </p:nvSpPr>
        <p:spPr>
          <a:xfrm>
            <a:off x="2415534" y="1916832"/>
            <a:ext cx="1985029"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 xmlns:a16="http://schemas.microsoft.com/office/drawing/2014/main" id="{D93F6A11-1A0B-4A71-96FA-3C658A4236AB}"/>
              </a:ext>
            </a:extLst>
          </p:cNvPr>
          <p:cNvSpPr txBox="1"/>
          <p:nvPr/>
        </p:nvSpPr>
        <p:spPr>
          <a:xfrm>
            <a:off x="2415535" y="2276872"/>
            <a:ext cx="1964951"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 xmlns:a16="http://schemas.microsoft.com/office/drawing/2014/main" id="{2242D56B-5252-4AD1-9242-02566D0B09A2}"/>
              </a:ext>
            </a:extLst>
          </p:cNvPr>
          <p:cNvSpPr/>
          <p:nvPr/>
        </p:nvSpPr>
        <p:spPr>
          <a:xfrm>
            <a:off x="4771004" y="1916832"/>
            <a:ext cx="2223923"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 xmlns:a16="http://schemas.microsoft.com/office/drawing/2014/main" id="{60BCF4B4-20D2-418C-A6FA-91F42912E3AC}"/>
              </a:ext>
            </a:extLst>
          </p:cNvPr>
          <p:cNvSpPr/>
          <p:nvPr/>
        </p:nvSpPr>
        <p:spPr>
          <a:xfrm>
            <a:off x="7409687"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 xmlns:a16="http://schemas.microsoft.com/office/drawing/2014/main" id="{9C034FE0-D7F2-489F-B5C5-C84D05074D86}"/>
              </a:ext>
            </a:extLst>
          </p:cNvPr>
          <p:cNvSpPr/>
          <p:nvPr/>
        </p:nvSpPr>
        <p:spPr>
          <a:xfrm>
            <a:off x="9847562"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83979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4" grpId="0"/>
      <p:bldP spid="17" grpId="0" animBg="1"/>
      <p:bldP spid="19" grpId="0"/>
      <p:bldP spid="20" grpId="0"/>
      <p:bldP spid="2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 xmlns:a16="http://schemas.microsoft.com/office/drawing/2014/main" id="{C6B722D2-3B8B-1FF4-3ABA-419449AEA0D4}"/>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err="1">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8792591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912C66F9-AFE0-E590-B75F-CDA9E7DC5A33}"/>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err="1">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r>
              <a:rPr lang="en-IN" dirty="0">
                <a:latin typeface="Liberation Mono"/>
                <a:cs typeface="Arial" panose="020B0604020202020204" pitchFamily="34" charset="0"/>
              </a:rPr>
              <a:t>(size)</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837034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 xmlns:a16="http://schemas.microsoft.com/office/drawing/2014/main" id="{973CF11B-0932-4E50-AD98-3D0817EB9826}"/>
              </a:ext>
            </a:extLst>
          </p:cNvPr>
          <p:cNvSpPr txBox="1"/>
          <p:nvPr/>
        </p:nvSpPr>
        <p:spPr>
          <a:xfrm>
            <a:off x="479376" y="4365104"/>
            <a:ext cx="10945216" cy="1169551"/>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p:txBody>
      </p:sp>
    </p:spTree>
    <p:extLst>
      <p:ext uri="{BB962C8B-B14F-4D97-AF65-F5344CB8AC3E}">
        <p14:creationId xmlns="" xmlns:p14="http://schemas.microsoft.com/office/powerpoint/2010/main" val="5835134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 xmlns:a16="http://schemas.microsoft.com/office/drawing/2014/main" id="{789D37B7-7A04-4E8D-9981-5258B75421C5}"/>
              </a:ext>
            </a:extLst>
          </p:cNvPr>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77172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609FB7D5-F5A8-4D4F-BCC4-E6E422ECF696}"/>
              </a:ext>
            </a:extLst>
          </p:cNvPr>
          <p:cNvSpPr txBox="1"/>
          <p:nvPr/>
        </p:nvSpPr>
        <p:spPr>
          <a:xfrm>
            <a:off x="216468" y="3650248"/>
            <a:ext cx="11810107" cy="1938992"/>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a:p>
            <a:pPr>
              <a:lnSpc>
                <a:spcPct val="100000"/>
              </a:lnSpc>
            </a:pPr>
            <a:r>
              <a:rPr lang="en-US" sz="1800" dirty="0">
                <a:solidFill>
                  <a:schemeClr val="tx1"/>
                </a:solidFill>
                <a:latin typeface="Arial" panose="020B0604020202020204" pitchFamily="34" charset="0"/>
                <a:cs typeface="Arial" panose="020B0604020202020204" pitchFamily="34" charset="0"/>
              </a:rPr>
              <a:t>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0CF0B22D-05D6-38E4-9325-F485E5C65CCE}"/>
              </a:ext>
            </a:extLst>
          </p:cNvPr>
          <p:cNvSpPr/>
          <p:nvPr/>
        </p:nvSpPr>
        <p:spPr>
          <a:xfrm>
            <a:off x="7464152" y="188640"/>
            <a:ext cx="4562423"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PRIMARY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958690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C719848B-35AE-4D16-A9C7-09A7B14F8FA2}"/>
              </a:ext>
            </a:extLst>
          </p:cNvPr>
          <p:cNvSpPr/>
          <p:nvPr/>
        </p:nvSpPr>
        <p:spPr>
          <a:xfrm>
            <a:off x="551383" y="119675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 xmlns:a16="http://schemas.microsoft.com/office/drawing/2014/main" id="{F65CC5A8-2E35-E45F-CBB1-752256FE3AA0}"/>
              </a:ext>
            </a:extLst>
          </p:cNvPr>
          <p:cNvSpPr/>
          <p:nvPr/>
        </p:nvSpPr>
        <p:spPr>
          <a:xfrm>
            <a:off x="551384" y="4827152"/>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
        <p:nvSpPr>
          <p:cNvPr id="5" name="TextBox 4">
            <a:extLst>
              <a:ext uri="{FF2B5EF4-FFF2-40B4-BE49-F238E27FC236}">
                <a16:creationId xmlns="" xmlns:a16="http://schemas.microsoft.com/office/drawing/2014/main" id="{CEEAA995-E6BC-5701-E40F-7C340DB0425A}"/>
              </a:ext>
            </a:extLst>
          </p:cNvPr>
          <p:cNvSpPr txBox="1"/>
          <p:nvPr/>
        </p:nvSpPr>
        <p:spPr>
          <a:xfrm>
            <a:off x="7824192" y="260648"/>
            <a:ext cx="4258727" cy="400110"/>
          </a:xfrm>
          <a:prstGeom prst="rect">
            <a:avLst/>
          </a:prstGeom>
          <a:noFill/>
        </p:spPr>
        <p:txBody>
          <a:bodyPr wrap="square">
            <a:spAutoFit/>
          </a:bodyPr>
          <a:lstStyle/>
          <a:p>
            <a:r>
              <a:rPr lang="en-IN" sz="2000" dirty="0">
                <a:latin typeface="Liberation Mono"/>
              </a:rPr>
              <a:t>information_schema.table_constraints</a:t>
            </a:r>
            <a:endParaRPr lang="en-IN" sz="2000" dirty="0"/>
          </a:p>
        </p:txBody>
      </p:sp>
    </p:spTree>
    <p:extLst>
      <p:ext uri="{BB962C8B-B14F-4D97-AF65-F5344CB8AC3E}">
        <p14:creationId xmlns=""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
        <p:nvSpPr>
          <p:cNvPr id="7" name="Rectangle 6">
            <a:extLst>
              <a:ext uri="{FF2B5EF4-FFF2-40B4-BE49-F238E27FC236}">
                <a16:creationId xmlns="" xmlns:a16="http://schemas.microsoft.com/office/drawing/2014/main" id="{959CAC97-71A9-7F6A-45D0-06EC517A7282}"/>
              </a:ext>
            </a:extLst>
          </p:cNvPr>
          <p:cNvSpPr/>
          <p:nvPr/>
        </p:nvSpPr>
        <p:spPr>
          <a:xfrm>
            <a:off x="7464152" y="188640"/>
            <a:ext cx="4562423"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UNIQUE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9253891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4CBEF26E-B1F0-4181-B7BE-DDDF9E958030}"/>
              </a:ext>
            </a:extLst>
          </p:cNvPr>
          <p:cNvSpPr/>
          <p:nvPr/>
        </p:nvSpPr>
        <p:spPr>
          <a:xfrm>
            <a:off x="551383" y="1121707"/>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 xmlns:a16="http://schemas.microsoft.com/office/drawing/2014/main" id="{67E57BE3-4A1E-F74A-FE7B-18F43831AD68}"/>
              </a:ext>
            </a:extLst>
          </p:cNvPr>
          <p:cNvSpPr/>
          <p:nvPr/>
        </p:nvSpPr>
        <p:spPr>
          <a:xfrm>
            <a:off x="551384" y="4725144"/>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 column_name | constraint_name };</a:t>
            </a:r>
          </a:p>
        </p:txBody>
      </p:sp>
      <p:sp>
        <p:nvSpPr>
          <p:cNvPr id="4" name="TextBox 3">
            <a:extLst>
              <a:ext uri="{FF2B5EF4-FFF2-40B4-BE49-F238E27FC236}">
                <a16:creationId xmlns="" xmlns:a16="http://schemas.microsoft.com/office/drawing/2014/main" id="{81590ACD-1C9D-B459-4B3A-CD1825FD7C96}"/>
              </a:ext>
            </a:extLst>
          </p:cNvPr>
          <p:cNvSpPr txBox="1"/>
          <p:nvPr/>
        </p:nvSpPr>
        <p:spPr>
          <a:xfrm>
            <a:off x="7824192" y="260648"/>
            <a:ext cx="4258727" cy="400110"/>
          </a:xfrm>
          <a:prstGeom prst="rect">
            <a:avLst/>
          </a:prstGeom>
          <a:noFill/>
        </p:spPr>
        <p:txBody>
          <a:bodyPr wrap="square">
            <a:spAutoFit/>
          </a:bodyPr>
          <a:lstStyle/>
          <a:p>
            <a:r>
              <a:rPr lang="en-IN" sz="2000" dirty="0">
                <a:latin typeface="Liberation Mono"/>
              </a:rPr>
              <a:t>information_schema.table_constraints</a:t>
            </a:r>
            <a:endParaRPr lang="en-IN" sz="2000" dirty="0"/>
          </a:p>
        </p:txBody>
      </p:sp>
    </p:spTree>
    <p:extLst>
      <p:ext uri="{BB962C8B-B14F-4D97-AF65-F5344CB8AC3E}">
        <p14:creationId xmlns="" xmlns:p14="http://schemas.microsoft.com/office/powerpoint/2010/main" val="36137911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 xmlns:a16="http://schemas.microsoft.com/office/drawing/2014/main" id="{77271AF6-2DA2-4C26-A817-0A825B9BAE51}"/>
              </a:ext>
            </a:extLst>
          </p:cNvPr>
          <p:cNvSpPr/>
          <p:nvPr/>
        </p:nvSpPr>
        <p:spPr>
          <a:xfrm>
            <a:off x="2639616" y="3573016"/>
            <a:ext cx="691276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t>
            </a:r>
          </a:p>
        </p:txBody>
      </p:sp>
    </p:spTree>
    <p:extLst>
      <p:ext uri="{BB962C8B-B14F-4D97-AF65-F5344CB8AC3E}">
        <p14:creationId xmlns="" xmlns:p14="http://schemas.microsoft.com/office/powerpoint/2010/main" val="7582664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 xmlns:p14="http://schemas.microsoft.com/office/powerpoint/2010/main" val="343476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26" name="TextBox 4">
            <a:extLst>
              <a:ext uri="{FF2B5EF4-FFF2-40B4-BE49-F238E27FC236}">
                <a16:creationId xmlns="" xmlns:a16="http://schemas.microsoft.com/office/drawing/2014/main" id="{20946110-F3E8-40E3-9676-FB824CE1EF73}"/>
              </a:ext>
            </a:extLst>
          </p:cNvPr>
          <p:cNvSpPr txBox="1"/>
          <p:nvPr/>
        </p:nvSpPr>
        <p:spPr>
          <a:xfrm>
            <a:off x="2423593" y="2278822"/>
            <a:ext cx="1808524" cy="92332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 xmlns:a16="http://schemas.microsoft.com/office/drawing/2014/main" id="{86C9DE47-F852-4AFB-9BE2-68D7EB386403}"/>
              </a:ext>
            </a:extLst>
          </p:cNvPr>
          <p:cNvSpPr/>
          <p:nvPr/>
        </p:nvSpPr>
        <p:spPr>
          <a:xfrm>
            <a:off x="9802598" y="1918799"/>
            <a:ext cx="2180641"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 xmlns:a16="http://schemas.microsoft.com/office/drawing/2014/main" id="{57046FE5-1679-441F-BA13-495986EF56C2}"/>
              </a:ext>
            </a:extLst>
          </p:cNvPr>
          <p:cNvSpPr/>
          <p:nvPr/>
        </p:nvSpPr>
        <p:spPr>
          <a:xfrm>
            <a:off x="4533927" y="1909490"/>
            <a:ext cx="237555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 xmlns:a16="http://schemas.microsoft.com/office/drawing/2014/main" id="{7B5A4814-66DD-4E55-A395-B9F34714EFEA}"/>
              </a:ext>
            </a:extLst>
          </p:cNvPr>
          <p:cNvSpPr/>
          <p:nvPr/>
        </p:nvSpPr>
        <p:spPr>
          <a:xfrm>
            <a:off x="7328592" y="1918799"/>
            <a:ext cx="205560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 xmlns:a16="http://schemas.microsoft.com/office/drawing/2014/main" id="{5C0BDFE7-2335-44E2-8A2E-C5E8DD9E4350}"/>
              </a:ext>
            </a:extLst>
          </p:cNvPr>
          <p:cNvSpPr/>
          <p:nvPr/>
        </p:nvSpPr>
        <p:spPr>
          <a:xfrm>
            <a:off x="2423594" y="1909490"/>
            <a:ext cx="18085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sp>
        <p:nvSpPr>
          <p:cNvPr id="2" name="TextBox 4">
            <a:extLst>
              <a:ext uri="{FF2B5EF4-FFF2-40B4-BE49-F238E27FC236}">
                <a16:creationId xmlns="" xmlns:a16="http://schemas.microsoft.com/office/drawing/2014/main" id="{F932B940-6A80-47DA-829E-4A613FD0B722}"/>
              </a:ext>
            </a:extLst>
          </p:cNvPr>
          <p:cNvSpPr txBox="1"/>
          <p:nvPr/>
        </p:nvSpPr>
        <p:spPr>
          <a:xfrm>
            <a:off x="4533928" y="2278838"/>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sp>
        <p:nvSpPr>
          <p:cNvPr id="27" name="TextBox 4">
            <a:extLst>
              <a:ext uri="{FF2B5EF4-FFF2-40B4-BE49-F238E27FC236}">
                <a16:creationId xmlns="" xmlns:a16="http://schemas.microsoft.com/office/drawing/2014/main" id="{05DAF722-F723-4E3F-A184-637E6D3898B0}"/>
              </a:ext>
            </a:extLst>
          </p:cNvPr>
          <p:cNvSpPr txBox="1"/>
          <p:nvPr/>
        </p:nvSpPr>
        <p:spPr>
          <a:xfrm>
            <a:off x="7327881"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 xmlns:a16="http://schemas.microsoft.com/office/drawing/2014/main" id="{DB657414-EF56-48C4-AE23-E300C67885DD}"/>
              </a:ext>
            </a:extLst>
          </p:cNvPr>
          <p:cNvSpPr txBox="1"/>
          <p:nvPr/>
        </p:nvSpPr>
        <p:spPr>
          <a:xfrm>
            <a:off x="9802598"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9" name="Rectangle 18">
            <a:extLst>
              <a:ext uri="{FF2B5EF4-FFF2-40B4-BE49-F238E27FC236}">
                <a16:creationId xmlns="" xmlns:a16="http://schemas.microsoft.com/office/drawing/2014/main"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 xmlns:a16="http://schemas.microsoft.com/office/drawing/2014/main" id="{3F3F2131-0422-120B-6F66-1CDAF3BA8BC0}"/>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Tree>
    <p:extLst>
      <p:ext uri="{BB962C8B-B14F-4D97-AF65-F5344CB8AC3E}">
        <p14:creationId xmlns="" xmlns:p14="http://schemas.microsoft.com/office/powerpoint/2010/main" val="276815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 grpId="0"/>
      <p:bldP spid="16" grpId="0"/>
      <p:bldP spid="17" grpId="0"/>
      <p:bldP spid="23" grpId="0"/>
      <p:bldP spid="2" grpId="0" animBg="1"/>
      <p:bldP spid="27" grpId="0" animBg="1"/>
      <p:bldP spid="2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 xmlns:p14="http://schemas.microsoft.com/office/powerpoint/2010/main" val="10246141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
        <p:nvSpPr>
          <p:cNvPr id="3" name="TextBox 2">
            <a:extLst>
              <a:ext uri="{FF2B5EF4-FFF2-40B4-BE49-F238E27FC236}">
                <a16:creationId xmlns="" xmlns:a16="http://schemas.microsoft.com/office/drawing/2014/main" id="{2C64A398-0654-9EAF-24C4-71A23BA68C11}"/>
              </a:ext>
            </a:extLst>
          </p:cNvPr>
          <p:cNvSpPr txBox="1"/>
          <p:nvPr/>
        </p:nvSpPr>
        <p:spPr>
          <a:xfrm>
            <a:off x="191345" y="361981"/>
            <a:ext cx="4303683" cy="400110"/>
          </a:xfrm>
          <a:prstGeom prst="rect">
            <a:avLst/>
          </a:prstGeom>
          <a:noFill/>
        </p:spPr>
        <p:txBody>
          <a:bodyPr wrap="square">
            <a:spAutoFit/>
          </a:bodyPr>
          <a:lstStyle/>
          <a:p>
            <a:r>
              <a:rPr lang="en-IN" sz="2000" dirty="0">
                <a:latin typeface="Liberation Mono"/>
                <a:cs typeface="Arial" panose="020B0604020202020204" pitchFamily="34" charset="0"/>
              </a:rPr>
              <a:t>information_schema.table_constraints </a:t>
            </a:r>
            <a:endParaRPr lang="en-IN" sz="2000" dirty="0">
              <a:latin typeface="Liberation Mono"/>
            </a:endParaRPr>
          </a:p>
        </p:txBody>
      </p:sp>
    </p:spTree>
    <p:extLst>
      <p:ext uri="{BB962C8B-B14F-4D97-AF65-F5344CB8AC3E}">
        <p14:creationId xmlns="" xmlns:p14="http://schemas.microsoft.com/office/powerpoint/2010/main" val="3214496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
        <p:nvSpPr>
          <p:cNvPr id="4" name="TextBox 3">
            <a:extLst>
              <a:ext uri="{FF2B5EF4-FFF2-40B4-BE49-F238E27FC236}">
                <a16:creationId xmlns="" xmlns:a16="http://schemas.microsoft.com/office/drawing/2014/main" id="{013B2248-A4F8-B4FE-AD5C-316FA7FB3C68}"/>
              </a:ext>
            </a:extLst>
          </p:cNvPr>
          <p:cNvSpPr txBox="1"/>
          <p:nvPr/>
        </p:nvSpPr>
        <p:spPr>
          <a:xfrm>
            <a:off x="191345" y="361981"/>
            <a:ext cx="4303683" cy="400110"/>
          </a:xfrm>
          <a:prstGeom prst="rect">
            <a:avLst/>
          </a:prstGeom>
          <a:noFill/>
        </p:spPr>
        <p:txBody>
          <a:bodyPr wrap="square">
            <a:spAutoFit/>
          </a:bodyPr>
          <a:lstStyle/>
          <a:p>
            <a:r>
              <a:rPr lang="en-IN" sz="2000" dirty="0">
                <a:latin typeface="Liberation Mono"/>
                <a:cs typeface="Arial" panose="020B0604020202020204" pitchFamily="34" charset="0"/>
              </a:rPr>
              <a:t>information_schema.table_constraints </a:t>
            </a:r>
            <a:endParaRPr lang="en-IN" sz="2000" dirty="0">
              <a:latin typeface="Liberation Mono"/>
            </a:endParaRPr>
          </a:p>
        </p:txBody>
      </p:sp>
    </p:spTree>
    <p:extLst>
      <p:ext uri="{BB962C8B-B14F-4D97-AF65-F5344CB8AC3E}">
        <p14:creationId xmlns="" xmlns:p14="http://schemas.microsoft.com/office/powerpoint/2010/main" val="3717166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
        <p:nvSpPr>
          <p:cNvPr id="15" name="Rectangle 14">
            <a:extLst>
              <a:ext uri="{FF2B5EF4-FFF2-40B4-BE49-F238E27FC236}">
                <a16:creationId xmlns="" xmlns:a16="http://schemas.microsoft.com/office/drawing/2014/main" id="{BBF9CC38-BA40-A434-030B-BE78D1BDD026}"/>
              </a:ext>
            </a:extLst>
          </p:cNvPr>
          <p:cNvSpPr/>
          <p:nvPr/>
        </p:nvSpPr>
        <p:spPr>
          <a:xfrm>
            <a:off x="435032" y="3581401"/>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17" name="TextBox 16">
            <a:extLst>
              <a:ext uri="{FF2B5EF4-FFF2-40B4-BE49-F238E27FC236}">
                <a16:creationId xmlns="" xmlns:a16="http://schemas.microsoft.com/office/drawing/2014/main" id="{9846D618-88FA-ED0F-BEAC-824A4A535B68}"/>
              </a:ext>
            </a:extLst>
          </p:cNvPr>
          <p:cNvSpPr txBox="1"/>
          <p:nvPr/>
        </p:nvSpPr>
        <p:spPr>
          <a:xfrm>
            <a:off x="435032" y="4241686"/>
            <a:ext cx="4292816" cy="400110"/>
          </a:xfrm>
          <a:prstGeom prst="rect">
            <a:avLst/>
          </a:prstGeom>
          <a:noFill/>
        </p:spPr>
        <p:txBody>
          <a:bodyPr wrap="square">
            <a:spAutoFit/>
          </a:bodyPr>
          <a:lstStyle/>
          <a:p>
            <a:r>
              <a:rPr lang="en-IN" sz="2000" dirty="0">
                <a:latin typeface="Liberation Mono"/>
              </a:rPr>
              <a:t>Information_schema.check_constraints </a:t>
            </a:r>
            <a:endParaRPr lang="en-IN" sz="2000" dirty="0"/>
          </a:p>
        </p:txBody>
      </p:sp>
    </p:spTree>
    <p:extLst>
      <p:ext uri="{BB962C8B-B14F-4D97-AF65-F5344CB8AC3E}">
        <p14:creationId xmlns="" xmlns:p14="http://schemas.microsoft.com/office/powerpoint/2010/main" val="2275765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3565079"/>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built-in functions such as aggregate function are not permitted.</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system variables, user-defined variables, and stored program local variables are not permitted.</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sp>
        <p:nvSpPr>
          <p:cNvPr id="2" name="TextBox 1">
            <a:extLst>
              <a:ext uri="{FF2B5EF4-FFF2-40B4-BE49-F238E27FC236}">
                <a16:creationId xmlns=""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 xmlns:p14="http://schemas.microsoft.com/office/powerpoint/2010/main" val="42371506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551383" y="129968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
        <p:nvSpPr>
          <p:cNvPr id="3" name="TextBox 2">
            <a:extLst>
              <a:ext uri="{FF2B5EF4-FFF2-40B4-BE49-F238E27FC236}">
                <a16:creationId xmlns="" xmlns:a16="http://schemas.microsoft.com/office/drawing/2014/main" id="{32E52748-1421-BB37-D9B0-3BDD35DCAAA7}"/>
              </a:ext>
            </a:extLst>
          </p:cNvPr>
          <p:cNvSpPr txBox="1"/>
          <p:nvPr/>
        </p:nvSpPr>
        <p:spPr>
          <a:xfrm>
            <a:off x="191345" y="361981"/>
            <a:ext cx="4303683" cy="400110"/>
          </a:xfrm>
          <a:prstGeom prst="rect">
            <a:avLst/>
          </a:prstGeom>
          <a:noFill/>
        </p:spPr>
        <p:txBody>
          <a:bodyPr wrap="square">
            <a:spAutoFit/>
          </a:bodyPr>
          <a:lstStyle/>
          <a:p>
            <a:r>
              <a:rPr lang="en-IN" sz="2000" dirty="0">
                <a:latin typeface="Liberation Mono"/>
                <a:cs typeface="Arial" panose="020B0604020202020204" pitchFamily="34" charset="0"/>
              </a:rPr>
              <a:t>information_schema.table_constraints </a:t>
            </a:r>
            <a:endParaRPr lang="en-IN" sz="2000" dirty="0">
              <a:latin typeface="Liberation Mono"/>
            </a:endParaRPr>
          </a:p>
        </p:txBody>
      </p:sp>
      <p:sp>
        <p:nvSpPr>
          <p:cNvPr id="4" name="Rectangle 3">
            <a:extLst>
              <a:ext uri="{FF2B5EF4-FFF2-40B4-BE49-F238E27FC236}">
                <a16:creationId xmlns="" xmlns:a16="http://schemas.microsoft.com/office/drawing/2014/main" id="{539E5B5C-BE13-8142-FE0D-5377F91C4585}"/>
              </a:ext>
            </a:extLst>
          </p:cNvPr>
          <p:cNvSpPr/>
          <p:nvPr/>
        </p:nvSpPr>
        <p:spPr>
          <a:xfrm>
            <a:off x="551384" y="4653136"/>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 xmlns:p14="http://schemas.microsoft.com/office/powerpoint/2010/main" val="22638362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 xmlns:a16="http://schemas.microsoft.com/office/drawing/2014/main"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 xmlns:a16="http://schemas.microsoft.com/office/drawing/2014/main"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2152847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 xmlns:a16="http://schemas.microsoft.com/office/drawing/2014/main" id="{BC3338FF-4D2D-45F0-A977-FB66A4C07D53}"/>
              </a:ext>
            </a:extLst>
          </p:cNvPr>
          <p:cNvSpPr/>
          <p:nvPr/>
        </p:nvSpPr>
        <p:spPr>
          <a:xfrm>
            <a:off x="190550" y="927884"/>
            <a:ext cx="11593288" cy="3170099"/>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 xmlns:p14="http://schemas.microsoft.com/office/powerpoint/2010/main" val="32103447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4259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 xmlns:a16="http://schemas.microsoft.com/office/drawing/2014/main"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BA86DF2B-3A50-2FE9-A8DC-7A61546CC1A1}"/>
              </a:ext>
            </a:extLst>
          </p:cNvPr>
          <p:cNvSpPr/>
          <p:nvPr/>
        </p:nvSpPr>
        <p:spPr>
          <a:xfrm>
            <a:off x="406574" y="1881698"/>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4" name="Rectangle 3">
            <a:extLst>
              <a:ext uri="{FF2B5EF4-FFF2-40B4-BE49-F238E27FC236}">
                <a16:creationId xmlns="" xmlns:a16="http://schemas.microsoft.com/office/drawing/2014/main" id="{1F197D9C-E696-F867-F444-ED7B083EF78E}"/>
              </a:ext>
            </a:extLst>
          </p:cNvPr>
          <p:cNvSpPr/>
          <p:nvPr/>
        </p:nvSpPr>
        <p:spPr>
          <a:xfrm>
            <a:off x="406574" y="105305"/>
            <a:ext cx="1165391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removed/dropped.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it is desired to delete only the records but to leave the table definition for future use, then the </a:t>
            </a:r>
            <a:r>
              <a:rPr lang="en-US" b="1" i="1" dirty="0">
                <a:latin typeface="Arial" panose="020B0604020202020204" pitchFamily="34" charset="0"/>
                <a:cs typeface="Arial" panose="020B0604020202020204" pitchFamily="34" charset="0"/>
              </a:rPr>
              <a:t>DELETE</a:t>
            </a:r>
            <a:r>
              <a:rPr lang="en-US" dirty="0">
                <a:latin typeface="Arial" panose="020B0604020202020204" pitchFamily="34" charset="0"/>
                <a:cs typeface="Arial" panose="020B0604020202020204" pitchFamily="34" charset="0"/>
              </a:rPr>
              <a:t> command should be used instead of </a:t>
            </a:r>
            <a:r>
              <a:rPr lang="en-US" b="1" i="1" dirty="0">
                <a:latin typeface="Arial" panose="020B0604020202020204" pitchFamily="34" charset="0"/>
                <a:cs typeface="Arial" panose="020B0604020202020204" pitchFamily="34" charset="0"/>
              </a:rPr>
              <a:t>DROP TABLE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7576114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 xmlns:a16="http://schemas.microsoft.com/office/drawing/2014/main"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07119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2585323"/>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a:t>
            </a:r>
            <a:r>
              <a:rPr lang="en-US">
                <a:latin typeface="Palatino Linotype" panose="02040502050505030304" pitchFamily="18" charset="0"/>
              </a:rPr>
              <a:t>of data </a:t>
            </a:r>
            <a:r>
              <a:rPr lang="en-US" dirty="0">
                <a:latin typeface="Palatino Linotype" panose="02040502050505030304" pitchFamily="18" charset="0"/>
              </a:rPr>
              <a:t>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from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p>
        </p:txBody>
      </p:sp>
      <p:sp>
        <p:nvSpPr>
          <p:cNvPr id="5" name="Rectangle 4">
            <a:extLst>
              <a:ext uri="{FF2B5EF4-FFF2-40B4-BE49-F238E27FC236}">
                <a16:creationId xmlns="" xmlns:a16="http://schemas.microsoft.com/office/drawing/2014/main"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 xmlns:p14="http://schemas.microsoft.com/office/powerpoint/2010/main" val="35893608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1627924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 xmlns:p14="http://schemas.microsoft.com/office/powerpoint/2010/main" val="26535628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 xmlns:a16="http://schemas.microsoft.com/office/drawing/2014/main" id="{04224A06-725F-410E-9CD5-E99934D3ACBA}"/>
              </a:ext>
            </a:extLst>
          </p:cNvPr>
          <p:cNvGraphicFramePr>
            <a:graphicFrameLocks noGrp="1"/>
          </p:cNvGraphicFramePr>
          <p:nvPr>
            <p:extLst>
              <p:ext uri="{D42A27DB-BD31-4B8C-83A1-F6EECF244321}">
                <p14:modId xmlns="" xmlns:p14="http://schemas.microsoft.com/office/powerpoint/2010/main" val="3520014800"/>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 xmlns:a16="http://schemas.microsoft.com/office/drawing/2014/main" val="10005"/>
                  </a:ext>
                </a:extLst>
              </a:tr>
            </a:tbl>
          </a:graphicData>
        </a:graphic>
      </p:graphicFrame>
      <p:sp>
        <p:nvSpPr>
          <p:cNvPr id="4" name="Rectangle 3">
            <a:extLst>
              <a:ext uri="{FF2B5EF4-FFF2-40B4-BE49-F238E27FC236}">
                <a16:creationId xmlns=""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 xmlns:p14="http://schemas.microsoft.com/office/powerpoint/2010/main" val="4693282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 xmlns:a16="http://schemas.microsoft.com/office/drawing/2014/main" id="{BF28B49E-536F-478A-8B21-D9411DDA3118}"/>
              </a:ext>
            </a:extLst>
          </p:cNvPr>
          <p:cNvGraphicFramePr>
            <a:graphicFrameLocks noGrp="1"/>
          </p:cNvGraphicFramePr>
          <p:nvPr>
            <p:extLst>
              <p:ext uri="{D42A27DB-BD31-4B8C-83A1-F6EECF244321}">
                <p14:modId xmlns="" xmlns:p14="http://schemas.microsoft.com/office/powerpoint/2010/main" val="2230219169"/>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 xmlns:a16="http://schemas.microsoft.com/office/drawing/2014/main" val="10005"/>
                  </a:ext>
                </a:extLst>
              </a:tr>
            </a:tbl>
          </a:graphicData>
        </a:graphic>
      </p:graphicFrame>
      <p:sp>
        <p:nvSpPr>
          <p:cNvPr id="7" name="Rectangle 6">
            <a:extLst>
              <a:ext uri="{FF2B5EF4-FFF2-40B4-BE49-F238E27FC236}">
                <a16:creationId xmlns=""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 xmlns:p14="http://schemas.microsoft.com/office/powerpoint/2010/main" val="23101917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 xmlns:p14="http://schemas.microsoft.com/office/powerpoint/2010/main" val="215364185"/>
              </p:ext>
            </p:extLst>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 xmlns:a16="http://schemas.microsoft.com/office/drawing/2014/main" val="20000"/>
                    </a:ext>
                  </a:extLst>
                </a:gridCol>
                <a:gridCol w="1128940">
                  <a:extLst>
                    <a:ext uri="{9D8B030D-6E8A-4147-A177-3AD203B41FA5}">
                      <a16:colId xmlns="" xmlns:a16="http://schemas.microsoft.com/office/drawing/2014/main" val="20001"/>
                    </a:ext>
                  </a:extLst>
                </a:gridCol>
                <a:gridCol w="1279628">
                  <a:extLst>
                    <a:ext uri="{9D8B030D-6E8A-4147-A177-3AD203B41FA5}">
                      <a16:colId xmlns="" xmlns:a16="http://schemas.microsoft.com/office/drawing/2014/main" val="20002"/>
                    </a:ext>
                  </a:extLst>
                </a:gridCol>
                <a:gridCol w="1736639">
                  <a:extLst>
                    <a:ext uri="{9D8B030D-6E8A-4147-A177-3AD203B41FA5}">
                      <a16:colId xmlns="" xmlns:a16="http://schemas.microsoft.com/office/drawing/2014/main" val="20003"/>
                    </a:ext>
                  </a:extLst>
                </a:gridCol>
                <a:gridCol w="1828041">
                  <a:extLst>
                    <a:ext uri="{9D8B030D-6E8A-4147-A177-3AD203B41FA5}">
                      <a16:colId xmlns=""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3579749986"/>
              </p:ext>
            </p:extLst>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 xmlns:a16="http://schemas.microsoft.com/office/drawing/2014/main" val="20000"/>
                    </a:ext>
                  </a:extLst>
                </a:gridCol>
                <a:gridCol w="1466838">
                  <a:extLst>
                    <a:ext uri="{9D8B030D-6E8A-4147-A177-3AD203B41FA5}">
                      <a16:colId xmlns="" xmlns:a16="http://schemas.microsoft.com/office/drawing/2014/main" val="20001"/>
                    </a:ext>
                  </a:extLst>
                </a:gridCol>
                <a:gridCol w="1296143">
                  <a:extLst>
                    <a:ext uri="{9D8B030D-6E8A-4147-A177-3AD203B41FA5}">
                      <a16:colId xmlns=""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 xmlns:a16="http://schemas.microsoft.com/office/drawing/2014/main" val="2619754944"/>
                  </a:ext>
                </a:extLst>
              </a:tr>
            </a:tbl>
          </a:graphicData>
        </a:graphic>
      </p:graphicFrame>
      <p:sp>
        <p:nvSpPr>
          <p:cNvPr id="8" name="Title 1">
            <a:extLst>
              <a:ext uri="{FF2B5EF4-FFF2-40B4-BE49-F238E27FC236}">
                <a16:creationId xmlns=""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 xmlns:p14="http://schemas.microsoft.com/office/powerpoint/2010/main" val="3665872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090371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 xmlns:a16="http://schemas.microsoft.com/office/drawing/2014/main"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 xmlns:a16="http://schemas.microsoft.com/office/drawing/2014/main"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a:t>
            </a:r>
          </a:p>
          <a:p>
            <a:pPr marL="363538" algn="l"/>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 xmlns:p14="http://schemas.microsoft.com/office/powerpoint/2010/main" val="16234247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3676771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5" name="Rectangle 4">
            <a:extLst>
              <a:ext uri="{FF2B5EF4-FFF2-40B4-BE49-F238E27FC236}">
                <a16:creationId xmlns=""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599945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 xmlns:p14="http://schemas.microsoft.com/office/powerpoint/2010/main" val="3490093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50217</TotalTime>
  <Words>8006</Words>
  <Application>Microsoft Office PowerPoint</Application>
  <PresentationFormat>Custom</PresentationFormat>
  <Paragraphs>1416</Paragraphs>
  <Slides>117</Slides>
  <Notes>6</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Origin</vt:lpstr>
      <vt:lpstr>Database Technologies - MySQL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Entity Relationship Diagram (ER Diagram)</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SELECT CLAUSE</vt:lpstr>
      <vt:lpstr>Capabilities of    SELECT Statement</vt:lpstr>
      <vt:lpstr>Capabilities of    SELECT Statement</vt:lpstr>
      <vt:lpstr>Capabilities of    SELECT Statement</vt:lpstr>
      <vt:lpstr>Capabilities of    SELECT Statement</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Admn</cp:lastModifiedBy>
  <cp:revision>11207</cp:revision>
  <dcterms:created xsi:type="dcterms:W3CDTF">2015-10-09T06:09:34Z</dcterms:created>
  <dcterms:modified xsi:type="dcterms:W3CDTF">2023-09-14T14:45:38Z</dcterms:modified>
</cp:coreProperties>
</file>