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86800" cy="6477000"/>
          </a:xfrm>
        </p:spPr>
        <p:txBody>
          <a:bodyPr>
            <a:normAutofit fontScale="85000" lnSpcReduction="10000"/>
          </a:bodyPr>
          <a:lstStyle/>
          <a:p>
            <a:pPr algn="l"/>
            <a:r>
              <a:rPr lang="en-US" dirty="0" smtClean="0">
                <a:solidFill>
                  <a:schemeClr val="tx1"/>
                </a:solidFill>
              </a:rPr>
              <a:t>What is a method in Java?</a:t>
            </a:r>
          </a:p>
          <a:p>
            <a:pPr algn="just"/>
            <a:r>
              <a:rPr lang="en-US" dirty="0" smtClean="0">
                <a:solidFill>
                  <a:schemeClr val="tx1"/>
                </a:solidFill>
              </a:rPr>
              <a:t>A </a:t>
            </a:r>
            <a:r>
              <a:rPr lang="en-US" b="1" dirty="0" smtClean="0">
                <a:solidFill>
                  <a:schemeClr val="tx1"/>
                </a:solidFill>
              </a:rPr>
              <a:t>method</a:t>
            </a:r>
            <a:r>
              <a:rPr lang="en-US" dirty="0" smtClean="0">
                <a:solidFill>
                  <a:schemeClr val="tx1"/>
                </a:solidFill>
              </a:rPr>
              <a:t> is a block of code or collection of statements or a set of code grouped together to perform a certain task or operation. It is used to achieve the </a:t>
            </a:r>
            <a:r>
              <a:rPr lang="en-US" b="1" dirty="0" smtClean="0">
                <a:solidFill>
                  <a:schemeClr val="tx1"/>
                </a:solidFill>
              </a:rPr>
              <a:t>reusability</a:t>
            </a:r>
            <a:r>
              <a:rPr lang="en-US" dirty="0" smtClean="0">
                <a:solidFill>
                  <a:schemeClr val="tx1"/>
                </a:solidFill>
              </a:rPr>
              <a:t> of code. We write a method once and use it many times. We do not require to write code again and again. It also provides the </a:t>
            </a:r>
            <a:r>
              <a:rPr lang="en-US" b="1" dirty="0" smtClean="0">
                <a:solidFill>
                  <a:schemeClr val="tx1"/>
                </a:solidFill>
              </a:rPr>
              <a:t>easy modification</a:t>
            </a:r>
            <a:r>
              <a:rPr lang="en-US" dirty="0" smtClean="0">
                <a:solidFill>
                  <a:schemeClr val="tx1"/>
                </a:solidFill>
              </a:rPr>
              <a:t> and </a:t>
            </a:r>
            <a:r>
              <a:rPr lang="en-US" b="1" dirty="0" smtClean="0">
                <a:solidFill>
                  <a:schemeClr val="tx1"/>
                </a:solidFill>
              </a:rPr>
              <a:t>readability</a:t>
            </a:r>
            <a:r>
              <a:rPr lang="en-US" dirty="0" smtClean="0">
                <a:solidFill>
                  <a:schemeClr val="tx1"/>
                </a:solidFill>
              </a:rPr>
              <a:t> of code, just by adding or removing a chunk of code. The method is executed only when we call or invoke it.</a:t>
            </a:r>
          </a:p>
          <a:p>
            <a:pPr algn="just"/>
            <a:r>
              <a:rPr lang="en-US" dirty="0" smtClean="0">
                <a:solidFill>
                  <a:schemeClr val="tx1"/>
                </a:solidFill>
              </a:rPr>
              <a:t>The most important method in Java is the </a:t>
            </a:r>
            <a:r>
              <a:rPr lang="en-US" b="1" dirty="0" smtClean="0">
                <a:solidFill>
                  <a:schemeClr val="tx1"/>
                </a:solidFill>
              </a:rPr>
              <a:t>main()</a:t>
            </a:r>
            <a:r>
              <a:rPr lang="en-US" dirty="0" smtClean="0">
                <a:solidFill>
                  <a:schemeClr val="tx1"/>
                </a:solidFill>
              </a:rPr>
              <a:t> method. If you want to read more about the main() method, </a:t>
            </a:r>
          </a:p>
          <a:p>
            <a:pPr algn="just"/>
            <a:r>
              <a:rPr lang="en-US" dirty="0" smtClean="0">
                <a:solidFill>
                  <a:schemeClr val="tx1"/>
                </a:solidFill>
              </a:rPr>
              <a:t>Method Declaration</a:t>
            </a:r>
          </a:p>
          <a:p>
            <a:pPr algn="just"/>
            <a:r>
              <a:rPr lang="en-US" dirty="0" smtClean="0">
                <a:solidFill>
                  <a:schemeClr val="tx1"/>
                </a:solidFill>
              </a:rPr>
              <a:t>The method declaration provides information about method attributes, such as visibility, return-type, name, and arguments. It has six components that are known as </a:t>
            </a:r>
            <a:r>
              <a:rPr lang="en-US" b="1" dirty="0" smtClean="0">
                <a:solidFill>
                  <a:schemeClr val="tx1"/>
                </a:solidFill>
              </a:rPr>
              <a:t>method header.</a:t>
            </a:r>
            <a:endParaRPr lang="en-US" dirty="0" smtClean="0">
              <a:solidFill>
                <a:schemeClr val="tx1"/>
              </a:solidFill>
            </a:endParaRP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r>
              <a:rPr lang="en-US" dirty="0" smtClean="0"/>
              <a:t>Rules for creating Java constructor</a:t>
            </a:r>
          </a:p>
          <a:p>
            <a:pPr>
              <a:buNone/>
            </a:pPr>
            <a:r>
              <a:rPr lang="en-US" dirty="0" smtClean="0"/>
              <a:t>There are two rules defined for the constructor.</a:t>
            </a:r>
          </a:p>
          <a:p>
            <a:pPr marL="514350" indent="-514350">
              <a:buFont typeface="+mj-lt"/>
              <a:buAutoNum type="arabicPeriod"/>
            </a:pPr>
            <a:r>
              <a:rPr lang="en-US" dirty="0" smtClean="0"/>
              <a:t>Constructor name must be the same as its class name</a:t>
            </a:r>
          </a:p>
          <a:p>
            <a:pPr marL="514350" indent="-514350">
              <a:buFont typeface="+mj-lt"/>
              <a:buAutoNum type="arabicPeriod"/>
            </a:pPr>
            <a:r>
              <a:rPr lang="en-US" dirty="0" smtClean="0"/>
              <a:t>A Constructor must have no explicit return type</a:t>
            </a:r>
          </a:p>
          <a:p>
            <a:pPr marL="514350" indent="-514350">
              <a:buFont typeface="+mj-lt"/>
              <a:buAutoNum type="arabicPeriod"/>
            </a:pPr>
            <a:r>
              <a:rPr lang="en-US" dirty="0" smtClean="0"/>
              <a:t>A Java constructor cannot be abstract, static, final, and synchronized</a:t>
            </a:r>
          </a:p>
          <a:p>
            <a:r>
              <a:rPr lang="en-US" dirty="0" smtClean="0"/>
              <a:t>Types of Java constructors</a:t>
            </a:r>
          </a:p>
          <a:p>
            <a:pPr>
              <a:buNone/>
            </a:pPr>
            <a:r>
              <a:rPr lang="en-US" dirty="0" smtClean="0"/>
              <a:t>There are two types of constructors in Java:</a:t>
            </a:r>
          </a:p>
          <a:p>
            <a:pPr marL="514350" indent="-514350">
              <a:buFont typeface="+mj-lt"/>
              <a:buAutoNum type="arabicPeriod"/>
            </a:pPr>
            <a:r>
              <a:rPr lang="en-US" dirty="0" smtClean="0"/>
              <a:t>Default constructor (no-</a:t>
            </a:r>
            <a:r>
              <a:rPr lang="en-US" dirty="0" err="1" smtClean="0"/>
              <a:t>arg</a:t>
            </a:r>
            <a:r>
              <a:rPr lang="en-US" dirty="0" smtClean="0"/>
              <a:t> constructor)</a:t>
            </a:r>
          </a:p>
          <a:p>
            <a:pPr marL="514350" indent="-514350">
              <a:buFont typeface="+mj-lt"/>
              <a:buAutoNum type="arabicPeriod"/>
            </a:pPr>
            <a:r>
              <a:rPr lang="en-US" dirty="0" smtClean="0"/>
              <a:t>Parameterized constructor</a:t>
            </a:r>
          </a:p>
          <a:p>
            <a:pPr marL="514350" indent="-514350">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85000" lnSpcReduction="20000"/>
          </a:bodyPr>
          <a:lstStyle/>
          <a:p>
            <a:pPr>
              <a:buNone/>
            </a:pPr>
            <a:r>
              <a:rPr lang="en-US" i="1" dirty="0" smtClean="0">
                <a:solidFill>
                  <a:srgbClr val="FF0000"/>
                </a:solidFill>
              </a:rPr>
              <a:t>//Java Program to create and call a default constructor  </a:t>
            </a:r>
          </a:p>
          <a:p>
            <a:pPr>
              <a:buNone/>
            </a:pPr>
            <a:r>
              <a:rPr lang="en-US" b="1" i="1" dirty="0" smtClean="0">
                <a:solidFill>
                  <a:srgbClr val="FF0000"/>
                </a:solidFill>
              </a:rPr>
              <a:t>class</a:t>
            </a:r>
            <a:r>
              <a:rPr lang="en-US" i="1" dirty="0" smtClean="0">
                <a:solidFill>
                  <a:srgbClr val="FF0000"/>
                </a:solidFill>
              </a:rPr>
              <a:t> </a:t>
            </a:r>
            <a:r>
              <a:rPr lang="en-US" i="1" dirty="0" smtClean="0">
                <a:solidFill>
                  <a:srgbClr val="FF0000"/>
                </a:solidFill>
              </a:rPr>
              <a:t>Car</a:t>
            </a:r>
            <a:r>
              <a:rPr lang="en-US" i="1" dirty="0" smtClean="0">
                <a:solidFill>
                  <a:srgbClr val="FF0000"/>
                </a:solidFill>
              </a:rPr>
              <a:t>{</a:t>
            </a:r>
            <a:r>
              <a:rPr lang="en-US" i="1" dirty="0" smtClean="0">
                <a:solidFill>
                  <a:srgbClr val="FF0000"/>
                </a:solidFill>
              </a:rPr>
              <a:t>  </a:t>
            </a:r>
          </a:p>
          <a:p>
            <a:pPr>
              <a:buNone/>
            </a:pPr>
            <a:r>
              <a:rPr lang="en-US" i="1" dirty="0" smtClean="0">
                <a:solidFill>
                  <a:srgbClr val="FF0000"/>
                </a:solidFill>
              </a:rPr>
              <a:t>//creating a default constructor  </a:t>
            </a:r>
          </a:p>
          <a:p>
            <a:pPr>
              <a:buNone/>
            </a:pPr>
            <a:r>
              <a:rPr lang="en-US" i="1" dirty="0" smtClean="0">
                <a:solidFill>
                  <a:srgbClr val="FF0000"/>
                </a:solidFill>
              </a:rPr>
              <a:t>Car</a:t>
            </a:r>
            <a:r>
              <a:rPr lang="en-US" i="1" dirty="0" smtClean="0">
                <a:solidFill>
                  <a:srgbClr val="FF0000"/>
                </a:solidFill>
              </a:rPr>
              <a:t>()</a:t>
            </a:r>
            <a:endParaRPr lang="en-US" i="1" dirty="0" smtClean="0">
              <a:solidFill>
                <a:srgbClr val="FF0000"/>
              </a:solidFill>
            </a:endParaRPr>
          </a:p>
          <a:p>
            <a:pPr>
              <a:buNone/>
            </a:pPr>
            <a:r>
              <a:rPr lang="en-US" i="1" dirty="0" smtClean="0">
                <a:solidFill>
                  <a:srgbClr val="FF0000"/>
                </a:solidFill>
              </a:rPr>
              <a:t>{</a:t>
            </a:r>
          </a:p>
          <a:p>
            <a:pPr>
              <a:buNone/>
            </a:pPr>
            <a:r>
              <a:rPr lang="en-US" i="1" dirty="0" err="1" smtClean="0">
                <a:solidFill>
                  <a:srgbClr val="FF0000"/>
                </a:solidFill>
              </a:rPr>
              <a:t>System.out.println</a:t>
            </a:r>
            <a:r>
              <a:rPr lang="en-US" i="1" dirty="0" smtClean="0">
                <a:solidFill>
                  <a:srgbClr val="FF0000"/>
                </a:solidFill>
              </a:rPr>
              <a:t>(“</a:t>
            </a:r>
            <a:r>
              <a:rPr lang="en-US" i="1" dirty="0" smtClean="0">
                <a:solidFill>
                  <a:srgbClr val="FF0000"/>
                </a:solidFill>
              </a:rPr>
              <a:t>Car</a:t>
            </a:r>
            <a:r>
              <a:rPr lang="en-US" i="1" dirty="0" smtClean="0">
                <a:solidFill>
                  <a:srgbClr val="FF0000"/>
                </a:solidFill>
              </a:rPr>
              <a:t> is created");</a:t>
            </a:r>
          </a:p>
          <a:p>
            <a:pPr>
              <a:buNone/>
            </a:pPr>
            <a:r>
              <a:rPr lang="en-US" i="1" dirty="0" smtClean="0">
                <a:solidFill>
                  <a:srgbClr val="FF0000"/>
                </a:solidFill>
              </a:rPr>
              <a:t>}  </a:t>
            </a:r>
          </a:p>
          <a:p>
            <a:pPr>
              <a:buNone/>
            </a:pPr>
            <a:r>
              <a:rPr lang="en-US" i="1" dirty="0" smtClean="0">
                <a:solidFill>
                  <a:srgbClr val="FF0000"/>
                </a:solidFill>
              </a:rPr>
              <a:t>//main method  </a:t>
            </a:r>
          </a:p>
          <a:p>
            <a:pPr>
              <a:buNone/>
            </a:pP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static</a:t>
            </a:r>
            <a:r>
              <a:rPr lang="en-US" i="1" dirty="0" smtClean="0">
                <a:solidFill>
                  <a:srgbClr val="FF0000"/>
                </a:solidFill>
              </a:rPr>
              <a:t> </a:t>
            </a:r>
            <a:r>
              <a:rPr lang="en-US" b="1" i="1" dirty="0" smtClean="0">
                <a:solidFill>
                  <a:srgbClr val="FF0000"/>
                </a:solidFill>
              </a:rPr>
              <a:t>void</a:t>
            </a:r>
            <a:r>
              <a:rPr lang="en-US" i="1" dirty="0" smtClean="0">
                <a:solidFill>
                  <a:srgbClr val="FF0000"/>
                </a:solidFill>
              </a:rPr>
              <a:t> main(String </a:t>
            </a:r>
            <a:r>
              <a:rPr lang="en-US" i="1" dirty="0" err="1" smtClean="0">
                <a:solidFill>
                  <a:srgbClr val="FF0000"/>
                </a:solidFill>
              </a:rPr>
              <a:t>args</a:t>
            </a:r>
            <a:r>
              <a:rPr lang="en-US" i="1" dirty="0" smtClean="0">
                <a:solidFill>
                  <a:srgbClr val="FF0000"/>
                </a:solidFill>
              </a:rPr>
              <a:t>[]){  </a:t>
            </a:r>
          </a:p>
          <a:p>
            <a:pPr>
              <a:buNone/>
            </a:pPr>
            <a:r>
              <a:rPr lang="en-US" i="1" dirty="0" smtClean="0">
                <a:solidFill>
                  <a:srgbClr val="FF0000"/>
                </a:solidFill>
              </a:rPr>
              <a:t>//calling a default constructor  </a:t>
            </a:r>
          </a:p>
          <a:p>
            <a:pPr>
              <a:buNone/>
            </a:pPr>
            <a:r>
              <a:rPr lang="en-US" i="1" dirty="0" smtClean="0">
                <a:solidFill>
                  <a:srgbClr val="FF0000"/>
                </a:solidFill>
              </a:rPr>
              <a:t>Car</a:t>
            </a:r>
            <a:r>
              <a:rPr lang="en-US" i="1" dirty="0" smtClean="0">
                <a:solidFill>
                  <a:srgbClr val="FF0000"/>
                </a:solidFill>
              </a:rPr>
              <a:t> </a:t>
            </a:r>
            <a:r>
              <a:rPr lang="en-US" i="1" dirty="0" smtClean="0">
                <a:solidFill>
                  <a:srgbClr val="FF0000"/>
                </a:solidFill>
              </a:rPr>
              <a:t>c=</a:t>
            </a:r>
            <a:r>
              <a:rPr lang="en-US" b="1" i="1" dirty="0" smtClean="0">
                <a:solidFill>
                  <a:srgbClr val="FF0000"/>
                </a:solidFill>
              </a:rPr>
              <a:t>new</a:t>
            </a:r>
            <a:r>
              <a:rPr lang="en-US" i="1" dirty="0" smtClean="0">
                <a:solidFill>
                  <a:srgbClr val="FF0000"/>
                </a:solidFill>
              </a:rPr>
              <a:t> </a:t>
            </a:r>
            <a:r>
              <a:rPr lang="en-US" i="1" dirty="0" smtClean="0">
                <a:solidFill>
                  <a:srgbClr val="FF0000"/>
                </a:solidFill>
              </a:rPr>
              <a:t>Car</a:t>
            </a:r>
            <a:r>
              <a:rPr lang="en-US" i="1" dirty="0" smtClean="0">
                <a:solidFill>
                  <a:srgbClr val="FF0000"/>
                </a:solidFill>
              </a:rPr>
              <a:t>();</a:t>
            </a:r>
            <a:r>
              <a:rPr lang="en-US" i="1" dirty="0" smtClean="0">
                <a:solidFill>
                  <a:srgbClr val="FF0000"/>
                </a:solidFill>
              </a:rPr>
              <a:t>  </a:t>
            </a:r>
          </a:p>
          <a:p>
            <a:pPr>
              <a:buNone/>
            </a:pPr>
            <a:r>
              <a:rPr lang="en-US" i="1" dirty="0" smtClean="0">
                <a:solidFill>
                  <a:srgbClr val="FF0000"/>
                </a:solidFill>
              </a:rPr>
              <a:t>}  </a:t>
            </a:r>
          </a:p>
          <a:p>
            <a:pPr>
              <a:buNone/>
            </a:pPr>
            <a:r>
              <a:rPr lang="en-US" i="1" dirty="0" smtClean="0">
                <a:solidFill>
                  <a:srgbClr val="FF0000"/>
                </a:solidFill>
              </a:rPr>
              <a:t>}</a:t>
            </a:r>
            <a:r>
              <a:rPr lang="en-US" dirty="0" smtClean="0"/>
              <a:t>  </a:t>
            </a:r>
          </a:p>
          <a:p>
            <a:pPr>
              <a:buNone/>
            </a:pPr>
            <a:r>
              <a:rPr lang="en-US" dirty="0" smtClean="0"/>
              <a:t>What is the purpose of a default constructor?</a:t>
            </a:r>
          </a:p>
          <a:p>
            <a:r>
              <a:rPr lang="en-US" dirty="0" smtClean="0"/>
              <a:t>The default constructor is used to provide the default values to the object like 0, null, etc., depending on the type.</a:t>
            </a:r>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r>
              <a:rPr lang="en-US" dirty="0" smtClean="0"/>
              <a:t>Java Parameterized Constructor</a:t>
            </a:r>
          </a:p>
          <a:p>
            <a:pPr algn="just"/>
            <a:r>
              <a:rPr lang="en-US" i="1" dirty="0" smtClean="0"/>
              <a:t>A constructor which has a specific number of parameters is called a parameterized constructor.</a:t>
            </a:r>
          </a:p>
          <a:p>
            <a:pPr algn="just">
              <a:buNone/>
            </a:pPr>
            <a:r>
              <a:rPr lang="en-US" i="1" dirty="0" smtClean="0"/>
              <a:t>Why use the parameterized constructor?</a:t>
            </a:r>
          </a:p>
          <a:p>
            <a:pPr algn="just"/>
            <a:r>
              <a:rPr lang="en-US" i="1" dirty="0" smtClean="0"/>
              <a:t>The parameterized constructor is used to provide different values to distinct objects. However, you can provide the same values also.</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55000" lnSpcReduction="20000"/>
          </a:bodyPr>
          <a:lstStyle/>
          <a:p>
            <a:pPr>
              <a:buNone/>
            </a:pPr>
            <a:r>
              <a:rPr lang="en-US" i="1" dirty="0" smtClean="0">
                <a:solidFill>
                  <a:srgbClr val="FF0000"/>
                </a:solidFill>
              </a:rPr>
              <a:t>//Java Program to demonstrate the use of the parameterized constructor.  </a:t>
            </a:r>
          </a:p>
          <a:p>
            <a:pPr>
              <a:buNone/>
            </a:pPr>
            <a:r>
              <a:rPr lang="en-US" b="1" i="1" dirty="0" smtClean="0">
                <a:solidFill>
                  <a:srgbClr val="FF0000"/>
                </a:solidFill>
              </a:rPr>
              <a:t>class</a:t>
            </a:r>
            <a:r>
              <a:rPr lang="en-US" i="1" dirty="0" smtClean="0">
                <a:solidFill>
                  <a:srgbClr val="FF0000"/>
                </a:solidFill>
              </a:rPr>
              <a:t> Student4{  </a:t>
            </a:r>
          </a:p>
          <a:p>
            <a:pPr>
              <a:buNone/>
            </a:pPr>
            <a:r>
              <a:rPr lang="en-US" i="1" dirty="0" smtClean="0">
                <a:solidFill>
                  <a:srgbClr val="FF0000"/>
                </a:solidFill>
              </a:rPr>
              <a:t>    </a:t>
            </a:r>
            <a:r>
              <a:rPr lang="en-US" b="1" i="1" dirty="0" err="1" smtClean="0">
                <a:solidFill>
                  <a:srgbClr val="FF0000"/>
                </a:solidFill>
              </a:rPr>
              <a:t>int</a:t>
            </a:r>
            <a:r>
              <a:rPr lang="en-US" i="1" dirty="0" smtClean="0">
                <a:solidFill>
                  <a:srgbClr val="FF0000"/>
                </a:solidFill>
              </a:rPr>
              <a:t> id;  </a:t>
            </a:r>
          </a:p>
          <a:p>
            <a:pPr>
              <a:buNone/>
            </a:pPr>
            <a:r>
              <a:rPr lang="en-US" i="1" dirty="0" smtClean="0">
                <a:solidFill>
                  <a:srgbClr val="FF0000"/>
                </a:solidFill>
              </a:rPr>
              <a:t>    String name;  </a:t>
            </a:r>
          </a:p>
          <a:p>
            <a:pPr>
              <a:buNone/>
            </a:pPr>
            <a:r>
              <a:rPr lang="en-US" i="1" dirty="0" smtClean="0">
                <a:solidFill>
                  <a:srgbClr val="FF0000"/>
                </a:solidFill>
              </a:rPr>
              <a:t>    //creating a parameterized constructor  </a:t>
            </a:r>
          </a:p>
          <a:p>
            <a:pPr>
              <a:buNone/>
            </a:pPr>
            <a:r>
              <a:rPr lang="en-US" i="1" dirty="0" smtClean="0">
                <a:solidFill>
                  <a:srgbClr val="FF0000"/>
                </a:solidFill>
              </a:rPr>
              <a:t>    Student4(</a:t>
            </a:r>
            <a:r>
              <a:rPr lang="en-US" b="1" i="1" dirty="0" err="1" smtClean="0">
                <a:solidFill>
                  <a:srgbClr val="FF0000"/>
                </a:solidFill>
              </a:rPr>
              <a:t>int</a:t>
            </a:r>
            <a:r>
              <a:rPr lang="en-US" i="1" dirty="0" smtClean="0">
                <a:solidFill>
                  <a:srgbClr val="FF0000"/>
                </a:solidFill>
              </a:rPr>
              <a:t> </a:t>
            </a:r>
            <a:r>
              <a:rPr lang="en-US" i="1" dirty="0" err="1" smtClean="0">
                <a:solidFill>
                  <a:srgbClr val="FF0000"/>
                </a:solidFill>
              </a:rPr>
              <a:t>i,String</a:t>
            </a:r>
            <a:r>
              <a:rPr lang="en-US" i="1" dirty="0" smtClean="0">
                <a:solidFill>
                  <a:srgbClr val="FF0000"/>
                </a:solidFill>
              </a:rPr>
              <a:t> n){  </a:t>
            </a:r>
          </a:p>
          <a:p>
            <a:pPr>
              <a:buNone/>
            </a:pPr>
            <a:r>
              <a:rPr lang="en-US" i="1" dirty="0" smtClean="0">
                <a:solidFill>
                  <a:srgbClr val="FF0000"/>
                </a:solidFill>
              </a:rPr>
              <a:t>    id = </a:t>
            </a:r>
            <a:r>
              <a:rPr lang="en-US" i="1" dirty="0" err="1" smtClean="0">
                <a:solidFill>
                  <a:srgbClr val="FF0000"/>
                </a:solidFill>
              </a:rPr>
              <a:t>i</a:t>
            </a:r>
            <a:r>
              <a:rPr lang="en-US" i="1" dirty="0" smtClean="0">
                <a:solidFill>
                  <a:srgbClr val="FF0000"/>
                </a:solidFill>
              </a:rPr>
              <a:t>;  </a:t>
            </a:r>
          </a:p>
          <a:p>
            <a:pPr>
              <a:buNone/>
            </a:pPr>
            <a:r>
              <a:rPr lang="en-US" i="1" dirty="0" smtClean="0">
                <a:solidFill>
                  <a:srgbClr val="FF0000"/>
                </a:solidFill>
              </a:rPr>
              <a:t>    name = n;  </a:t>
            </a:r>
          </a:p>
          <a:p>
            <a:pPr>
              <a:buNone/>
            </a:pPr>
            <a:r>
              <a:rPr lang="en-US" i="1" dirty="0" smtClean="0">
                <a:solidFill>
                  <a:srgbClr val="FF0000"/>
                </a:solidFill>
              </a:rPr>
              <a:t>    }  </a:t>
            </a:r>
          </a:p>
          <a:p>
            <a:pPr>
              <a:buNone/>
            </a:pPr>
            <a:r>
              <a:rPr lang="en-US" i="1" dirty="0" smtClean="0">
                <a:solidFill>
                  <a:srgbClr val="FF0000"/>
                </a:solidFill>
              </a:rPr>
              <a:t>    //method to display the values  </a:t>
            </a:r>
          </a:p>
          <a:p>
            <a:pPr>
              <a:buNone/>
            </a:pPr>
            <a:r>
              <a:rPr lang="en-US" i="1" dirty="0" smtClean="0">
                <a:solidFill>
                  <a:srgbClr val="FF0000"/>
                </a:solidFill>
              </a:rPr>
              <a:t>    </a:t>
            </a:r>
            <a:r>
              <a:rPr lang="en-US" b="1" i="1" dirty="0" smtClean="0">
                <a:solidFill>
                  <a:srgbClr val="FF0000"/>
                </a:solidFill>
              </a:rPr>
              <a:t>void</a:t>
            </a:r>
            <a:r>
              <a:rPr lang="en-US" i="1" dirty="0" smtClean="0">
                <a:solidFill>
                  <a:srgbClr val="FF0000"/>
                </a:solidFill>
              </a:rPr>
              <a:t> display(){</a:t>
            </a:r>
            <a:r>
              <a:rPr lang="en-US" i="1" dirty="0" err="1" smtClean="0">
                <a:solidFill>
                  <a:srgbClr val="FF0000"/>
                </a:solidFill>
              </a:rPr>
              <a:t>System.out.println</a:t>
            </a:r>
            <a:r>
              <a:rPr lang="en-US" i="1" dirty="0" smtClean="0">
                <a:solidFill>
                  <a:srgbClr val="FF0000"/>
                </a:solidFill>
              </a:rPr>
              <a:t>(id+" "+name);}  </a:t>
            </a:r>
          </a:p>
          <a:p>
            <a:pPr>
              <a:buNone/>
            </a:pPr>
            <a:r>
              <a:rPr lang="en-US" i="1" dirty="0" smtClean="0">
                <a:solidFill>
                  <a:srgbClr val="FF0000"/>
                </a:solidFill>
              </a:rPr>
              <a:t>   </a:t>
            </a:r>
          </a:p>
          <a:p>
            <a:pPr>
              <a:buNone/>
            </a:pPr>
            <a:r>
              <a:rPr lang="en-US" i="1" dirty="0" smtClean="0">
                <a:solidFill>
                  <a:srgbClr val="FF0000"/>
                </a:solidFill>
              </a:rPr>
              <a:t>    </a:t>
            </a: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static</a:t>
            </a:r>
            <a:r>
              <a:rPr lang="en-US" i="1" dirty="0" smtClean="0">
                <a:solidFill>
                  <a:srgbClr val="FF0000"/>
                </a:solidFill>
              </a:rPr>
              <a:t> </a:t>
            </a:r>
            <a:r>
              <a:rPr lang="en-US" b="1" i="1" dirty="0" smtClean="0">
                <a:solidFill>
                  <a:srgbClr val="FF0000"/>
                </a:solidFill>
              </a:rPr>
              <a:t>void</a:t>
            </a:r>
            <a:r>
              <a:rPr lang="en-US" i="1" dirty="0" smtClean="0">
                <a:solidFill>
                  <a:srgbClr val="FF0000"/>
                </a:solidFill>
              </a:rPr>
              <a:t> main(String </a:t>
            </a:r>
            <a:r>
              <a:rPr lang="en-US" i="1" dirty="0" err="1" smtClean="0">
                <a:solidFill>
                  <a:srgbClr val="FF0000"/>
                </a:solidFill>
              </a:rPr>
              <a:t>args</a:t>
            </a:r>
            <a:r>
              <a:rPr lang="en-US" i="1" dirty="0" smtClean="0">
                <a:solidFill>
                  <a:srgbClr val="FF0000"/>
                </a:solidFill>
              </a:rPr>
              <a:t>[]){  </a:t>
            </a:r>
          </a:p>
          <a:p>
            <a:pPr>
              <a:buNone/>
            </a:pPr>
            <a:r>
              <a:rPr lang="en-US" i="1" dirty="0" smtClean="0">
                <a:solidFill>
                  <a:srgbClr val="FF0000"/>
                </a:solidFill>
              </a:rPr>
              <a:t>    //creating objects and passing values  </a:t>
            </a:r>
          </a:p>
          <a:p>
            <a:pPr>
              <a:buNone/>
            </a:pPr>
            <a:r>
              <a:rPr lang="en-US" i="1" dirty="0" smtClean="0">
                <a:solidFill>
                  <a:srgbClr val="FF0000"/>
                </a:solidFill>
              </a:rPr>
              <a:t>    Student4 s1 = </a:t>
            </a:r>
            <a:r>
              <a:rPr lang="en-US" b="1" i="1" dirty="0" smtClean="0">
                <a:solidFill>
                  <a:srgbClr val="FF0000"/>
                </a:solidFill>
              </a:rPr>
              <a:t>new</a:t>
            </a:r>
            <a:r>
              <a:rPr lang="en-US" i="1" dirty="0" smtClean="0">
                <a:solidFill>
                  <a:srgbClr val="FF0000"/>
                </a:solidFill>
              </a:rPr>
              <a:t> Student4(111,"Karan");  </a:t>
            </a:r>
          </a:p>
          <a:p>
            <a:pPr>
              <a:buNone/>
            </a:pPr>
            <a:r>
              <a:rPr lang="en-US" i="1" dirty="0" smtClean="0">
                <a:solidFill>
                  <a:srgbClr val="FF0000"/>
                </a:solidFill>
              </a:rPr>
              <a:t>    Student4 s2 = </a:t>
            </a:r>
            <a:r>
              <a:rPr lang="en-US" b="1" i="1" dirty="0" smtClean="0">
                <a:solidFill>
                  <a:srgbClr val="FF0000"/>
                </a:solidFill>
              </a:rPr>
              <a:t>new</a:t>
            </a:r>
            <a:r>
              <a:rPr lang="en-US" i="1" dirty="0" smtClean="0">
                <a:solidFill>
                  <a:srgbClr val="FF0000"/>
                </a:solidFill>
              </a:rPr>
              <a:t> Student4(222,"Aryan");  </a:t>
            </a:r>
          </a:p>
          <a:p>
            <a:pPr>
              <a:buNone/>
            </a:pPr>
            <a:r>
              <a:rPr lang="en-US" i="1" dirty="0" smtClean="0">
                <a:solidFill>
                  <a:srgbClr val="FF0000"/>
                </a:solidFill>
              </a:rPr>
              <a:t>    //calling method to display the values of object  </a:t>
            </a:r>
          </a:p>
          <a:p>
            <a:pPr>
              <a:buNone/>
            </a:pPr>
            <a:r>
              <a:rPr lang="en-US" i="1" dirty="0" smtClean="0">
                <a:solidFill>
                  <a:srgbClr val="FF0000"/>
                </a:solidFill>
              </a:rPr>
              <a:t>    s1.display();  </a:t>
            </a:r>
          </a:p>
          <a:p>
            <a:pPr>
              <a:buNone/>
            </a:pPr>
            <a:r>
              <a:rPr lang="en-US" i="1" dirty="0" smtClean="0">
                <a:solidFill>
                  <a:srgbClr val="FF0000"/>
                </a:solidFill>
              </a:rPr>
              <a:t>    s2.display();  </a:t>
            </a:r>
          </a:p>
          <a:p>
            <a:pPr>
              <a:buNone/>
            </a:pPr>
            <a:r>
              <a:rPr lang="en-US" i="1" dirty="0" smtClean="0">
                <a:solidFill>
                  <a:srgbClr val="FF0000"/>
                </a:solidFill>
              </a:rPr>
              <a:t>   }  </a:t>
            </a:r>
          </a:p>
          <a:p>
            <a:pPr>
              <a:buNone/>
            </a:pPr>
            <a:r>
              <a:rPr lang="en-US" i="1" dirty="0" smtClean="0">
                <a:solidFill>
                  <a:srgbClr val="FF0000"/>
                </a:solidFill>
              </a:rPr>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r>
              <a:rPr lang="en-US" dirty="0" smtClean="0"/>
              <a:t>Constructor Overloading in Java</a:t>
            </a:r>
          </a:p>
          <a:p>
            <a:pPr algn="just"/>
            <a:r>
              <a:rPr lang="en-US" dirty="0" smtClean="0"/>
              <a:t>In Java, a constructor is just like a method but without return type. It can also be overloaded like Java methods.</a:t>
            </a:r>
          </a:p>
          <a:p>
            <a:pPr algn="just"/>
            <a:r>
              <a:rPr lang="en-US" dirty="0" smtClean="0"/>
              <a:t>Constructor overloading in Java is a technique of having more than one constructor with different parameter lists. They are arranged in a way that each constructor performs a different task. They are differentiated by the compiler by the number of parameters in the list and their types.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47500" lnSpcReduction="20000"/>
          </a:bodyPr>
          <a:lstStyle/>
          <a:p>
            <a:pPr>
              <a:buNone/>
            </a:pPr>
            <a:r>
              <a:rPr lang="en-US" i="1" dirty="0" smtClean="0">
                <a:solidFill>
                  <a:srgbClr val="FF0000"/>
                </a:solidFill>
              </a:rPr>
              <a:t>//Java program to overload constructors  </a:t>
            </a:r>
          </a:p>
          <a:p>
            <a:pPr>
              <a:buNone/>
            </a:pPr>
            <a:r>
              <a:rPr lang="en-US" b="1" i="1" dirty="0" smtClean="0">
                <a:solidFill>
                  <a:srgbClr val="FF0000"/>
                </a:solidFill>
              </a:rPr>
              <a:t>class</a:t>
            </a:r>
            <a:r>
              <a:rPr lang="en-US" i="1" dirty="0" smtClean="0">
                <a:solidFill>
                  <a:srgbClr val="FF0000"/>
                </a:solidFill>
              </a:rPr>
              <a:t> Student5{  </a:t>
            </a:r>
          </a:p>
          <a:p>
            <a:pPr>
              <a:buNone/>
            </a:pPr>
            <a:r>
              <a:rPr lang="en-US" i="1" dirty="0" smtClean="0">
                <a:solidFill>
                  <a:srgbClr val="FF0000"/>
                </a:solidFill>
              </a:rPr>
              <a:t>    </a:t>
            </a:r>
            <a:r>
              <a:rPr lang="en-US" b="1" i="1" dirty="0" err="1" smtClean="0">
                <a:solidFill>
                  <a:srgbClr val="FF0000"/>
                </a:solidFill>
              </a:rPr>
              <a:t>int</a:t>
            </a:r>
            <a:r>
              <a:rPr lang="en-US" i="1" dirty="0" smtClean="0">
                <a:solidFill>
                  <a:srgbClr val="FF0000"/>
                </a:solidFill>
              </a:rPr>
              <a:t> id;  </a:t>
            </a:r>
          </a:p>
          <a:p>
            <a:pPr>
              <a:buNone/>
            </a:pPr>
            <a:r>
              <a:rPr lang="en-US" i="1" dirty="0" smtClean="0">
                <a:solidFill>
                  <a:srgbClr val="FF0000"/>
                </a:solidFill>
              </a:rPr>
              <a:t>    String name;  </a:t>
            </a:r>
          </a:p>
          <a:p>
            <a:pPr>
              <a:buNone/>
            </a:pPr>
            <a:r>
              <a:rPr lang="en-US" i="1" dirty="0" smtClean="0">
                <a:solidFill>
                  <a:srgbClr val="FF0000"/>
                </a:solidFill>
              </a:rPr>
              <a:t>    </a:t>
            </a:r>
            <a:r>
              <a:rPr lang="en-US" b="1" i="1" dirty="0" err="1" smtClean="0">
                <a:solidFill>
                  <a:srgbClr val="FF0000"/>
                </a:solidFill>
              </a:rPr>
              <a:t>int</a:t>
            </a:r>
            <a:r>
              <a:rPr lang="en-US" i="1" dirty="0" smtClean="0">
                <a:solidFill>
                  <a:srgbClr val="FF0000"/>
                </a:solidFill>
              </a:rPr>
              <a:t> age;  </a:t>
            </a:r>
          </a:p>
          <a:p>
            <a:pPr>
              <a:buNone/>
            </a:pPr>
            <a:r>
              <a:rPr lang="en-US" i="1" dirty="0" smtClean="0">
                <a:solidFill>
                  <a:srgbClr val="FF0000"/>
                </a:solidFill>
              </a:rPr>
              <a:t>    //creating two </a:t>
            </a:r>
            <a:r>
              <a:rPr lang="en-US" i="1" dirty="0" err="1" smtClean="0">
                <a:solidFill>
                  <a:srgbClr val="FF0000"/>
                </a:solidFill>
              </a:rPr>
              <a:t>arg</a:t>
            </a:r>
            <a:r>
              <a:rPr lang="en-US" i="1" dirty="0" smtClean="0">
                <a:solidFill>
                  <a:srgbClr val="FF0000"/>
                </a:solidFill>
              </a:rPr>
              <a:t> constructor  </a:t>
            </a:r>
          </a:p>
          <a:p>
            <a:pPr>
              <a:buNone/>
            </a:pPr>
            <a:r>
              <a:rPr lang="en-US" i="1" dirty="0" smtClean="0">
                <a:solidFill>
                  <a:srgbClr val="FF0000"/>
                </a:solidFill>
              </a:rPr>
              <a:t>    Student5(</a:t>
            </a:r>
            <a:r>
              <a:rPr lang="en-US" b="1" i="1" dirty="0" err="1" smtClean="0">
                <a:solidFill>
                  <a:srgbClr val="FF0000"/>
                </a:solidFill>
              </a:rPr>
              <a:t>int</a:t>
            </a:r>
            <a:r>
              <a:rPr lang="en-US" i="1" dirty="0" smtClean="0">
                <a:solidFill>
                  <a:srgbClr val="FF0000"/>
                </a:solidFill>
              </a:rPr>
              <a:t> </a:t>
            </a:r>
            <a:r>
              <a:rPr lang="en-US" i="1" dirty="0" err="1" smtClean="0">
                <a:solidFill>
                  <a:srgbClr val="FF0000"/>
                </a:solidFill>
              </a:rPr>
              <a:t>i,String</a:t>
            </a:r>
            <a:r>
              <a:rPr lang="en-US" i="1" dirty="0" smtClean="0">
                <a:solidFill>
                  <a:srgbClr val="FF0000"/>
                </a:solidFill>
              </a:rPr>
              <a:t> n){  </a:t>
            </a:r>
          </a:p>
          <a:p>
            <a:pPr>
              <a:buNone/>
            </a:pPr>
            <a:r>
              <a:rPr lang="en-US" i="1" dirty="0" smtClean="0">
                <a:solidFill>
                  <a:srgbClr val="FF0000"/>
                </a:solidFill>
              </a:rPr>
              <a:t>    id = </a:t>
            </a:r>
            <a:r>
              <a:rPr lang="en-US" i="1" dirty="0" err="1" smtClean="0">
                <a:solidFill>
                  <a:srgbClr val="FF0000"/>
                </a:solidFill>
              </a:rPr>
              <a:t>i</a:t>
            </a:r>
            <a:r>
              <a:rPr lang="en-US" i="1" dirty="0" smtClean="0">
                <a:solidFill>
                  <a:srgbClr val="FF0000"/>
                </a:solidFill>
              </a:rPr>
              <a:t>;  </a:t>
            </a:r>
          </a:p>
          <a:p>
            <a:pPr>
              <a:buNone/>
            </a:pPr>
            <a:r>
              <a:rPr lang="en-US" i="1" dirty="0" smtClean="0">
                <a:solidFill>
                  <a:srgbClr val="FF0000"/>
                </a:solidFill>
              </a:rPr>
              <a:t>    name = n;  </a:t>
            </a:r>
          </a:p>
          <a:p>
            <a:pPr>
              <a:buNone/>
            </a:pPr>
            <a:r>
              <a:rPr lang="en-US" i="1" dirty="0" smtClean="0">
                <a:solidFill>
                  <a:srgbClr val="FF0000"/>
                </a:solidFill>
              </a:rPr>
              <a:t>    }  </a:t>
            </a:r>
          </a:p>
          <a:p>
            <a:pPr>
              <a:buNone/>
            </a:pPr>
            <a:r>
              <a:rPr lang="en-US" i="1" dirty="0" smtClean="0">
                <a:solidFill>
                  <a:srgbClr val="FF0000"/>
                </a:solidFill>
              </a:rPr>
              <a:t>    //creating three </a:t>
            </a:r>
            <a:r>
              <a:rPr lang="en-US" i="1" dirty="0" err="1" smtClean="0">
                <a:solidFill>
                  <a:srgbClr val="FF0000"/>
                </a:solidFill>
              </a:rPr>
              <a:t>arg</a:t>
            </a:r>
            <a:r>
              <a:rPr lang="en-US" i="1" dirty="0" smtClean="0">
                <a:solidFill>
                  <a:srgbClr val="FF0000"/>
                </a:solidFill>
              </a:rPr>
              <a:t> constructor  </a:t>
            </a:r>
          </a:p>
          <a:p>
            <a:pPr>
              <a:buNone/>
            </a:pPr>
            <a:r>
              <a:rPr lang="en-US" i="1" dirty="0" smtClean="0">
                <a:solidFill>
                  <a:srgbClr val="FF0000"/>
                </a:solidFill>
              </a:rPr>
              <a:t>    Student5(</a:t>
            </a:r>
            <a:r>
              <a:rPr lang="en-US" b="1" i="1" dirty="0" err="1" smtClean="0">
                <a:solidFill>
                  <a:srgbClr val="FF0000"/>
                </a:solidFill>
              </a:rPr>
              <a:t>int</a:t>
            </a:r>
            <a:r>
              <a:rPr lang="en-US" i="1" dirty="0" smtClean="0">
                <a:solidFill>
                  <a:srgbClr val="FF0000"/>
                </a:solidFill>
              </a:rPr>
              <a:t> </a:t>
            </a:r>
            <a:r>
              <a:rPr lang="en-US" i="1" dirty="0" err="1" smtClean="0">
                <a:solidFill>
                  <a:srgbClr val="FF0000"/>
                </a:solidFill>
              </a:rPr>
              <a:t>i,String</a:t>
            </a:r>
            <a:r>
              <a:rPr lang="en-US" i="1" dirty="0" smtClean="0">
                <a:solidFill>
                  <a:srgbClr val="FF0000"/>
                </a:solidFill>
              </a:rPr>
              <a:t> </a:t>
            </a:r>
            <a:r>
              <a:rPr lang="en-US" i="1" dirty="0" err="1" smtClean="0">
                <a:solidFill>
                  <a:srgbClr val="FF0000"/>
                </a:solidFill>
              </a:rPr>
              <a:t>n,</a:t>
            </a:r>
            <a:r>
              <a:rPr lang="en-US" b="1" i="1" dirty="0" err="1" smtClean="0">
                <a:solidFill>
                  <a:srgbClr val="FF0000"/>
                </a:solidFill>
              </a:rPr>
              <a:t>int</a:t>
            </a:r>
            <a:r>
              <a:rPr lang="en-US" i="1" dirty="0" smtClean="0">
                <a:solidFill>
                  <a:srgbClr val="FF0000"/>
                </a:solidFill>
              </a:rPr>
              <a:t> a){  </a:t>
            </a:r>
          </a:p>
          <a:p>
            <a:pPr>
              <a:buNone/>
            </a:pPr>
            <a:r>
              <a:rPr lang="en-US" i="1" dirty="0" smtClean="0">
                <a:solidFill>
                  <a:srgbClr val="FF0000"/>
                </a:solidFill>
              </a:rPr>
              <a:t>    id = </a:t>
            </a:r>
            <a:r>
              <a:rPr lang="en-US" i="1" dirty="0" err="1" smtClean="0">
                <a:solidFill>
                  <a:srgbClr val="FF0000"/>
                </a:solidFill>
              </a:rPr>
              <a:t>i</a:t>
            </a:r>
            <a:r>
              <a:rPr lang="en-US" i="1" dirty="0" smtClean="0">
                <a:solidFill>
                  <a:srgbClr val="FF0000"/>
                </a:solidFill>
              </a:rPr>
              <a:t>;  </a:t>
            </a:r>
          </a:p>
          <a:p>
            <a:pPr>
              <a:buNone/>
            </a:pPr>
            <a:r>
              <a:rPr lang="en-US" i="1" dirty="0" smtClean="0">
                <a:solidFill>
                  <a:srgbClr val="FF0000"/>
                </a:solidFill>
              </a:rPr>
              <a:t>    name = n;  </a:t>
            </a:r>
          </a:p>
          <a:p>
            <a:pPr>
              <a:buNone/>
            </a:pPr>
            <a:r>
              <a:rPr lang="en-US" i="1" dirty="0" smtClean="0">
                <a:solidFill>
                  <a:srgbClr val="FF0000"/>
                </a:solidFill>
              </a:rPr>
              <a:t>    age=a;  </a:t>
            </a:r>
          </a:p>
          <a:p>
            <a:pPr>
              <a:buNone/>
            </a:pPr>
            <a:r>
              <a:rPr lang="en-US" i="1" dirty="0" smtClean="0">
                <a:solidFill>
                  <a:srgbClr val="FF0000"/>
                </a:solidFill>
              </a:rPr>
              <a:t>    }  </a:t>
            </a:r>
          </a:p>
          <a:p>
            <a:pPr>
              <a:buNone/>
            </a:pPr>
            <a:r>
              <a:rPr lang="en-US" i="1" dirty="0" smtClean="0">
                <a:solidFill>
                  <a:srgbClr val="FF0000"/>
                </a:solidFill>
              </a:rPr>
              <a:t>    </a:t>
            </a:r>
            <a:r>
              <a:rPr lang="en-US" b="1" i="1" dirty="0" smtClean="0">
                <a:solidFill>
                  <a:srgbClr val="FF0000"/>
                </a:solidFill>
              </a:rPr>
              <a:t>void</a:t>
            </a:r>
            <a:r>
              <a:rPr lang="en-US" i="1" dirty="0" smtClean="0">
                <a:solidFill>
                  <a:srgbClr val="FF0000"/>
                </a:solidFill>
              </a:rPr>
              <a:t> display(){</a:t>
            </a:r>
            <a:r>
              <a:rPr lang="en-US" i="1" dirty="0" err="1" smtClean="0">
                <a:solidFill>
                  <a:srgbClr val="FF0000"/>
                </a:solidFill>
              </a:rPr>
              <a:t>System.out.println</a:t>
            </a:r>
            <a:r>
              <a:rPr lang="en-US" i="1" dirty="0" smtClean="0">
                <a:solidFill>
                  <a:srgbClr val="FF0000"/>
                </a:solidFill>
              </a:rPr>
              <a:t>(id+" "+name+" "+age);}  </a:t>
            </a:r>
          </a:p>
          <a:p>
            <a:pPr>
              <a:buNone/>
            </a:pPr>
            <a:r>
              <a:rPr lang="en-US" i="1" dirty="0" smtClean="0">
                <a:solidFill>
                  <a:srgbClr val="FF0000"/>
                </a:solidFill>
              </a:rPr>
              <a:t>   </a:t>
            </a:r>
          </a:p>
          <a:p>
            <a:pPr>
              <a:buNone/>
            </a:pPr>
            <a:r>
              <a:rPr lang="en-US" i="1" dirty="0" smtClean="0">
                <a:solidFill>
                  <a:srgbClr val="FF0000"/>
                </a:solidFill>
              </a:rPr>
              <a:t>    </a:t>
            </a: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static</a:t>
            </a:r>
            <a:r>
              <a:rPr lang="en-US" i="1" dirty="0" smtClean="0">
                <a:solidFill>
                  <a:srgbClr val="FF0000"/>
                </a:solidFill>
              </a:rPr>
              <a:t> </a:t>
            </a:r>
            <a:r>
              <a:rPr lang="en-US" b="1" i="1" dirty="0" smtClean="0">
                <a:solidFill>
                  <a:srgbClr val="FF0000"/>
                </a:solidFill>
              </a:rPr>
              <a:t>void</a:t>
            </a:r>
            <a:r>
              <a:rPr lang="en-US" i="1" dirty="0" smtClean="0">
                <a:solidFill>
                  <a:srgbClr val="FF0000"/>
                </a:solidFill>
              </a:rPr>
              <a:t> main(String </a:t>
            </a:r>
            <a:r>
              <a:rPr lang="en-US" i="1" dirty="0" err="1" smtClean="0">
                <a:solidFill>
                  <a:srgbClr val="FF0000"/>
                </a:solidFill>
              </a:rPr>
              <a:t>args</a:t>
            </a:r>
            <a:r>
              <a:rPr lang="en-US" i="1" dirty="0" smtClean="0">
                <a:solidFill>
                  <a:srgbClr val="FF0000"/>
                </a:solidFill>
              </a:rPr>
              <a:t>[]){  </a:t>
            </a:r>
          </a:p>
          <a:p>
            <a:pPr>
              <a:buNone/>
            </a:pPr>
            <a:r>
              <a:rPr lang="en-US" i="1" dirty="0" smtClean="0">
                <a:solidFill>
                  <a:srgbClr val="FF0000"/>
                </a:solidFill>
              </a:rPr>
              <a:t>    Student5 s1 = </a:t>
            </a:r>
            <a:r>
              <a:rPr lang="en-US" b="1" i="1" dirty="0" smtClean="0">
                <a:solidFill>
                  <a:srgbClr val="FF0000"/>
                </a:solidFill>
              </a:rPr>
              <a:t>new</a:t>
            </a:r>
            <a:r>
              <a:rPr lang="en-US" i="1" dirty="0" smtClean="0">
                <a:solidFill>
                  <a:srgbClr val="FF0000"/>
                </a:solidFill>
              </a:rPr>
              <a:t> Student5(111,"Karan");  </a:t>
            </a:r>
          </a:p>
          <a:p>
            <a:pPr>
              <a:buNone/>
            </a:pPr>
            <a:r>
              <a:rPr lang="en-US" i="1" dirty="0" smtClean="0">
                <a:solidFill>
                  <a:srgbClr val="FF0000"/>
                </a:solidFill>
              </a:rPr>
              <a:t>    Student5 s2 = </a:t>
            </a:r>
            <a:r>
              <a:rPr lang="en-US" b="1" i="1" dirty="0" smtClean="0">
                <a:solidFill>
                  <a:srgbClr val="FF0000"/>
                </a:solidFill>
              </a:rPr>
              <a:t>new</a:t>
            </a:r>
            <a:r>
              <a:rPr lang="en-US" i="1" dirty="0" smtClean="0">
                <a:solidFill>
                  <a:srgbClr val="FF0000"/>
                </a:solidFill>
              </a:rPr>
              <a:t> Student5(222,"Aryan",25);  </a:t>
            </a:r>
          </a:p>
          <a:p>
            <a:pPr>
              <a:buNone/>
            </a:pPr>
            <a:r>
              <a:rPr lang="en-US" i="1" dirty="0" smtClean="0">
                <a:solidFill>
                  <a:srgbClr val="FF0000"/>
                </a:solidFill>
              </a:rPr>
              <a:t>    s1.display();  </a:t>
            </a:r>
          </a:p>
          <a:p>
            <a:pPr>
              <a:buNone/>
            </a:pPr>
            <a:r>
              <a:rPr lang="en-US" i="1" dirty="0" smtClean="0">
                <a:solidFill>
                  <a:srgbClr val="FF0000"/>
                </a:solidFill>
              </a:rPr>
              <a:t>    s2.display();  </a:t>
            </a:r>
          </a:p>
          <a:p>
            <a:pPr>
              <a:buNone/>
            </a:pPr>
            <a:r>
              <a:rPr lang="en-US" i="1" dirty="0" smtClean="0">
                <a:solidFill>
                  <a:srgbClr val="FF0000"/>
                </a:solidFill>
              </a:rPr>
              <a:t>   }  </a:t>
            </a:r>
          </a:p>
          <a:p>
            <a:pPr>
              <a:buNone/>
            </a:pPr>
            <a:r>
              <a:rPr lang="en-US" i="1" dirty="0" smtClean="0">
                <a:solidFill>
                  <a:srgbClr val="FF0000"/>
                </a:solidFill>
              </a:rPr>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70000" lnSpcReduction="20000"/>
          </a:bodyPr>
          <a:lstStyle/>
          <a:p>
            <a:pPr algn="just"/>
            <a:r>
              <a:rPr lang="en-US" dirty="0" smtClean="0"/>
              <a:t>The </a:t>
            </a:r>
            <a:r>
              <a:rPr lang="en-US" b="1" dirty="0" smtClean="0"/>
              <a:t>static keyword</a:t>
            </a:r>
            <a:r>
              <a:rPr lang="en-US" dirty="0" smtClean="0"/>
              <a:t> in Java is used for memory management mainly. We can apply static keyword with variables, methods, blocks and nested classes. The static keyword belongs to the class than an instance of the class.</a:t>
            </a:r>
          </a:p>
          <a:p>
            <a:r>
              <a:rPr lang="en-US" dirty="0" smtClean="0"/>
              <a:t>The static can be:</a:t>
            </a:r>
          </a:p>
          <a:p>
            <a:pPr marL="514350" indent="-514350">
              <a:buFont typeface="+mj-lt"/>
              <a:buAutoNum type="arabicPeriod"/>
            </a:pPr>
            <a:r>
              <a:rPr lang="en-US" dirty="0" smtClean="0"/>
              <a:t>Variable (also known as a class variable)</a:t>
            </a:r>
          </a:p>
          <a:p>
            <a:pPr marL="514350" indent="-514350">
              <a:buFont typeface="+mj-lt"/>
              <a:buAutoNum type="arabicPeriod"/>
            </a:pPr>
            <a:r>
              <a:rPr lang="en-US" dirty="0" smtClean="0"/>
              <a:t>Method (also known as a class method)</a:t>
            </a:r>
          </a:p>
          <a:p>
            <a:pPr marL="514350" indent="-514350">
              <a:buFont typeface="+mj-lt"/>
              <a:buAutoNum type="arabicPeriod"/>
            </a:pPr>
            <a:r>
              <a:rPr lang="en-US" dirty="0" smtClean="0"/>
              <a:t>Block</a:t>
            </a:r>
          </a:p>
          <a:p>
            <a:pPr marL="514350" indent="-514350">
              <a:buFont typeface="+mj-lt"/>
              <a:buAutoNum type="arabicPeriod"/>
            </a:pPr>
            <a:r>
              <a:rPr lang="en-US" dirty="0" smtClean="0"/>
              <a:t>Nested class</a:t>
            </a:r>
          </a:p>
          <a:p>
            <a:pPr marL="514350" indent="-514350">
              <a:buNone/>
            </a:pPr>
            <a:endParaRPr lang="en-US" dirty="0" smtClean="0"/>
          </a:p>
          <a:p>
            <a:r>
              <a:rPr lang="en-US" b="1" dirty="0" smtClean="0"/>
              <a:t>Java static variable</a:t>
            </a:r>
          </a:p>
          <a:p>
            <a:pPr algn="just">
              <a:buNone/>
            </a:pPr>
            <a:r>
              <a:rPr lang="en-US" dirty="0" smtClean="0"/>
              <a:t>If you declare any variable as static, it is known as a static variable.</a:t>
            </a:r>
          </a:p>
          <a:p>
            <a:pPr algn="just">
              <a:buNone/>
            </a:pPr>
            <a:r>
              <a:rPr lang="en-US" dirty="0" smtClean="0"/>
              <a:t>The static variable can be used to refer to the common property of all objects (which is not unique for each object), for example, the company name of employees, college name of students, etc.</a:t>
            </a:r>
          </a:p>
          <a:p>
            <a:pPr algn="just">
              <a:buNone/>
            </a:pPr>
            <a:r>
              <a:rPr lang="en-US" dirty="0" smtClean="0"/>
              <a:t>The static variable gets memory only once in the class area at the time of class loading.</a:t>
            </a:r>
          </a:p>
          <a:p>
            <a:pPr>
              <a:buNone/>
            </a:pPr>
            <a:r>
              <a:rPr lang="en-US" b="1" dirty="0" smtClean="0"/>
              <a:t>Advantages of static variable</a:t>
            </a:r>
          </a:p>
          <a:p>
            <a:pPr>
              <a:buNone/>
            </a:pPr>
            <a:r>
              <a:rPr lang="en-US" dirty="0" smtClean="0"/>
              <a:t>It makes your program </a:t>
            </a:r>
            <a:r>
              <a:rPr lang="en-US" b="1" dirty="0" smtClean="0"/>
              <a:t>memory efficient</a:t>
            </a:r>
            <a:r>
              <a:rPr lang="en-US" dirty="0" smtClean="0"/>
              <a:t> (i.e., it saves memory).</a:t>
            </a:r>
          </a:p>
          <a:p>
            <a:pPr marL="514350" indent="-514350">
              <a:buNone/>
            </a:pP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47500" lnSpcReduction="20000"/>
          </a:bodyPr>
          <a:lstStyle/>
          <a:p>
            <a:pPr>
              <a:buNone/>
            </a:pPr>
            <a:r>
              <a:rPr lang="en-US" sz="3400" i="1" dirty="0" smtClean="0">
                <a:solidFill>
                  <a:srgbClr val="FF0000"/>
                </a:solidFill>
              </a:rPr>
              <a:t>//Java Program to demonstrate the use of static variable  </a:t>
            </a:r>
          </a:p>
          <a:p>
            <a:pPr>
              <a:buNone/>
            </a:pPr>
            <a:r>
              <a:rPr lang="en-US" sz="3400" b="1" i="1" dirty="0" smtClean="0">
                <a:solidFill>
                  <a:srgbClr val="FF0000"/>
                </a:solidFill>
              </a:rPr>
              <a:t>class</a:t>
            </a:r>
            <a:r>
              <a:rPr lang="en-US" sz="3400" i="1" dirty="0" smtClean="0">
                <a:solidFill>
                  <a:srgbClr val="FF0000"/>
                </a:solidFill>
              </a:rPr>
              <a:t> Student{  </a:t>
            </a:r>
          </a:p>
          <a:p>
            <a:pPr>
              <a:buNone/>
            </a:pPr>
            <a:r>
              <a:rPr lang="en-US" sz="3400" i="1" dirty="0" smtClean="0">
                <a:solidFill>
                  <a:srgbClr val="FF0000"/>
                </a:solidFill>
              </a:rPr>
              <a:t>   </a:t>
            </a:r>
            <a:r>
              <a:rPr lang="en-US" sz="3400" b="1" i="1" dirty="0" err="1" smtClean="0">
                <a:solidFill>
                  <a:srgbClr val="FF0000"/>
                </a:solidFill>
              </a:rPr>
              <a:t>int</a:t>
            </a:r>
            <a:r>
              <a:rPr lang="en-US" sz="3400" i="1" dirty="0" smtClean="0">
                <a:solidFill>
                  <a:srgbClr val="FF0000"/>
                </a:solidFill>
              </a:rPr>
              <a:t> </a:t>
            </a:r>
            <a:r>
              <a:rPr lang="en-US" sz="3400" i="1" dirty="0" err="1" smtClean="0">
                <a:solidFill>
                  <a:srgbClr val="FF0000"/>
                </a:solidFill>
              </a:rPr>
              <a:t>rollno</a:t>
            </a:r>
            <a:r>
              <a:rPr lang="en-US" sz="3400" i="1" dirty="0" smtClean="0">
                <a:solidFill>
                  <a:srgbClr val="FF0000"/>
                </a:solidFill>
              </a:rPr>
              <a:t>;//instance variable  </a:t>
            </a:r>
          </a:p>
          <a:p>
            <a:pPr>
              <a:buNone/>
            </a:pPr>
            <a:r>
              <a:rPr lang="en-US" sz="3400" i="1" dirty="0" smtClean="0">
                <a:solidFill>
                  <a:srgbClr val="FF0000"/>
                </a:solidFill>
              </a:rPr>
              <a:t>   String name;  </a:t>
            </a:r>
          </a:p>
          <a:p>
            <a:pPr>
              <a:buNone/>
            </a:pPr>
            <a:r>
              <a:rPr lang="en-US" sz="3400" i="1" dirty="0" smtClean="0">
                <a:solidFill>
                  <a:srgbClr val="FF0000"/>
                </a:solidFill>
              </a:rPr>
              <a:t>   </a:t>
            </a:r>
            <a:r>
              <a:rPr lang="en-US" sz="3400" b="1" i="1" dirty="0" smtClean="0">
                <a:solidFill>
                  <a:srgbClr val="FF0000"/>
                </a:solidFill>
              </a:rPr>
              <a:t>static</a:t>
            </a:r>
            <a:r>
              <a:rPr lang="en-US" sz="3400" i="1" dirty="0" smtClean="0">
                <a:solidFill>
                  <a:srgbClr val="FF0000"/>
                </a:solidFill>
              </a:rPr>
              <a:t> String college ="</a:t>
            </a:r>
            <a:r>
              <a:rPr lang="en-US" sz="3400" i="1" dirty="0" err="1" smtClean="0">
                <a:solidFill>
                  <a:srgbClr val="FF0000"/>
                </a:solidFill>
              </a:rPr>
              <a:t>Infoway</a:t>
            </a:r>
            <a:r>
              <a:rPr lang="en-US" sz="3400" i="1" dirty="0" smtClean="0">
                <a:solidFill>
                  <a:srgbClr val="FF0000"/>
                </a:solidFill>
              </a:rPr>
              <a:t>";//static variable  </a:t>
            </a:r>
          </a:p>
          <a:p>
            <a:pPr>
              <a:buNone/>
            </a:pPr>
            <a:r>
              <a:rPr lang="en-US" sz="3400" i="1" dirty="0" smtClean="0">
                <a:solidFill>
                  <a:srgbClr val="FF0000"/>
                </a:solidFill>
              </a:rPr>
              <a:t>   //constructor  </a:t>
            </a:r>
          </a:p>
          <a:p>
            <a:pPr>
              <a:buNone/>
            </a:pPr>
            <a:r>
              <a:rPr lang="en-US" sz="3400" i="1" dirty="0" smtClean="0">
                <a:solidFill>
                  <a:srgbClr val="FF0000"/>
                </a:solidFill>
              </a:rPr>
              <a:t>   Student(</a:t>
            </a:r>
            <a:r>
              <a:rPr lang="en-US" sz="3400" b="1" i="1" dirty="0" err="1" smtClean="0">
                <a:solidFill>
                  <a:srgbClr val="FF0000"/>
                </a:solidFill>
              </a:rPr>
              <a:t>int</a:t>
            </a:r>
            <a:r>
              <a:rPr lang="en-US" sz="3400" i="1" dirty="0" smtClean="0">
                <a:solidFill>
                  <a:srgbClr val="FF0000"/>
                </a:solidFill>
              </a:rPr>
              <a:t> r, String n){  </a:t>
            </a:r>
          </a:p>
          <a:p>
            <a:pPr>
              <a:buNone/>
            </a:pPr>
            <a:r>
              <a:rPr lang="en-US" sz="3400" i="1" dirty="0" smtClean="0">
                <a:solidFill>
                  <a:srgbClr val="FF0000"/>
                </a:solidFill>
              </a:rPr>
              <a:t>   </a:t>
            </a:r>
            <a:r>
              <a:rPr lang="en-US" sz="3400" i="1" dirty="0" err="1" smtClean="0">
                <a:solidFill>
                  <a:srgbClr val="FF0000"/>
                </a:solidFill>
              </a:rPr>
              <a:t>rollno</a:t>
            </a:r>
            <a:r>
              <a:rPr lang="en-US" sz="3400" i="1" dirty="0" smtClean="0">
                <a:solidFill>
                  <a:srgbClr val="FF0000"/>
                </a:solidFill>
              </a:rPr>
              <a:t> = r;  </a:t>
            </a:r>
          </a:p>
          <a:p>
            <a:pPr>
              <a:buNone/>
            </a:pPr>
            <a:r>
              <a:rPr lang="en-US" sz="3400" i="1" dirty="0" smtClean="0">
                <a:solidFill>
                  <a:srgbClr val="FF0000"/>
                </a:solidFill>
              </a:rPr>
              <a:t>   name = n;  </a:t>
            </a:r>
          </a:p>
          <a:p>
            <a:pPr>
              <a:buNone/>
            </a:pPr>
            <a:r>
              <a:rPr lang="en-US" sz="3400" i="1" dirty="0" smtClean="0">
                <a:solidFill>
                  <a:srgbClr val="FF0000"/>
                </a:solidFill>
              </a:rPr>
              <a:t>   }  </a:t>
            </a:r>
          </a:p>
          <a:p>
            <a:pPr>
              <a:buNone/>
            </a:pPr>
            <a:r>
              <a:rPr lang="en-US" sz="3400" i="1" dirty="0" smtClean="0">
                <a:solidFill>
                  <a:srgbClr val="FF0000"/>
                </a:solidFill>
              </a:rPr>
              <a:t>   //method to display the values  </a:t>
            </a:r>
          </a:p>
          <a:p>
            <a:pPr>
              <a:buNone/>
            </a:pPr>
            <a:r>
              <a:rPr lang="en-US" sz="3400" i="1" dirty="0" smtClean="0">
                <a:solidFill>
                  <a:srgbClr val="FF0000"/>
                </a:solidFill>
              </a:rPr>
              <a:t>   </a:t>
            </a:r>
            <a:r>
              <a:rPr lang="en-US" sz="3400" b="1" i="1" dirty="0" smtClean="0">
                <a:solidFill>
                  <a:srgbClr val="FF0000"/>
                </a:solidFill>
              </a:rPr>
              <a:t>void</a:t>
            </a:r>
            <a:r>
              <a:rPr lang="en-US" sz="3400" i="1" dirty="0" smtClean="0">
                <a:solidFill>
                  <a:srgbClr val="FF0000"/>
                </a:solidFill>
              </a:rPr>
              <a:t> display (){</a:t>
            </a:r>
            <a:r>
              <a:rPr lang="en-US" sz="3400" i="1" dirty="0" err="1" smtClean="0">
                <a:solidFill>
                  <a:srgbClr val="FF0000"/>
                </a:solidFill>
              </a:rPr>
              <a:t>System.out.println</a:t>
            </a:r>
            <a:r>
              <a:rPr lang="en-US" sz="3400" i="1" dirty="0" smtClean="0">
                <a:solidFill>
                  <a:srgbClr val="FF0000"/>
                </a:solidFill>
              </a:rPr>
              <a:t>(</a:t>
            </a:r>
            <a:r>
              <a:rPr lang="en-US" sz="3400" i="1" dirty="0" err="1" smtClean="0">
                <a:solidFill>
                  <a:srgbClr val="FF0000"/>
                </a:solidFill>
              </a:rPr>
              <a:t>rollno</a:t>
            </a:r>
            <a:r>
              <a:rPr lang="en-US" sz="3400" i="1" dirty="0" smtClean="0">
                <a:solidFill>
                  <a:srgbClr val="FF0000"/>
                </a:solidFill>
              </a:rPr>
              <a:t>+" "+name+" "+college);}  </a:t>
            </a:r>
          </a:p>
          <a:p>
            <a:pPr>
              <a:buNone/>
            </a:pPr>
            <a:r>
              <a:rPr lang="en-US" sz="3400" i="1" dirty="0" smtClean="0">
                <a:solidFill>
                  <a:srgbClr val="FF0000"/>
                </a:solidFill>
              </a:rPr>
              <a:t>}  </a:t>
            </a:r>
          </a:p>
          <a:p>
            <a:pPr>
              <a:buNone/>
            </a:pPr>
            <a:r>
              <a:rPr lang="en-US" sz="3400" i="1" dirty="0" smtClean="0">
                <a:solidFill>
                  <a:srgbClr val="FF0000"/>
                </a:solidFill>
              </a:rPr>
              <a:t>//Test class to show the values of objects  </a:t>
            </a:r>
          </a:p>
          <a:p>
            <a:pPr>
              <a:buNone/>
            </a:pPr>
            <a:r>
              <a:rPr lang="en-US" sz="3400" b="1" i="1" dirty="0" smtClean="0">
                <a:solidFill>
                  <a:srgbClr val="FF0000"/>
                </a:solidFill>
              </a:rPr>
              <a:t>public</a:t>
            </a:r>
            <a:r>
              <a:rPr lang="en-US" sz="3400" i="1" dirty="0" smtClean="0">
                <a:solidFill>
                  <a:srgbClr val="FF0000"/>
                </a:solidFill>
              </a:rPr>
              <a:t> </a:t>
            </a:r>
            <a:r>
              <a:rPr lang="en-US" sz="3400" b="1" i="1" dirty="0" smtClean="0">
                <a:solidFill>
                  <a:srgbClr val="FF0000"/>
                </a:solidFill>
              </a:rPr>
              <a:t>class</a:t>
            </a:r>
            <a:r>
              <a:rPr lang="en-US" sz="3400" i="1" dirty="0" smtClean="0">
                <a:solidFill>
                  <a:srgbClr val="FF0000"/>
                </a:solidFill>
              </a:rPr>
              <a:t> TestStaticVariable1{  </a:t>
            </a:r>
          </a:p>
          <a:p>
            <a:pPr>
              <a:buNone/>
            </a:pPr>
            <a:r>
              <a:rPr lang="en-US" sz="3400" i="1" dirty="0" smtClean="0">
                <a:solidFill>
                  <a:srgbClr val="FF0000"/>
                </a:solidFill>
              </a:rPr>
              <a:t> </a:t>
            </a:r>
            <a:r>
              <a:rPr lang="en-US" sz="3400" b="1" i="1" dirty="0" smtClean="0">
                <a:solidFill>
                  <a:srgbClr val="FF0000"/>
                </a:solidFill>
              </a:rPr>
              <a:t>public</a:t>
            </a:r>
            <a:r>
              <a:rPr lang="en-US" sz="3400" i="1" dirty="0" smtClean="0">
                <a:solidFill>
                  <a:srgbClr val="FF0000"/>
                </a:solidFill>
              </a:rPr>
              <a:t> </a:t>
            </a:r>
            <a:r>
              <a:rPr lang="en-US" sz="3400" b="1" i="1" dirty="0" smtClean="0">
                <a:solidFill>
                  <a:srgbClr val="FF0000"/>
                </a:solidFill>
              </a:rPr>
              <a:t>static</a:t>
            </a:r>
            <a:r>
              <a:rPr lang="en-US" sz="3400" i="1" dirty="0" smtClean="0">
                <a:solidFill>
                  <a:srgbClr val="FF0000"/>
                </a:solidFill>
              </a:rPr>
              <a:t> </a:t>
            </a:r>
            <a:r>
              <a:rPr lang="en-US" sz="3400" b="1" i="1" dirty="0" smtClean="0">
                <a:solidFill>
                  <a:srgbClr val="FF0000"/>
                </a:solidFill>
              </a:rPr>
              <a:t>void</a:t>
            </a:r>
            <a:r>
              <a:rPr lang="en-US" sz="3400" i="1" dirty="0" smtClean="0">
                <a:solidFill>
                  <a:srgbClr val="FF0000"/>
                </a:solidFill>
              </a:rPr>
              <a:t> main(String </a:t>
            </a:r>
            <a:r>
              <a:rPr lang="en-US" sz="3400" i="1" dirty="0" err="1" smtClean="0">
                <a:solidFill>
                  <a:srgbClr val="FF0000"/>
                </a:solidFill>
              </a:rPr>
              <a:t>args</a:t>
            </a:r>
            <a:r>
              <a:rPr lang="en-US" sz="3400" i="1" dirty="0" smtClean="0">
                <a:solidFill>
                  <a:srgbClr val="FF0000"/>
                </a:solidFill>
              </a:rPr>
              <a:t>[]){  </a:t>
            </a:r>
          </a:p>
          <a:p>
            <a:pPr>
              <a:buNone/>
            </a:pPr>
            <a:r>
              <a:rPr lang="en-US" sz="3400" i="1" dirty="0" smtClean="0">
                <a:solidFill>
                  <a:srgbClr val="FF0000"/>
                </a:solidFill>
              </a:rPr>
              <a:t> Student s1 = </a:t>
            </a:r>
            <a:r>
              <a:rPr lang="en-US" sz="3400" b="1" i="1" dirty="0" smtClean="0">
                <a:solidFill>
                  <a:srgbClr val="FF0000"/>
                </a:solidFill>
              </a:rPr>
              <a:t>new</a:t>
            </a:r>
            <a:r>
              <a:rPr lang="en-US" sz="3400" i="1" dirty="0" smtClean="0">
                <a:solidFill>
                  <a:srgbClr val="FF0000"/>
                </a:solidFill>
              </a:rPr>
              <a:t> Student(111,“Aditya");  </a:t>
            </a:r>
          </a:p>
          <a:p>
            <a:pPr>
              <a:buNone/>
            </a:pPr>
            <a:r>
              <a:rPr lang="en-US" sz="3400" i="1" dirty="0" smtClean="0">
                <a:solidFill>
                  <a:srgbClr val="FF0000"/>
                </a:solidFill>
              </a:rPr>
              <a:t> Student s2 = </a:t>
            </a:r>
            <a:r>
              <a:rPr lang="en-US" sz="3400" b="1" i="1" dirty="0" smtClean="0">
                <a:solidFill>
                  <a:srgbClr val="FF0000"/>
                </a:solidFill>
              </a:rPr>
              <a:t>new</a:t>
            </a:r>
            <a:r>
              <a:rPr lang="en-US" sz="3400" i="1" dirty="0" smtClean="0">
                <a:solidFill>
                  <a:srgbClr val="FF0000"/>
                </a:solidFill>
              </a:rPr>
              <a:t> Student(222,"Aman");  </a:t>
            </a:r>
          </a:p>
          <a:p>
            <a:pPr>
              <a:buNone/>
            </a:pPr>
            <a:r>
              <a:rPr lang="en-US" sz="3400" i="1" dirty="0" smtClean="0">
                <a:solidFill>
                  <a:srgbClr val="FF0000"/>
                </a:solidFill>
              </a:rPr>
              <a:t> //we can change the college of all objects by the single line of code  </a:t>
            </a:r>
          </a:p>
          <a:p>
            <a:pPr>
              <a:buNone/>
            </a:pPr>
            <a:r>
              <a:rPr lang="en-US" sz="3400" i="1" dirty="0" smtClean="0">
                <a:solidFill>
                  <a:srgbClr val="FF0000"/>
                </a:solidFill>
              </a:rPr>
              <a:t> //</a:t>
            </a:r>
            <a:r>
              <a:rPr lang="en-US" sz="3400" i="1" dirty="0" err="1" smtClean="0">
                <a:solidFill>
                  <a:srgbClr val="FF0000"/>
                </a:solidFill>
              </a:rPr>
              <a:t>Student.college</a:t>
            </a:r>
            <a:r>
              <a:rPr lang="en-US" sz="3400" i="1" dirty="0" smtClean="0">
                <a:solidFill>
                  <a:srgbClr val="FF0000"/>
                </a:solidFill>
              </a:rPr>
              <a:t>=“INFOWAY";  </a:t>
            </a:r>
          </a:p>
          <a:p>
            <a:pPr>
              <a:buNone/>
            </a:pPr>
            <a:r>
              <a:rPr lang="en-US" sz="3400" i="1" dirty="0" smtClean="0">
                <a:solidFill>
                  <a:srgbClr val="FF0000"/>
                </a:solidFill>
              </a:rPr>
              <a:t> s1.display();  </a:t>
            </a:r>
          </a:p>
          <a:p>
            <a:pPr>
              <a:buNone/>
            </a:pPr>
            <a:r>
              <a:rPr lang="en-US" sz="3400" i="1" dirty="0" smtClean="0">
                <a:solidFill>
                  <a:srgbClr val="FF0000"/>
                </a:solidFill>
              </a:rPr>
              <a:t> s2.display();  </a:t>
            </a:r>
          </a:p>
          <a:p>
            <a:pPr>
              <a:buNone/>
            </a:pPr>
            <a:r>
              <a:rPr lang="en-US" sz="3400" i="1" dirty="0" smtClean="0">
                <a:solidFill>
                  <a:srgbClr val="FF0000"/>
                </a:solidFill>
              </a:rPr>
              <a:t> }  </a:t>
            </a:r>
          </a:p>
          <a:p>
            <a:pPr>
              <a:buNone/>
            </a:pPr>
            <a:r>
              <a:rPr lang="en-US" sz="3400" i="1" dirty="0" smtClean="0">
                <a:solidFill>
                  <a:srgbClr val="FF0000"/>
                </a:solidFill>
              </a:rPr>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0000" lnSpcReduction="20000"/>
          </a:bodyPr>
          <a:lstStyle/>
          <a:p>
            <a:pPr>
              <a:buNone/>
            </a:pPr>
            <a:r>
              <a:rPr lang="en-US" i="1" dirty="0" smtClean="0">
                <a:solidFill>
                  <a:srgbClr val="FF0000"/>
                </a:solidFill>
              </a:rPr>
              <a:t>//Java Program to demonstrate the use of an instance variable  </a:t>
            </a:r>
          </a:p>
          <a:p>
            <a:pPr>
              <a:buNone/>
            </a:pPr>
            <a:r>
              <a:rPr lang="en-US" i="1" dirty="0" smtClean="0">
                <a:solidFill>
                  <a:srgbClr val="FF0000"/>
                </a:solidFill>
              </a:rPr>
              <a:t>//which get memory each time when we create an object of the class.  </a:t>
            </a:r>
          </a:p>
          <a:p>
            <a:pPr>
              <a:buNone/>
            </a:pPr>
            <a:r>
              <a:rPr lang="en-US" b="1" i="1" dirty="0" smtClean="0">
                <a:solidFill>
                  <a:srgbClr val="FF0000"/>
                </a:solidFill>
              </a:rPr>
              <a:t>class</a:t>
            </a:r>
            <a:r>
              <a:rPr lang="en-US" i="1" dirty="0" smtClean="0">
                <a:solidFill>
                  <a:srgbClr val="FF0000"/>
                </a:solidFill>
              </a:rPr>
              <a:t> Counter{  </a:t>
            </a:r>
          </a:p>
          <a:p>
            <a:pPr>
              <a:buNone/>
            </a:pPr>
            <a:r>
              <a:rPr lang="en-US" b="1" i="1" dirty="0" err="1" smtClean="0">
                <a:solidFill>
                  <a:srgbClr val="FF0000"/>
                </a:solidFill>
              </a:rPr>
              <a:t>int</a:t>
            </a:r>
            <a:r>
              <a:rPr lang="en-US" i="1" dirty="0" smtClean="0">
                <a:solidFill>
                  <a:srgbClr val="FF0000"/>
                </a:solidFill>
              </a:rPr>
              <a:t> count=0;//will get memory each time when the instance is created  </a:t>
            </a:r>
          </a:p>
          <a:p>
            <a:pPr>
              <a:buNone/>
            </a:pPr>
            <a:r>
              <a:rPr lang="en-US" i="1" dirty="0" smtClean="0">
                <a:solidFill>
                  <a:srgbClr val="FF0000"/>
                </a:solidFill>
              </a:rPr>
              <a:t>  </a:t>
            </a:r>
          </a:p>
          <a:p>
            <a:pPr>
              <a:buNone/>
            </a:pPr>
            <a:r>
              <a:rPr lang="en-US" i="1" dirty="0" smtClean="0">
                <a:solidFill>
                  <a:srgbClr val="FF0000"/>
                </a:solidFill>
              </a:rPr>
              <a:t>Counter(){  </a:t>
            </a:r>
          </a:p>
          <a:p>
            <a:pPr>
              <a:buNone/>
            </a:pPr>
            <a:r>
              <a:rPr lang="en-US" i="1" dirty="0" smtClean="0">
                <a:solidFill>
                  <a:srgbClr val="FF0000"/>
                </a:solidFill>
              </a:rPr>
              <a:t>count++;//incrementing value  </a:t>
            </a:r>
          </a:p>
          <a:p>
            <a:pPr>
              <a:buNone/>
            </a:pPr>
            <a:r>
              <a:rPr lang="en-US" i="1" dirty="0" err="1" smtClean="0">
                <a:solidFill>
                  <a:srgbClr val="FF0000"/>
                </a:solidFill>
              </a:rPr>
              <a:t>System.out.println</a:t>
            </a:r>
            <a:r>
              <a:rPr lang="en-US" i="1" dirty="0" smtClean="0">
                <a:solidFill>
                  <a:srgbClr val="FF0000"/>
                </a:solidFill>
              </a:rPr>
              <a:t>(count);  </a:t>
            </a:r>
          </a:p>
          <a:p>
            <a:pPr>
              <a:buNone/>
            </a:pPr>
            <a:r>
              <a:rPr lang="en-US" i="1" dirty="0" smtClean="0">
                <a:solidFill>
                  <a:srgbClr val="FF0000"/>
                </a:solidFill>
              </a:rPr>
              <a:t>}  </a:t>
            </a:r>
          </a:p>
          <a:p>
            <a:pPr>
              <a:buNone/>
            </a:pPr>
            <a:r>
              <a:rPr lang="en-US" i="1" dirty="0" smtClean="0">
                <a:solidFill>
                  <a:srgbClr val="FF0000"/>
                </a:solidFill>
              </a:rPr>
              <a:t>  </a:t>
            </a:r>
          </a:p>
          <a:p>
            <a:pPr>
              <a:buNone/>
            </a:pP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static</a:t>
            </a:r>
            <a:r>
              <a:rPr lang="en-US" i="1" dirty="0" smtClean="0">
                <a:solidFill>
                  <a:srgbClr val="FF0000"/>
                </a:solidFill>
              </a:rPr>
              <a:t> </a:t>
            </a:r>
            <a:r>
              <a:rPr lang="en-US" b="1" i="1" dirty="0" smtClean="0">
                <a:solidFill>
                  <a:srgbClr val="FF0000"/>
                </a:solidFill>
              </a:rPr>
              <a:t>void</a:t>
            </a:r>
            <a:r>
              <a:rPr lang="en-US" i="1" dirty="0" smtClean="0">
                <a:solidFill>
                  <a:srgbClr val="FF0000"/>
                </a:solidFill>
              </a:rPr>
              <a:t> main(String </a:t>
            </a:r>
            <a:r>
              <a:rPr lang="en-US" i="1" dirty="0" err="1" smtClean="0">
                <a:solidFill>
                  <a:srgbClr val="FF0000"/>
                </a:solidFill>
              </a:rPr>
              <a:t>args</a:t>
            </a:r>
            <a:r>
              <a:rPr lang="en-US" i="1" dirty="0" smtClean="0">
                <a:solidFill>
                  <a:srgbClr val="FF0000"/>
                </a:solidFill>
              </a:rPr>
              <a:t>[]){  </a:t>
            </a:r>
          </a:p>
          <a:p>
            <a:pPr>
              <a:buNone/>
            </a:pPr>
            <a:r>
              <a:rPr lang="en-US" i="1" dirty="0" smtClean="0">
                <a:solidFill>
                  <a:srgbClr val="FF0000"/>
                </a:solidFill>
              </a:rPr>
              <a:t>//Creating objects  </a:t>
            </a:r>
          </a:p>
          <a:p>
            <a:pPr>
              <a:buNone/>
            </a:pPr>
            <a:r>
              <a:rPr lang="en-US" i="1" dirty="0" smtClean="0">
                <a:solidFill>
                  <a:srgbClr val="FF0000"/>
                </a:solidFill>
              </a:rPr>
              <a:t>Counter c1=</a:t>
            </a:r>
            <a:r>
              <a:rPr lang="en-US" b="1" i="1" dirty="0" smtClean="0">
                <a:solidFill>
                  <a:srgbClr val="FF0000"/>
                </a:solidFill>
              </a:rPr>
              <a:t>new</a:t>
            </a:r>
            <a:r>
              <a:rPr lang="en-US" i="1" dirty="0" smtClean="0">
                <a:solidFill>
                  <a:srgbClr val="FF0000"/>
                </a:solidFill>
              </a:rPr>
              <a:t> Counter();  </a:t>
            </a:r>
          </a:p>
          <a:p>
            <a:pPr>
              <a:buNone/>
            </a:pPr>
            <a:r>
              <a:rPr lang="en-US" i="1" dirty="0" smtClean="0">
                <a:solidFill>
                  <a:srgbClr val="FF0000"/>
                </a:solidFill>
              </a:rPr>
              <a:t>Counter c2=</a:t>
            </a:r>
            <a:r>
              <a:rPr lang="en-US" b="1" i="1" dirty="0" smtClean="0">
                <a:solidFill>
                  <a:srgbClr val="FF0000"/>
                </a:solidFill>
              </a:rPr>
              <a:t>new</a:t>
            </a:r>
            <a:r>
              <a:rPr lang="en-US" i="1" dirty="0" smtClean="0">
                <a:solidFill>
                  <a:srgbClr val="FF0000"/>
                </a:solidFill>
              </a:rPr>
              <a:t> Counter();  </a:t>
            </a:r>
          </a:p>
          <a:p>
            <a:pPr>
              <a:buNone/>
            </a:pPr>
            <a:r>
              <a:rPr lang="en-US" i="1" dirty="0" smtClean="0">
                <a:solidFill>
                  <a:srgbClr val="FF0000"/>
                </a:solidFill>
              </a:rPr>
              <a:t>Counter c3=</a:t>
            </a:r>
            <a:r>
              <a:rPr lang="en-US" b="1" i="1" dirty="0" smtClean="0">
                <a:solidFill>
                  <a:srgbClr val="FF0000"/>
                </a:solidFill>
              </a:rPr>
              <a:t>new</a:t>
            </a:r>
            <a:r>
              <a:rPr lang="en-US" i="1" dirty="0" smtClean="0">
                <a:solidFill>
                  <a:srgbClr val="FF0000"/>
                </a:solidFill>
              </a:rPr>
              <a:t> Counter();  </a:t>
            </a:r>
          </a:p>
          <a:p>
            <a:pPr>
              <a:buNone/>
            </a:pPr>
            <a:r>
              <a:rPr lang="en-US" i="1" dirty="0" smtClean="0">
                <a:solidFill>
                  <a:srgbClr val="FF0000"/>
                </a:solidFill>
              </a:rPr>
              <a:t>}  </a:t>
            </a:r>
          </a:p>
          <a:p>
            <a:pPr>
              <a:buNone/>
            </a:pPr>
            <a:r>
              <a:rPr lang="en-US" i="1" dirty="0" smtClean="0">
                <a:solidFill>
                  <a:srgbClr val="FF0000"/>
                </a:solidFill>
              </a:rPr>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r>
              <a:rPr lang="en-US" dirty="0" smtClean="0"/>
              <a:t>Java static method</a:t>
            </a:r>
          </a:p>
          <a:p>
            <a:pPr>
              <a:buNone/>
            </a:pPr>
            <a:r>
              <a:rPr lang="en-US" dirty="0" smtClean="0"/>
              <a:t>If you apply static keyword with any method, it is known as static method.</a:t>
            </a:r>
          </a:p>
          <a:p>
            <a:pPr marL="514350" indent="-514350" algn="just">
              <a:buFont typeface="+mj-lt"/>
              <a:buAutoNum type="arabicPeriod"/>
            </a:pPr>
            <a:r>
              <a:rPr lang="en-US" dirty="0" smtClean="0"/>
              <a:t>A static method belongs to the class rather than the object of a class.</a:t>
            </a:r>
          </a:p>
          <a:p>
            <a:pPr marL="514350" indent="-514350" algn="just">
              <a:buFont typeface="+mj-lt"/>
              <a:buAutoNum type="arabicPeriod"/>
            </a:pPr>
            <a:r>
              <a:rPr lang="en-US" dirty="0" smtClean="0"/>
              <a:t>A static method can be invoked without the need for creating an instance of a class.</a:t>
            </a:r>
          </a:p>
          <a:p>
            <a:pPr marL="514350" indent="-514350" algn="just">
              <a:buFont typeface="+mj-lt"/>
              <a:buAutoNum type="arabicPeriod"/>
            </a:pPr>
            <a:r>
              <a:rPr lang="en-US" dirty="0" smtClean="0"/>
              <a:t>A static method can access static data member and can change the value of it.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ethod in Java"/>
          <p:cNvPicPr>
            <a:picLocks noGrp="1"/>
          </p:cNvPicPr>
          <p:nvPr>
            <p:ph idx="1"/>
          </p:nvPr>
        </p:nvPicPr>
        <p:blipFill>
          <a:blip r:embed="rId2"/>
          <a:srcRect/>
          <a:stretch>
            <a:fillRect/>
          </a:stretch>
        </p:blipFill>
        <p:spPr bwMode="auto">
          <a:xfrm>
            <a:off x="381000" y="457200"/>
            <a:ext cx="8458200" cy="5867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fontScale="55000" lnSpcReduction="20000"/>
          </a:bodyPr>
          <a:lstStyle/>
          <a:p>
            <a:pPr algn="just"/>
            <a:r>
              <a:rPr lang="en-US" b="1" dirty="0" smtClean="0"/>
              <a:t>Method Signature:</a:t>
            </a:r>
            <a:r>
              <a:rPr lang="en-US" dirty="0" smtClean="0"/>
              <a:t> Every method has a method signature. It is a part of the method declaration. It includes the </a:t>
            </a:r>
            <a:r>
              <a:rPr lang="en-US" b="1" dirty="0" smtClean="0"/>
              <a:t>method name</a:t>
            </a:r>
            <a:r>
              <a:rPr lang="en-US" dirty="0" smtClean="0"/>
              <a:t> and </a:t>
            </a:r>
            <a:r>
              <a:rPr lang="en-US" b="1" dirty="0" smtClean="0"/>
              <a:t>parameter list</a:t>
            </a:r>
            <a:r>
              <a:rPr lang="en-US" dirty="0" smtClean="0"/>
              <a:t>.</a:t>
            </a:r>
          </a:p>
          <a:p>
            <a:pPr algn="just"/>
            <a:r>
              <a:rPr lang="en-US" b="1" dirty="0" smtClean="0"/>
              <a:t>Access </a:t>
            </a:r>
            <a:r>
              <a:rPr lang="en-US" b="1" dirty="0" err="1" smtClean="0"/>
              <a:t>Specifier</a:t>
            </a:r>
            <a:r>
              <a:rPr lang="en-US" b="1" dirty="0" smtClean="0"/>
              <a:t>:</a:t>
            </a:r>
            <a:r>
              <a:rPr lang="en-US" dirty="0" smtClean="0"/>
              <a:t> Access </a:t>
            </a:r>
            <a:r>
              <a:rPr lang="en-US" dirty="0" err="1" smtClean="0"/>
              <a:t>specifier</a:t>
            </a:r>
            <a:r>
              <a:rPr lang="en-US" dirty="0" smtClean="0"/>
              <a:t> or modifier is the access type of the method. It specifies the visibility of the method. Java provides </a:t>
            </a:r>
            <a:r>
              <a:rPr lang="en-US" b="1" dirty="0" smtClean="0"/>
              <a:t>four</a:t>
            </a:r>
            <a:r>
              <a:rPr lang="en-US" dirty="0" smtClean="0"/>
              <a:t> types of access </a:t>
            </a:r>
            <a:r>
              <a:rPr lang="en-US" dirty="0" err="1" smtClean="0"/>
              <a:t>specifier</a:t>
            </a:r>
            <a:r>
              <a:rPr lang="en-US" dirty="0" smtClean="0"/>
              <a:t>:</a:t>
            </a:r>
          </a:p>
          <a:p>
            <a:pPr algn="just"/>
            <a:r>
              <a:rPr lang="en-US" b="1" dirty="0" smtClean="0"/>
              <a:t>Public:</a:t>
            </a:r>
            <a:r>
              <a:rPr lang="en-US" dirty="0" smtClean="0"/>
              <a:t> The method is accessible by all classes when we use public </a:t>
            </a:r>
            <a:r>
              <a:rPr lang="en-US" dirty="0" err="1" smtClean="0"/>
              <a:t>specifier</a:t>
            </a:r>
            <a:r>
              <a:rPr lang="en-US" dirty="0" smtClean="0"/>
              <a:t> in our application.</a:t>
            </a:r>
          </a:p>
          <a:p>
            <a:pPr algn="just"/>
            <a:r>
              <a:rPr lang="en-US" b="1" dirty="0" smtClean="0"/>
              <a:t>Private:</a:t>
            </a:r>
            <a:r>
              <a:rPr lang="en-US" dirty="0" smtClean="0"/>
              <a:t> When we use a private access </a:t>
            </a:r>
            <a:r>
              <a:rPr lang="en-US" dirty="0" err="1" smtClean="0"/>
              <a:t>specifier</a:t>
            </a:r>
            <a:r>
              <a:rPr lang="en-US" dirty="0" smtClean="0"/>
              <a:t>, the method is accessible only in the classes in which it is defined.</a:t>
            </a:r>
          </a:p>
          <a:p>
            <a:pPr algn="just"/>
            <a:r>
              <a:rPr lang="en-US" b="1" dirty="0" smtClean="0"/>
              <a:t>Protected:</a:t>
            </a:r>
            <a:r>
              <a:rPr lang="en-US" dirty="0" smtClean="0"/>
              <a:t> When we use protected access </a:t>
            </a:r>
            <a:r>
              <a:rPr lang="en-US" dirty="0" err="1" smtClean="0"/>
              <a:t>specifier</a:t>
            </a:r>
            <a:r>
              <a:rPr lang="en-US" dirty="0" smtClean="0"/>
              <a:t>, the method is accessible within the same package or subclasses in a different package.</a:t>
            </a:r>
          </a:p>
          <a:p>
            <a:pPr algn="just"/>
            <a:r>
              <a:rPr lang="en-US" b="1" dirty="0" smtClean="0"/>
              <a:t>Default:</a:t>
            </a:r>
            <a:r>
              <a:rPr lang="en-US" dirty="0" smtClean="0"/>
              <a:t> When we do not use any access </a:t>
            </a:r>
            <a:r>
              <a:rPr lang="en-US" dirty="0" err="1" smtClean="0"/>
              <a:t>specifier</a:t>
            </a:r>
            <a:r>
              <a:rPr lang="en-US" dirty="0" smtClean="0"/>
              <a:t> in the method declaration, Java uses default access </a:t>
            </a:r>
            <a:r>
              <a:rPr lang="en-US" dirty="0" err="1" smtClean="0"/>
              <a:t>specifier</a:t>
            </a:r>
            <a:r>
              <a:rPr lang="en-US" dirty="0" smtClean="0"/>
              <a:t> by default. It is visible only from the same package only.</a:t>
            </a:r>
          </a:p>
          <a:p>
            <a:pPr algn="just"/>
            <a:r>
              <a:rPr lang="en-US" b="1" dirty="0" smtClean="0"/>
              <a:t>Return Type:</a:t>
            </a:r>
            <a:r>
              <a:rPr lang="en-US" dirty="0" smtClean="0"/>
              <a:t> Return type is a data type that the method returns. It may have a primitive data type, object, collection, void, etc. If the method does not return anything, we use void keyword.</a:t>
            </a:r>
          </a:p>
          <a:p>
            <a:pPr algn="just"/>
            <a:r>
              <a:rPr lang="en-US" b="1" dirty="0" smtClean="0"/>
              <a:t>Method Name:</a:t>
            </a:r>
            <a:r>
              <a:rPr lang="en-US" dirty="0" smtClean="0"/>
              <a:t> It is a unique name that is used to define the name of a method. It must be corresponding to the functionality of the method. Suppose, if we are creating a method for subtraction of two numbers, the method name must be </a:t>
            </a:r>
            <a:r>
              <a:rPr lang="en-US" b="1" dirty="0" smtClean="0"/>
              <a:t>subtraction().</a:t>
            </a:r>
            <a:r>
              <a:rPr lang="en-US" dirty="0" smtClean="0"/>
              <a:t> A method is invoked by its name.</a:t>
            </a:r>
          </a:p>
          <a:p>
            <a:pPr algn="just"/>
            <a:r>
              <a:rPr lang="en-US" b="1" dirty="0" smtClean="0"/>
              <a:t>Parameter List:</a:t>
            </a:r>
            <a:r>
              <a:rPr lang="en-US" dirty="0" smtClean="0"/>
              <a:t> It is the list of parameters separated by a comma and enclosed in the pair of parentheses. It contains the data type and variable name. If the method has no parameter, left the parentheses blank.</a:t>
            </a:r>
          </a:p>
          <a:p>
            <a:pPr algn="just"/>
            <a:r>
              <a:rPr lang="en-US" b="1" dirty="0" smtClean="0"/>
              <a:t>Method Body:</a:t>
            </a:r>
            <a:r>
              <a:rPr lang="en-US" dirty="0" smtClean="0"/>
              <a:t> It is a part of the method declaration. It contains all the actions to be performed. It is enclosed within the pair of curly braces.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lnSpcReduction="10000"/>
          </a:bodyPr>
          <a:lstStyle/>
          <a:p>
            <a:r>
              <a:rPr lang="en-US" dirty="0" smtClean="0"/>
              <a:t>Predefined Method</a:t>
            </a:r>
          </a:p>
          <a:p>
            <a:pPr algn="just"/>
            <a:r>
              <a:rPr lang="en-US" dirty="0" smtClean="0"/>
              <a:t>In Java, predefined methods are the method that is already defined in the Java class libraries is known as predefined methods. It is also known as the </a:t>
            </a:r>
            <a:r>
              <a:rPr lang="en-US" b="1" dirty="0" smtClean="0"/>
              <a:t>standard library method</a:t>
            </a:r>
            <a:r>
              <a:rPr lang="en-US" dirty="0" smtClean="0"/>
              <a:t> or </a:t>
            </a:r>
            <a:r>
              <a:rPr lang="en-US" b="1" dirty="0" smtClean="0"/>
              <a:t>built-in method</a:t>
            </a:r>
            <a:r>
              <a:rPr lang="en-US" dirty="0" smtClean="0"/>
              <a:t>. We can directly use these methods just by calling them in the program at any point. Some pre-defined methods are </a:t>
            </a:r>
            <a:r>
              <a:rPr lang="en-US" b="1" dirty="0" smtClean="0"/>
              <a:t>length(), equals(), </a:t>
            </a:r>
            <a:r>
              <a:rPr lang="en-US" b="1" dirty="0" err="1" smtClean="0"/>
              <a:t>compareTo</a:t>
            </a:r>
            <a:r>
              <a:rPr lang="en-US" b="1" dirty="0" smtClean="0"/>
              <a:t>(), </a:t>
            </a:r>
            <a:r>
              <a:rPr lang="en-US" b="1" dirty="0" err="1" smtClean="0"/>
              <a:t>sqrt</a:t>
            </a:r>
            <a:r>
              <a:rPr lang="en-US" b="1" dirty="0" smtClean="0"/>
              <a:t>(),</a:t>
            </a:r>
            <a:r>
              <a:rPr lang="en-US" dirty="0" smtClean="0"/>
              <a:t> etc. When we call any of the predefined methods in our program, a series of codes related to the corresponding method runs in the background that is already stored in the library.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algn="just">
              <a:buNone/>
            </a:pPr>
            <a:r>
              <a:rPr lang="en-US" b="1" dirty="0" smtClean="0"/>
              <a:t>Demo.java</a:t>
            </a:r>
            <a:endParaRPr lang="en-US" dirty="0" smtClean="0"/>
          </a:p>
          <a:p>
            <a:pPr algn="just">
              <a:buNone/>
            </a:pPr>
            <a:r>
              <a:rPr lang="en-US" b="1" dirty="0" smtClean="0"/>
              <a:t>public</a:t>
            </a:r>
            <a:r>
              <a:rPr lang="en-US" dirty="0" smtClean="0"/>
              <a:t> </a:t>
            </a:r>
            <a:r>
              <a:rPr lang="en-US" b="1" dirty="0" smtClean="0"/>
              <a:t>class</a:t>
            </a:r>
            <a:r>
              <a:rPr lang="en-US" dirty="0" smtClean="0"/>
              <a:t> Demo   </a:t>
            </a:r>
          </a:p>
          <a:p>
            <a:pPr algn="just">
              <a:buNone/>
            </a:pPr>
            <a:r>
              <a:rPr lang="en-US" dirty="0" smtClean="0"/>
              <a:t>{  </a:t>
            </a:r>
          </a:p>
          <a:p>
            <a:pPr algn="just">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lgn="just">
              <a:buNone/>
            </a:pPr>
            <a:r>
              <a:rPr lang="en-US" dirty="0" smtClean="0"/>
              <a:t>{  </a:t>
            </a:r>
          </a:p>
          <a:p>
            <a:pPr algn="just">
              <a:buNone/>
            </a:pPr>
            <a:r>
              <a:rPr lang="en-US" dirty="0" smtClean="0"/>
              <a:t>// using the max() method of Math class  </a:t>
            </a:r>
          </a:p>
          <a:p>
            <a:pPr algn="just">
              <a:buNone/>
            </a:pPr>
            <a:r>
              <a:rPr lang="en-US" dirty="0" err="1" smtClean="0"/>
              <a:t>System.out.print</a:t>
            </a:r>
            <a:r>
              <a:rPr lang="en-US" dirty="0" smtClean="0"/>
              <a:t>("The maximum number is: " + Math.max(9,7));  </a:t>
            </a:r>
          </a:p>
          <a:p>
            <a:pPr algn="just">
              <a:buNone/>
            </a:pPr>
            <a:r>
              <a:rPr lang="en-US" dirty="0" smtClean="0"/>
              <a:t>}  </a:t>
            </a:r>
          </a:p>
          <a:p>
            <a:pPr algn="just">
              <a:buNone/>
            </a:pPr>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92500" lnSpcReduction="20000"/>
          </a:bodyPr>
          <a:lstStyle/>
          <a:p>
            <a:r>
              <a:rPr lang="en-US" dirty="0" smtClean="0"/>
              <a:t>User-defined Method</a:t>
            </a:r>
          </a:p>
          <a:p>
            <a:pPr algn="just">
              <a:buNone/>
            </a:pPr>
            <a:r>
              <a:rPr lang="en-US" dirty="0" smtClean="0"/>
              <a:t>The method written by the user or programmer is known as </a:t>
            </a:r>
            <a:r>
              <a:rPr lang="en-US" b="1" dirty="0" smtClean="0"/>
              <a:t>a user-defined</a:t>
            </a:r>
            <a:r>
              <a:rPr lang="en-US" dirty="0" smtClean="0"/>
              <a:t> method. These methods are modified according to the requirement.</a:t>
            </a:r>
          </a:p>
          <a:p>
            <a:r>
              <a:rPr lang="en-US" dirty="0" smtClean="0"/>
              <a:t>How to Create a User-defined Method</a:t>
            </a:r>
          </a:p>
          <a:p>
            <a:pPr>
              <a:buNone/>
            </a:pPr>
            <a:r>
              <a:rPr lang="en-US" i="1" dirty="0" smtClean="0">
                <a:solidFill>
                  <a:srgbClr val="FF0000"/>
                </a:solidFill>
              </a:rPr>
              <a:t>//user defined method  </a:t>
            </a:r>
          </a:p>
          <a:p>
            <a:pPr>
              <a:buNone/>
            </a:pP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static</a:t>
            </a:r>
            <a:r>
              <a:rPr lang="en-US" i="1" dirty="0" smtClean="0">
                <a:solidFill>
                  <a:srgbClr val="FF0000"/>
                </a:solidFill>
              </a:rPr>
              <a:t> </a:t>
            </a:r>
            <a:r>
              <a:rPr lang="en-US" b="1" i="1" dirty="0" smtClean="0">
                <a:solidFill>
                  <a:srgbClr val="FF0000"/>
                </a:solidFill>
              </a:rPr>
              <a:t>void</a:t>
            </a:r>
            <a:r>
              <a:rPr lang="en-US" i="1" dirty="0" smtClean="0">
                <a:solidFill>
                  <a:srgbClr val="FF0000"/>
                </a:solidFill>
              </a:rPr>
              <a:t> </a:t>
            </a:r>
            <a:r>
              <a:rPr lang="en-US" i="1" dirty="0" err="1" smtClean="0">
                <a:solidFill>
                  <a:srgbClr val="FF0000"/>
                </a:solidFill>
              </a:rPr>
              <a:t>findEvenOdd</a:t>
            </a:r>
            <a:r>
              <a:rPr lang="en-US" i="1" dirty="0" smtClean="0">
                <a:solidFill>
                  <a:srgbClr val="FF0000"/>
                </a:solidFill>
              </a:rPr>
              <a:t>(</a:t>
            </a:r>
            <a:r>
              <a:rPr lang="en-US" b="1" i="1" dirty="0" err="1" smtClean="0">
                <a:solidFill>
                  <a:srgbClr val="FF0000"/>
                </a:solidFill>
              </a:rPr>
              <a:t>int</a:t>
            </a:r>
            <a:r>
              <a:rPr lang="en-US" i="1" dirty="0" smtClean="0">
                <a:solidFill>
                  <a:srgbClr val="FF0000"/>
                </a:solidFill>
              </a:rPr>
              <a:t> num)  </a:t>
            </a:r>
          </a:p>
          <a:p>
            <a:pPr>
              <a:buNone/>
            </a:pPr>
            <a:r>
              <a:rPr lang="en-US" i="1" dirty="0" smtClean="0">
                <a:solidFill>
                  <a:srgbClr val="FF0000"/>
                </a:solidFill>
              </a:rPr>
              <a:t>{  </a:t>
            </a:r>
          </a:p>
          <a:p>
            <a:pPr>
              <a:buNone/>
            </a:pPr>
            <a:r>
              <a:rPr lang="en-US" i="1" dirty="0" smtClean="0">
                <a:solidFill>
                  <a:srgbClr val="FF0000"/>
                </a:solidFill>
              </a:rPr>
              <a:t>//method body  </a:t>
            </a:r>
          </a:p>
          <a:p>
            <a:pPr>
              <a:buNone/>
            </a:pPr>
            <a:r>
              <a:rPr lang="en-US" b="1" i="1" dirty="0" smtClean="0">
                <a:solidFill>
                  <a:srgbClr val="FF0000"/>
                </a:solidFill>
              </a:rPr>
              <a:t>if</a:t>
            </a:r>
            <a:r>
              <a:rPr lang="en-US" i="1" dirty="0" smtClean="0">
                <a:solidFill>
                  <a:srgbClr val="FF0000"/>
                </a:solidFill>
              </a:rPr>
              <a:t>(num%2==0)   </a:t>
            </a:r>
          </a:p>
          <a:p>
            <a:pPr>
              <a:buNone/>
            </a:pPr>
            <a:r>
              <a:rPr lang="en-US" i="1" dirty="0" err="1" smtClean="0">
                <a:solidFill>
                  <a:srgbClr val="FF0000"/>
                </a:solidFill>
              </a:rPr>
              <a:t>System.out.println</a:t>
            </a:r>
            <a:r>
              <a:rPr lang="en-US" i="1" dirty="0" smtClean="0">
                <a:solidFill>
                  <a:srgbClr val="FF0000"/>
                </a:solidFill>
              </a:rPr>
              <a:t>(num+" is even");   </a:t>
            </a:r>
          </a:p>
          <a:p>
            <a:pPr>
              <a:buNone/>
            </a:pPr>
            <a:r>
              <a:rPr lang="en-US" b="1" i="1" dirty="0" smtClean="0">
                <a:solidFill>
                  <a:srgbClr val="FF0000"/>
                </a:solidFill>
              </a:rPr>
              <a:t>else</a:t>
            </a:r>
            <a:r>
              <a:rPr lang="en-US" i="1" dirty="0" smtClean="0">
                <a:solidFill>
                  <a:srgbClr val="FF0000"/>
                </a:solidFill>
              </a:rPr>
              <a:t>   </a:t>
            </a:r>
          </a:p>
          <a:p>
            <a:pPr>
              <a:buNone/>
            </a:pPr>
            <a:r>
              <a:rPr lang="en-US" i="1" dirty="0" err="1" smtClean="0">
                <a:solidFill>
                  <a:srgbClr val="FF0000"/>
                </a:solidFill>
              </a:rPr>
              <a:t>System.out.println</a:t>
            </a:r>
            <a:r>
              <a:rPr lang="en-US" i="1" dirty="0" smtClean="0">
                <a:solidFill>
                  <a:srgbClr val="FF0000"/>
                </a:solidFill>
              </a:rPr>
              <a:t>(num+" is odd");  </a:t>
            </a:r>
          </a:p>
          <a:p>
            <a:pPr>
              <a:buNone/>
            </a:pPr>
            <a:r>
              <a:rPr lang="en-US" i="1" dirty="0" smtClean="0">
                <a:solidFill>
                  <a:srgbClr val="FF0000"/>
                </a:solidFill>
              </a:rPr>
              <a:t>}  </a:t>
            </a:r>
          </a:p>
          <a:p>
            <a:pPr>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0000" lnSpcReduction="20000"/>
          </a:bodyPr>
          <a:lstStyle/>
          <a:p>
            <a:pPr>
              <a:buNone/>
            </a:pP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class</a:t>
            </a:r>
            <a:r>
              <a:rPr lang="en-US" i="1" dirty="0" smtClean="0">
                <a:solidFill>
                  <a:srgbClr val="FF0000"/>
                </a:solidFill>
              </a:rPr>
              <a:t> Addition   </a:t>
            </a:r>
          </a:p>
          <a:p>
            <a:pPr>
              <a:buNone/>
            </a:pPr>
            <a:r>
              <a:rPr lang="en-US" i="1" dirty="0" smtClean="0">
                <a:solidFill>
                  <a:srgbClr val="FF0000"/>
                </a:solidFill>
              </a:rPr>
              <a:t>{  </a:t>
            </a:r>
          </a:p>
          <a:p>
            <a:pPr>
              <a:buNone/>
            </a:pP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static</a:t>
            </a:r>
            <a:r>
              <a:rPr lang="en-US" i="1" dirty="0" smtClean="0">
                <a:solidFill>
                  <a:srgbClr val="FF0000"/>
                </a:solidFill>
              </a:rPr>
              <a:t> </a:t>
            </a:r>
            <a:r>
              <a:rPr lang="en-US" b="1" i="1" dirty="0" smtClean="0">
                <a:solidFill>
                  <a:srgbClr val="FF0000"/>
                </a:solidFill>
              </a:rPr>
              <a:t>void</a:t>
            </a:r>
            <a:r>
              <a:rPr lang="en-US" i="1" dirty="0" smtClean="0">
                <a:solidFill>
                  <a:srgbClr val="FF0000"/>
                </a:solidFill>
              </a:rPr>
              <a:t> main(String[] </a:t>
            </a:r>
            <a:r>
              <a:rPr lang="en-US" i="1" dirty="0" err="1" smtClean="0">
                <a:solidFill>
                  <a:srgbClr val="FF0000"/>
                </a:solidFill>
              </a:rPr>
              <a:t>args</a:t>
            </a:r>
            <a:r>
              <a:rPr lang="en-US" i="1" dirty="0" smtClean="0">
                <a:solidFill>
                  <a:srgbClr val="FF0000"/>
                </a:solidFill>
              </a:rPr>
              <a:t>)   </a:t>
            </a:r>
          </a:p>
          <a:p>
            <a:pPr>
              <a:buNone/>
            </a:pPr>
            <a:r>
              <a:rPr lang="en-US" i="1" dirty="0" smtClean="0">
                <a:solidFill>
                  <a:srgbClr val="FF0000"/>
                </a:solidFill>
              </a:rPr>
              <a:t>{  </a:t>
            </a:r>
          </a:p>
          <a:p>
            <a:pPr>
              <a:buNone/>
            </a:pPr>
            <a:r>
              <a:rPr lang="en-US" b="1" i="1" dirty="0" err="1" smtClean="0">
                <a:solidFill>
                  <a:srgbClr val="FF0000"/>
                </a:solidFill>
              </a:rPr>
              <a:t>int</a:t>
            </a:r>
            <a:r>
              <a:rPr lang="en-US" i="1" dirty="0" smtClean="0">
                <a:solidFill>
                  <a:srgbClr val="FF0000"/>
                </a:solidFill>
              </a:rPr>
              <a:t> a = 19;  </a:t>
            </a:r>
          </a:p>
          <a:p>
            <a:pPr>
              <a:buNone/>
            </a:pPr>
            <a:r>
              <a:rPr lang="en-US" b="1" i="1" dirty="0" err="1" smtClean="0">
                <a:solidFill>
                  <a:srgbClr val="FF0000"/>
                </a:solidFill>
              </a:rPr>
              <a:t>int</a:t>
            </a:r>
            <a:r>
              <a:rPr lang="en-US" i="1" dirty="0" smtClean="0">
                <a:solidFill>
                  <a:srgbClr val="FF0000"/>
                </a:solidFill>
              </a:rPr>
              <a:t> b = 5;  </a:t>
            </a:r>
          </a:p>
          <a:p>
            <a:pPr>
              <a:buNone/>
            </a:pPr>
            <a:r>
              <a:rPr lang="en-US" i="1" dirty="0" smtClean="0">
                <a:solidFill>
                  <a:srgbClr val="FF0000"/>
                </a:solidFill>
              </a:rPr>
              <a:t>//method calling  </a:t>
            </a:r>
          </a:p>
          <a:p>
            <a:pPr>
              <a:buNone/>
            </a:pPr>
            <a:r>
              <a:rPr lang="en-US" b="1" i="1" dirty="0" err="1" smtClean="0">
                <a:solidFill>
                  <a:srgbClr val="FF0000"/>
                </a:solidFill>
              </a:rPr>
              <a:t>int</a:t>
            </a:r>
            <a:r>
              <a:rPr lang="en-US" i="1" dirty="0" smtClean="0">
                <a:solidFill>
                  <a:srgbClr val="FF0000"/>
                </a:solidFill>
              </a:rPr>
              <a:t> c = add(a, b);   //a and b are actual parameters  </a:t>
            </a:r>
          </a:p>
          <a:p>
            <a:pPr>
              <a:buNone/>
            </a:pPr>
            <a:r>
              <a:rPr lang="en-US" i="1" dirty="0" err="1" smtClean="0">
                <a:solidFill>
                  <a:srgbClr val="FF0000"/>
                </a:solidFill>
              </a:rPr>
              <a:t>System.out.println</a:t>
            </a:r>
            <a:r>
              <a:rPr lang="en-US" i="1" dirty="0" smtClean="0">
                <a:solidFill>
                  <a:srgbClr val="FF0000"/>
                </a:solidFill>
              </a:rPr>
              <a:t>("The sum of a and b is= " + c);  </a:t>
            </a:r>
          </a:p>
          <a:p>
            <a:pPr>
              <a:buNone/>
            </a:pPr>
            <a:r>
              <a:rPr lang="en-US" i="1" dirty="0" smtClean="0">
                <a:solidFill>
                  <a:srgbClr val="FF0000"/>
                </a:solidFill>
              </a:rPr>
              <a:t>}  </a:t>
            </a:r>
          </a:p>
          <a:p>
            <a:pPr>
              <a:buNone/>
            </a:pPr>
            <a:r>
              <a:rPr lang="en-US" i="1" dirty="0" smtClean="0">
                <a:solidFill>
                  <a:srgbClr val="FF0000"/>
                </a:solidFill>
              </a:rPr>
              <a:t>//user defined method  </a:t>
            </a:r>
          </a:p>
          <a:p>
            <a:pPr>
              <a:buNone/>
            </a:pP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static</a:t>
            </a:r>
            <a:r>
              <a:rPr lang="en-US" i="1" dirty="0" smtClean="0">
                <a:solidFill>
                  <a:srgbClr val="FF0000"/>
                </a:solidFill>
              </a:rPr>
              <a:t> </a:t>
            </a:r>
            <a:r>
              <a:rPr lang="en-US" b="1" i="1" dirty="0" err="1" smtClean="0">
                <a:solidFill>
                  <a:srgbClr val="FF0000"/>
                </a:solidFill>
              </a:rPr>
              <a:t>int</a:t>
            </a:r>
            <a:r>
              <a:rPr lang="en-US" i="1" dirty="0" smtClean="0">
                <a:solidFill>
                  <a:srgbClr val="FF0000"/>
                </a:solidFill>
              </a:rPr>
              <a:t> add(</a:t>
            </a:r>
            <a:r>
              <a:rPr lang="en-US" b="1" i="1" dirty="0" err="1" smtClean="0">
                <a:solidFill>
                  <a:srgbClr val="FF0000"/>
                </a:solidFill>
              </a:rPr>
              <a:t>int</a:t>
            </a:r>
            <a:r>
              <a:rPr lang="en-US" i="1" dirty="0" smtClean="0">
                <a:solidFill>
                  <a:srgbClr val="FF0000"/>
                </a:solidFill>
              </a:rPr>
              <a:t> n1, </a:t>
            </a:r>
            <a:r>
              <a:rPr lang="en-US" b="1" i="1" dirty="0" err="1" smtClean="0">
                <a:solidFill>
                  <a:srgbClr val="FF0000"/>
                </a:solidFill>
              </a:rPr>
              <a:t>int</a:t>
            </a:r>
            <a:r>
              <a:rPr lang="en-US" i="1" dirty="0" smtClean="0">
                <a:solidFill>
                  <a:srgbClr val="FF0000"/>
                </a:solidFill>
              </a:rPr>
              <a:t> n2)   //n1 and n2 are formal parameters  </a:t>
            </a:r>
          </a:p>
          <a:p>
            <a:pPr>
              <a:buNone/>
            </a:pPr>
            <a:r>
              <a:rPr lang="en-US" i="1" dirty="0" smtClean="0">
                <a:solidFill>
                  <a:srgbClr val="FF0000"/>
                </a:solidFill>
              </a:rPr>
              <a:t>{  </a:t>
            </a:r>
          </a:p>
          <a:p>
            <a:pPr>
              <a:buNone/>
            </a:pPr>
            <a:r>
              <a:rPr lang="en-US" b="1" i="1" dirty="0" err="1" smtClean="0">
                <a:solidFill>
                  <a:srgbClr val="FF0000"/>
                </a:solidFill>
              </a:rPr>
              <a:t>int</a:t>
            </a:r>
            <a:r>
              <a:rPr lang="en-US" i="1" dirty="0" smtClean="0">
                <a:solidFill>
                  <a:srgbClr val="FF0000"/>
                </a:solidFill>
              </a:rPr>
              <a:t> s;  </a:t>
            </a:r>
          </a:p>
          <a:p>
            <a:pPr>
              <a:buNone/>
            </a:pPr>
            <a:r>
              <a:rPr lang="en-US" i="1" dirty="0" smtClean="0">
                <a:solidFill>
                  <a:srgbClr val="FF0000"/>
                </a:solidFill>
              </a:rPr>
              <a:t>s=n1+n2;  </a:t>
            </a:r>
          </a:p>
          <a:p>
            <a:pPr>
              <a:buNone/>
            </a:pPr>
            <a:r>
              <a:rPr lang="en-US" b="1" i="1" dirty="0" smtClean="0">
                <a:solidFill>
                  <a:srgbClr val="FF0000"/>
                </a:solidFill>
              </a:rPr>
              <a:t>return</a:t>
            </a:r>
            <a:r>
              <a:rPr lang="en-US" i="1" dirty="0" smtClean="0">
                <a:solidFill>
                  <a:srgbClr val="FF0000"/>
                </a:solidFill>
              </a:rPr>
              <a:t> s; //returning the sum  </a:t>
            </a:r>
          </a:p>
          <a:p>
            <a:pPr>
              <a:buNone/>
            </a:pPr>
            <a:r>
              <a:rPr lang="en-US" i="1" dirty="0" smtClean="0">
                <a:solidFill>
                  <a:srgbClr val="FF0000"/>
                </a:solidFill>
              </a:rPr>
              <a:t>}  </a:t>
            </a:r>
          </a:p>
          <a:p>
            <a:pPr>
              <a:buNone/>
            </a:pPr>
            <a:r>
              <a:rPr lang="en-US" i="1" dirty="0" smtClean="0">
                <a:solidFill>
                  <a:srgbClr val="FF0000"/>
                </a:solidFill>
              </a:rPr>
              <a:t>} </a:t>
            </a:r>
            <a:r>
              <a:rPr lang="en-US"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55000" lnSpcReduction="20000"/>
          </a:bodyPr>
          <a:lstStyle/>
          <a:p>
            <a:r>
              <a:rPr lang="en-US" b="1" dirty="0" smtClean="0"/>
              <a:t>Instance Method</a:t>
            </a:r>
          </a:p>
          <a:p>
            <a:pPr algn="just"/>
            <a:r>
              <a:rPr lang="en-US" dirty="0" smtClean="0"/>
              <a:t>The method of the class is known as an </a:t>
            </a:r>
            <a:r>
              <a:rPr lang="en-US" b="1" dirty="0" smtClean="0"/>
              <a:t>instance method</a:t>
            </a:r>
            <a:r>
              <a:rPr lang="en-US" dirty="0" smtClean="0"/>
              <a:t>. It is a </a:t>
            </a:r>
            <a:r>
              <a:rPr lang="en-US" b="1" dirty="0" smtClean="0"/>
              <a:t>non-static</a:t>
            </a:r>
            <a:r>
              <a:rPr lang="en-US" dirty="0" smtClean="0"/>
              <a:t> method defined in the class. Before calling or invoking the instance method, it is necessary to create an object of its class. Let's see an example of an instance method.</a:t>
            </a:r>
          </a:p>
          <a:p>
            <a:r>
              <a:rPr lang="en-US" b="1" dirty="0" smtClean="0"/>
              <a:t>InstanceMethodExample.java</a:t>
            </a:r>
            <a:endParaRPr lang="en-US" dirty="0" smtClean="0"/>
          </a:p>
          <a:p>
            <a:pPr>
              <a:buNone/>
            </a:pP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class</a:t>
            </a:r>
            <a:r>
              <a:rPr lang="en-US" i="1" dirty="0" smtClean="0">
                <a:solidFill>
                  <a:srgbClr val="FF0000"/>
                </a:solidFill>
              </a:rPr>
              <a:t> </a:t>
            </a:r>
            <a:r>
              <a:rPr lang="en-US" i="1" dirty="0" err="1" smtClean="0">
                <a:solidFill>
                  <a:srgbClr val="FF0000"/>
                </a:solidFill>
              </a:rPr>
              <a:t>InstanceMethodExample</a:t>
            </a:r>
            <a:r>
              <a:rPr lang="en-US" i="1" dirty="0" smtClean="0">
                <a:solidFill>
                  <a:srgbClr val="FF0000"/>
                </a:solidFill>
              </a:rPr>
              <a:t>  </a:t>
            </a:r>
          </a:p>
          <a:p>
            <a:pPr>
              <a:buNone/>
            </a:pPr>
            <a:r>
              <a:rPr lang="en-US" i="1" dirty="0" smtClean="0">
                <a:solidFill>
                  <a:srgbClr val="FF0000"/>
                </a:solidFill>
              </a:rPr>
              <a:t>{  </a:t>
            </a:r>
          </a:p>
          <a:p>
            <a:pPr>
              <a:buNone/>
            </a:pPr>
            <a:r>
              <a:rPr lang="en-US" b="1" i="1" dirty="0" smtClean="0">
                <a:solidFill>
                  <a:srgbClr val="FF0000"/>
                </a:solidFill>
              </a:rPr>
              <a:t>public</a:t>
            </a:r>
            <a:r>
              <a:rPr lang="en-US" i="1" dirty="0" smtClean="0">
                <a:solidFill>
                  <a:srgbClr val="FF0000"/>
                </a:solidFill>
              </a:rPr>
              <a:t> </a:t>
            </a:r>
            <a:r>
              <a:rPr lang="en-US" b="1" i="1" dirty="0" smtClean="0">
                <a:solidFill>
                  <a:srgbClr val="FF0000"/>
                </a:solidFill>
              </a:rPr>
              <a:t>static</a:t>
            </a:r>
            <a:r>
              <a:rPr lang="en-US" i="1" dirty="0" smtClean="0">
                <a:solidFill>
                  <a:srgbClr val="FF0000"/>
                </a:solidFill>
              </a:rPr>
              <a:t> </a:t>
            </a:r>
            <a:r>
              <a:rPr lang="en-US" b="1" i="1" dirty="0" smtClean="0">
                <a:solidFill>
                  <a:srgbClr val="FF0000"/>
                </a:solidFill>
              </a:rPr>
              <a:t>void</a:t>
            </a:r>
            <a:r>
              <a:rPr lang="en-US" i="1" dirty="0" smtClean="0">
                <a:solidFill>
                  <a:srgbClr val="FF0000"/>
                </a:solidFill>
              </a:rPr>
              <a:t> main(String [] </a:t>
            </a:r>
            <a:r>
              <a:rPr lang="en-US" i="1" dirty="0" err="1" smtClean="0">
                <a:solidFill>
                  <a:srgbClr val="FF0000"/>
                </a:solidFill>
              </a:rPr>
              <a:t>args</a:t>
            </a:r>
            <a:r>
              <a:rPr lang="en-US" i="1" dirty="0" smtClean="0">
                <a:solidFill>
                  <a:srgbClr val="FF0000"/>
                </a:solidFill>
              </a:rPr>
              <a:t>)  </a:t>
            </a:r>
          </a:p>
          <a:p>
            <a:pPr>
              <a:buNone/>
            </a:pPr>
            <a:r>
              <a:rPr lang="en-US" i="1" dirty="0" smtClean="0">
                <a:solidFill>
                  <a:srgbClr val="FF0000"/>
                </a:solidFill>
              </a:rPr>
              <a:t>{  </a:t>
            </a:r>
          </a:p>
          <a:p>
            <a:pPr>
              <a:buNone/>
            </a:pPr>
            <a:r>
              <a:rPr lang="en-US" i="1" dirty="0" smtClean="0">
                <a:solidFill>
                  <a:srgbClr val="FF0000"/>
                </a:solidFill>
              </a:rPr>
              <a:t>//Creating an object of the class  </a:t>
            </a:r>
          </a:p>
          <a:p>
            <a:pPr>
              <a:buNone/>
            </a:pPr>
            <a:r>
              <a:rPr lang="en-US" i="1" dirty="0" err="1" smtClean="0">
                <a:solidFill>
                  <a:srgbClr val="FF0000"/>
                </a:solidFill>
              </a:rPr>
              <a:t>InstanceMethodExample</a:t>
            </a:r>
            <a:r>
              <a:rPr lang="en-US" i="1" dirty="0" smtClean="0">
                <a:solidFill>
                  <a:srgbClr val="FF0000"/>
                </a:solidFill>
              </a:rPr>
              <a:t> </a:t>
            </a:r>
            <a:r>
              <a:rPr lang="en-US" i="1" dirty="0" err="1" smtClean="0">
                <a:solidFill>
                  <a:srgbClr val="FF0000"/>
                </a:solidFill>
              </a:rPr>
              <a:t>obj</a:t>
            </a:r>
            <a:r>
              <a:rPr lang="en-US" i="1" dirty="0" smtClean="0">
                <a:solidFill>
                  <a:srgbClr val="FF0000"/>
                </a:solidFill>
              </a:rPr>
              <a:t> = </a:t>
            </a:r>
            <a:r>
              <a:rPr lang="en-US" b="1" i="1" dirty="0" smtClean="0">
                <a:solidFill>
                  <a:srgbClr val="FF0000"/>
                </a:solidFill>
              </a:rPr>
              <a:t>new</a:t>
            </a:r>
            <a:r>
              <a:rPr lang="en-US" i="1" dirty="0" smtClean="0">
                <a:solidFill>
                  <a:srgbClr val="FF0000"/>
                </a:solidFill>
              </a:rPr>
              <a:t> </a:t>
            </a:r>
            <a:r>
              <a:rPr lang="en-US" i="1" dirty="0" err="1" smtClean="0">
                <a:solidFill>
                  <a:srgbClr val="FF0000"/>
                </a:solidFill>
              </a:rPr>
              <a:t>InstanceMethodExample</a:t>
            </a:r>
            <a:r>
              <a:rPr lang="en-US" i="1" dirty="0" smtClean="0">
                <a:solidFill>
                  <a:srgbClr val="FF0000"/>
                </a:solidFill>
              </a:rPr>
              <a:t>();  </a:t>
            </a:r>
          </a:p>
          <a:p>
            <a:pPr>
              <a:buNone/>
            </a:pPr>
            <a:r>
              <a:rPr lang="en-US" i="1" dirty="0" smtClean="0">
                <a:solidFill>
                  <a:srgbClr val="FF0000"/>
                </a:solidFill>
              </a:rPr>
              <a:t>//invoking instance method   </a:t>
            </a:r>
          </a:p>
          <a:p>
            <a:pPr>
              <a:buNone/>
            </a:pPr>
            <a:r>
              <a:rPr lang="en-US" i="1" dirty="0" err="1" smtClean="0">
                <a:solidFill>
                  <a:srgbClr val="FF0000"/>
                </a:solidFill>
              </a:rPr>
              <a:t>System.out.println</a:t>
            </a:r>
            <a:r>
              <a:rPr lang="en-US" i="1" dirty="0" smtClean="0">
                <a:solidFill>
                  <a:srgbClr val="FF0000"/>
                </a:solidFill>
              </a:rPr>
              <a:t>("The sum is: "+</a:t>
            </a:r>
            <a:r>
              <a:rPr lang="en-US" i="1" dirty="0" err="1" smtClean="0">
                <a:solidFill>
                  <a:srgbClr val="FF0000"/>
                </a:solidFill>
              </a:rPr>
              <a:t>obj.add</a:t>
            </a:r>
            <a:r>
              <a:rPr lang="en-US" i="1" dirty="0" smtClean="0">
                <a:solidFill>
                  <a:srgbClr val="FF0000"/>
                </a:solidFill>
              </a:rPr>
              <a:t>(12, 13));  </a:t>
            </a:r>
          </a:p>
          <a:p>
            <a:pPr>
              <a:buNone/>
            </a:pPr>
            <a:r>
              <a:rPr lang="en-US" i="1" dirty="0" smtClean="0">
                <a:solidFill>
                  <a:srgbClr val="FF0000"/>
                </a:solidFill>
              </a:rPr>
              <a:t>}  </a:t>
            </a:r>
          </a:p>
          <a:p>
            <a:pPr>
              <a:buNone/>
            </a:pPr>
            <a:r>
              <a:rPr lang="en-US" b="1" i="1" dirty="0" err="1" smtClean="0">
                <a:solidFill>
                  <a:srgbClr val="FF0000"/>
                </a:solidFill>
              </a:rPr>
              <a:t>int</a:t>
            </a:r>
            <a:r>
              <a:rPr lang="en-US" i="1" dirty="0" smtClean="0">
                <a:solidFill>
                  <a:srgbClr val="FF0000"/>
                </a:solidFill>
              </a:rPr>
              <a:t> s;  </a:t>
            </a:r>
          </a:p>
          <a:p>
            <a:pPr>
              <a:buNone/>
            </a:pPr>
            <a:r>
              <a:rPr lang="en-US" i="1" dirty="0" smtClean="0">
                <a:solidFill>
                  <a:srgbClr val="FF0000"/>
                </a:solidFill>
              </a:rPr>
              <a:t>//user-defined method because we have not used static keyword  </a:t>
            </a:r>
          </a:p>
          <a:p>
            <a:pPr>
              <a:buNone/>
            </a:pPr>
            <a:r>
              <a:rPr lang="en-US" b="1" i="1" dirty="0" smtClean="0">
                <a:solidFill>
                  <a:srgbClr val="FF0000"/>
                </a:solidFill>
              </a:rPr>
              <a:t>public</a:t>
            </a:r>
            <a:r>
              <a:rPr lang="en-US" i="1" dirty="0" smtClean="0">
                <a:solidFill>
                  <a:srgbClr val="FF0000"/>
                </a:solidFill>
              </a:rPr>
              <a:t> </a:t>
            </a:r>
            <a:r>
              <a:rPr lang="en-US" b="1" i="1" dirty="0" err="1" smtClean="0">
                <a:solidFill>
                  <a:srgbClr val="FF0000"/>
                </a:solidFill>
              </a:rPr>
              <a:t>int</a:t>
            </a:r>
            <a:r>
              <a:rPr lang="en-US" i="1" dirty="0" smtClean="0">
                <a:solidFill>
                  <a:srgbClr val="FF0000"/>
                </a:solidFill>
              </a:rPr>
              <a:t> add(</a:t>
            </a:r>
            <a:r>
              <a:rPr lang="en-US" b="1" i="1" dirty="0" err="1" smtClean="0">
                <a:solidFill>
                  <a:srgbClr val="FF0000"/>
                </a:solidFill>
              </a:rPr>
              <a:t>int</a:t>
            </a:r>
            <a:r>
              <a:rPr lang="en-US" i="1" dirty="0" smtClean="0">
                <a:solidFill>
                  <a:srgbClr val="FF0000"/>
                </a:solidFill>
              </a:rPr>
              <a:t> a, </a:t>
            </a:r>
            <a:r>
              <a:rPr lang="en-US" b="1" i="1" dirty="0" err="1" smtClean="0">
                <a:solidFill>
                  <a:srgbClr val="FF0000"/>
                </a:solidFill>
              </a:rPr>
              <a:t>int</a:t>
            </a:r>
            <a:r>
              <a:rPr lang="en-US" i="1" dirty="0" smtClean="0">
                <a:solidFill>
                  <a:srgbClr val="FF0000"/>
                </a:solidFill>
              </a:rPr>
              <a:t> b)  </a:t>
            </a:r>
          </a:p>
          <a:p>
            <a:pPr>
              <a:buNone/>
            </a:pPr>
            <a:r>
              <a:rPr lang="en-US" i="1" dirty="0" smtClean="0">
                <a:solidFill>
                  <a:srgbClr val="FF0000"/>
                </a:solidFill>
              </a:rPr>
              <a:t>{  </a:t>
            </a:r>
          </a:p>
          <a:p>
            <a:pPr>
              <a:buNone/>
            </a:pPr>
            <a:r>
              <a:rPr lang="en-US" i="1" dirty="0" smtClean="0">
                <a:solidFill>
                  <a:srgbClr val="FF0000"/>
                </a:solidFill>
              </a:rPr>
              <a:t>s = </a:t>
            </a:r>
            <a:r>
              <a:rPr lang="en-US" i="1" dirty="0" err="1" smtClean="0">
                <a:solidFill>
                  <a:srgbClr val="FF0000"/>
                </a:solidFill>
              </a:rPr>
              <a:t>a+b</a:t>
            </a:r>
            <a:r>
              <a:rPr lang="en-US" i="1" dirty="0" smtClean="0">
                <a:solidFill>
                  <a:srgbClr val="FF0000"/>
                </a:solidFill>
              </a:rPr>
              <a:t>;  </a:t>
            </a:r>
          </a:p>
          <a:p>
            <a:pPr>
              <a:buNone/>
            </a:pPr>
            <a:r>
              <a:rPr lang="en-US" i="1" dirty="0" smtClean="0">
                <a:solidFill>
                  <a:srgbClr val="FF0000"/>
                </a:solidFill>
              </a:rPr>
              <a:t>//returning the sum  </a:t>
            </a:r>
          </a:p>
          <a:p>
            <a:pPr>
              <a:buNone/>
            </a:pPr>
            <a:r>
              <a:rPr lang="en-US" b="1" i="1" dirty="0" smtClean="0">
                <a:solidFill>
                  <a:srgbClr val="FF0000"/>
                </a:solidFill>
              </a:rPr>
              <a:t>return</a:t>
            </a:r>
            <a:r>
              <a:rPr lang="en-US" i="1" dirty="0" smtClean="0">
                <a:solidFill>
                  <a:srgbClr val="FF0000"/>
                </a:solidFill>
              </a:rPr>
              <a:t> s;  </a:t>
            </a:r>
          </a:p>
          <a:p>
            <a:pPr>
              <a:buNone/>
            </a:pPr>
            <a:r>
              <a:rPr lang="en-US" i="1" dirty="0" smtClean="0">
                <a:solidFill>
                  <a:srgbClr val="FF0000"/>
                </a:solidFill>
              </a:rPr>
              <a:t>}  </a:t>
            </a:r>
          </a:p>
          <a:p>
            <a:pPr>
              <a:buNone/>
            </a:pPr>
            <a:r>
              <a:rPr lang="en-US" i="1" dirty="0" smtClean="0">
                <a:solidFill>
                  <a:srgbClr val="FF0000"/>
                </a:solidFill>
              </a:rPr>
              <a:t>}</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85000" lnSpcReduction="20000"/>
          </a:bodyPr>
          <a:lstStyle/>
          <a:p>
            <a:pPr algn="just"/>
            <a:r>
              <a:rPr lang="en-US" dirty="0" smtClean="0"/>
              <a:t>Constructors in Java</a:t>
            </a:r>
          </a:p>
          <a:p>
            <a:pPr algn="just"/>
            <a:r>
              <a:rPr lang="en-US" dirty="0" smtClean="0"/>
              <a:t>In Java, a constructor is a block of codes similar to the method. It is called when an instance of the class is created. At the time of calling constructor, memory for the object is allocated in the memory.</a:t>
            </a:r>
          </a:p>
          <a:p>
            <a:pPr algn="just"/>
            <a:r>
              <a:rPr lang="en-US" dirty="0" smtClean="0"/>
              <a:t>It is a special type of method which is used to initialize the object.</a:t>
            </a:r>
          </a:p>
          <a:p>
            <a:pPr algn="just"/>
            <a:r>
              <a:rPr lang="en-US" dirty="0" smtClean="0"/>
              <a:t>Every time an object is created using the new() keyword, at least one constructor is called.</a:t>
            </a:r>
          </a:p>
          <a:p>
            <a:pPr algn="just"/>
            <a:r>
              <a:rPr lang="en-US" dirty="0" smtClean="0"/>
              <a:t>It calls a default constructor if there is no constructor available in the class. In such case, Java compiler provides a default constructor by default.</a:t>
            </a:r>
          </a:p>
          <a:p>
            <a:pPr algn="just"/>
            <a:r>
              <a:rPr lang="en-US" b="1" dirty="0" smtClean="0"/>
              <a:t>Note:</a:t>
            </a:r>
            <a:r>
              <a:rPr lang="en-US" dirty="0" smtClean="0"/>
              <a:t> It is called constructor because it constructs the values at the time of object creation. It is not necessary to write a constructor for a class. It is because java compiler creates a default constructor if your class doesn't have any.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293</Words>
  <Application>Microsoft Office PowerPoint</Application>
  <PresentationFormat>On-screen Show (4:3)</PresentationFormat>
  <Paragraphs>219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Zango</dc:creator>
  <cp:lastModifiedBy>Admn</cp:lastModifiedBy>
  <cp:revision>20</cp:revision>
  <dcterms:created xsi:type="dcterms:W3CDTF">2006-08-16T00:00:00Z</dcterms:created>
  <dcterms:modified xsi:type="dcterms:W3CDTF">2023-10-13T12:15:21Z</dcterms:modified>
</cp:coreProperties>
</file>