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8" r:id="rId4"/>
    <p:sldMasterId id="2147483664" r:id="rId5"/>
    <p:sldMasterId id="2147483851" r:id="rId6"/>
    <p:sldMasterId id="2147483861" r:id="rId7"/>
    <p:sldMasterId id="2147483670" r:id="rId8"/>
    <p:sldMasterId id="2147483678" r:id="rId9"/>
    <p:sldMasterId id="2147483864" r:id="rId10"/>
    <p:sldMasterId id="2147483672" r:id="rId11"/>
    <p:sldMasterId id="2147483866" r:id="rId12"/>
  </p:sldMasterIdLst>
  <p:notesMasterIdLst>
    <p:notesMasterId r:id="rId96"/>
  </p:notesMasterIdLst>
  <p:handoutMasterIdLst>
    <p:handoutMasterId r:id="rId97"/>
  </p:handoutMasterIdLst>
  <p:sldIdLst>
    <p:sldId id="431" r:id="rId13"/>
    <p:sldId id="442" r:id="rId14"/>
    <p:sldId id="460" r:id="rId15"/>
    <p:sldId id="461" r:id="rId16"/>
    <p:sldId id="462" r:id="rId17"/>
    <p:sldId id="484" r:id="rId18"/>
    <p:sldId id="485" r:id="rId19"/>
    <p:sldId id="486" r:id="rId20"/>
    <p:sldId id="487" r:id="rId21"/>
    <p:sldId id="488" r:id="rId22"/>
    <p:sldId id="489" r:id="rId23"/>
    <p:sldId id="490" r:id="rId24"/>
    <p:sldId id="491" r:id="rId25"/>
    <p:sldId id="492" r:id="rId26"/>
    <p:sldId id="493" r:id="rId27"/>
    <p:sldId id="494" r:id="rId28"/>
    <p:sldId id="495" r:id="rId29"/>
    <p:sldId id="496" r:id="rId30"/>
    <p:sldId id="497" r:id="rId31"/>
    <p:sldId id="499" r:id="rId32"/>
    <p:sldId id="500" r:id="rId33"/>
    <p:sldId id="501" r:id="rId34"/>
    <p:sldId id="502" r:id="rId35"/>
    <p:sldId id="503" r:id="rId36"/>
    <p:sldId id="504" r:id="rId37"/>
    <p:sldId id="505" r:id="rId38"/>
    <p:sldId id="506" r:id="rId39"/>
    <p:sldId id="507" r:id="rId40"/>
    <p:sldId id="508" r:id="rId41"/>
    <p:sldId id="509" r:id="rId42"/>
    <p:sldId id="510" r:id="rId43"/>
    <p:sldId id="511" r:id="rId44"/>
    <p:sldId id="512" r:id="rId45"/>
    <p:sldId id="513" r:id="rId46"/>
    <p:sldId id="515" r:id="rId47"/>
    <p:sldId id="516" r:id="rId48"/>
    <p:sldId id="517" r:id="rId49"/>
    <p:sldId id="518" r:id="rId50"/>
    <p:sldId id="519" r:id="rId51"/>
    <p:sldId id="520" r:id="rId52"/>
    <p:sldId id="521" r:id="rId53"/>
    <p:sldId id="522" r:id="rId54"/>
    <p:sldId id="523" r:id="rId55"/>
    <p:sldId id="524" r:id="rId56"/>
    <p:sldId id="525" r:id="rId57"/>
    <p:sldId id="526" r:id="rId58"/>
    <p:sldId id="527" r:id="rId59"/>
    <p:sldId id="528" r:id="rId60"/>
    <p:sldId id="529" r:id="rId61"/>
    <p:sldId id="530" r:id="rId62"/>
    <p:sldId id="531" r:id="rId63"/>
    <p:sldId id="532" r:id="rId64"/>
    <p:sldId id="533" r:id="rId65"/>
    <p:sldId id="534" r:id="rId66"/>
    <p:sldId id="535" r:id="rId67"/>
    <p:sldId id="536" r:id="rId68"/>
    <p:sldId id="537" r:id="rId69"/>
    <p:sldId id="538" r:id="rId70"/>
    <p:sldId id="539" r:id="rId71"/>
    <p:sldId id="540" r:id="rId72"/>
    <p:sldId id="541" r:id="rId73"/>
    <p:sldId id="542" r:id="rId74"/>
    <p:sldId id="543" r:id="rId75"/>
    <p:sldId id="544" r:id="rId76"/>
    <p:sldId id="545" r:id="rId77"/>
    <p:sldId id="546" r:id="rId78"/>
    <p:sldId id="547" r:id="rId79"/>
    <p:sldId id="548" r:id="rId80"/>
    <p:sldId id="549" r:id="rId81"/>
    <p:sldId id="550" r:id="rId82"/>
    <p:sldId id="551" r:id="rId83"/>
    <p:sldId id="552" r:id="rId84"/>
    <p:sldId id="553" r:id="rId85"/>
    <p:sldId id="554" r:id="rId86"/>
    <p:sldId id="555" r:id="rId87"/>
    <p:sldId id="556" r:id="rId88"/>
    <p:sldId id="557" r:id="rId89"/>
    <p:sldId id="558" r:id="rId90"/>
    <p:sldId id="559" r:id="rId91"/>
    <p:sldId id="560" r:id="rId92"/>
    <p:sldId id="561" r:id="rId93"/>
    <p:sldId id="562" r:id="rId94"/>
    <p:sldId id="483" r:id="rId95"/>
  </p:sldIdLst>
  <p:sldSz cx="9144000" cy="5143500" type="screen16x9"/>
  <p:notesSz cx="7010400" cy="92964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9470B-AAA0-4B6F-8F22-EEC5D0AE9DF9}">
          <p14:sldIdLst>
            <p14:sldId id="431"/>
            <p14:sldId id="442"/>
          </p14:sldIdLst>
        </p14:section>
        <p14:section name="Untitled Section" id="{A8F7BF17-84A5-43F1-B8F7-48BAB17E60D9}">
          <p14:sldIdLst>
            <p14:sldId id="460"/>
            <p14:sldId id="461"/>
            <p14:sldId id="462"/>
            <p14:sldId id="484"/>
            <p14:sldId id="485"/>
            <p14:sldId id="486"/>
            <p14:sldId id="487"/>
            <p14:sldId id="488"/>
            <p14:sldId id="489"/>
            <p14:sldId id="490"/>
            <p14:sldId id="491"/>
            <p14:sldId id="492"/>
            <p14:sldId id="493"/>
            <p14:sldId id="494"/>
            <p14:sldId id="495"/>
            <p14:sldId id="496"/>
            <p14:sldId id="497"/>
            <p14:sldId id="499"/>
            <p14:sldId id="500"/>
            <p14:sldId id="501"/>
            <p14:sldId id="502"/>
            <p14:sldId id="503"/>
            <p14:sldId id="504"/>
            <p14:sldId id="505"/>
            <p14:sldId id="506"/>
            <p14:sldId id="507"/>
            <p14:sldId id="508"/>
            <p14:sldId id="509"/>
            <p14:sldId id="510"/>
            <p14:sldId id="511"/>
            <p14:sldId id="512"/>
            <p14:sldId id="513"/>
            <p14:sldId id="515"/>
            <p14:sldId id="516"/>
            <p14:sldId id="517"/>
            <p14:sldId id="518"/>
            <p14:sldId id="519"/>
            <p14:sldId id="520"/>
            <p14:sldId id="521"/>
            <p14:sldId id="522"/>
            <p14:sldId id="523"/>
            <p14:sldId id="524"/>
            <p14:sldId id="525"/>
            <p14:sldId id="526"/>
            <p14:sldId id="527"/>
            <p14:sldId id="528"/>
            <p14:sldId id="529"/>
            <p14:sldId id="530"/>
            <p14:sldId id="531"/>
            <p14:sldId id="532"/>
            <p14:sldId id="533"/>
            <p14:sldId id="534"/>
            <p14:sldId id="535"/>
            <p14:sldId id="536"/>
            <p14:sldId id="537"/>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483"/>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DeNunzio" initials="M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1F20"/>
    <a:srgbClr val="595959"/>
    <a:srgbClr val="C00000"/>
    <a:srgbClr val="B9242A"/>
    <a:srgbClr val="A8101F"/>
    <a:srgbClr val="ECECEA"/>
    <a:srgbClr val="E6E6E6"/>
    <a:srgbClr val="DB202C"/>
    <a:srgbClr val="BD1D27"/>
    <a:srgbClr val="691B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59" autoAdjust="0"/>
    <p:restoredTop sz="88580" autoAdjust="0"/>
  </p:normalViewPr>
  <p:slideViewPr>
    <p:cSldViewPr snapToGrid="0" snapToObjects="1">
      <p:cViewPr varScale="1">
        <p:scale>
          <a:sx n="100" d="100"/>
          <a:sy n="100" d="100"/>
        </p:scale>
        <p:origin x="174"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744"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slide" Target="slides/slide56.xml"/><Relationship Id="rId76" Type="http://schemas.openxmlformats.org/officeDocument/2006/relationships/slide" Target="slides/slide64.xml"/><Relationship Id="rId84" Type="http://schemas.openxmlformats.org/officeDocument/2006/relationships/slide" Target="slides/slide72.xml"/><Relationship Id="rId89" Type="http://schemas.openxmlformats.org/officeDocument/2006/relationships/slide" Target="slides/slide77.xml"/><Relationship Id="rId97" Type="http://schemas.openxmlformats.org/officeDocument/2006/relationships/handoutMaster" Target="handoutMasters/handoutMaster1.xml"/><Relationship Id="rId7" Type="http://schemas.openxmlformats.org/officeDocument/2006/relationships/slideMaster" Target="slideMasters/slideMaster4.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slide" Target="slides/slide62.xml"/><Relationship Id="rId79" Type="http://schemas.openxmlformats.org/officeDocument/2006/relationships/slide" Target="slides/slide67.xml"/><Relationship Id="rId87"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49.xml"/><Relationship Id="rId82" Type="http://schemas.openxmlformats.org/officeDocument/2006/relationships/slide" Target="slides/slide70.xml"/><Relationship Id="rId90" Type="http://schemas.openxmlformats.org/officeDocument/2006/relationships/slide" Target="slides/slide78.xml"/><Relationship Id="rId95" Type="http://schemas.openxmlformats.org/officeDocument/2006/relationships/slide" Target="slides/slide83.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100"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slide" Target="slides/slide73.xml"/><Relationship Id="rId93" Type="http://schemas.openxmlformats.org/officeDocument/2006/relationships/slide" Target="slides/slide81.xml"/><Relationship Id="rId98"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slide" Target="slides/slide79.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03EC2291-6B67-6F43-B658-89BCABFCDE35}" type="datetime1">
              <a:rPr lang="en-US" smtClean="0"/>
              <a:t>7/31/2017</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B194B4D-4CA1-0244-B5BF-30CC2800542C}" type="slidenum">
              <a:rPr lang="en-US" smtClean="0"/>
              <a:t>‹#›</a:t>
            </a:fld>
            <a:endParaRPr lang="en-US" dirty="0"/>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14D06C8-12BB-8D46-9F94-179D66834F58}" type="datetime1">
              <a:rPr lang="en-US" smtClean="0"/>
              <a:t>7/31/2017</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21DFC0F-C2D6-4D4F-833C-833AEE8F6822}" type="slidenum">
              <a:rPr lang="en-US" smtClean="0"/>
              <a:t>‹#›</a:t>
            </a:fld>
            <a:endParaRPr lang="en-US" dirty="0"/>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a:t>
            </a:fld>
            <a:endParaRPr lang="en-US" dirty="0"/>
          </a:p>
        </p:txBody>
      </p:sp>
    </p:spTree>
    <p:extLst>
      <p:ext uri="{BB962C8B-B14F-4D97-AF65-F5344CB8AC3E}">
        <p14:creationId xmlns:p14="http://schemas.microsoft.com/office/powerpoint/2010/main" val="1181007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11</a:t>
            </a:fld>
            <a:endParaRPr lang="en-US" dirty="0"/>
          </a:p>
        </p:txBody>
      </p:sp>
    </p:spTree>
    <p:extLst>
      <p:ext uri="{BB962C8B-B14F-4D97-AF65-F5344CB8AC3E}">
        <p14:creationId xmlns:p14="http://schemas.microsoft.com/office/powerpoint/2010/main" val="975229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12</a:t>
            </a:fld>
            <a:endParaRPr lang="en-US" dirty="0"/>
          </a:p>
        </p:txBody>
      </p:sp>
    </p:spTree>
    <p:extLst>
      <p:ext uri="{BB962C8B-B14F-4D97-AF65-F5344CB8AC3E}">
        <p14:creationId xmlns:p14="http://schemas.microsoft.com/office/powerpoint/2010/main" val="2501142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13</a:t>
            </a:fld>
            <a:endParaRPr lang="en-US" dirty="0"/>
          </a:p>
        </p:txBody>
      </p:sp>
    </p:spTree>
    <p:extLst>
      <p:ext uri="{BB962C8B-B14F-4D97-AF65-F5344CB8AC3E}">
        <p14:creationId xmlns:p14="http://schemas.microsoft.com/office/powerpoint/2010/main" val="3827138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14</a:t>
            </a:fld>
            <a:endParaRPr lang="en-US" dirty="0"/>
          </a:p>
        </p:txBody>
      </p:sp>
    </p:spTree>
    <p:extLst>
      <p:ext uri="{BB962C8B-B14F-4D97-AF65-F5344CB8AC3E}">
        <p14:creationId xmlns:p14="http://schemas.microsoft.com/office/powerpoint/2010/main" val="1518858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15</a:t>
            </a:fld>
            <a:endParaRPr lang="en-US" dirty="0"/>
          </a:p>
        </p:txBody>
      </p:sp>
    </p:spTree>
    <p:extLst>
      <p:ext uri="{BB962C8B-B14F-4D97-AF65-F5344CB8AC3E}">
        <p14:creationId xmlns:p14="http://schemas.microsoft.com/office/powerpoint/2010/main" val="1748146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16</a:t>
            </a:fld>
            <a:endParaRPr lang="en-US" dirty="0"/>
          </a:p>
        </p:txBody>
      </p:sp>
    </p:spTree>
    <p:extLst>
      <p:ext uri="{BB962C8B-B14F-4D97-AF65-F5344CB8AC3E}">
        <p14:creationId xmlns:p14="http://schemas.microsoft.com/office/powerpoint/2010/main" val="298445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17</a:t>
            </a:fld>
            <a:endParaRPr lang="en-US" dirty="0"/>
          </a:p>
        </p:txBody>
      </p:sp>
    </p:spTree>
    <p:extLst>
      <p:ext uri="{BB962C8B-B14F-4D97-AF65-F5344CB8AC3E}">
        <p14:creationId xmlns:p14="http://schemas.microsoft.com/office/powerpoint/2010/main" val="559022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18</a:t>
            </a:fld>
            <a:endParaRPr lang="en-US" dirty="0"/>
          </a:p>
        </p:txBody>
      </p:sp>
    </p:spTree>
    <p:extLst>
      <p:ext uri="{BB962C8B-B14F-4D97-AF65-F5344CB8AC3E}">
        <p14:creationId xmlns:p14="http://schemas.microsoft.com/office/powerpoint/2010/main" val="1712419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19</a:t>
            </a:fld>
            <a:endParaRPr lang="en-US" dirty="0"/>
          </a:p>
        </p:txBody>
      </p:sp>
    </p:spTree>
    <p:extLst>
      <p:ext uri="{BB962C8B-B14F-4D97-AF65-F5344CB8AC3E}">
        <p14:creationId xmlns:p14="http://schemas.microsoft.com/office/powerpoint/2010/main" val="4005984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20</a:t>
            </a:fld>
            <a:endParaRPr lang="en-US" dirty="0"/>
          </a:p>
        </p:txBody>
      </p:sp>
    </p:spTree>
    <p:extLst>
      <p:ext uri="{BB962C8B-B14F-4D97-AF65-F5344CB8AC3E}">
        <p14:creationId xmlns:p14="http://schemas.microsoft.com/office/powerpoint/2010/main" val="334274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a:t>
            </a:fld>
            <a:endParaRPr lang="en-US" dirty="0"/>
          </a:p>
        </p:txBody>
      </p:sp>
    </p:spTree>
    <p:extLst>
      <p:ext uri="{BB962C8B-B14F-4D97-AF65-F5344CB8AC3E}">
        <p14:creationId xmlns:p14="http://schemas.microsoft.com/office/powerpoint/2010/main" val="352220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21</a:t>
            </a:fld>
            <a:endParaRPr lang="en-US" dirty="0"/>
          </a:p>
        </p:txBody>
      </p:sp>
    </p:spTree>
    <p:extLst>
      <p:ext uri="{BB962C8B-B14F-4D97-AF65-F5344CB8AC3E}">
        <p14:creationId xmlns:p14="http://schemas.microsoft.com/office/powerpoint/2010/main" val="2717844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22</a:t>
            </a:fld>
            <a:endParaRPr lang="en-US" dirty="0"/>
          </a:p>
        </p:txBody>
      </p:sp>
    </p:spTree>
    <p:extLst>
      <p:ext uri="{BB962C8B-B14F-4D97-AF65-F5344CB8AC3E}">
        <p14:creationId xmlns:p14="http://schemas.microsoft.com/office/powerpoint/2010/main" val="3546623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23</a:t>
            </a:fld>
            <a:endParaRPr lang="en-US" dirty="0"/>
          </a:p>
        </p:txBody>
      </p:sp>
    </p:spTree>
    <p:extLst>
      <p:ext uri="{BB962C8B-B14F-4D97-AF65-F5344CB8AC3E}">
        <p14:creationId xmlns:p14="http://schemas.microsoft.com/office/powerpoint/2010/main" val="3962493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24</a:t>
            </a:fld>
            <a:endParaRPr lang="en-US" dirty="0"/>
          </a:p>
        </p:txBody>
      </p:sp>
    </p:spTree>
    <p:extLst>
      <p:ext uri="{BB962C8B-B14F-4D97-AF65-F5344CB8AC3E}">
        <p14:creationId xmlns:p14="http://schemas.microsoft.com/office/powerpoint/2010/main" val="2396819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25</a:t>
            </a:fld>
            <a:endParaRPr lang="en-US" dirty="0"/>
          </a:p>
        </p:txBody>
      </p:sp>
    </p:spTree>
    <p:extLst>
      <p:ext uri="{BB962C8B-B14F-4D97-AF65-F5344CB8AC3E}">
        <p14:creationId xmlns:p14="http://schemas.microsoft.com/office/powerpoint/2010/main" val="188485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26</a:t>
            </a:fld>
            <a:endParaRPr lang="en-US" dirty="0"/>
          </a:p>
        </p:txBody>
      </p:sp>
    </p:spTree>
    <p:extLst>
      <p:ext uri="{BB962C8B-B14F-4D97-AF65-F5344CB8AC3E}">
        <p14:creationId xmlns:p14="http://schemas.microsoft.com/office/powerpoint/2010/main" val="3381628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27</a:t>
            </a:fld>
            <a:endParaRPr lang="en-US" dirty="0"/>
          </a:p>
        </p:txBody>
      </p:sp>
    </p:spTree>
    <p:extLst>
      <p:ext uri="{BB962C8B-B14F-4D97-AF65-F5344CB8AC3E}">
        <p14:creationId xmlns:p14="http://schemas.microsoft.com/office/powerpoint/2010/main" val="15032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28</a:t>
            </a:fld>
            <a:endParaRPr lang="en-US" dirty="0"/>
          </a:p>
        </p:txBody>
      </p:sp>
    </p:spTree>
    <p:extLst>
      <p:ext uri="{BB962C8B-B14F-4D97-AF65-F5344CB8AC3E}">
        <p14:creationId xmlns:p14="http://schemas.microsoft.com/office/powerpoint/2010/main" val="2950206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29</a:t>
            </a:fld>
            <a:endParaRPr lang="en-US" dirty="0"/>
          </a:p>
        </p:txBody>
      </p:sp>
    </p:spTree>
    <p:extLst>
      <p:ext uri="{BB962C8B-B14F-4D97-AF65-F5344CB8AC3E}">
        <p14:creationId xmlns:p14="http://schemas.microsoft.com/office/powerpoint/2010/main" val="3835486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30</a:t>
            </a:fld>
            <a:endParaRPr lang="en-US" dirty="0"/>
          </a:p>
        </p:txBody>
      </p:sp>
    </p:spTree>
    <p:extLst>
      <p:ext uri="{BB962C8B-B14F-4D97-AF65-F5344CB8AC3E}">
        <p14:creationId xmlns:p14="http://schemas.microsoft.com/office/powerpoint/2010/main" val="336584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a:t>
            </a:fld>
            <a:endParaRPr lang="en-US" dirty="0"/>
          </a:p>
        </p:txBody>
      </p:sp>
    </p:spTree>
    <p:extLst>
      <p:ext uri="{BB962C8B-B14F-4D97-AF65-F5344CB8AC3E}">
        <p14:creationId xmlns:p14="http://schemas.microsoft.com/office/powerpoint/2010/main" val="2358333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31</a:t>
            </a:fld>
            <a:endParaRPr lang="en-US" dirty="0"/>
          </a:p>
        </p:txBody>
      </p:sp>
    </p:spTree>
    <p:extLst>
      <p:ext uri="{BB962C8B-B14F-4D97-AF65-F5344CB8AC3E}">
        <p14:creationId xmlns:p14="http://schemas.microsoft.com/office/powerpoint/2010/main" val="1775425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32</a:t>
            </a:fld>
            <a:endParaRPr lang="en-US" dirty="0"/>
          </a:p>
        </p:txBody>
      </p:sp>
    </p:spTree>
    <p:extLst>
      <p:ext uri="{BB962C8B-B14F-4D97-AF65-F5344CB8AC3E}">
        <p14:creationId xmlns:p14="http://schemas.microsoft.com/office/powerpoint/2010/main" val="2892592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33</a:t>
            </a:fld>
            <a:endParaRPr lang="en-US" dirty="0"/>
          </a:p>
        </p:txBody>
      </p:sp>
    </p:spTree>
    <p:extLst>
      <p:ext uri="{BB962C8B-B14F-4D97-AF65-F5344CB8AC3E}">
        <p14:creationId xmlns:p14="http://schemas.microsoft.com/office/powerpoint/2010/main" val="1391833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34</a:t>
            </a:fld>
            <a:endParaRPr lang="en-US" dirty="0"/>
          </a:p>
        </p:txBody>
      </p:sp>
    </p:spTree>
    <p:extLst>
      <p:ext uri="{BB962C8B-B14F-4D97-AF65-F5344CB8AC3E}">
        <p14:creationId xmlns:p14="http://schemas.microsoft.com/office/powerpoint/2010/main" val="961107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35</a:t>
            </a:fld>
            <a:endParaRPr lang="en-US" dirty="0"/>
          </a:p>
        </p:txBody>
      </p:sp>
    </p:spTree>
    <p:extLst>
      <p:ext uri="{BB962C8B-B14F-4D97-AF65-F5344CB8AC3E}">
        <p14:creationId xmlns:p14="http://schemas.microsoft.com/office/powerpoint/2010/main" val="25143613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36</a:t>
            </a:fld>
            <a:endParaRPr lang="en-US" dirty="0"/>
          </a:p>
        </p:txBody>
      </p:sp>
    </p:spTree>
    <p:extLst>
      <p:ext uri="{BB962C8B-B14F-4D97-AF65-F5344CB8AC3E}">
        <p14:creationId xmlns:p14="http://schemas.microsoft.com/office/powerpoint/2010/main" val="4959621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37</a:t>
            </a:fld>
            <a:endParaRPr lang="en-US" dirty="0"/>
          </a:p>
        </p:txBody>
      </p:sp>
    </p:spTree>
    <p:extLst>
      <p:ext uri="{BB962C8B-B14F-4D97-AF65-F5344CB8AC3E}">
        <p14:creationId xmlns:p14="http://schemas.microsoft.com/office/powerpoint/2010/main" val="39600528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38</a:t>
            </a:fld>
            <a:endParaRPr lang="en-US" dirty="0"/>
          </a:p>
        </p:txBody>
      </p:sp>
    </p:spTree>
    <p:extLst>
      <p:ext uri="{BB962C8B-B14F-4D97-AF65-F5344CB8AC3E}">
        <p14:creationId xmlns:p14="http://schemas.microsoft.com/office/powerpoint/2010/main" val="38467961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39</a:t>
            </a:fld>
            <a:endParaRPr lang="en-US" dirty="0"/>
          </a:p>
        </p:txBody>
      </p:sp>
    </p:spTree>
    <p:extLst>
      <p:ext uri="{BB962C8B-B14F-4D97-AF65-F5344CB8AC3E}">
        <p14:creationId xmlns:p14="http://schemas.microsoft.com/office/powerpoint/2010/main" val="1992127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40</a:t>
            </a:fld>
            <a:endParaRPr lang="en-US" dirty="0"/>
          </a:p>
        </p:txBody>
      </p:sp>
    </p:spTree>
    <p:extLst>
      <p:ext uri="{BB962C8B-B14F-4D97-AF65-F5344CB8AC3E}">
        <p14:creationId xmlns:p14="http://schemas.microsoft.com/office/powerpoint/2010/main" val="40703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a:t>
            </a:fld>
            <a:endParaRPr lang="en-US" dirty="0"/>
          </a:p>
        </p:txBody>
      </p:sp>
    </p:spTree>
    <p:extLst>
      <p:ext uri="{BB962C8B-B14F-4D97-AF65-F5344CB8AC3E}">
        <p14:creationId xmlns:p14="http://schemas.microsoft.com/office/powerpoint/2010/main" val="2446780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41</a:t>
            </a:fld>
            <a:endParaRPr lang="en-US" dirty="0"/>
          </a:p>
        </p:txBody>
      </p:sp>
    </p:spTree>
    <p:extLst>
      <p:ext uri="{BB962C8B-B14F-4D97-AF65-F5344CB8AC3E}">
        <p14:creationId xmlns:p14="http://schemas.microsoft.com/office/powerpoint/2010/main" val="39584720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42</a:t>
            </a:fld>
            <a:endParaRPr lang="en-US" dirty="0"/>
          </a:p>
        </p:txBody>
      </p:sp>
    </p:spTree>
    <p:extLst>
      <p:ext uri="{BB962C8B-B14F-4D97-AF65-F5344CB8AC3E}">
        <p14:creationId xmlns:p14="http://schemas.microsoft.com/office/powerpoint/2010/main" val="1628702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43</a:t>
            </a:fld>
            <a:endParaRPr lang="en-US" dirty="0"/>
          </a:p>
        </p:txBody>
      </p:sp>
    </p:spTree>
    <p:extLst>
      <p:ext uri="{BB962C8B-B14F-4D97-AF65-F5344CB8AC3E}">
        <p14:creationId xmlns:p14="http://schemas.microsoft.com/office/powerpoint/2010/main" val="3723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44</a:t>
            </a:fld>
            <a:endParaRPr lang="en-US" dirty="0"/>
          </a:p>
        </p:txBody>
      </p:sp>
    </p:spTree>
    <p:extLst>
      <p:ext uri="{BB962C8B-B14F-4D97-AF65-F5344CB8AC3E}">
        <p14:creationId xmlns:p14="http://schemas.microsoft.com/office/powerpoint/2010/main" val="23070773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45</a:t>
            </a:fld>
            <a:endParaRPr lang="en-US" dirty="0"/>
          </a:p>
        </p:txBody>
      </p:sp>
    </p:spTree>
    <p:extLst>
      <p:ext uri="{BB962C8B-B14F-4D97-AF65-F5344CB8AC3E}">
        <p14:creationId xmlns:p14="http://schemas.microsoft.com/office/powerpoint/2010/main" val="40747246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46</a:t>
            </a:fld>
            <a:endParaRPr lang="en-US" dirty="0"/>
          </a:p>
        </p:txBody>
      </p:sp>
    </p:spTree>
    <p:extLst>
      <p:ext uri="{BB962C8B-B14F-4D97-AF65-F5344CB8AC3E}">
        <p14:creationId xmlns:p14="http://schemas.microsoft.com/office/powerpoint/2010/main" val="695630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47</a:t>
            </a:fld>
            <a:endParaRPr lang="en-US" dirty="0"/>
          </a:p>
        </p:txBody>
      </p:sp>
    </p:spTree>
    <p:extLst>
      <p:ext uri="{BB962C8B-B14F-4D97-AF65-F5344CB8AC3E}">
        <p14:creationId xmlns:p14="http://schemas.microsoft.com/office/powerpoint/2010/main" val="7813945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48</a:t>
            </a:fld>
            <a:endParaRPr lang="en-US" dirty="0"/>
          </a:p>
        </p:txBody>
      </p:sp>
    </p:spTree>
    <p:extLst>
      <p:ext uri="{BB962C8B-B14F-4D97-AF65-F5344CB8AC3E}">
        <p14:creationId xmlns:p14="http://schemas.microsoft.com/office/powerpoint/2010/main" val="3321560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49</a:t>
            </a:fld>
            <a:endParaRPr lang="en-US" dirty="0"/>
          </a:p>
        </p:txBody>
      </p:sp>
    </p:spTree>
    <p:extLst>
      <p:ext uri="{BB962C8B-B14F-4D97-AF65-F5344CB8AC3E}">
        <p14:creationId xmlns:p14="http://schemas.microsoft.com/office/powerpoint/2010/main" val="207296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50</a:t>
            </a:fld>
            <a:endParaRPr lang="en-US" dirty="0"/>
          </a:p>
        </p:txBody>
      </p:sp>
    </p:spTree>
    <p:extLst>
      <p:ext uri="{BB962C8B-B14F-4D97-AF65-F5344CB8AC3E}">
        <p14:creationId xmlns:p14="http://schemas.microsoft.com/office/powerpoint/2010/main" val="2853228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a:t>
            </a:fld>
            <a:endParaRPr lang="en-US" dirty="0"/>
          </a:p>
        </p:txBody>
      </p:sp>
    </p:spTree>
    <p:extLst>
      <p:ext uri="{BB962C8B-B14F-4D97-AF65-F5344CB8AC3E}">
        <p14:creationId xmlns:p14="http://schemas.microsoft.com/office/powerpoint/2010/main" val="28819693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51</a:t>
            </a:fld>
            <a:endParaRPr lang="en-US" dirty="0"/>
          </a:p>
        </p:txBody>
      </p:sp>
    </p:spTree>
    <p:extLst>
      <p:ext uri="{BB962C8B-B14F-4D97-AF65-F5344CB8AC3E}">
        <p14:creationId xmlns:p14="http://schemas.microsoft.com/office/powerpoint/2010/main" val="180306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52</a:t>
            </a:fld>
            <a:endParaRPr lang="en-US" dirty="0"/>
          </a:p>
        </p:txBody>
      </p:sp>
    </p:spTree>
    <p:extLst>
      <p:ext uri="{BB962C8B-B14F-4D97-AF65-F5344CB8AC3E}">
        <p14:creationId xmlns:p14="http://schemas.microsoft.com/office/powerpoint/2010/main" val="18658155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53</a:t>
            </a:fld>
            <a:endParaRPr lang="en-US" dirty="0"/>
          </a:p>
        </p:txBody>
      </p:sp>
    </p:spTree>
    <p:extLst>
      <p:ext uri="{BB962C8B-B14F-4D97-AF65-F5344CB8AC3E}">
        <p14:creationId xmlns:p14="http://schemas.microsoft.com/office/powerpoint/2010/main" val="29801217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54</a:t>
            </a:fld>
            <a:endParaRPr lang="en-US" dirty="0"/>
          </a:p>
        </p:txBody>
      </p:sp>
    </p:spTree>
    <p:extLst>
      <p:ext uri="{BB962C8B-B14F-4D97-AF65-F5344CB8AC3E}">
        <p14:creationId xmlns:p14="http://schemas.microsoft.com/office/powerpoint/2010/main" val="26311612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55</a:t>
            </a:fld>
            <a:endParaRPr lang="en-US" dirty="0"/>
          </a:p>
        </p:txBody>
      </p:sp>
    </p:spTree>
    <p:extLst>
      <p:ext uri="{BB962C8B-B14F-4D97-AF65-F5344CB8AC3E}">
        <p14:creationId xmlns:p14="http://schemas.microsoft.com/office/powerpoint/2010/main" val="15915691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56</a:t>
            </a:fld>
            <a:endParaRPr lang="en-US" dirty="0"/>
          </a:p>
        </p:txBody>
      </p:sp>
    </p:spTree>
    <p:extLst>
      <p:ext uri="{BB962C8B-B14F-4D97-AF65-F5344CB8AC3E}">
        <p14:creationId xmlns:p14="http://schemas.microsoft.com/office/powerpoint/2010/main" val="8648259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57</a:t>
            </a:fld>
            <a:endParaRPr lang="en-US" dirty="0"/>
          </a:p>
        </p:txBody>
      </p:sp>
    </p:spTree>
    <p:extLst>
      <p:ext uri="{BB962C8B-B14F-4D97-AF65-F5344CB8AC3E}">
        <p14:creationId xmlns:p14="http://schemas.microsoft.com/office/powerpoint/2010/main" val="3455180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58</a:t>
            </a:fld>
            <a:endParaRPr lang="en-US" dirty="0"/>
          </a:p>
        </p:txBody>
      </p:sp>
    </p:spTree>
    <p:extLst>
      <p:ext uri="{BB962C8B-B14F-4D97-AF65-F5344CB8AC3E}">
        <p14:creationId xmlns:p14="http://schemas.microsoft.com/office/powerpoint/2010/main" val="14593388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59</a:t>
            </a:fld>
            <a:endParaRPr lang="en-US" dirty="0"/>
          </a:p>
        </p:txBody>
      </p:sp>
    </p:spTree>
    <p:extLst>
      <p:ext uri="{BB962C8B-B14F-4D97-AF65-F5344CB8AC3E}">
        <p14:creationId xmlns:p14="http://schemas.microsoft.com/office/powerpoint/2010/main" val="34256228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60</a:t>
            </a:fld>
            <a:endParaRPr lang="en-US" dirty="0"/>
          </a:p>
        </p:txBody>
      </p:sp>
    </p:spTree>
    <p:extLst>
      <p:ext uri="{BB962C8B-B14F-4D97-AF65-F5344CB8AC3E}">
        <p14:creationId xmlns:p14="http://schemas.microsoft.com/office/powerpoint/2010/main" val="3052966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a:t>
            </a:fld>
            <a:endParaRPr lang="en-US" dirty="0"/>
          </a:p>
        </p:txBody>
      </p:sp>
    </p:spTree>
    <p:extLst>
      <p:ext uri="{BB962C8B-B14F-4D97-AF65-F5344CB8AC3E}">
        <p14:creationId xmlns:p14="http://schemas.microsoft.com/office/powerpoint/2010/main" val="19232909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61</a:t>
            </a:fld>
            <a:endParaRPr lang="en-US" dirty="0"/>
          </a:p>
        </p:txBody>
      </p:sp>
    </p:spTree>
    <p:extLst>
      <p:ext uri="{BB962C8B-B14F-4D97-AF65-F5344CB8AC3E}">
        <p14:creationId xmlns:p14="http://schemas.microsoft.com/office/powerpoint/2010/main" val="6929117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62</a:t>
            </a:fld>
            <a:endParaRPr lang="en-US" dirty="0"/>
          </a:p>
        </p:txBody>
      </p:sp>
    </p:spTree>
    <p:extLst>
      <p:ext uri="{BB962C8B-B14F-4D97-AF65-F5344CB8AC3E}">
        <p14:creationId xmlns:p14="http://schemas.microsoft.com/office/powerpoint/2010/main" val="30415897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63</a:t>
            </a:fld>
            <a:endParaRPr lang="en-US" dirty="0"/>
          </a:p>
        </p:txBody>
      </p:sp>
    </p:spTree>
    <p:extLst>
      <p:ext uri="{BB962C8B-B14F-4D97-AF65-F5344CB8AC3E}">
        <p14:creationId xmlns:p14="http://schemas.microsoft.com/office/powerpoint/2010/main" val="19557699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64</a:t>
            </a:fld>
            <a:endParaRPr lang="en-US" dirty="0"/>
          </a:p>
        </p:txBody>
      </p:sp>
    </p:spTree>
    <p:extLst>
      <p:ext uri="{BB962C8B-B14F-4D97-AF65-F5344CB8AC3E}">
        <p14:creationId xmlns:p14="http://schemas.microsoft.com/office/powerpoint/2010/main" val="28367917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65</a:t>
            </a:fld>
            <a:endParaRPr lang="en-US" dirty="0"/>
          </a:p>
        </p:txBody>
      </p:sp>
    </p:spTree>
    <p:extLst>
      <p:ext uri="{BB962C8B-B14F-4D97-AF65-F5344CB8AC3E}">
        <p14:creationId xmlns:p14="http://schemas.microsoft.com/office/powerpoint/2010/main" val="1010921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66</a:t>
            </a:fld>
            <a:endParaRPr lang="en-US" dirty="0"/>
          </a:p>
        </p:txBody>
      </p:sp>
    </p:spTree>
    <p:extLst>
      <p:ext uri="{BB962C8B-B14F-4D97-AF65-F5344CB8AC3E}">
        <p14:creationId xmlns:p14="http://schemas.microsoft.com/office/powerpoint/2010/main" val="14490319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67</a:t>
            </a:fld>
            <a:endParaRPr lang="en-US" dirty="0"/>
          </a:p>
        </p:txBody>
      </p:sp>
    </p:spTree>
    <p:extLst>
      <p:ext uri="{BB962C8B-B14F-4D97-AF65-F5344CB8AC3E}">
        <p14:creationId xmlns:p14="http://schemas.microsoft.com/office/powerpoint/2010/main" val="2308021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68</a:t>
            </a:fld>
            <a:endParaRPr lang="en-US" dirty="0"/>
          </a:p>
        </p:txBody>
      </p:sp>
    </p:spTree>
    <p:extLst>
      <p:ext uri="{BB962C8B-B14F-4D97-AF65-F5344CB8AC3E}">
        <p14:creationId xmlns:p14="http://schemas.microsoft.com/office/powerpoint/2010/main" val="29638417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69</a:t>
            </a:fld>
            <a:endParaRPr lang="en-US" dirty="0"/>
          </a:p>
        </p:txBody>
      </p:sp>
    </p:spTree>
    <p:extLst>
      <p:ext uri="{BB962C8B-B14F-4D97-AF65-F5344CB8AC3E}">
        <p14:creationId xmlns:p14="http://schemas.microsoft.com/office/powerpoint/2010/main" val="22540673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70</a:t>
            </a:fld>
            <a:endParaRPr lang="en-US" dirty="0"/>
          </a:p>
        </p:txBody>
      </p:sp>
    </p:spTree>
    <p:extLst>
      <p:ext uri="{BB962C8B-B14F-4D97-AF65-F5344CB8AC3E}">
        <p14:creationId xmlns:p14="http://schemas.microsoft.com/office/powerpoint/2010/main" val="2558526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8</a:t>
            </a:fld>
            <a:endParaRPr lang="en-US" dirty="0"/>
          </a:p>
        </p:txBody>
      </p:sp>
    </p:spTree>
    <p:extLst>
      <p:ext uri="{BB962C8B-B14F-4D97-AF65-F5344CB8AC3E}">
        <p14:creationId xmlns:p14="http://schemas.microsoft.com/office/powerpoint/2010/main" val="7494589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71</a:t>
            </a:fld>
            <a:endParaRPr lang="en-US" dirty="0"/>
          </a:p>
        </p:txBody>
      </p:sp>
    </p:spTree>
    <p:extLst>
      <p:ext uri="{BB962C8B-B14F-4D97-AF65-F5344CB8AC3E}">
        <p14:creationId xmlns:p14="http://schemas.microsoft.com/office/powerpoint/2010/main" val="21698301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72</a:t>
            </a:fld>
            <a:endParaRPr lang="en-US" dirty="0"/>
          </a:p>
        </p:txBody>
      </p:sp>
    </p:spTree>
    <p:extLst>
      <p:ext uri="{BB962C8B-B14F-4D97-AF65-F5344CB8AC3E}">
        <p14:creationId xmlns:p14="http://schemas.microsoft.com/office/powerpoint/2010/main" val="15007091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73</a:t>
            </a:fld>
            <a:endParaRPr lang="en-US" dirty="0"/>
          </a:p>
        </p:txBody>
      </p:sp>
    </p:spTree>
    <p:extLst>
      <p:ext uri="{BB962C8B-B14F-4D97-AF65-F5344CB8AC3E}">
        <p14:creationId xmlns:p14="http://schemas.microsoft.com/office/powerpoint/2010/main" val="24909806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74</a:t>
            </a:fld>
            <a:endParaRPr lang="en-US" dirty="0"/>
          </a:p>
        </p:txBody>
      </p:sp>
    </p:spTree>
    <p:extLst>
      <p:ext uri="{BB962C8B-B14F-4D97-AF65-F5344CB8AC3E}">
        <p14:creationId xmlns:p14="http://schemas.microsoft.com/office/powerpoint/2010/main" val="5171244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75</a:t>
            </a:fld>
            <a:endParaRPr lang="en-US" dirty="0"/>
          </a:p>
        </p:txBody>
      </p:sp>
    </p:spTree>
    <p:extLst>
      <p:ext uri="{BB962C8B-B14F-4D97-AF65-F5344CB8AC3E}">
        <p14:creationId xmlns:p14="http://schemas.microsoft.com/office/powerpoint/2010/main" val="27183623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76</a:t>
            </a:fld>
            <a:endParaRPr lang="en-US" dirty="0"/>
          </a:p>
        </p:txBody>
      </p:sp>
    </p:spTree>
    <p:extLst>
      <p:ext uri="{BB962C8B-B14F-4D97-AF65-F5344CB8AC3E}">
        <p14:creationId xmlns:p14="http://schemas.microsoft.com/office/powerpoint/2010/main" val="6329068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77</a:t>
            </a:fld>
            <a:endParaRPr lang="en-US" dirty="0"/>
          </a:p>
        </p:txBody>
      </p:sp>
    </p:spTree>
    <p:extLst>
      <p:ext uri="{BB962C8B-B14F-4D97-AF65-F5344CB8AC3E}">
        <p14:creationId xmlns:p14="http://schemas.microsoft.com/office/powerpoint/2010/main" val="24803556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78</a:t>
            </a:fld>
            <a:endParaRPr lang="en-US" dirty="0"/>
          </a:p>
        </p:txBody>
      </p:sp>
    </p:spTree>
    <p:extLst>
      <p:ext uri="{BB962C8B-B14F-4D97-AF65-F5344CB8AC3E}">
        <p14:creationId xmlns:p14="http://schemas.microsoft.com/office/powerpoint/2010/main" val="9433905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79</a:t>
            </a:fld>
            <a:endParaRPr lang="en-US" dirty="0"/>
          </a:p>
        </p:txBody>
      </p:sp>
    </p:spTree>
    <p:extLst>
      <p:ext uri="{BB962C8B-B14F-4D97-AF65-F5344CB8AC3E}">
        <p14:creationId xmlns:p14="http://schemas.microsoft.com/office/powerpoint/2010/main" val="24763915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80</a:t>
            </a:fld>
            <a:endParaRPr lang="en-US" dirty="0"/>
          </a:p>
        </p:txBody>
      </p:sp>
    </p:spTree>
    <p:extLst>
      <p:ext uri="{BB962C8B-B14F-4D97-AF65-F5344CB8AC3E}">
        <p14:creationId xmlns:p14="http://schemas.microsoft.com/office/powerpoint/2010/main" val="123843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9</a:t>
            </a:fld>
            <a:endParaRPr lang="en-US" dirty="0"/>
          </a:p>
        </p:txBody>
      </p:sp>
    </p:spTree>
    <p:extLst>
      <p:ext uri="{BB962C8B-B14F-4D97-AF65-F5344CB8AC3E}">
        <p14:creationId xmlns:p14="http://schemas.microsoft.com/office/powerpoint/2010/main" val="162240550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81</a:t>
            </a:fld>
            <a:endParaRPr lang="en-US" dirty="0"/>
          </a:p>
        </p:txBody>
      </p:sp>
    </p:spTree>
    <p:extLst>
      <p:ext uri="{BB962C8B-B14F-4D97-AF65-F5344CB8AC3E}">
        <p14:creationId xmlns:p14="http://schemas.microsoft.com/office/powerpoint/2010/main" val="7867236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82</a:t>
            </a:fld>
            <a:endParaRPr lang="en-US" dirty="0"/>
          </a:p>
        </p:txBody>
      </p:sp>
    </p:spTree>
    <p:extLst>
      <p:ext uri="{BB962C8B-B14F-4D97-AF65-F5344CB8AC3E}">
        <p14:creationId xmlns:p14="http://schemas.microsoft.com/office/powerpoint/2010/main" val="371295042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83</a:t>
            </a:fld>
            <a:endParaRPr lang="en-US" dirty="0"/>
          </a:p>
        </p:txBody>
      </p:sp>
    </p:spTree>
    <p:extLst>
      <p:ext uri="{BB962C8B-B14F-4D97-AF65-F5344CB8AC3E}">
        <p14:creationId xmlns:p14="http://schemas.microsoft.com/office/powerpoint/2010/main" val="349756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10</a:t>
            </a:fld>
            <a:endParaRPr lang="en-US" dirty="0"/>
          </a:p>
        </p:txBody>
      </p:sp>
    </p:spTree>
    <p:extLst>
      <p:ext uri="{BB962C8B-B14F-4D97-AF65-F5344CB8AC3E}">
        <p14:creationId xmlns:p14="http://schemas.microsoft.com/office/powerpoint/2010/main" val="113175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457463" y="2601912"/>
            <a:ext cx="8021637" cy="1588439"/>
          </a:xfrm>
          <a:prstGeom prst="rect">
            <a:avLst/>
          </a:prstGeom>
        </p:spPr>
        <p:txBody>
          <a:bodyPr/>
          <a:lstStyle>
            <a:lvl1pPr marL="0" indent="0">
              <a:buNone/>
              <a:defRPr sz="4800" b="0" i="0" baseline="0">
                <a:solidFill>
                  <a:srgbClr val="C00000"/>
                </a:solidFill>
                <a:latin typeface="Helvetica Light" charset="0"/>
                <a:ea typeface="Helvetica Light" charset="0"/>
                <a:cs typeface="Helvetica Light" charset="0"/>
              </a:defRPr>
            </a:lvl1pPr>
            <a:lvl2pPr marL="342900" indent="0">
              <a:buNone/>
              <a:defRPr sz="4800" b="0" i="0">
                <a:latin typeface="Helvetica" charset="0"/>
                <a:ea typeface="Helvetica" charset="0"/>
                <a:cs typeface="Helvetica" charset="0"/>
              </a:defRPr>
            </a:lvl2pPr>
            <a:lvl3pPr marL="685800" indent="0">
              <a:buNone/>
              <a:defRPr sz="4800" b="0" i="0">
                <a:latin typeface="Helvetica" charset="0"/>
                <a:ea typeface="Helvetica" charset="0"/>
                <a:cs typeface="Helvetica" charset="0"/>
              </a:defRPr>
            </a:lvl3pPr>
            <a:lvl4pPr marL="1028700" indent="0">
              <a:buNone/>
              <a:defRPr sz="4800" b="0" i="0">
                <a:latin typeface="Helvetica" charset="0"/>
                <a:ea typeface="Helvetica" charset="0"/>
                <a:cs typeface="Helvetica" charset="0"/>
              </a:defRPr>
            </a:lvl4pPr>
            <a:lvl5pPr marL="1371600" indent="0">
              <a:buNone/>
              <a:defRPr sz="4800" b="0" i="0">
                <a:latin typeface="Helvetica" charset="0"/>
                <a:ea typeface="Helvetica" charset="0"/>
                <a:cs typeface="Helvetica" charset="0"/>
              </a:defRPr>
            </a:lvl5pPr>
          </a:lstStyle>
          <a:p>
            <a:pPr lvl="0"/>
            <a:r>
              <a:rPr lang="en-US" dirty="0"/>
              <a:t>Click to</a:t>
            </a:r>
            <a:br>
              <a:rPr lang="en-US" dirty="0"/>
            </a:br>
            <a:r>
              <a:rPr lang="en-US" dirty="0"/>
              <a:t>add title here</a:t>
            </a:r>
          </a:p>
        </p:txBody>
      </p:sp>
      <p:sp>
        <p:nvSpPr>
          <p:cNvPr id="10" name="Text Placeholder 9"/>
          <p:cNvSpPr>
            <a:spLocks noGrp="1"/>
          </p:cNvSpPr>
          <p:nvPr>
            <p:ph type="body" sz="quarter" idx="12" hasCustomPrompt="1"/>
          </p:nvPr>
        </p:nvSpPr>
        <p:spPr>
          <a:xfrm>
            <a:off x="457463" y="4236652"/>
            <a:ext cx="6985000" cy="590550"/>
          </a:xfrm>
          <a:prstGeom prst="rect">
            <a:avLst/>
          </a:prstGeom>
        </p:spPr>
        <p:txBody>
          <a:bodyPr/>
          <a:lstStyle>
            <a:lvl1pPr marL="0" indent="0">
              <a:buNone/>
              <a:defRPr sz="1400" b="0" i="0">
                <a:solidFill>
                  <a:schemeClr val="tx1">
                    <a:lumMod val="50000"/>
                    <a:lumOff val="50000"/>
                  </a:schemeClr>
                </a:solidFill>
                <a:latin typeface="Helvetica" charset="0"/>
                <a:ea typeface="Helvetica" charset="0"/>
                <a:cs typeface="Helvetica" charset="0"/>
              </a:defRPr>
            </a:lvl1pPr>
            <a:lvl2pPr marL="342900" indent="0">
              <a:buNone/>
              <a:defRPr sz="1200" b="0" i="0">
                <a:solidFill>
                  <a:schemeClr val="tx1">
                    <a:lumMod val="50000"/>
                    <a:lumOff val="50000"/>
                  </a:schemeClr>
                </a:solidFill>
                <a:latin typeface="Helvetica" charset="0"/>
                <a:ea typeface="Helvetica" charset="0"/>
                <a:cs typeface="Helvetica" charset="0"/>
              </a:defRPr>
            </a:lvl2pPr>
            <a:lvl3pPr marL="685800" indent="0">
              <a:buNone/>
              <a:defRPr sz="1200" b="0" i="0">
                <a:solidFill>
                  <a:schemeClr val="tx1">
                    <a:lumMod val="50000"/>
                    <a:lumOff val="50000"/>
                  </a:schemeClr>
                </a:solidFill>
                <a:latin typeface="Helvetica" charset="0"/>
                <a:ea typeface="Helvetica" charset="0"/>
                <a:cs typeface="Helvetica" charset="0"/>
              </a:defRPr>
            </a:lvl3pPr>
            <a:lvl4pPr marL="1028700" indent="0">
              <a:buNone/>
              <a:defRPr sz="1200" b="0" i="0">
                <a:solidFill>
                  <a:schemeClr val="tx1">
                    <a:lumMod val="50000"/>
                    <a:lumOff val="50000"/>
                  </a:schemeClr>
                </a:solidFill>
                <a:latin typeface="Helvetica" charset="0"/>
                <a:ea typeface="Helvetica" charset="0"/>
                <a:cs typeface="Helvetica" charset="0"/>
              </a:defRPr>
            </a:lvl4pPr>
            <a:lvl5pPr marL="1371600" indent="0">
              <a:buNone/>
              <a:defRPr sz="1200" b="0" i="0">
                <a:solidFill>
                  <a:schemeClr val="tx1">
                    <a:lumMod val="50000"/>
                    <a:lumOff val="50000"/>
                  </a:schemeClr>
                </a:solidFill>
                <a:latin typeface="Helvetica" charset="0"/>
                <a:ea typeface="Helvetica" charset="0"/>
                <a:cs typeface="Helvetica" charset="0"/>
              </a:defRPr>
            </a:lvl5pPr>
          </a:lstStyle>
          <a:p>
            <a:pPr lvl="0"/>
            <a:r>
              <a:rPr lang="en-US" dirty="0"/>
              <a:t>Month Year</a:t>
            </a:r>
          </a:p>
        </p:txBody>
      </p:sp>
    </p:spTree>
    <p:extLst>
      <p:ext uri="{BB962C8B-B14F-4D97-AF65-F5344CB8AC3E}">
        <p14:creationId xmlns:p14="http://schemas.microsoft.com/office/powerpoint/2010/main" val="212079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ondary Cover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497975" y="1608881"/>
            <a:ext cx="3101513" cy="2593231"/>
          </a:xfrm>
          <a:prstGeom prst="rect">
            <a:avLst/>
          </a:prstGeom>
        </p:spPr>
        <p:txBody>
          <a:bodyPr/>
          <a:lstStyle>
            <a:lvl1pPr marL="0" indent="0">
              <a:buNone/>
              <a:defRPr sz="4500" b="0" i="0" baseline="0">
                <a:solidFill>
                  <a:schemeClr val="bg1"/>
                </a:solidFill>
                <a:latin typeface="Helvetica Light" charset="0"/>
                <a:ea typeface="Helvetica Light" charset="0"/>
                <a:cs typeface="Helvetica Light" charset="0"/>
              </a:defRPr>
            </a:lvl1pPr>
            <a:lvl2pPr marL="457200" indent="0">
              <a:buNone/>
              <a:defRPr sz="3600" b="0" i="0">
                <a:solidFill>
                  <a:schemeClr val="bg1"/>
                </a:solidFill>
                <a:latin typeface="Helvetica Light" charset="0"/>
                <a:ea typeface="Helvetica Light" charset="0"/>
                <a:cs typeface="Helvetica Light" charset="0"/>
              </a:defRPr>
            </a:lvl2pPr>
            <a:lvl3pPr marL="914400" indent="0">
              <a:buNone/>
              <a:defRPr sz="3600" b="0" i="0">
                <a:solidFill>
                  <a:schemeClr val="bg1"/>
                </a:solidFill>
                <a:latin typeface="Helvetica Light" charset="0"/>
                <a:ea typeface="Helvetica Light" charset="0"/>
                <a:cs typeface="Helvetica Light" charset="0"/>
              </a:defRPr>
            </a:lvl3pPr>
            <a:lvl4pPr marL="1371600" indent="0">
              <a:buNone/>
              <a:defRPr sz="3600" b="0" i="0">
                <a:solidFill>
                  <a:schemeClr val="bg1"/>
                </a:solidFill>
                <a:latin typeface="Helvetica Light" charset="0"/>
                <a:ea typeface="Helvetica Light" charset="0"/>
                <a:cs typeface="Helvetica Light" charset="0"/>
              </a:defRPr>
            </a:lvl4pPr>
            <a:lvl5pPr marL="1828800" indent="0">
              <a:buNone/>
              <a:defRPr sz="3600" b="0" i="0">
                <a:solidFill>
                  <a:schemeClr val="bg1"/>
                </a:solidFill>
                <a:latin typeface="Helvetica Light" charset="0"/>
                <a:ea typeface="Helvetica Light" charset="0"/>
                <a:cs typeface="Helvetica Light" charset="0"/>
              </a:defRPr>
            </a:lvl5pPr>
          </a:lstStyle>
          <a:p>
            <a:pPr lvl="0"/>
            <a:r>
              <a:rPr lang="en-US" dirty="0"/>
              <a:t>Click here to add title</a:t>
            </a:r>
          </a:p>
        </p:txBody>
      </p:sp>
    </p:spTree>
    <p:extLst>
      <p:ext uri="{BB962C8B-B14F-4D97-AF65-F5344CB8AC3E}">
        <p14:creationId xmlns:p14="http://schemas.microsoft.com/office/powerpoint/2010/main" val="68839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Quote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46758" y="2166937"/>
            <a:ext cx="7650484" cy="809625"/>
          </a:xfrm>
          <a:prstGeom prst="rect">
            <a:avLst/>
          </a:prstGeom>
        </p:spPr>
        <p:txBody>
          <a:bodyPr/>
          <a:lstStyle>
            <a:lvl1pPr marL="0" indent="0" algn="ctr">
              <a:buNone/>
              <a:defRPr sz="4500" b="0" i="0">
                <a:solidFill>
                  <a:schemeClr val="bg1"/>
                </a:solidFill>
                <a:latin typeface="Helvetica Light" charset="0"/>
                <a:ea typeface="Helvetica Light" charset="0"/>
                <a:cs typeface="Helvetica Light" charset="0"/>
              </a:defRPr>
            </a:lvl1pPr>
          </a:lstStyle>
          <a:p>
            <a:pPr lvl="0"/>
            <a:r>
              <a:rPr lang="en-US" dirty="0"/>
              <a:t>Click here to add title</a:t>
            </a:r>
          </a:p>
        </p:txBody>
      </p:sp>
    </p:spTree>
    <p:extLst>
      <p:ext uri="{BB962C8B-B14F-4D97-AF65-F5344CB8AC3E}">
        <p14:creationId xmlns:p14="http://schemas.microsoft.com/office/powerpoint/2010/main" val="39743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Quote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46758" y="2166937"/>
            <a:ext cx="7650484" cy="809625"/>
          </a:xfrm>
          <a:prstGeom prst="rect">
            <a:avLst/>
          </a:prstGeom>
        </p:spPr>
        <p:txBody>
          <a:bodyPr/>
          <a:lstStyle>
            <a:lvl1pPr marL="0" indent="0" algn="ctr">
              <a:buNone/>
              <a:defRPr sz="4500" b="0" i="0">
                <a:solidFill>
                  <a:schemeClr val="bg1"/>
                </a:solidFill>
                <a:latin typeface="Helvetica Light" charset="0"/>
                <a:ea typeface="Helvetica Light" charset="0"/>
                <a:cs typeface="Helvetica Light" charset="0"/>
              </a:defRPr>
            </a:lvl1pPr>
          </a:lstStyle>
          <a:p>
            <a:pPr lvl="0"/>
            <a:r>
              <a:rPr lang="en-US" dirty="0"/>
              <a:t>Click here to add title</a:t>
            </a:r>
          </a:p>
        </p:txBody>
      </p:sp>
    </p:spTree>
    <p:extLst>
      <p:ext uri="{BB962C8B-B14F-4D97-AF65-F5344CB8AC3E}">
        <p14:creationId xmlns:p14="http://schemas.microsoft.com/office/powerpoint/2010/main" val="191605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73859"/>
          </a:xfrm>
          <a:prstGeom prst="rect">
            <a:avLst/>
          </a:prstGeom>
        </p:spPr>
        <p:txBody>
          <a:bodyPr/>
          <a:lstStyle>
            <a:lvl1pPr>
              <a:defRPr lang="en-US" sz="3000" b="0" i="0" kern="1200" smtClean="0">
                <a:solidFill>
                  <a:srgbClr val="C00000"/>
                </a:solidFill>
                <a:latin typeface="Helvetica Light" charset="0"/>
                <a:ea typeface="Helvetica Light" charset="0"/>
                <a:cs typeface="Helvetica Light" charset="0"/>
              </a:defRPr>
            </a:lvl1pPr>
          </a:lstStyle>
          <a:p>
            <a:r>
              <a:rPr lang="en-US" dirty="0"/>
              <a:t>Click to add title</a:t>
            </a:r>
          </a:p>
        </p:txBody>
      </p:sp>
      <p:sp>
        <p:nvSpPr>
          <p:cNvPr id="5" name="Chart Placeholder 4"/>
          <p:cNvSpPr>
            <a:spLocks noGrp="1"/>
          </p:cNvSpPr>
          <p:nvPr>
            <p:ph type="chart" sz="quarter" idx="10"/>
          </p:nvPr>
        </p:nvSpPr>
        <p:spPr>
          <a:xfrm>
            <a:off x="628650" y="1583267"/>
            <a:ext cx="3598862" cy="2912533"/>
          </a:xfrm>
          <a:prstGeom prst="rect">
            <a:avLst/>
          </a:prstGeom>
        </p:spPr>
        <p:txBody>
          <a:bodyPr/>
          <a:lstStyle/>
          <a:p>
            <a:endParaRPr lang="en-US" dirty="0"/>
          </a:p>
        </p:txBody>
      </p:sp>
      <p:sp>
        <p:nvSpPr>
          <p:cNvPr id="7" name="Table Placeholder 6"/>
          <p:cNvSpPr>
            <a:spLocks noGrp="1"/>
          </p:cNvSpPr>
          <p:nvPr>
            <p:ph type="tbl" sz="quarter" idx="11"/>
          </p:nvPr>
        </p:nvSpPr>
        <p:spPr>
          <a:xfrm>
            <a:off x="4665133" y="1583267"/>
            <a:ext cx="3843867" cy="2912533"/>
          </a:xfrm>
          <a:prstGeom prst="rect">
            <a:avLst/>
          </a:prstGeom>
        </p:spPr>
        <p:txBody>
          <a:bodyPr/>
          <a:lstStyle/>
          <a:p>
            <a:endParaRPr lang="en-US" dirty="0"/>
          </a:p>
        </p:txBody>
      </p:sp>
      <p:sp>
        <p:nvSpPr>
          <p:cNvPr id="8" name="Text Placeholder 3"/>
          <p:cNvSpPr>
            <a:spLocks noGrp="1"/>
          </p:cNvSpPr>
          <p:nvPr>
            <p:ph type="body" sz="quarter" idx="12"/>
          </p:nvPr>
        </p:nvSpPr>
        <p:spPr>
          <a:xfrm>
            <a:off x="628650" y="1012824"/>
            <a:ext cx="7886700" cy="47730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a:t>
            </a:r>
            <a:r>
              <a:rPr lang="en-US"/>
              <a:t>text styles</a:t>
            </a:r>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73859"/>
          </a:xfrm>
          <a:prstGeom prst="rect">
            <a:avLst/>
          </a:prstGeom>
        </p:spPr>
        <p:txBody>
          <a:bodyPr/>
          <a:lstStyle>
            <a:lvl1pPr>
              <a:defRPr lang="en-US" sz="3000" b="0" i="0" kern="1200" smtClean="0">
                <a:solidFill>
                  <a:srgbClr val="C00000"/>
                </a:solidFill>
                <a:latin typeface="Helvetica Light" charset="0"/>
                <a:ea typeface="Helvetica Light" charset="0"/>
                <a:cs typeface="Helvetica Light" charset="0"/>
              </a:defRPr>
            </a:lvl1pPr>
          </a:lstStyle>
          <a:p>
            <a:r>
              <a:rPr lang="en-US" dirty="0"/>
              <a:t>Click to add title</a:t>
            </a:r>
          </a:p>
        </p:txBody>
      </p:sp>
      <p:sp>
        <p:nvSpPr>
          <p:cNvPr id="4" name="Text Placeholder 3"/>
          <p:cNvSpPr>
            <a:spLocks noGrp="1"/>
          </p:cNvSpPr>
          <p:nvPr>
            <p:ph type="body" sz="quarter" idx="10"/>
          </p:nvPr>
        </p:nvSpPr>
        <p:spPr>
          <a:xfrm>
            <a:off x="628650" y="1012824"/>
            <a:ext cx="7886700"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247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73859"/>
          </a:xfrm>
          <a:prstGeom prst="rect">
            <a:avLst/>
          </a:prstGeom>
        </p:spPr>
        <p:txBody>
          <a:bodyPr/>
          <a:lstStyle>
            <a:lvl1pPr>
              <a:defRPr lang="en-US" sz="3000" b="0" i="0" kern="1200" smtClean="0">
                <a:solidFill>
                  <a:srgbClr val="C00000"/>
                </a:solidFill>
                <a:latin typeface="Helvetica Light" charset="0"/>
                <a:ea typeface="Helvetica Light" charset="0"/>
                <a:cs typeface="Helvetica Light" charset="0"/>
              </a:defRPr>
            </a:lvl1pPr>
          </a:lstStyle>
          <a:p>
            <a:r>
              <a:rPr lang="en-US" dirty="0"/>
              <a:t>Click to add title</a:t>
            </a:r>
          </a:p>
        </p:txBody>
      </p:sp>
      <p:sp>
        <p:nvSpPr>
          <p:cNvPr id="4" name="Text Placeholder 3"/>
          <p:cNvSpPr>
            <a:spLocks noGrp="1"/>
          </p:cNvSpPr>
          <p:nvPr>
            <p:ph type="body" sz="quarter" idx="10"/>
          </p:nvPr>
        </p:nvSpPr>
        <p:spPr>
          <a:xfrm>
            <a:off x="628650" y="1012824"/>
            <a:ext cx="3655026"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flipH="1">
            <a:off x="4502710" y="1012824"/>
            <a:ext cx="11625" cy="3174562"/>
          </a:xfrm>
          <a:prstGeom prst="line">
            <a:avLst/>
          </a:prstGeom>
          <a:noFill/>
          <a:ln w="12700" cmpd="sng">
            <a:solidFill>
              <a:schemeClr val="bg1">
                <a:lumMod val="85000"/>
              </a:schemeClr>
            </a:solidFill>
            <a:round/>
            <a:headEnd/>
            <a:tailEnd/>
          </a:ln>
        </p:spPr>
      </p:cxnSp>
      <p:sp>
        <p:nvSpPr>
          <p:cNvPr id="6" name="Text Placeholder 3"/>
          <p:cNvSpPr>
            <a:spLocks noGrp="1"/>
          </p:cNvSpPr>
          <p:nvPr>
            <p:ph type="body" sz="quarter" idx="11"/>
          </p:nvPr>
        </p:nvSpPr>
        <p:spPr>
          <a:xfrm>
            <a:off x="4860324" y="1012824"/>
            <a:ext cx="3655026"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82097"/>
          </a:xfrm>
          <a:prstGeom prst="rect">
            <a:avLst/>
          </a:prstGeom>
        </p:spPr>
        <p:txBody>
          <a:bodyPr/>
          <a:lstStyle>
            <a:lvl1pPr>
              <a:defRPr lang="en-US" sz="3000" b="0" i="0" kern="1200" dirty="0" smtClean="0">
                <a:solidFill>
                  <a:srgbClr val="C00000"/>
                </a:solidFill>
                <a:latin typeface="Helvetica Light" charset="0"/>
                <a:ea typeface="Helvetica Light" charset="0"/>
                <a:cs typeface="Helvetica Light" charset="0"/>
              </a:defRPr>
            </a:lvl1pPr>
          </a:lstStyle>
          <a:p>
            <a:r>
              <a:rPr lang="en-US" dirty="0"/>
              <a:t>Click to add title</a:t>
            </a:r>
          </a:p>
        </p:txBody>
      </p:sp>
      <p:sp>
        <p:nvSpPr>
          <p:cNvPr id="4" name="Text Placeholder 3"/>
          <p:cNvSpPr>
            <a:spLocks noGrp="1"/>
          </p:cNvSpPr>
          <p:nvPr>
            <p:ph type="body" sz="quarter" idx="11"/>
          </p:nvPr>
        </p:nvSpPr>
        <p:spPr>
          <a:xfrm>
            <a:off x="3305947" y="1012824"/>
            <a:ext cx="2559394"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2"/>
          </p:nvPr>
        </p:nvSpPr>
        <p:spPr>
          <a:xfrm>
            <a:off x="6312758" y="1012824"/>
            <a:ext cx="2559394"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3"/>
          </p:nvPr>
        </p:nvSpPr>
        <p:spPr>
          <a:xfrm>
            <a:off x="249709" y="1012824"/>
            <a:ext cx="2559394"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6086689" y="1031155"/>
            <a:ext cx="18836" cy="3559895"/>
          </a:xfrm>
          <a:prstGeom prst="line">
            <a:avLst/>
          </a:prstGeom>
          <a:noFill/>
          <a:ln w="12700" cmpd="sng">
            <a:solidFill>
              <a:schemeClr val="bg1">
                <a:lumMod val="85000"/>
              </a:schemeClr>
            </a:solidFill>
            <a:round/>
            <a:headEnd/>
            <a:tailEnd/>
          </a:ln>
        </p:spPr>
      </p:cxnSp>
      <p:cxnSp>
        <p:nvCxnSpPr>
          <p:cNvPr id="8" name="Straight Connector 7"/>
          <p:cNvCxnSpPr/>
          <p:nvPr userDrawn="1"/>
        </p:nvCxnSpPr>
        <p:spPr>
          <a:xfrm>
            <a:off x="3057525" y="1031155"/>
            <a:ext cx="18836" cy="3559895"/>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7735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Copy Right Slide">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9767" y="0"/>
            <a:ext cx="4444608" cy="4764024"/>
          </a:xfrm>
          <a:prstGeom prst="rect">
            <a:avLst/>
          </a:prstGeom>
        </p:spPr>
        <p:txBody>
          <a:bodyPr vert="horz"/>
          <a:lstStyle>
            <a:lvl1pPr>
              <a:defRPr b="0" i="0">
                <a:latin typeface="Helvetica Light" charset="0"/>
              </a:defRPr>
            </a:lvl1pPr>
          </a:lstStyle>
          <a:p>
            <a:endParaRPr lang="en-US" dirty="0"/>
          </a:p>
        </p:txBody>
      </p:sp>
      <p:sp>
        <p:nvSpPr>
          <p:cNvPr id="6" name="Text Placeholder 4"/>
          <p:cNvSpPr>
            <a:spLocks noGrp="1"/>
          </p:cNvSpPr>
          <p:nvPr>
            <p:ph type="body" sz="quarter" idx="17" hasCustomPrompt="1"/>
          </p:nvPr>
        </p:nvSpPr>
        <p:spPr>
          <a:xfrm>
            <a:off x="4921251" y="410394"/>
            <a:ext cx="3673475" cy="438150"/>
          </a:xfrm>
          <a:prstGeom prst="rect">
            <a:avLst/>
          </a:prstGeom>
        </p:spPr>
        <p:txBody>
          <a:bodyPr/>
          <a:lstStyle>
            <a:lvl1pPr marL="0" indent="0">
              <a:buNone/>
              <a:defRPr sz="3000" b="0" i="0">
                <a:solidFill>
                  <a:srgbClr val="C00000"/>
                </a:solidFill>
                <a:latin typeface="Helvetica Light" charset="0"/>
                <a:ea typeface="Helvetica Light" charset="0"/>
                <a:cs typeface="Helvetica Light" charset="0"/>
              </a:defRPr>
            </a:lvl1pPr>
          </a:lstStyle>
          <a:p>
            <a:pPr lvl="0"/>
            <a:r>
              <a:rPr lang="en-US" dirty="0"/>
              <a:t>Click to add title</a:t>
            </a:r>
          </a:p>
        </p:txBody>
      </p:sp>
      <p:sp>
        <p:nvSpPr>
          <p:cNvPr id="13" name="Text Placeholder 3"/>
          <p:cNvSpPr>
            <a:spLocks noGrp="1"/>
          </p:cNvSpPr>
          <p:nvPr>
            <p:ph type="body" sz="quarter" idx="18"/>
          </p:nvPr>
        </p:nvSpPr>
        <p:spPr>
          <a:xfrm>
            <a:off x="4921251" y="1004586"/>
            <a:ext cx="3673475" cy="3402657"/>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44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py Left Image Right Slide">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4699392" y="0"/>
            <a:ext cx="4444608" cy="4764024"/>
          </a:xfrm>
          <a:prstGeom prst="rect">
            <a:avLst/>
          </a:prstGeom>
        </p:spPr>
        <p:txBody>
          <a:bodyPr vert="horz"/>
          <a:lstStyle>
            <a:lvl1pPr>
              <a:defRPr b="0" i="0">
                <a:latin typeface="Helvetica Light" charset="0"/>
              </a:defRPr>
            </a:lvl1pPr>
          </a:lstStyle>
          <a:p>
            <a:endParaRPr lang="en-US" dirty="0"/>
          </a:p>
        </p:txBody>
      </p:sp>
      <p:sp>
        <p:nvSpPr>
          <p:cNvPr id="5" name="Text Placeholder 4"/>
          <p:cNvSpPr>
            <a:spLocks noGrp="1"/>
          </p:cNvSpPr>
          <p:nvPr>
            <p:ph type="body" sz="quarter" idx="16" hasCustomPrompt="1"/>
          </p:nvPr>
        </p:nvSpPr>
        <p:spPr>
          <a:xfrm>
            <a:off x="511810" y="391344"/>
            <a:ext cx="3673475" cy="438150"/>
          </a:xfrm>
          <a:prstGeom prst="rect">
            <a:avLst/>
          </a:prstGeom>
        </p:spPr>
        <p:txBody>
          <a:bodyPr/>
          <a:lstStyle>
            <a:lvl1pPr marL="0" indent="0">
              <a:buNone/>
              <a:defRPr sz="3000" b="0" i="0">
                <a:solidFill>
                  <a:srgbClr val="C00000"/>
                </a:solidFill>
                <a:latin typeface="Helvetica Light" charset="0"/>
                <a:ea typeface="Helvetica Light" charset="0"/>
                <a:cs typeface="Helvetica Light" charset="0"/>
              </a:defRPr>
            </a:lvl1pPr>
          </a:lstStyle>
          <a:p>
            <a:pPr lvl="0"/>
            <a:r>
              <a:rPr lang="en-US" dirty="0"/>
              <a:t>Click to add title</a:t>
            </a:r>
          </a:p>
        </p:txBody>
      </p:sp>
      <p:sp>
        <p:nvSpPr>
          <p:cNvPr id="12" name="Text Placeholder 3"/>
          <p:cNvSpPr>
            <a:spLocks noGrp="1"/>
          </p:cNvSpPr>
          <p:nvPr>
            <p:ph type="body" sz="quarter" idx="17"/>
          </p:nvPr>
        </p:nvSpPr>
        <p:spPr>
          <a:xfrm>
            <a:off x="511809" y="1004586"/>
            <a:ext cx="3673475" cy="3402657"/>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08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Top 2 Column Bottom Slide">
    <p:spTree>
      <p:nvGrpSpPr>
        <p:cNvPr id="1" name=""/>
        <p:cNvGrpSpPr/>
        <p:nvPr/>
      </p:nvGrpSpPr>
      <p:grpSpPr>
        <a:xfrm>
          <a:off x="0" y="0"/>
          <a:ext cx="0" cy="0"/>
          <a:chOff x="0" y="0"/>
          <a:chExt cx="0" cy="0"/>
        </a:xfrm>
      </p:grpSpPr>
      <p:sp>
        <p:nvSpPr>
          <p:cNvPr id="21" name="Picture Placeholder 2"/>
          <p:cNvSpPr>
            <a:spLocks noGrp="1"/>
          </p:cNvSpPr>
          <p:nvPr>
            <p:ph type="pic" sz="quarter" idx="13"/>
          </p:nvPr>
        </p:nvSpPr>
        <p:spPr>
          <a:xfrm>
            <a:off x="0" y="0"/>
            <a:ext cx="9153768" cy="1984248"/>
          </a:xfrm>
          <a:prstGeom prst="rect">
            <a:avLst/>
          </a:prstGeom>
        </p:spPr>
        <p:txBody>
          <a:bodyPr vert="horz"/>
          <a:lstStyle>
            <a:lvl1pPr>
              <a:defRPr b="0" i="0">
                <a:latin typeface="Helvetica Light" charset="0"/>
              </a:defRPr>
            </a:lvl1pPr>
          </a:lstStyle>
          <a:p>
            <a:endParaRPr lang="en-US" dirty="0"/>
          </a:p>
        </p:txBody>
      </p:sp>
      <p:sp>
        <p:nvSpPr>
          <p:cNvPr id="8" name="Text Placeholder 4"/>
          <p:cNvSpPr>
            <a:spLocks noGrp="1"/>
          </p:cNvSpPr>
          <p:nvPr>
            <p:ph type="body" sz="quarter" idx="16" hasCustomPrompt="1"/>
          </p:nvPr>
        </p:nvSpPr>
        <p:spPr>
          <a:xfrm>
            <a:off x="0" y="2085647"/>
            <a:ext cx="8971280" cy="438150"/>
          </a:xfrm>
          <a:prstGeom prst="rect">
            <a:avLst/>
          </a:prstGeom>
        </p:spPr>
        <p:txBody>
          <a:bodyPr/>
          <a:lstStyle>
            <a:lvl1pPr marL="0" indent="0" algn="ctr">
              <a:buNone/>
              <a:defRPr sz="3000" b="0" i="0">
                <a:solidFill>
                  <a:srgbClr val="C00000"/>
                </a:solidFill>
                <a:latin typeface="Helvetica Light" charset="0"/>
                <a:ea typeface="Helvetica Light" charset="0"/>
                <a:cs typeface="Helvetica Light" charset="0"/>
              </a:defRPr>
            </a:lvl1pPr>
          </a:lstStyle>
          <a:p>
            <a:pPr lvl="0"/>
            <a:r>
              <a:rPr lang="en-US" dirty="0"/>
              <a:t>Click to add title</a:t>
            </a:r>
          </a:p>
        </p:txBody>
      </p:sp>
      <p:sp>
        <p:nvSpPr>
          <p:cNvPr id="38" name="Text Placeholder 3"/>
          <p:cNvSpPr>
            <a:spLocks noGrp="1"/>
          </p:cNvSpPr>
          <p:nvPr>
            <p:ph type="body" sz="quarter" idx="40"/>
          </p:nvPr>
        </p:nvSpPr>
        <p:spPr>
          <a:xfrm>
            <a:off x="701293" y="2766104"/>
            <a:ext cx="3593629" cy="1710918"/>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3"/>
          <p:cNvSpPr>
            <a:spLocks noGrp="1"/>
          </p:cNvSpPr>
          <p:nvPr>
            <p:ph type="body" sz="quarter" idx="41"/>
          </p:nvPr>
        </p:nvSpPr>
        <p:spPr>
          <a:xfrm>
            <a:off x="4836687" y="2766104"/>
            <a:ext cx="3593629" cy="1710918"/>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236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Top 3 Column Bottom Slide">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0" y="2"/>
            <a:ext cx="9144000" cy="1985598"/>
          </a:xfrm>
          <a:prstGeom prst="rect">
            <a:avLst/>
          </a:prstGeom>
        </p:spPr>
        <p:txBody>
          <a:bodyPr vert="horz"/>
          <a:lstStyle>
            <a:lvl1pPr>
              <a:defRPr b="0" i="0">
                <a:latin typeface="Helvetica Light" charset="0"/>
              </a:defRPr>
            </a:lvl1pPr>
          </a:lstStyle>
          <a:p>
            <a:endParaRPr lang="en-US" dirty="0"/>
          </a:p>
        </p:txBody>
      </p:sp>
      <p:sp>
        <p:nvSpPr>
          <p:cNvPr id="8" name="Text Placeholder 4"/>
          <p:cNvSpPr>
            <a:spLocks noGrp="1"/>
          </p:cNvSpPr>
          <p:nvPr>
            <p:ph type="body" sz="quarter" idx="21" hasCustomPrompt="1"/>
          </p:nvPr>
        </p:nvSpPr>
        <p:spPr>
          <a:xfrm>
            <a:off x="0" y="2074073"/>
            <a:ext cx="9144000" cy="438150"/>
          </a:xfrm>
          <a:prstGeom prst="rect">
            <a:avLst/>
          </a:prstGeom>
        </p:spPr>
        <p:txBody>
          <a:bodyPr/>
          <a:lstStyle>
            <a:lvl1pPr marL="0" indent="0" algn="ctr">
              <a:buNone/>
              <a:defRPr sz="3000" b="0" i="0" baseline="0">
                <a:solidFill>
                  <a:srgbClr val="C00000"/>
                </a:solidFill>
                <a:latin typeface="Helvetica Light" charset="0"/>
                <a:ea typeface="Helvetica Light" charset="0"/>
                <a:cs typeface="Helvetica Light" charset="0"/>
              </a:defRPr>
            </a:lvl1pPr>
          </a:lstStyle>
          <a:p>
            <a:pPr lvl="0"/>
            <a:r>
              <a:rPr lang="en-US" dirty="0"/>
              <a:t>Click to add title</a:t>
            </a:r>
          </a:p>
        </p:txBody>
      </p:sp>
      <p:sp>
        <p:nvSpPr>
          <p:cNvPr id="39" name="Text Placeholder 3"/>
          <p:cNvSpPr>
            <a:spLocks noGrp="1"/>
          </p:cNvSpPr>
          <p:nvPr>
            <p:ph type="body" sz="quarter" idx="11"/>
          </p:nvPr>
        </p:nvSpPr>
        <p:spPr>
          <a:xfrm>
            <a:off x="3305947" y="2639553"/>
            <a:ext cx="2559394" cy="1779803"/>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3"/>
          <p:cNvSpPr>
            <a:spLocks noGrp="1"/>
          </p:cNvSpPr>
          <p:nvPr>
            <p:ph type="body" sz="quarter" idx="12"/>
          </p:nvPr>
        </p:nvSpPr>
        <p:spPr>
          <a:xfrm>
            <a:off x="6312758" y="2639553"/>
            <a:ext cx="2559394" cy="1779803"/>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
          <p:cNvSpPr>
            <a:spLocks noGrp="1"/>
          </p:cNvSpPr>
          <p:nvPr>
            <p:ph type="body" sz="quarter" idx="13"/>
          </p:nvPr>
        </p:nvSpPr>
        <p:spPr>
          <a:xfrm>
            <a:off x="249709" y="2639553"/>
            <a:ext cx="2559394" cy="1779803"/>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996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6.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6.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7.xml"/><Relationship Id="rId1" Type="http://schemas.openxmlformats.org/officeDocument/2006/relationships/slideLayout" Target="../slideLayouts/slideLayout10.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8.xml"/><Relationship Id="rId1" Type="http://schemas.openxmlformats.org/officeDocument/2006/relationships/slideLayout" Target="../slideLayouts/slideLayout11.xml"/><Relationship Id="rId4" Type="http://schemas.openxmlformats.org/officeDocument/2006/relationships/image" Target="../media/image8.jpe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9.xml"/><Relationship Id="rId1" Type="http://schemas.openxmlformats.org/officeDocument/2006/relationships/slideLayout" Target="../slideLayouts/slideLayout12.xml"/><Relationship Id="rId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3034" y="429769"/>
            <a:ext cx="2732230" cy="963902"/>
          </a:xfrm>
          <a:prstGeom prst="rect">
            <a:avLst/>
          </a:prstGeom>
        </p:spPr>
      </p:pic>
      <p:cxnSp>
        <p:nvCxnSpPr>
          <p:cNvPr id="4" name="Straight Connector 3"/>
          <p:cNvCxnSpPr/>
          <p:nvPr userDrawn="1"/>
        </p:nvCxnSpPr>
        <p:spPr>
          <a:xfrm>
            <a:off x="559610" y="2414016"/>
            <a:ext cx="1497790" cy="0"/>
          </a:xfrm>
          <a:prstGeom prst="line">
            <a:avLst/>
          </a:prstGeom>
          <a:ln w="762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8798692"/>
      </p:ext>
    </p:extLst>
  </p:cSld>
  <p:clrMap bg1="lt1" tx1="dk1" bg2="lt2" tx2="dk2" accent1="accent1" accent2="accent2" accent3="accent3" accent4="accent4" accent5="accent5" accent6="accent6" hlink="hlink" folHlink="folHlink"/>
  <p:sldLayoutIdLst>
    <p:sldLayoutId id="2147483849"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2" name="TextBox 1"/>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6" name="Picture 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871" r:id="rId1"/>
    <p:sldLayoutId id="2147483868" r:id="rId2"/>
    <p:sldLayoutId id="2147483869" r:id="rId3"/>
    <p:sldLayoutId id="2147483870" r:id="rId4"/>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9" name="TextBox 8"/>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pic>
        <p:nvPicPr>
          <p:cNvPr id="4" name="Picture 3"/>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9145"/>
            <a:ext cx="4443984" cy="4776405"/>
          </a:xfrm>
          <a:prstGeom prst="rect">
            <a:avLst/>
          </a:prstGeom>
        </p:spPr>
      </p:pic>
    </p:spTree>
    <p:extLst>
      <p:ext uri="{BB962C8B-B14F-4D97-AF65-F5344CB8AC3E}">
        <p14:creationId xmlns:p14="http://schemas.microsoft.com/office/powerpoint/2010/main" val="2100698616"/>
      </p:ext>
    </p:extLst>
  </p:cSld>
  <p:clrMap bg1="lt1" tx1="dk1" bg2="lt2" tx2="dk2" accent1="accent1" accent2="accent2" accent3="accent3" accent4="accent4" accent5="accent5" accent6="accent6" hlink="hlink" folHlink="folHlink"/>
  <p:sldLayoutIdLst>
    <p:sldLayoutId id="2147483852"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9" name="TextBox 8"/>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pic>
        <p:nvPicPr>
          <p:cNvPr id="4" name="Picture 3"/>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4700016" y="-9145"/>
            <a:ext cx="4443984" cy="4776405"/>
          </a:xfrm>
          <a:prstGeom prst="rect">
            <a:avLst/>
          </a:prstGeom>
        </p:spPr>
      </p:pic>
    </p:spTree>
    <p:extLst>
      <p:ext uri="{BB962C8B-B14F-4D97-AF65-F5344CB8AC3E}">
        <p14:creationId xmlns:p14="http://schemas.microsoft.com/office/powerpoint/2010/main" val="1210636483"/>
      </p:ext>
    </p:extLst>
  </p:cSld>
  <p:clrMap bg1="lt1" tx1="dk1" bg2="lt2" tx2="dk2" accent1="accent1" accent2="accent2" accent3="accent3" accent4="accent4" accent5="accent5" accent6="accent6" hlink="hlink" folHlink="folHlink"/>
  <p:sldLayoutIdLst>
    <p:sldLayoutId id="2147483862"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10" name="TextBox 9"/>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pic>
        <p:nvPicPr>
          <p:cNvPr id="13" name="Picture 1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 y="0"/>
            <a:ext cx="9143999" cy="1984248"/>
          </a:xfrm>
          <a:prstGeom prst="rect">
            <a:avLst/>
          </a:prstGeom>
        </p:spPr>
      </p:pic>
      <p:cxnSp>
        <p:nvCxnSpPr>
          <p:cNvPr id="7" name="Straight Connector 6"/>
          <p:cNvCxnSpPr/>
          <p:nvPr userDrawn="1"/>
        </p:nvCxnSpPr>
        <p:spPr>
          <a:xfrm>
            <a:off x="4572000" y="2773028"/>
            <a:ext cx="0" cy="178900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3"/>
          <a:stretch>
            <a:fillRect/>
          </a:stretch>
        </p:blipFill>
        <p:spPr>
          <a:xfrm>
            <a:off x="2451100" y="2038449"/>
            <a:ext cx="4229100" cy="1009650"/>
          </a:xfrm>
          <a:prstGeom prst="rect">
            <a:avLst/>
          </a:prstGeom>
        </p:spPr>
      </p:pic>
      <p:cxnSp>
        <p:nvCxnSpPr>
          <p:cNvPr id="16" name="Straight Connector 15"/>
          <p:cNvCxnSpPr/>
          <p:nvPr userDrawn="1"/>
        </p:nvCxnSpPr>
        <p:spPr>
          <a:xfrm>
            <a:off x="3067449" y="2692005"/>
            <a:ext cx="0" cy="1789000"/>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086689" y="2692005"/>
            <a:ext cx="0" cy="1789000"/>
          </a:xfrm>
          <a:prstGeom prst="line">
            <a:avLst/>
          </a:prstGeom>
          <a:noFill/>
          <a:ln w="12700" cmpd="sng">
            <a:solidFill>
              <a:schemeClr val="bg1">
                <a:lumMod val="85000"/>
              </a:schemeClr>
            </a:solidFill>
            <a:round/>
            <a:headEnd/>
            <a:tailEnd/>
          </a:ln>
        </p:spPr>
      </p:cxnSp>
      <p:pic>
        <p:nvPicPr>
          <p:cNvPr id="3" name="Picture 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9143999" cy="1975104"/>
          </a:xfrm>
          <a:prstGeom prst="rect">
            <a:avLst/>
          </a:prstGeom>
        </p:spPr>
      </p:pic>
      <p:sp>
        <p:nvSpPr>
          <p:cNvPr id="13" name="Rectangle 12"/>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14" name="TextBox 13"/>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5" name="Picture 1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726069"/>
      </p:ext>
    </p:extLst>
  </p:cSld>
  <p:clrMap bg1="lt1" tx1="dk1" bg2="lt2" tx2="dk2" accent1="accent1" accent2="accent2" accent3="accent3" accent4="accent4" accent5="accent5" accent6="accent6" hlink="hlink" folHlink="folHlink"/>
  <p:sldLayoutIdLst>
    <p:sldLayoutId id="21474838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3"/>
          <a:stretch>
            <a:fillRect/>
          </a:stretch>
        </p:blipFill>
        <p:spPr>
          <a:xfrm>
            <a:off x="2451100" y="2038449"/>
            <a:ext cx="4229100" cy="1009650"/>
          </a:xfrm>
          <a:prstGeom prst="rect">
            <a:avLst/>
          </a:prstGeom>
        </p:spPr>
      </p:pic>
      <p:pic>
        <p:nvPicPr>
          <p:cNvPr id="2" name="Picture 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243712" y="-34724"/>
            <a:ext cx="9497028" cy="5178224"/>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3"/>
          <a:stretch>
            <a:fillRect/>
          </a:stretch>
        </p:blipFill>
        <p:spPr>
          <a:xfrm>
            <a:off x="2451100" y="2038449"/>
            <a:ext cx="4229100" cy="1009650"/>
          </a:xfrm>
          <a:prstGeom prst="rect">
            <a:avLst/>
          </a:prstGeom>
        </p:spPr>
      </p:pic>
      <p:pic>
        <p:nvPicPr>
          <p:cNvPr id="2" name="Picture 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34725"/>
            <a:ext cx="9144000" cy="5178225"/>
          </a:xfrm>
          <a:prstGeom prst="rect">
            <a:avLst/>
          </a:prstGeom>
        </p:spPr>
      </p:pic>
    </p:spTree>
    <p:extLst>
      <p:ext uri="{BB962C8B-B14F-4D97-AF65-F5344CB8AC3E}">
        <p14:creationId xmlns:p14="http://schemas.microsoft.com/office/powerpoint/2010/main" val="67321414"/>
      </p:ext>
    </p:extLst>
  </p:cSld>
  <p:clrMap bg1="lt1" tx1="dk1" bg2="lt2" tx2="dk2" accent1="accent1" accent2="accent2" accent3="accent3" accent4="accent4" accent5="accent5" accent6="accent6" hlink="hlink" folHlink="folHlink"/>
  <p:sldLayoutIdLst>
    <p:sldLayoutId id="2147483867"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toolsqa.wpengine.com/selenium-webdriver/first-test-cas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toolsqa.wpengine.com/selenium-webdriver/download-and-start-eclips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57463" y="2601913"/>
            <a:ext cx="7939405" cy="843814"/>
          </a:xfrm>
        </p:spPr>
        <p:txBody>
          <a:bodyPr/>
          <a:lstStyle/>
          <a:p>
            <a:pPr algn="ctr"/>
            <a:r>
              <a:rPr lang="en-US" sz="3600" b="1" dirty="0">
                <a:latin typeface="+mj-lt"/>
              </a:rPr>
              <a:t>Overview of TestNG Framework </a:t>
            </a:r>
          </a:p>
        </p:txBody>
      </p:sp>
      <p:sp>
        <p:nvSpPr>
          <p:cNvPr id="3" name="Text Placeholder 2"/>
          <p:cNvSpPr>
            <a:spLocks noGrp="1"/>
          </p:cNvSpPr>
          <p:nvPr>
            <p:ph type="body" sz="quarter" idx="12"/>
          </p:nvPr>
        </p:nvSpPr>
        <p:spPr>
          <a:xfrm>
            <a:off x="457463" y="4751118"/>
            <a:ext cx="6985000" cy="385761"/>
          </a:xfrm>
        </p:spPr>
        <p:txBody>
          <a:bodyPr/>
          <a:lstStyle/>
          <a:p>
            <a:r>
              <a:rPr lang="en-US" dirty="0"/>
              <a:t>Ritesh Sachdeo, Nagpur GDC</a:t>
            </a:r>
          </a:p>
        </p:txBody>
      </p:sp>
    </p:spTree>
    <p:extLst>
      <p:ext uri="{BB962C8B-B14F-4D97-AF65-F5344CB8AC3E}">
        <p14:creationId xmlns:p14="http://schemas.microsoft.com/office/powerpoint/2010/main" val="4048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r>
              <a:rPr lang="en-US" sz="1600" dirty="0">
                <a:solidFill>
                  <a:schemeClr val="tx1"/>
                </a:solidFill>
                <a:latin typeface="Calibri" panose="020F0502020204030204" pitchFamily="34" charset="0"/>
              </a:rPr>
              <a:t>5) Click “</a:t>
            </a:r>
            <a:r>
              <a:rPr lang="en-US" sz="1600" b="1" dirty="0">
                <a:solidFill>
                  <a:schemeClr val="tx1"/>
                </a:solidFill>
                <a:latin typeface="Calibri" panose="020F0502020204030204" pitchFamily="34" charset="0"/>
              </a:rPr>
              <a:t>I accept the terms of the license agreement</a:t>
            </a:r>
            <a:r>
              <a:rPr lang="en-US" sz="1600" dirty="0">
                <a:solidFill>
                  <a:schemeClr val="tx1"/>
                </a:solidFill>
                <a:latin typeface="Calibri" panose="020F0502020204030204" pitchFamily="34" charset="0"/>
              </a:rPr>
              <a:t>” then click </a:t>
            </a:r>
            <a:r>
              <a:rPr lang="en-US" sz="1600" b="1" dirty="0">
                <a:solidFill>
                  <a:schemeClr val="tx1"/>
                </a:solidFill>
                <a:latin typeface="Calibri" panose="020F0502020204030204" pitchFamily="34" charset="0"/>
              </a:rPr>
              <a:t>Finish</a:t>
            </a:r>
            <a:r>
              <a:rPr lang="en-US" sz="1600" dirty="0">
                <a:solidFill>
                  <a:schemeClr val="tx1"/>
                </a:solidFill>
                <a:latin typeface="Calibri" panose="020F0502020204030204" pitchFamily="34" charset="0"/>
              </a:rPr>
              <a:t>.</a:t>
            </a:r>
          </a:p>
        </p:txBody>
      </p:sp>
      <p:pic>
        <p:nvPicPr>
          <p:cNvPr id="4" name="Picture 3"/>
          <p:cNvPicPr>
            <a:picLocks noChangeAspect="1"/>
          </p:cNvPicPr>
          <p:nvPr/>
        </p:nvPicPr>
        <p:blipFill>
          <a:blip r:embed="rId3"/>
          <a:stretch>
            <a:fillRect/>
          </a:stretch>
        </p:blipFill>
        <p:spPr>
          <a:xfrm>
            <a:off x="1268782" y="599768"/>
            <a:ext cx="6291804" cy="3946900"/>
          </a:xfrm>
          <a:prstGeom prst="rect">
            <a:avLst/>
          </a:prstGeom>
        </p:spPr>
      </p:pic>
    </p:spTree>
    <p:extLst>
      <p:ext uri="{BB962C8B-B14F-4D97-AF65-F5344CB8AC3E}">
        <p14:creationId xmlns:p14="http://schemas.microsoft.com/office/powerpoint/2010/main" val="2685983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r>
              <a:rPr lang="en-US" sz="1600" dirty="0">
                <a:solidFill>
                  <a:schemeClr val="tx1"/>
                </a:solidFill>
                <a:latin typeface="Calibri" panose="020F0502020204030204" pitchFamily="34" charset="0"/>
              </a:rPr>
              <a:t>6) You may or may not encounter a Security warning, if in case you do just click </a:t>
            </a:r>
            <a:r>
              <a:rPr lang="en-US" sz="1600" b="1" dirty="0">
                <a:solidFill>
                  <a:schemeClr val="tx1"/>
                </a:solidFill>
                <a:latin typeface="Calibri" panose="020F0502020204030204" pitchFamily="34" charset="0"/>
              </a:rPr>
              <a:t>OK</a:t>
            </a:r>
            <a:r>
              <a:rPr lang="en-US" sz="1600" dirty="0">
                <a:solidFill>
                  <a:schemeClr val="tx1"/>
                </a:solidFill>
                <a:latin typeface="Calibri" panose="020F0502020204030204" pitchFamily="34" charset="0"/>
              </a:rPr>
              <a:t>.</a:t>
            </a:r>
          </a:p>
        </p:txBody>
      </p:sp>
      <p:pic>
        <p:nvPicPr>
          <p:cNvPr id="2" name="Picture 1"/>
          <p:cNvPicPr>
            <a:picLocks noChangeAspect="1"/>
          </p:cNvPicPr>
          <p:nvPr/>
        </p:nvPicPr>
        <p:blipFill>
          <a:blip r:embed="rId3"/>
          <a:stretch>
            <a:fillRect/>
          </a:stretch>
        </p:blipFill>
        <p:spPr>
          <a:xfrm>
            <a:off x="1792847" y="1085850"/>
            <a:ext cx="5318026" cy="2828310"/>
          </a:xfrm>
          <a:prstGeom prst="rect">
            <a:avLst/>
          </a:prstGeom>
        </p:spPr>
      </p:pic>
    </p:spTree>
    <p:extLst>
      <p:ext uri="{BB962C8B-B14F-4D97-AF65-F5344CB8AC3E}">
        <p14:creationId xmlns:p14="http://schemas.microsoft.com/office/powerpoint/2010/main" val="499805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r>
              <a:rPr lang="en-US" sz="1600" dirty="0">
                <a:solidFill>
                  <a:schemeClr val="tx1"/>
                </a:solidFill>
                <a:latin typeface="Calibri" panose="020F0502020204030204" pitchFamily="34" charset="0"/>
              </a:rPr>
              <a:t>7) Click </a:t>
            </a:r>
            <a:r>
              <a:rPr lang="en-US" sz="1600" b="1" dirty="0">
                <a:solidFill>
                  <a:schemeClr val="tx1"/>
                </a:solidFill>
                <a:latin typeface="Calibri" panose="020F0502020204030204" pitchFamily="34" charset="0"/>
              </a:rPr>
              <a:t>Next</a:t>
            </a:r>
            <a:r>
              <a:rPr lang="en-US" sz="1600" dirty="0">
                <a:solidFill>
                  <a:schemeClr val="tx1"/>
                </a:solidFill>
                <a:latin typeface="Calibri" panose="020F0502020204030204" pitchFamily="34" charset="0"/>
              </a:rPr>
              <a:t> again on the succeeding dialog box until it prompts you to Restart the Eclipse.</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8) You are all done now, just Click </a:t>
            </a:r>
            <a:r>
              <a:rPr lang="en-US" sz="1600" b="1" dirty="0">
                <a:solidFill>
                  <a:schemeClr val="tx1"/>
                </a:solidFill>
                <a:latin typeface="Calibri" panose="020F0502020204030204" pitchFamily="34" charset="0"/>
              </a:rPr>
              <a:t>Yes</a:t>
            </a:r>
            <a:r>
              <a:rPr lang="en-US" sz="1600" dirty="0">
                <a:solidFill>
                  <a:schemeClr val="tx1"/>
                </a:solidFill>
                <a:latin typeface="Calibri" panose="020F0502020204030204" pitchFamily="34" charset="0"/>
              </a:rPr>
              <a:t>.</a:t>
            </a:r>
          </a:p>
        </p:txBody>
      </p:sp>
      <p:pic>
        <p:nvPicPr>
          <p:cNvPr id="4" name="Picture 3"/>
          <p:cNvPicPr>
            <a:picLocks noChangeAspect="1"/>
          </p:cNvPicPr>
          <p:nvPr/>
        </p:nvPicPr>
        <p:blipFill>
          <a:blip r:embed="rId3"/>
          <a:stretch>
            <a:fillRect/>
          </a:stretch>
        </p:blipFill>
        <p:spPr>
          <a:xfrm>
            <a:off x="1913948" y="1276350"/>
            <a:ext cx="4948624" cy="2680519"/>
          </a:xfrm>
          <a:prstGeom prst="rect">
            <a:avLst/>
          </a:prstGeom>
        </p:spPr>
      </p:pic>
    </p:spTree>
    <p:extLst>
      <p:ext uri="{BB962C8B-B14F-4D97-AF65-F5344CB8AC3E}">
        <p14:creationId xmlns:p14="http://schemas.microsoft.com/office/powerpoint/2010/main" val="667682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r>
              <a:rPr lang="en-US" sz="1600" dirty="0">
                <a:solidFill>
                  <a:schemeClr val="tx1"/>
                </a:solidFill>
                <a:latin typeface="Calibri" panose="020F0502020204030204" pitchFamily="34" charset="0"/>
              </a:rPr>
              <a:t>9) Proceed with your workplace.</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10) After restart, verify if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was indeed successfully installed. Right click on you project and see 	if </a:t>
            </a:r>
            <a:r>
              <a:rPr lang="en-US" sz="1600" b="1" dirty="0" err="1">
                <a:solidFill>
                  <a:schemeClr val="tx1"/>
                </a:solidFill>
                <a:latin typeface="Calibri" panose="020F0502020204030204" pitchFamily="34" charset="0"/>
              </a:rPr>
              <a:t>TestNG</a:t>
            </a:r>
            <a:r>
              <a:rPr lang="en-US" sz="1600" b="1" dirty="0">
                <a:solidFill>
                  <a:schemeClr val="tx1"/>
                </a:solidFill>
                <a:latin typeface="Calibri" panose="020F0502020204030204" pitchFamily="34" charset="0"/>
              </a:rPr>
              <a:t> </a:t>
            </a:r>
            <a:r>
              <a:rPr lang="en-US" sz="1600" dirty="0">
                <a:solidFill>
                  <a:schemeClr val="tx1"/>
                </a:solidFill>
                <a:latin typeface="Calibri" panose="020F0502020204030204" pitchFamily="34" charset="0"/>
              </a:rPr>
              <a:t>is displayed in the opened menu.</a:t>
            </a:r>
          </a:p>
        </p:txBody>
      </p:sp>
      <p:pic>
        <p:nvPicPr>
          <p:cNvPr id="2" name="Picture 1"/>
          <p:cNvPicPr>
            <a:picLocks noChangeAspect="1"/>
          </p:cNvPicPr>
          <p:nvPr/>
        </p:nvPicPr>
        <p:blipFill>
          <a:blip r:embed="rId3"/>
          <a:stretch>
            <a:fillRect/>
          </a:stretch>
        </p:blipFill>
        <p:spPr>
          <a:xfrm>
            <a:off x="1012723" y="1228163"/>
            <a:ext cx="6941574" cy="3363501"/>
          </a:xfrm>
          <a:prstGeom prst="rect">
            <a:avLst/>
          </a:prstGeom>
        </p:spPr>
      </p:pic>
    </p:spTree>
    <p:extLst>
      <p:ext uri="{BB962C8B-B14F-4D97-AF65-F5344CB8AC3E}">
        <p14:creationId xmlns:p14="http://schemas.microsoft.com/office/powerpoint/2010/main" val="2112115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r>
              <a:rPr lang="en-US" sz="2400" b="1" dirty="0">
                <a:latin typeface="Calibri" panose="020F0502020204030204" pitchFamily="34" charset="0"/>
              </a:rPr>
              <a:t>First Test Case with </a:t>
            </a:r>
            <a:r>
              <a:rPr lang="en-US" sz="2400" b="1" dirty="0" err="1">
                <a:latin typeface="Calibri" panose="020F0502020204030204" pitchFamily="34" charset="0"/>
              </a:rPr>
              <a:t>TestNG</a:t>
            </a:r>
            <a:r>
              <a:rPr lang="en-US" sz="2400" dirty="0">
                <a:latin typeface="Calibri" panose="020F0502020204030204" pitchFamily="34" charset="0"/>
              </a:rPr>
              <a:t/>
            </a:r>
            <a:br>
              <a:rPr lang="en-US" sz="2400" dirty="0">
                <a:latin typeface="Calibri" panose="020F0502020204030204" pitchFamily="34" charset="0"/>
              </a:rPr>
            </a:br>
            <a:r>
              <a:rPr lang="en-US" sz="2400" dirty="0">
                <a:latin typeface="Calibri" panose="020F0502020204030204" pitchFamily="34" charset="0"/>
              </a:rPr>
              <a:t>		</a:t>
            </a:r>
            <a:endParaRPr lang="en-US" sz="2400" dirty="0">
              <a:solidFill>
                <a:schemeClr val="tx1"/>
              </a:solidFill>
              <a:latin typeface="Calibri" panose="020F0502020204030204" pitchFamily="34" charset="0"/>
            </a:endParaRPr>
          </a:p>
        </p:txBody>
      </p:sp>
      <p:sp>
        <p:nvSpPr>
          <p:cNvPr id="4" name="Rectangle 3"/>
          <p:cNvSpPr/>
          <p:nvPr/>
        </p:nvSpPr>
        <p:spPr>
          <a:xfrm>
            <a:off x="0" y="577397"/>
            <a:ext cx="8762211" cy="1900777"/>
          </a:xfrm>
          <a:prstGeom prst="rect">
            <a:avLst/>
          </a:prstGeom>
        </p:spPr>
        <p:txBody>
          <a:bodyPr wrap="square">
            <a:spAutoFit/>
          </a:bodyPr>
          <a:lstStyle/>
          <a:p>
            <a:pPr marL="971550" lvl="2" indent="-285750">
              <a:lnSpc>
                <a:spcPct val="150000"/>
              </a:lnSpc>
              <a:buFont typeface="Wingdings" panose="05000000000000000000" pitchFamily="2" charset="2"/>
              <a:buChar char="q"/>
            </a:pPr>
            <a:r>
              <a:rPr lang="en-US" sz="1600" b="1" dirty="0">
                <a:solidFill>
                  <a:srgbClr val="CC1F20"/>
                </a:solidFill>
                <a:latin typeface="Calibri" panose="020F0502020204030204" pitchFamily="34" charset="0"/>
              </a:rPr>
              <a:t>Steps to follow:</a:t>
            </a:r>
          </a:p>
          <a:p>
            <a:pPr marL="1371600" lvl="3" indent="-342900">
              <a:lnSpc>
                <a:spcPct val="150000"/>
              </a:lnSpc>
              <a:buFont typeface="Wingdings" panose="05000000000000000000" pitchFamily="2" charset="2"/>
              <a:buChar char="ü"/>
            </a:pPr>
            <a:r>
              <a:rPr lang="en-US" sz="1600" dirty="0">
                <a:latin typeface="Calibri" panose="020F0502020204030204" pitchFamily="34" charset="0"/>
              </a:rPr>
              <a:t>Press </a:t>
            </a:r>
            <a:r>
              <a:rPr lang="en-US" sz="1600" b="1" dirty="0" err="1">
                <a:latin typeface="Calibri" panose="020F0502020204030204" pitchFamily="34" charset="0"/>
              </a:rPr>
              <a:t>Ctrl+N</a:t>
            </a:r>
            <a:r>
              <a:rPr lang="en-US" sz="1600" dirty="0">
                <a:latin typeface="Calibri" panose="020F0502020204030204" pitchFamily="34" charset="0"/>
              </a:rPr>
              <a:t> , select “</a:t>
            </a:r>
            <a:r>
              <a:rPr lang="en-US" sz="1600" b="1" dirty="0" err="1">
                <a:latin typeface="Calibri" panose="020F0502020204030204" pitchFamily="34" charset="0"/>
              </a:rPr>
              <a:t>TestNG</a:t>
            </a:r>
            <a:r>
              <a:rPr lang="en-US" sz="1600" b="1" dirty="0">
                <a:latin typeface="Calibri" panose="020F0502020204030204" pitchFamily="34" charset="0"/>
              </a:rPr>
              <a:t> Class</a:t>
            </a:r>
            <a:r>
              <a:rPr lang="en-US" sz="1600" dirty="0">
                <a:latin typeface="Calibri" panose="020F0502020204030204" pitchFamily="34" charset="0"/>
              </a:rPr>
              <a:t>” under </a:t>
            </a:r>
            <a:r>
              <a:rPr lang="en-US" sz="1600" b="1" dirty="0" err="1">
                <a:latin typeface="Calibri" panose="020F0502020204030204" pitchFamily="34" charset="0"/>
              </a:rPr>
              <a:t>TestNG</a:t>
            </a:r>
            <a:r>
              <a:rPr lang="en-US" sz="1600" b="1" dirty="0">
                <a:latin typeface="Calibri" panose="020F0502020204030204" pitchFamily="34" charset="0"/>
              </a:rPr>
              <a:t> </a:t>
            </a:r>
            <a:r>
              <a:rPr lang="en-US" sz="1600" dirty="0">
                <a:latin typeface="Calibri" panose="020F0502020204030204" pitchFamily="34" charset="0"/>
              </a:rPr>
              <a:t>category and click </a:t>
            </a:r>
            <a:r>
              <a:rPr lang="en-US" sz="1600" b="1" dirty="0">
                <a:latin typeface="Calibri" panose="020F0502020204030204" pitchFamily="34" charset="0"/>
              </a:rPr>
              <a:t>Next</a:t>
            </a:r>
            <a:r>
              <a:rPr lang="en-US" sz="1600" dirty="0">
                <a:latin typeface="Calibri" panose="020F0502020204030204" pitchFamily="34" charset="0"/>
              </a:rPr>
              <a:t>.</a:t>
            </a:r>
          </a:p>
          <a:p>
            <a:pPr lvl="3">
              <a:lnSpc>
                <a:spcPct val="150000"/>
              </a:lnSpc>
            </a:pPr>
            <a:r>
              <a:rPr lang="en-US" sz="1600" dirty="0">
                <a:latin typeface="Calibri" panose="020F0502020204030204" pitchFamily="34" charset="0"/>
              </a:rPr>
              <a:t>		OR</a:t>
            </a:r>
          </a:p>
          <a:p>
            <a:pPr marL="1314450" lvl="3" indent="-285750">
              <a:lnSpc>
                <a:spcPct val="150000"/>
              </a:lnSpc>
              <a:buFont typeface="Wingdings" panose="05000000000000000000" pitchFamily="2" charset="2"/>
              <a:buChar char="ü"/>
            </a:pPr>
            <a:r>
              <a:rPr lang="en-US" sz="1600" dirty="0">
                <a:latin typeface="Calibri" panose="020F0502020204030204" pitchFamily="34" charset="0"/>
              </a:rPr>
              <a:t>     Right click on Test Case folder, go to </a:t>
            </a:r>
            <a:r>
              <a:rPr lang="en-US" sz="1600" b="1" dirty="0" err="1">
                <a:latin typeface="Calibri" panose="020F0502020204030204" pitchFamily="34" charset="0"/>
              </a:rPr>
              <a:t>TestNG</a:t>
            </a:r>
            <a:r>
              <a:rPr lang="en-US" sz="1600" b="1" dirty="0">
                <a:latin typeface="Calibri" panose="020F0502020204030204" pitchFamily="34" charset="0"/>
              </a:rPr>
              <a:t> </a:t>
            </a:r>
            <a:r>
              <a:rPr lang="en-US" sz="1600" dirty="0">
                <a:latin typeface="Calibri" panose="020F0502020204030204" pitchFamily="34" charset="0"/>
              </a:rPr>
              <a:t>and select “</a:t>
            </a:r>
            <a:r>
              <a:rPr lang="en-US" sz="1600" b="1" dirty="0" err="1">
                <a:latin typeface="Calibri" panose="020F0502020204030204" pitchFamily="34" charset="0"/>
              </a:rPr>
              <a:t>TestNG</a:t>
            </a:r>
            <a:r>
              <a:rPr lang="en-US" sz="1600" b="1" dirty="0">
                <a:latin typeface="Calibri" panose="020F0502020204030204" pitchFamily="34" charset="0"/>
              </a:rPr>
              <a:t> Class</a:t>
            </a:r>
            <a:r>
              <a:rPr lang="en-US" sz="1600" dirty="0">
                <a:latin typeface="Calibri" panose="020F0502020204030204" pitchFamily="34" charset="0"/>
              </a:rPr>
              <a:t>“.</a:t>
            </a:r>
          </a:p>
          <a:p>
            <a:pPr marL="285750" indent="-285750">
              <a:lnSpc>
                <a:spcPct val="150000"/>
              </a:lnSpc>
              <a:buFont typeface="Wingdings" panose="05000000000000000000" pitchFamily="2" charset="2"/>
              <a:buChar char="ü"/>
            </a:pPr>
            <a:endParaRPr lang="en-US" sz="1600" b="1" i="0" dirty="0">
              <a:solidFill>
                <a:srgbClr val="CC1F20"/>
              </a:solidFill>
              <a:effectLst/>
              <a:latin typeface="Calibri" panose="020F0502020204030204" pitchFamily="34" charset="0"/>
            </a:endParaRPr>
          </a:p>
        </p:txBody>
      </p:sp>
    </p:spTree>
    <p:extLst>
      <p:ext uri="{BB962C8B-B14F-4D97-AF65-F5344CB8AC3E}">
        <p14:creationId xmlns:p14="http://schemas.microsoft.com/office/powerpoint/2010/main" val="3703797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endParaRPr lang="en-US" sz="2400" dirty="0">
              <a:solidFill>
                <a:schemeClr val="tx1"/>
              </a:solidFill>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648928" y="474923"/>
            <a:ext cx="7030065" cy="4012431"/>
          </a:xfrm>
          <a:prstGeom prst="rect">
            <a:avLst/>
          </a:prstGeom>
        </p:spPr>
      </p:pic>
    </p:spTree>
    <p:extLst>
      <p:ext uri="{BB962C8B-B14F-4D97-AF65-F5344CB8AC3E}">
        <p14:creationId xmlns:p14="http://schemas.microsoft.com/office/powerpoint/2010/main" val="2861167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r>
              <a:rPr lang="en-US" sz="1600" dirty="0">
                <a:solidFill>
                  <a:schemeClr val="tx1"/>
                </a:solidFill>
                <a:latin typeface="Calibri" panose="020F0502020204030204" pitchFamily="34" charset="0"/>
              </a:rPr>
              <a:t>2) If your project is set up and you have selected the Test Case folder before creating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class then the source folder and the package name will be </a:t>
            </a:r>
            <a:r>
              <a:rPr lang="en-US" sz="1600" dirty="0" err="1">
                <a:solidFill>
                  <a:schemeClr val="tx1"/>
                </a:solidFill>
                <a:latin typeface="Calibri" panose="020F0502020204030204" pitchFamily="34" charset="0"/>
              </a:rPr>
              <a:t>prepopullated</a:t>
            </a:r>
            <a:r>
              <a:rPr lang="en-US" sz="1600" dirty="0">
                <a:solidFill>
                  <a:schemeClr val="tx1"/>
                </a:solidFill>
                <a:latin typeface="Calibri" panose="020F0502020204030204" pitchFamily="34" charset="0"/>
              </a:rPr>
              <a:t> on the form. Set class name as ‘</a:t>
            </a:r>
            <a:r>
              <a:rPr lang="en-US" sz="1600" b="1"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Under Annotations, check “</a:t>
            </a:r>
            <a:r>
              <a:rPr lang="en-US" sz="1600" b="1" dirty="0">
                <a:solidFill>
                  <a:schemeClr val="tx1"/>
                </a:solidFill>
                <a:latin typeface="Calibri" panose="020F0502020204030204" pitchFamily="34" charset="0"/>
              </a:rPr>
              <a:t>@</a:t>
            </a:r>
            <a:r>
              <a:rPr lang="en-US" sz="1600" b="1" dirty="0" err="1">
                <a:solidFill>
                  <a:schemeClr val="tx1"/>
                </a:solidFill>
                <a:latin typeface="Calibri" panose="020F0502020204030204" pitchFamily="34" charset="0"/>
              </a:rPr>
              <a:t>BeforeMethod</a:t>
            </a:r>
            <a:r>
              <a:rPr lang="en-US" sz="1600" dirty="0">
                <a:solidFill>
                  <a:schemeClr val="tx1"/>
                </a:solidFill>
                <a:latin typeface="Calibri" panose="020F0502020204030204" pitchFamily="34" charset="0"/>
              </a:rPr>
              <a:t>”, “</a:t>
            </a:r>
            <a:r>
              <a:rPr lang="en-US" sz="1600" b="1" dirty="0">
                <a:solidFill>
                  <a:schemeClr val="tx1"/>
                </a:solidFill>
                <a:latin typeface="Calibri" panose="020F0502020204030204" pitchFamily="34" charset="0"/>
              </a:rPr>
              <a:t>@</a:t>
            </a:r>
            <a:r>
              <a:rPr lang="en-US" sz="1600" b="1" dirty="0" err="1">
                <a:solidFill>
                  <a:schemeClr val="tx1"/>
                </a:solidFill>
                <a:latin typeface="Calibri" panose="020F0502020204030204" pitchFamily="34" charset="0"/>
              </a:rPr>
              <a:t>AfterMethod</a:t>
            </a:r>
            <a:r>
              <a:rPr lang="en-US" sz="1600" dirty="0">
                <a:solidFill>
                  <a:schemeClr val="tx1"/>
                </a:solidFill>
                <a:latin typeface="Calibri" panose="020F0502020204030204" pitchFamily="34" charset="0"/>
              </a:rPr>
              <a:t>” and click </a:t>
            </a:r>
            <a:r>
              <a:rPr lang="en-US" sz="1600" b="1" dirty="0">
                <a:solidFill>
                  <a:schemeClr val="tx1"/>
                </a:solidFill>
                <a:latin typeface="Calibri" panose="020F0502020204030204" pitchFamily="34" charset="0"/>
              </a:rPr>
              <a:t>Finish</a:t>
            </a:r>
            <a:r>
              <a:rPr lang="en-US" sz="1600" dirty="0">
                <a:solidFill>
                  <a:schemeClr val="tx1"/>
                </a:solidFill>
                <a:latin typeface="Calibri" panose="020F0502020204030204" pitchFamily="34" charset="0"/>
              </a:rPr>
              <a:t>. That’s it.</a:t>
            </a:r>
            <a:r>
              <a:rPr lang="en-US" dirty="0"/>
              <a:t/>
            </a:r>
            <a:br>
              <a:rPr lang="en-US" dirty="0"/>
            </a:br>
            <a:endParaRPr lang="en-US" sz="2400" dirty="0">
              <a:solidFill>
                <a:schemeClr val="tx1"/>
              </a:solidFill>
              <a:latin typeface="Calibri" panose="020F0502020204030204" pitchFamily="34" charset="0"/>
            </a:endParaRPr>
          </a:p>
        </p:txBody>
      </p:sp>
      <p:pic>
        <p:nvPicPr>
          <p:cNvPr id="4" name="Picture 3"/>
          <p:cNvPicPr>
            <a:picLocks noChangeAspect="1"/>
          </p:cNvPicPr>
          <p:nvPr/>
        </p:nvPicPr>
        <p:blipFill>
          <a:blip r:embed="rId3"/>
          <a:stretch>
            <a:fillRect/>
          </a:stretch>
        </p:blipFill>
        <p:spPr>
          <a:xfrm>
            <a:off x="1548287" y="1376495"/>
            <a:ext cx="6042216" cy="3293827"/>
          </a:xfrm>
          <a:prstGeom prst="rect">
            <a:avLst/>
          </a:prstGeom>
        </p:spPr>
      </p:pic>
    </p:spTree>
    <p:extLst>
      <p:ext uri="{BB962C8B-B14F-4D97-AF65-F5344CB8AC3E}">
        <p14:creationId xmlns:p14="http://schemas.microsoft.com/office/powerpoint/2010/main" val="683061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r>
              <a:rPr lang="en-US" sz="1600" dirty="0">
                <a:solidFill>
                  <a:schemeClr val="tx1"/>
                </a:solidFill>
                <a:latin typeface="Calibri" panose="020F0502020204030204" pitchFamily="34" charset="0"/>
              </a:rPr>
              <a:t>3) Now it will display the newly created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class under the Test Case package(folder).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class will look like the image below with displaying three empty methods. One method f() by default and before &amp; after method, as selected during the creation of the class.</a:t>
            </a:r>
            <a:r>
              <a:rPr lang="en-US" dirty="0"/>
              <a:t/>
            </a:r>
            <a:br>
              <a:rPr lang="en-US" dirty="0"/>
            </a:br>
            <a:endParaRPr lang="en-US" sz="2400" dirty="0">
              <a:solidFill>
                <a:schemeClr val="tx1"/>
              </a:solidFill>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1005333" y="1307689"/>
            <a:ext cx="7133333" cy="3441291"/>
          </a:xfrm>
          <a:prstGeom prst="rect">
            <a:avLst/>
          </a:prstGeom>
        </p:spPr>
      </p:pic>
    </p:spTree>
    <p:extLst>
      <p:ext uri="{BB962C8B-B14F-4D97-AF65-F5344CB8AC3E}">
        <p14:creationId xmlns:p14="http://schemas.microsoft.com/office/powerpoint/2010/main" val="3699448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r>
              <a:rPr lang="en-US" sz="1600" dirty="0">
                <a:solidFill>
                  <a:schemeClr val="tx1"/>
                </a:solidFill>
                <a:latin typeface="Calibri" panose="020F0502020204030204" pitchFamily="34" charset="0"/>
              </a:rPr>
              <a:t>4) Project explorer will look like this with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class.</a:t>
            </a:r>
            <a:r>
              <a:rPr lang="en-US" dirty="0"/>
              <a:t/>
            </a:r>
            <a:br>
              <a:rPr lang="en-US" dirty="0"/>
            </a:br>
            <a:r>
              <a:rPr lang="en-US" dirty="0"/>
              <a:t/>
            </a:r>
            <a:br>
              <a:rPr lang="en-US" dirty="0"/>
            </a:br>
            <a:r>
              <a:rPr lang="en-US" dirty="0"/>
              <a:t/>
            </a:r>
            <a:br>
              <a:rPr lang="en-US" dirty="0"/>
            </a:br>
            <a:endParaRPr lang="en-US" sz="2400" dirty="0">
              <a:solidFill>
                <a:schemeClr val="tx1"/>
              </a:solidFill>
              <a:latin typeface="Calibri" panose="020F0502020204030204" pitchFamily="34" charset="0"/>
            </a:endParaRPr>
          </a:p>
        </p:txBody>
      </p:sp>
      <p:pic>
        <p:nvPicPr>
          <p:cNvPr id="4" name="Picture 3"/>
          <p:cNvPicPr>
            <a:picLocks noChangeAspect="1"/>
          </p:cNvPicPr>
          <p:nvPr/>
        </p:nvPicPr>
        <p:blipFill>
          <a:blip r:embed="rId3"/>
          <a:stretch>
            <a:fillRect/>
          </a:stretch>
        </p:blipFill>
        <p:spPr>
          <a:xfrm>
            <a:off x="2369939" y="584686"/>
            <a:ext cx="4178346" cy="3510116"/>
          </a:xfrm>
          <a:prstGeom prst="rect">
            <a:avLst/>
          </a:prstGeom>
        </p:spPr>
      </p:pic>
      <p:sp>
        <p:nvSpPr>
          <p:cNvPr id="5" name="Rectangle 4"/>
          <p:cNvSpPr/>
          <p:nvPr/>
        </p:nvSpPr>
        <p:spPr>
          <a:xfrm>
            <a:off x="0" y="4196655"/>
            <a:ext cx="9144000" cy="300082"/>
          </a:xfrm>
          <a:prstGeom prst="rect">
            <a:avLst/>
          </a:prstGeom>
        </p:spPr>
        <p:txBody>
          <a:bodyPr wrap="square">
            <a:spAutoFit/>
          </a:bodyPr>
          <a:lstStyle/>
          <a:p>
            <a:pPr algn="ctr"/>
            <a:r>
              <a:rPr lang="en-US" dirty="0">
                <a:solidFill>
                  <a:srgbClr val="303030"/>
                </a:solidFill>
                <a:latin typeface="Verdana" panose="020B0604030504040204" pitchFamily="34" charset="0"/>
              </a:rPr>
              <a:t>Now it is the time to write the first </a:t>
            </a:r>
            <a:r>
              <a:rPr lang="en-US" dirty="0" err="1">
                <a:solidFill>
                  <a:srgbClr val="303030"/>
                </a:solidFill>
                <a:latin typeface="Verdana" panose="020B0604030504040204" pitchFamily="34" charset="0"/>
              </a:rPr>
              <a:t>TestNG</a:t>
            </a:r>
            <a:r>
              <a:rPr lang="en-US" dirty="0">
                <a:solidFill>
                  <a:srgbClr val="303030"/>
                </a:solidFill>
                <a:latin typeface="Verdana" panose="020B0604030504040204" pitchFamily="34" charset="0"/>
              </a:rPr>
              <a:t> test case.</a:t>
            </a:r>
          </a:p>
        </p:txBody>
      </p:sp>
    </p:spTree>
    <p:extLst>
      <p:ext uri="{BB962C8B-B14F-4D97-AF65-F5344CB8AC3E}">
        <p14:creationId xmlns:p14="http://schemas.microsoft.com/office/powerpoint/2010/main" val="3434255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749646"/>
          </a:xfrm>
        </p:spPr>
        <p:txBody>
          <a:bodyPr/>
          <a:lstStyle/>
          <a:p>
            <a:pPr algn="l">
              <a:lnSpc>
                <a:spcPct val="150000"/>
              </a:lnSpc>
            </a:pPr>
            <a:r>
              <a:rPr lang="en-US" sz="1600" dirty="0">
                <a:solidFill>
                  <a:schemeClr val="tx1"/>
                </a:solidFill>
                <a:latin typeface="Calibri" panose="020F0502020204030204" pitchFamily="34" charset="0"/>
              </a:rPr>
              <a:t>5) Let’s take an example of </a:t>
            </a:r>
            <a:r>
              <a:rPr lang="en-US" sz="1600" b="1" u="sng" dirty="0">
                <a:solidFill>
                  <a:schemeClr val="tx1"/>
                </a:solidFill>
                <a:latin typeface="Calibri" panose="020F0502020204030204" pitchFamily="34" charset="0"/>
                <a:hlinkClick r:id="rId3" tooltip="First Test Case exmaple"/>
              </a:rPr>
              <a:t>First Test Case</a:t>
            </a:r>
            <a:r>
              <a:rPr lang="en-US" sz="1600" dirty="0">
                <a:solidFill>
                  <a:schemeClr val="tx1"/>
                </a:solidFill>
                <a:latin typeface="Calibri" panose="020F0502020204030204" pitchFamily="34" charset="0"/>
              </a:rPr>
              <a:t> and divide the test case in to three parts .</a:t>
            </a:r>
            <a:br>
              <a:rPr lang="en-US" sz="1600" dirty="0">
                <a:solidFill>
                  <a:schemeClr val="tx1"/>
                </a:solidFill>
                <a:latin typeface="Calibri" panose="020F0502020204030204" pitchFamily="34" charset="0"/>
              </a:rPr>
            </a:br>
            <a:r>
              <a:rPr lang="en-US" sz="1600" b="1" dirty="0">
                <a:solidFill>
                  <a:schemeClr val="tx1"/>
                </a:solidFill>
                <a:latin typeface="Calibri" panose="020F0502020204030204" pitchFamily="34" charset="0"/>
              </a:rPr>
              <a:t>@</a:t>
            </a:r>
            <a:r>
              <a:rPr lang="en-US" sz="1600" b="1" dirty="0" err="1">
                <a:solidFill>
                  <a:schemeClr val="tx1"/>
                </a:solidFill>
                <a:latin typeface="Calibri" panose="020F0502020204030204" pitchFamily="34" charset="0"/>
              </a:rPr>
              <a:t>BeforeMethod</a:t>
            </a:r>
            <a:r>
              <a:rPr lang="en-US" sz="1600" dirty="0">
                <a:solidFill>
                  <a:schemeClr val="tx1"/>
                </a:solidFill>
                <a:latin typeface="Calibri" panose="020F0502020204030204" pitchFamily="34" charset="0"/>
              </a:rPr>
              <a:t> : Launch Firefox and direct it to the Base URL</a:t>
            </a:r>
            <a:br>
              <a:rPr lang="en-US" sz="1600" dirty="0">
                <a:solidFill>
                  <a:schemeClr val="tx1"/>
                </a:solidFill>
                <a:latin typeface="Calibri" panose="020F0502020204030204" pitchFamily="34" charset="0"/>
              </a:rPr>
            </a:br>
            <a:r>
              <a:rPr lang="en-US" sz="1600" b="1" dirty="0">
                <a:solidFill>
                  <a:schemeClr val="tx1"/>
                </a:solidFill>
                <a:latin typeface="Calibri" panose="020F0502020204030204" pitchFamily="34" charset="0"/>
              </a:rPr>
              <a:t>@Test</a:t>
            </a:r>
            <a:r>
              <a:rPr lang="en-US" sz="1600" dirty="0">
                <a:solidFill>
                  <a:schemeClr val="tx1"/>
                </a:solidFill>
                <a:latin typeface="Calibri" panose="020F0502020204030204" pitchFamily="34" charset="0"/>
              </a:rPr>
              <a:t> : Enter Username &amp; Password to Login, Print console message and Log out</a:t>
            </a:r>
            <a:br>
              <a:rPr lang="en-US" sz="1600" dirty="0">
                <a:solidFill>
                  <a:schemeClr val="tx1"/>
                </a:solidFill>
                <a:latin typeface="Calibri" panose="020F0502020204030204" pitchFamily="34" charset="0"/>
              </a:rPr>
            </a:br>
            <a:r>
              <a:rPr lang="en-US" sz="1600" b="1" dirty="0">
                <a:solidFill>
                  <a:schemeClr val="tx1"/>
                </a:solidFill>
                <a:latin typeface="Calibri" panose="020F0502020204030204" pitchFamily="34" charset="0"/>
              </a:rPr>
              <a:t>@</a:t>
            </a:r>
            <a:r>
              <a:rPr lang="en-US" sz="1600" b="1" dirty="0" err="1">
                <a:solidFill>
                  <a:schemeClr val="tx1"/>
                </a:solidFill>
                <a:latin typeface="Calibri" panose="020F0502020204030204" pitchFamily="34" charset="0"/>
              </a:rPr>
              <a:t>AfterMethod</a:t>
            </a:r>
            <a:r>
              <a:rPr lang="en-US" sz="1600" dirty="0">
                <a:solidFill>
                  <a:schemeClr val="tx1"/>
                </a:solidFill>
                <a:latin typeface="Calibri" panose="020F0502020204030204" pitchFamily="34" charset="0"/>
              </a:rPr>
              <a:t> : Close Firefox browser</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6) </a:t>
            </a:r>
            <a:r>
              <a:rPr lang="en-US" sz="1600" b="1" dirty="0">
                <a:solidFill>
                  <a:srgbClr val="CC1F20"/>
                </a:solidFill>
                <a:latin typeface="Calibri" panose="020F0502020204030204" pitchFamily="34" charset="0"/>
              </a:rPr>
              <a:t>Program</a:t>
            </a: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b="1" dirty="0">
                <a:latin typeface="Calibri" panose="020F0502020204030204" pitchFamily="34" charset="0"/>
              </a:rPr>
              <a:t>	</a:t>
            </a:r>
            <a:r>
              <a:rPr lang="en-US" sz="1600" b="1" dirty="0">
                <a:solidFill>
                  <a:schemeClr val="tx1"/>
                </a:solidFill>
                <a:latin typeface="Calibri" panose="020F0502020204030204" pitchFamily="34" charset="0"/>
              </a:rPr>
              <a:t>	</a:t>
            </a:r>
            <a:r>
              <a:rPr lang="en-US" sz="1600" dirty="0">
                <a:solidFill>
                  <a:schemeClr val="tx1"/>
                </a:solidFill>
                <a:latin typeface="Calibri" panose="020F0502020204030204" pitchFamily="34" charset="0"/>
              </a:rPr>
              <a:t>package </a:t>
            </a:r>
            <a:r>
              <a:rPr lang="en-US" sz="1600" dirty="0" err="1">
                <a:solidFill>
                  <a:schemeClr val="tx1"/>
                </a:solidFill>
                <a:latin typeface="Calibri" panose="020F0502020204030204" pitchFamily="34" charset="0"/>
              </a:rPr>
              <a:t>automationFramework</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import </a:t>
            </a:r>
            <a:r>
              <a:rPr lang="en-US" sz="1600" dirty="0" err="1">
                <a:solidFill>
                  <a:schemeClr val="tx1"/>
                </a:solidFill>
                <a:latin typeface="Calibri" panose="020F0502020204030204" pitchFamily="34" charset="0"/>
              </a:rPr>
              <a:t>org.testng.annotations.Test</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import </a:t>
            </a:r>
            <a:r>
              <a:rPr lang="en-US" sz="1600" dirty="0" err="1">
                <a:solidFill>
                  <a:schemeClr val="tx1"/>
                </a:solidFill>
                <a:latin typeface="Calibri" panose="020F0502020204030204" pitchFamily="34" charset="0"/>
              </a:rPr>
              <a:t>org.testng.annotations.BeforeMethod</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import </a:t>
            </a:r>
            <a:r>
              <a:rPr lang="en-US" sz="1600" dirty="0" err="1">
                <a:solidFill>
                  <a:schemeClr val="tx1"/>
                </a:solidFill>
                <a:latin typeface="Calibri" panose="020F0502020204030204" pitchFamily="34" charset="0"/>
              </a:rPr>
              <a:t>java.util.concurrent.TimeUnit</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import </a:t>
            </a:r>
            <a:r>
              <a:rPr lang="en-US" sz="1600" dirty="0" err="1">
                <a:solidFill>
                  <a:schemeClr val="tx1"/>
                </a:solidFill>
                <a:latin typeface="Calibri" panose="020F0502020204030204" pitchFamily="34" charset="0"/>
              </a:rPr>
              <a:t>org.openqa.selenium.By</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import </a:t>
            </a:r>
            <a:r>
              <a:rPr lang="en-US" sz="1600" dirty="0" err="1">
                <a:solidFill>
                  <a:schemeClr val="tx1"/>
                </a:solidFill>
                <a:latin typeface="Calibri" panose="020F0502020204030204" pitchFamily="34" charset="0"/>
              </a:rPr>
              <a:t>org.openqa.selenium.WebDriver</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import </a:t>
            </a:r>
            <a:r>
              <a:rPr lang="en-US" sz="1600" dirty="0" err="1">
                <a:solidFill>
                  <a:schemeClr val="tx1"/>
                </a:solidFill>
                <a:latin typeface="Calibri" panose="020F0502020204030204" pitchFamily="34" charset="0"/>
              </a:rPr>
              <a:t>org.openqa.selenium.chrome.ChromeDriver</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p>
        </p:txBody>
      </p:sp>
    </p:spTree>
    <p:extLst>
      <p:ext uri="{BB962C8B-B14F-4D97-AF65-F5344CB8AC3E}">
        <p14:creationId xmlns:p14="http://schemas.microsoft.com/office/powerpoint/2010/main" val="940371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73859"/>
          </a:xfrm>
        </p:spPr>
        <p:txBody>
          <a:bodyPr/>
          <a:lstStyle/>
          <a:p>
            <a:pPr algn="l"/>
            <a:r>
              <a:rPr lang="en-US" sz="2400" dirty="0">
                <a:solidFill>
                  <a:schemeClr val="tx1"/>
                </a:solidFill>
                <a:latin typeface="Calibri" panose="020F0502020204030204" pitchFamily="34" charset="0"/>
              </a:rPr>
              <a:t>What we are going to cover in this session?</a:t>
            </a:r>
          </a:p>
        </p:txBody>
      </p:sp>
      <p:sp>
        <p:nvSpPr>
          <p:cNvPr id="2" name="Rectangle 1"/>
          <p:cNvSpPr/>
          <p:nvPr/>
        </p:nvSpPr>
        <p:spPr>
          <a:xfrm>
            <a:off x="302342" y="373273"/>
            <a:ext cx="4788310" cy="452431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chemeClr val="tx1">
                    <a:lumMod val="75000"/>
                    <a:lumOff val="25000"/>
                  </a:schemeClr>
                </a:solidFill>
                <a:latin typeface="Calibri" panose="020F0502020204030204" pitchFamily="34" charset="0"/>
                <a:cs typeface="Helvetica Light"/>
              </a:rPr>
              <a:t>Overview of </a:t>
            </a:r>
            <a:r>
              <a:rPr lang="en-US" sz="1600" dirty="0" err="1">
                <a:latin typeface="Calibri" panose="020F0502020204030204" pitchFamily="34" charset="0"/>
              </a:rPr>
              <a:t>TestNG</a:t>
            </a:r>
            <a:r>
              <a:rPr lang="en-US" sz="1600" dirty="0">
                <a:latin typeface="Calibri" panose="020F0502020204030204" pitchFamily="34" charset="0"/>
              </a:rPr>
              <a:t> Framework </a:t>
            </a:r>
            <a:endParaRPr lang="en-US" sz="1600" dirty="0">
              <a:solidFill>
                <a:schemeClr val="tx1">
                  <a:lumMod val="75000"/>
                  <a:lumOff val="25000"/>
                </a:schemeClr>
              </a:solidFill>
              <a:latin typeface="Calibri" panose="020F0502020204030204" pitchFamily="34" charset="0"/>
              <a:cs typeface="Helvetica Light"/>
            </a:endParaRPr>
          </a:p>
          <a:p>
            <a:pPr marL="628650" lvl="1" indent="-285750">
              <a:lnSpc>
                <a:spcPct val="150000"/>
              </a:lnSpc>
              <a:buFont typeface="Wingdings" panose="05000000000000000000" pitchFamily="2" charset="2"/>
              <a:buChar char="ü"/>
            </a:pPr>
            <a:r>
              <a:rPr lang="en-US" sz="1600" dirty="0">
                <a:solidFill>
                  <a:schemeClr val="tx1">
                    <a:lumMod val="75000"/>
                    <a:lumOff val="25000"/>
                  </a:schemeClr>
                </a:solidFill>
                <a:latin typeface="Calibri" panose="020F0502020204030204" pitchFamily="34" charset="0"/>
                <a:cs typeface="Helvetica Light"/>
              </a:rPr>
              <a:t>Introduction</a:t>
            </a:r>
          </a:p>
          <a:p>
            <a:pPr marL="628650" lvl="1" indent="-285750">
              <a:lnSpc>
                <a:spcPct val="150000"/>
              </a:lnSpc>
              <a:buFont typeface="Wingdings" panose="05000000000000000000" pitchFamily="2" charset="2"/>
              <a:buChar char="ü"/>
            </a:pPr>
            <a:r>
              <a:rPr lang="en-US" sz="1600" dirty="0">
                <a:solidFill>
                  <a:schemeClr val="tx1">
                    <a:lumMod val="75000"/>
                    <a:lumOff val="25000"/>
                  </a:schemeClr>
                </a:solidFill>
                <a:latin typeface="Calibri" panose="020F0502020204030204" pitchFamily="34" charset="0"/>
                <a:cs typeface="Helvetica Light"/>
              </a:rPr>
              <a:t>Benefits of </a:t>
            </a:r>
            <a:r>
              <a:rPr lang="en-US" sz="1600" dirty="0" err="1">
                <a:solidFill>
                  <a:schemeClr val="tx1">
                    <a:lumMod val="75000"/>
                    <a:lumOff val="25000"/>
                  </a:schemeClr>
                </a:solidFill>
                <a:latin typeface="Calibri" panose="020F0502020204030204" pitchFamily="34" charset="0"/>
                <a:cs typeface="Helvetica Light"/>
              </a:rPr>
              <a:t>TestNG</a:t>
            </a:r>
            <a:endParaRPr lang="en-US" sz="1600" dirty="0">
              <a:solidFill>
                <a:schemeClr val="tx1">
                  <a:lumMod val="75000"/>
                  <a:lumOff val="25000"/>
                </a:schemeClr>
              </a:solidFill>
              <a:latin typeface="Calibri" panose="020F0502020204030204" pitchFamily="34" charset="0"/>
              <a:cs typeface="Helvetica Light"/>
            </a:endParaRPr>
          </a:p>
          <a:p>
            <a:pPr marL="628650" lvl="1" indent="-285750">
              <a:lnSpc>
                <a:spcPct val="150000"/>
              </a:lnSpc>
              <a:buFont typeface="Wingdings" panose="05000000000000000000" pitchFamily="2" charset="2"/>
              <a:buChar char="ü"/>
            </a:pPr>
            <a:r>
              <a:rPr lang="en-US" sz="1600" dirty="0">
                <a:latin typeface="Calibri" panose="020F0502020204030204" pitchFamily="34" charset="0"/>
              </a:rPr>
              <a:t>Steps to Install </a:t>
            </a:r>
            <a:r>
              <a:rPr lang="en-US" sz="1600" dirty="0" err="1">
                <a:latin typeface="Calibri" panose="020F0502020204030204" pitchFamily="34" charset="0"/>
              </a:rPr>
              <a:t>TestNG</a:t>
            </a:r>
            <a:endParaRPr lang="en-US" sz="1600" dirty="0">
              <a:solidFill>
                <a:schemeClr val="tx1">
                  <a:lumMod val="75000"/>
                  <a:lumOff val="25000"/>
                </a:schemeClr>
              </a:solidFill>
              <a:latin typeface="Calibri" panose="020F0502020204030204" pitchFamily="34" charset="0"/>
              <a:cs typeface="Helvetica Light"/>
            </a:endParaRPr>
          </a:p>
          <a:p>
            <a:pPr marL="628650" lvl="1" indent="-285750">
              <a:lnSpc>
                <a:spcPct val="150000"/>
              </a:lnSpc>
              <a:buFont typeface="Wingdings" panose="05000000000000000000" pitchFamily="2" charset="2"/>
              <a:buChar char="ü"/>
            </a:pPr>
            <a:r>
              <a:rPr lang="en-US" sz="1600" dirty="0">
                <a:solidFill>
                  <a:schemeClr val="tx1">
                    <a:lumMod val="75000"/>
                    <a:lumOff val="25000"/>
                  </a:schemeClr>
                </a:solidFill>
                <a:latin typeface="Calibri" panose="020F0502020204030204" pitchFamily="34" charset="0"/>
                <a:cs typeface="Helvetica Light"/>
              </a:rPr>
              <a:t>First Test Case with </a:t>
            </a:r>
            <a:r>
              <a:rPr lang="en-US" sz="1600" dirty="0" err="1">
                <a:solidFill>
                  <a:schemeClr val="tx1">
                    <a:lumMod val="75000"/>
                    <a:lumOff val="25000"/>
                  </a:schemeClr>
                </a:solidFill>
                <a:latin typeface="Calibri" panose="020F0502020204030204" pitchFamily="34" charset="0"/>
                <a:cs typeface="Helvetica Light"/>
              </a:rPr>
              <a:t>TestNG</a:t>
            </a:r>
            <a:endParaRPr lang="en-US" sz="1600" dirty="0">
              <a:solidFill>
                <a:schemeClr val="tx1">
                  <a:lumMod val="75000"/>
                  <a:lumOff val="25000"/>
                </a:schemeClr>
              </a:solidFill>
              <a:latin typeface="Calibri" panose="020F0502020204030204" pitchFamily="34" charset="0"/>
              <a:cs typeface="Helvetica Light"/>
            </a:endParaRPr>
          </a:p>
          <a:p>
            <a:pPr marL="628650" lvl="1" indent="-285750">
              <a:lnSpc>
                <a:spcPct val="150000"/>
              </a:lnSpc>
              <a:buFont typeface="Wingdings" panose="05000000000000000000" pitchFamily="2" charset="2"/>
              <a:buChar char="ü"/>
            </a:pPr>
            <a:r>
              <a:rPr lang="en-US" sz="1600" dirty="0">
                <a:solidFill>
                  <a:schemeClr val="tx1">
                    <a:lumMod val="75000"/>
                    <a:lumOff val="25000"/>
                  </a:schemeClr>
                </a:solidFill>
                <a:latin typeface="Calibri" panose="020F0502020204030204" pitchFamily="34" charset="0"/>
                <a:cs typeface="Helvetica Light"/>
              </a:rPr>
              <a:t>Annotations, Groups, &amp; </a:t>
            </a:r>
            <a:r>
              <a:rPr lang="en-US" sz="1600" dirty="0" err="1">
                <a:solidFill>
                  <a:schemeClr val="tx1">
                    <a:lumMod val="75000"/>
                    <a:lumOff val="25000"/>
                  </a:schemeClr>
                </a:solidFill>
                <a:latin typeface="Calibri" panose="020F0502020204030204" pitchFamily="34" charset="0"/>
                <a:cs typeface="Helvetica Light"/>
              </a:rPr>
              <a:t>DependOn</a:t>
            </a:r>
            <a:endParaRPr lang="en-US" sz="1600" dirty="0">
              <a:solidFill>
                <a:schemeClr val="tx1">
                  <a:lumMod val="75000"/>
                  <a:lumOff val="25000"/>
                </a:schemeClr>
              </a:solidFill>
              <a:latin typeface="Calibri" panose="020F0502020204030204" pitchFamily="34" charset="0"/>
              <a:cs typeface="Helvetica Light"/>
            </a:endParaRPr>
          </a:p>
          <a:p>
            <a:pPr marL="628650" lvl="1" indent="-285750">
              <a:lnSpc>
                <a:spcPct val="150000"/>
              </a:lnSpc>
              <a:buFont typeface="Wingdings" panose="05000000000000000000" pitchFamily="2" charset="2"/>
              <a:buChar char="ü"/>
            </a:pPr>
            <a:r>
              <a:rPr lang="en-US" sz="1600" dirty="0">
                <a:solidFill>
                  <a:schemeClr val="tx1">
                    <a:lumMod val="75000"/>
                    <a:lumOff val="25000"/>
                  </a:schemeClr>
                </a:solidFill>
                <a:latin typeface="Calibri" panose="020F0502020204030204" pitchFamily="34" charset="0"/>
                <a:cs typeface="Helvetica Light"/>
              </a:rPr>
              <a:t>Test Cases Prioritizing &amp; Sequencing</a:t>
            </a:r>
          </a:p>
          <a:p>
            <a:pPr marL="628650" lvl="1" indent="-285750">
              <a:lnSpc>
                <a:spcPct val="150000"/>
              </a:lnSpc>
              <a:buFont typeface="Wingdings" panose="05000000000000000000" pitchFamily="2" charset="2"/>
              <a:buChar char="ü"/>
            </a:pPr>
            <a:r>
              <a:rPr lang="en-US" sz="1600" dirty="0" err="1">
                <a:solidFill>
                  <a:schemeClr val="tx1">
                    <a:lumMod val="75000"/>
                    <a:lumOff val="25000"/>
                  </a:schemeClr>
                </a:solidFill>
                <a:latin typeface="Calibri" panose="020F0502020204030204" pitchFamily="34" charset="0"/>
                <a:cs typeface="Helvetica Light"/>
              </a:rPr>
              <a:t>TestNG</a:t>
            </a:r>
            <a:r>
              <a:rPr lang="en-US" sz="1600" dirty="0">
                <a:solidFill>
                  <a:schemeClr val="tx1">
                    <a:lumMod val="75000"/>
                    <a:lumOff val="25000"/>
                  </a:schemeClr>
                </a:solidFill>
                <a:latin typeface="Calibri" panose="020F0502020204030204" pitchFamily="34" charset="0"/>
                <a:cs typeface="Helvetica Light"/>
              </a:rPr>
              <a:t> Reporters &amp; Asserts</a:t>
            </a:r>
          </a:p>
          <a:p>
            <a:pPr marL="628650" lvl="1" indent="-285750">
              <a:lnSpc>
                <a:spcPct val="150000"/>
              </a:lnSpc>
              <a:buFont typeface="Wingdings" panose="05000000000000000000" pitchFamily="2" charset="2"/>
              <a:buChar char="ü"/>
            </a:pPr>
            <a:r>
              <a:rPr lang="en-US" sz="1600" dirty="0" err="1">
                <a:solidFill>
                  <a:schemeClr val="tx1">
                    <a:lumMod val="75000"/>
                    <a:lumOff val="25000"/>
                  </a:schemeClr>
                </a:solidFill>
                <a:latin typeface="Calibri" panose="020F0502020204030204" pitchFamily="34" charset="0"/>
                <a:cs typeface="Helvetica Light"/>
              </a:rPr>
              <a:t>TestNG</a:t>
            </a:r>
            <a:r>
              <a:rPr lang="en-US" sz="1600" dirty="0">
                <a:solidFill>
                  <a:schemeClr val="tx1">
                    <a:lumMod val="75000"/>
                    <a:lumOff val="25000"/>
                  </a:schemeClr>
                </a:solidFill>
                <a:latin typeface="Calibri" panose="020F0502020204030204" pitchFamily="34" charset="0"/>
                <a:cs typeface="Helvetica Light"/>
              </a:rPr>
              <a:t> Parameters &amp; Data Provider</a:t>
            </a:r>
          </a:p>
          <a:p>
            <a:pPr marL="628650" lvl="1" indent="-285750">
              <a:lnSpc>
                <a:spcPct val="150000"/>
              </a:lnSpc>
              <a:buFont typeface="Wingdings" panose="05000000000000000000" pitchFamily="2" charset="2"/>
              <a:buChar char="ü"/>
            </a:pPr>
            <a:r>
              <a:rPr lang="en-US" sz="1600" dirty="0" err="1">
                <a:solidFill>
                  <a:schemeClr val="tx1">
                    <a:lumMod val="75000"/>
                    <a:lumOff val="25000"/>
                  </a:schemeClr>
                </a:solidFill>
                <a:latin typeface="Calibri" panose="020F0502020204030204" pitchFamily="34" charset="0"/>
                <a:cs typeface="Helvetica Light"/>
              </a:rPr>
              <a:t>TestNG</a:t>
            </a:r>
            <a:r>
              <a:rPr lang="en-US" sz="1600" dirty="0">
                <a:solidFill>
                  <a:schemeClr val="tx1">
                    <a:lumMod val="75000"/>
                    <a:lumOff val="25000"/>
                  </a:schemeClr>
                </a:solidFill>
                <a:latin typeface="Calibri" panose="020F0502020204030204" pitchFamily="34" charset="0"/>
                <a:cs typeface="Helvetica Light"/>
              </a:rPr>
              <a:t> </a:t>
            </a:r>
            <a:r>
              <a:rPr lang="en-US" sz="1600" dirty="0" err="1">
                <a:solidFill>
                  <a:schemeClr val="tx1">
                    <a:lumMod val="75000"/>
                    <a:lumOff val="25000"/>
                  </a:schemeClr>
                </a:solidFill>
                <a:latin typeface="Calibri" panose="020F0502020204030204" pitchFamily="34" charset="0"/>
                <a:cs typeface="Helvetica Light"/>
              </a:rPr>
              <a:t>DataProvider</a:t>
            </a:r>
            <a:r>
              <a:rPr lang="en-US" sz="1600" dirty="0">
                <a:solidFill>
                  <a:schemeClr val="tx1">
                    <a:lumMod val="75000"/>
                    <a:lumOff val="25000"/>
                  </a:schemeClr>
                </a:solidFill>
                <a:latin typeface="Calibri" panose="020F0502020204030204" pitchFamily="34" charset="0"/>
                <a:cs typeface="Helvetica Light"/>
              </a:rPr>
              <a:t> with Excel </a:t>
            </a:r>
          </a:p>
          <a:p>
            <a:pPr marL="628650" lvl="1" indent="-285750">
              <a:lnSpc>
                <a:spcPct val="150000"/>
              </a:lnSpc>
              <a:buFont typeface="Wingdings" panose="05000000000000000000" pitchFamily="2" charset="2"/>
              <a:buChar char="ü"/>
            </a:pPr>
            <a:r>
              <a:rPr lang="en-US" sz="1600" dirty="0">
                <a:solidFill>
                  <a:schemeClr val="tx1">
                    <a:lumMod val="75000"/>
                    <a:lumOff val="25000"/>
                  </a:schemeClr>
                </a:solidFill>
                <a:latin typeface="Calibri" panose="020F0502020204030204" pitchFamily="34" charset="0"/>
                <a:cs typeface="Helvetica Light"/>
              </a:rPr>
              <a:t>Multi Browser &amp; Parallel Testing</a:t>
            </a:r>
          </a:p>
          <a:p>
            <a:pPr marL="628650" lvl="1" indent="-285750">
              <a:lnSpc>
                <a:spcPct val="150000"/>
              </a:lnSpc>
              <a:buFont typeface="Wingdings" panose="05000000000000000000" pitchFamily="2" charset="2"/>
              <a:buChar char="ü"/>
            </a:pPr>
            <a:r>
              <a:rPr lang="en-US" sz="1600" dirty="0" err="1">
                <a:solidFill>
                  <a:schemeClr val="tx1">
                    <a:lumMod val="75000"/>
                    <a:lumOff val="25000"/>
                  </a:schemeClr>
                </a:solidFill>
                <a:latin typeface="Calibri" panose="020F0502020204030204" pitchFamily="34" charset="0"/>
                <a:cs typeface="Helvetica Light"/>
              </a:rPr>
              <a:t>TestNG</a:t>
            </a:r>
            <a:r>
              <a:rPr lang="en-US" sz="1600" dirty="0">
                <a:solidFill>
                  <a:schemeClr val="tx1">
                    <a:lumMod val="75000"/>
                    <a:lumOff val="25000"/>
                  </a:schemeClr>
                </a:solidFill>
                <a:latin typeface="Calibri" panose="020F0502020204030204" pitchFamily="34" charset="0"/>
                <a:cs typeface="Helvetica Light"/>
              </a:rPr>
              <a:t> Listeners</a:t>
            </a:r>
          </a:p>
        </p:txBody>
      </p:sp>
    </p:spTree>
    <p:extLst>
      <p:ext uri="{BB962C8B-B14F-4D97-AF65-F5344CB8AC3E}">
        <p14:creationId xmlns:p14="http://schemas.microsoft.com/office/powerpoint/2010/main" val="2230302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749646"/>
          </a:xfrm>
        </p:spPr>
        <p:txBody>
          <a:bodyPr/>
          <a:lstStyle/>
          <a:p>
            <a:pPr algn="l">
              <a:lnSpc>
                <a:spcPct val="150000"/>
              </a:lnSpc>
            </a:pPr>
            <a:r>
              <a:rPr lang="en-US" sz="1600" dirty="0">
                <a:solidFill>
                  <a:schemeClr val="tx1"/>
                </a:solidFill>
                <a:latin typeface="Calibri" panose="020F0502020204030204" pitchFamily="34" charset="0"/>
              </a:rPr>
              <a:t>import </a:t>
            </a:r>
            <a:r>
              <a:rPr lang="en-US" sz="1600" dirty="0" err="1">
                <a:solidFill>
                  <a:schemeClr val="tx1"/>
                </a:solidFill>
                <a:latin typeface="Calibri" panose="020F0502020204030204" pitchFamily="34" charset="0"/>
              </a:rPr>
              <a:t>org.testng.annotations.AfterMethod</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public class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public WebDriver driver;</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@Test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public  void main(){</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By.</a:t>
            </a:r>
            <a:r>
              <a:rPr lang="en-US" sz="1600" i="1" dirty="0" err="1">
                <a:solidFill>
                  <a:schemeClr val="tx1"/>
                </a:solidFill>
                <a:latin typeface="Calibri" panose="020F0502020204030204" pitchFamily="34" charset="0"/>
              </a:rPr>
              <a:t>linkText</a:t>
            </a:r>
            <a:r>
              <a:rPr lang="en-US" sz="1600" i="1" dirty="0">
                <a:solidFill>
                  <a:schemeClr val="tx1"/>
                </a:solidFill>
                <a:latin typeface="Calibri" panose="020F0502020204030204" pitchFamily="34" charset="0"/>
              </a:rPr>
              <a:t>("Sign In")).click();</a:t>
            </a:r>
            <a:br>
              <a:rPr lang="en-US" sz="1600" i="1" dirty="0">
                <a:solidFill>
                  <a:schemeClr val="tx1"/>
                </a:solidFill>
                <a:latin typeface="Calibri" panose="020F0502020204030204" pitchFamily="34" charset="0"/>
              </a:rPr>
            </a:br>
            <a:r>
              <a:rPr lang="en-US" sz="1600" i="1" dirty="0">
                <a:solidFill>
                  <a:schemeClr val="tx1"/>
                </a:solidFill>
                <a:latin typeface="Calibri" panose="020F0502020204030204" pitchFamily="34" charset="0"/>
              </a:rPr>
              <a:t>	</a:t>
            </a:r>
            <a:r>
              <a:rPr lang="en-US" sz="1600" i="1" dirty="0">
                <a:solidFill>
                  <a:srgbClr val="92D050"/>
                </a:solidFill>
                <a:latin typeface="Calibri" panose="020F0502020204030204" pitchFamily="34" charset="0"/>
              </a:rPr>
              <a:t>	</a:t>
            </a:r>
            <a:r>
              <a:rPr lang="en-US" sz="1600" dirty="0">
                <a:solidFill>
                  <a:srgbClr val="92D050"/>
                </a:solidFill>
                <a:latin typeface="Calibri" panose="020F0502020204030204" pitchFamily="34" charset="0"/>
              </a:rPr>
              <a:t>// Find the element that's ID attribute is ‘email' (</a:t>
            </a:r>
            <a:r>
              <a:rPr lang="en-US" sz="1600" u="sng" dirty="0" err="1">
                <a:solidFill>
                  <a:srgbClr val="92D050"/>
                </a:solidFill>
                <a:latin typeface="Calibri" panose="020F0502020204030204" pitchFamily="34" charset="0"/>
              </a:rPr>
              <a:t>emailAddress</a:t>
            </a:r>
            <a:r>
              <a:rPr lang="en-US" sz="1600" u="sng" dirty="0">
                <a:solidFill>
                  <a:srgbClr val="92D050"/>
                </a:solidFill>
                <a:latin typeface="Calibri" panose="020F0502020204030204" pitchFamily="34" charset="0"/>
              </a:rPr>
              <a:t>)</a:t>
            </a:r>
            <a:r>
              <a:rPr lang="en-US" sz="1600" u="sng" dirty="0">
                <a:solidFill>
                  <a:schemeClr val="tx1"/>
                </a:solidFill>
                <a:latin typeface="Calibri" panose="020F0502020204030204" pitchFamily="34" charset="0"/>
              </a:rPr>
              <a:t/>
            </a:r>
            <a:br>
              <a:rPr lang="en-US" sz="1600" u="sng"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u="sng" dirty="0">
                <a:solidFill>
                  <a:srgbClr val="92D050"/>
                </a:solidFill>
                <a:latin typeface="Calibri" panose="020F0502020204030204" pitchFamily="34" charset="0"/>
              </a:rPr>
              <a:t>// Enter Username on the element found by above </a:t>
            </a:r>
            <a:r>
              <a:rPr lang="en-US" sz="1600" u="sng" dirty="0" err="1">
                <a:solidFill>
                  <a:srgbClr val="92D050"/>
                </a:solidFill>
                <a:latin typeface="Calibri" panose="020F0502020204030204" pitchFamily="34" charset="0"/>
              </a:rPr>
              <a:t>desc</a:t>
            </a:r>
            <a:r>
              <a:rPr lang="en-US" sz="1600" u="sng" dirty="0">
                <a:solidFill>
                  <a:srgbClr val="92D050"/>
                </a:solidFill>
                <a:latin typeface="Calibri" panose="020F0502020204030204" pitchFamily="34" charset="0"/>
              </a:rPr>
              <a:t>.</a:t>
            </a:r>
            <a:r>
              <a:rPr lang="en-US" sz="1600" u="sng" dirty="0">
                <a:solidFill>
                  <a:schemeClr val="tx1"/>
                </a:solidFill>
                <a:latin typeface="Calibri" panose="020F0502020204030204" pitchFamily="34" charset="0"/>
              </a:rPr>
              <a:t/>
            </a:r>
            <a:br>
              <a:rPr lang="en-US" sz="1600" u="sng"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(By.</a:t>
            </a:r>
            <a:r>
              <a:rPr lang="en-US" sz="1600" i="1" dirty="0">
                <a:solidFill>
                  <a:schemeClr val="tx1"/>
                </a:solidFill>
                <a:latin typeface="Calibri" panose="020F0502020204030204" pitchFamily="34" charset="0"/>
              </a:rPr>
              <a:t>id("email")).</a:t>
            </a:r>
            <a:r>
              <a:rPr lang="en-US" sz="1600" i="1" dirty="0" err="1">
                <a:solidFill>
                  <a:schemeClr val="tx1"/>
                </a:solidFill>
                <a:latin typeface="Calibri" panose="020F0502020204030204" pitchFamily="34" charset="0"/>
              </a:rPr>
              <a:t>sendKeys</a:t>
            </a:r>
            <a:r>
              <a:rPr lang="en-US" sz="1600" i="1" dirty="0">
                <a:solidFill>
                  <a:schemeClr val="tx1"/>
                </a:solidFill>
                <a:latin typeface="Calibri" panose="020F0502020204030204" pitchFamily="34" charset="0"/>
              </a:rPr>
              <a:t>("monika.assudani@perficient.com");</a:t>
            </a:r>
            <a:br>
              <a:rPr lang="en-US" sz="1600" i="1" dirty="0">
                <a:solidFill>
                  <a:schemeClr val="tx1"/>
                </a:solidFill>
                <a:latin typeface="Calibri" panose="020F0502020204030204" pitchFamily="34" charset="0"/>
              </a:rPr>
            </a:br>
            <a:r>
              <a:rPr lang="en-US" sz="1600" i="1" dirty="0">
                <a:solidFill>
                  <a:schemeClr val="tx1"/>
                </a:solidFill>
                <a:latin typeface="Calibri" panose="020F0502020204030204" pitchFamily="34" charset="0"/>
              </a:rPr>
              <a:t>		</a:t>
            </a:r>
            <a:r>
              <a:rPr lang="en-US" sz="1600" dirty="0">
                <a:solidFill>
                  <a:srgbClr val="92D050"/>
                </a:solidFill>
                <a:latin typeface="Calibri" panose="020F0502020204030204" pitchFamily="34" charset="0"/>
              </a:rPr>
              <a:t>// </a:t>
            </a:r>
            <a:r>
              <a:rPr lang="en-US" sz="1600" u="sng" dirty="0">
                <a:solidFill>
                  <a:srgbClr val="92D050"/>
                </a:solidFill>
                <a:latin typeface="Calibri" panose="020F0502020204030204" pitchFamily="34" charset="0"/>
              </a:rPr>
              <a:t>Find the element that's ID attribute is ‘pass' (Password)</a:t>
            </a:r>
            <a:br>
              <a:rPr lang="en-US" sz="1600" u="sng" dirty="0">
                <a:solidFill>
                  <a:srgbClr val="92D050"/>
                </a:solidFill>
                <a:latin typeface="Calibri" panose="020F0502020204030204" pitchFamily="34" charset="0"/>
              </a:rPr>
            </a:br>
            <a:r>
              <a:rPr lang="en-US" sz="1600" dirty="0">
                <a:solidFill>
                  <a:srgbClr val="92D050"/>
                </a:solidFill>
                <a:latin typeface="Calibri" panose="020F0502020204030204" pitchFamily="34" charset="0"/>
              </a:rPr>
              <a:t>		</a:t>
            </a:r>
            <a:r>
              <a:rPr lang="en-US" sz="1600" u="sng" dirty="0">
                <a:solidFill>
                  <a:srgbClr val="92D050"/>
                </a:solidFill>
                <a:latin typeface="Calibri" panose="020F0502020204030204" pitchFamily="34" charset="0"/>
              </a:rPr>
              <a:t>// Enter Password on the element found by the above </a:t>
            </a:r>
            <a:r>
              <a:rPr lang="en-US" sz="1600" u="sng" dirty="0" err="1">
                <a:solidFill>
                  <a:srgbClr val="92D050"/>
                </a:solidFill>
                <a:latin typeface="Calibri" panose="020F0502020204030204" pitchFamily="34" charset="0"/>
              </a:rPr>
              <a:t>desc</a:t>
            </a:r>
            <a:r>
              <a:rPr lang="en-US" sz="1600" dirty="0">
                <a:solidFill>
                  <a:srgbClr val="92D050"/>
                </a:solidFill>
                <a:latin typeface="Calibri" panose="020F0502020204030204" pitchFamily="34" charset="0"/>
              </a:rPr>
              <a:t>.</a:t>
            </a:r>
            <a:r>
              <a:rPr lang="en-US" sz="1600" u="sng" dirty="0">
                <a:solidFill>
                  <a:srgbClr val="92D050"/>
                </a:solidFill>
                <a:latin typeface="Calibri" panose="020F0502020204030204" pitchFamily="34" charset="0"/>
              </a:rPr>
              <a:t/>
            </a:r>
            <a:br>
              <a:rPr lang="en-US" sz="1600" u="sng" dirty="0">
                <a:solidFill>
                  <a:srgbClr val="92D050"/>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p>
        </p:txBody>
      </p:sp>
    </p:spTree>
    <p:extLst>
      <p:ext uri="{BB962C8B-B14F-4D97-AF65-F5344CB8AC3E}">
        <p14:creationId xmlns:p14="http://schemas.microsoft.com/office/powerpoint/2010/main" val="1955301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749646"/>
          </a:xfrm>
        </p:spPr>
        <p:txBody>
          <a:bodyPr/>
          <a:lstStyle/>
          <a:p>
            <a:pPr algn="l">
              <a:lnSpc>
                <a:spcPct val="150000"/>
              </a:lnSpc>
            </a:pP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(By.</a:t>
            </a:r>
            <a:r>
              <a:rPr lang="en-US" sz="1600" i="1" dirty="0">
                <a:solidFill>
                  <a:schemeClr val="tx1"/>
                </a:solidFill>
                <a:latin typeface="Calibri" panose="020F0502020204030204" pitchFamily="34" charset="0"/>
              </a:rPr>
              <a:t>id("pass")).</a:t>
            </a:r>
            <a:r>
              <a:rPr lang="en-US" sz="1600" i="1" dirty="0" err="1">
                <a:solidFill>
                  <a:schemeClr val="tx1"/>
                </a:solidFill>
                <a:latin typeface="Calibri" panose="020F0502020204030204" pitchFamily="34" charset="0"/>
              </a:rPr>
              <a:t>sendKeys</a:t>
            </a:r>
            <a:r>
              <a:rPr lang="en-US" sz="1600" i="1" dirty="0">
                <a:solidFill>
                  <a:schemeClr val="tx1"/>
                </a:solidFill>
                <a:latin typeface="Calibri" panose="020F0502020204030204" pitchFamily="34" charset="0"/>
              </a:rPr>
              <a:t>("monika@123");</a:t>
            </a:r>
            <a:br>
              <a:rPr lang="en-US" sz="1600" i="1"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a:solidFill>
                  <a:srgbClr val="92D050"/>
                </a:solidFill>
                <a:latin typeface="Calibri" panose="020F0502020204030204" pitchFamily="34" charset="0"/>
              </a:rPr>
              <a:t>// Now submit the form. WebDriver will find the form for us from the element</a:t>
            </a: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(By.</a:t>
            </a:r>
            <a:r>
              <a:rPr lang="en-US" sz="1600" i="1" dirty="0">
                <a:solidFill>
                  <a:schemeClr val="tx1"/>
                </a:solidFill>
                <a:latin typeface="Calibri" panose="020F0502020204030204" pitchFamily="34" charset="0"/>
              </a:rPr>
              <a:t>id("send2")).click();</a:t>
            </a:r>
            <a:br>
              <a:rPr lang="en-US" sz="1600" i="1"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a:solidFill>
                  <a:srgbClr val="92D050"/>
                </a:solidFill>
                <a:latin typeface="Calibri" panose="020F0502020204030204" pitchFamily="34" charset="0"/>
              </a:rPr>
              <a:t>// Print a Log In message to the screen</a:t>
            </a: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System.</a:t>
            </a:r>
            <a:r>
              <a:rPr lang="en-US" sz="1600" i="1" dirty="0" err="1">
                <a:solidFill>
                  <a:schemeClr val="tx1"/>
                </a:solidFill>
                <a:latin typeface="Calibri" panose="020F0502020204030204" pitchFamily="34" charset="0"/>
              </a:rPr>
              <a:t>out.println</a:t>
            </a:r>
            <a:r>
              <a:rPr lang="en-US" sz="1600" i="1" dirty="0">
                <a:solidFill>
                  <a:schemeClr val="tx1"/>
                </a:solidFill>
                <a:latin typeface="Calibri" panose="020F0502020204030204" pitchFamily="34" charset="0"/>
              </a:rPr>
              <a:t>(" Login Successfully");</a:t>
            </a:r>
            <a:br>
              <a:rPr lang="en-US" sz="1600" i="1"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u="sng" dirty="0">
                <a:solidFill>
                  <a:schemeClr val="tx1"/>
                </a:solidFill>
                <a:latin typeface="Calibri" panose="020F0502020204030204" pitchFamily="34" charset="0"/>
              </a:rPr>
              <a:t/>
            </a:r>
            <a:br>
              <a:rPr lang="en-US" sz="1600" u="sng"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BeforeMethod</a:t>
            </a: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b="1" dirty="0">
                <a:solidFill>
                  <a:schemeClr val="tx1"/>
                </a:solidFill>
                <a:latin typeface="Calibri" panose="020F0502020204030204" pitchFamily="34" charset="0"/>
              </a:rPr>
              <a:t>public void </a:t>
            </a:r>
            <a:r>
              <a:rPr lang="en-US" sz="1600" b="1" dirty="0" err="1">
                <a:solidFill>
                  <a:schemeClr val="tx1"/>
                </a:solidFill>
                <a:latin typeface="Calibri" panose="020F0502020204030204" pitchFamily="34" charset="0"/>
              </a:rPr>
              <a:t>beforeMethod</a:t>
            </a:r>
            <a:r>
              <a:rPr lang="en-US" sz="1600" b="1" dirty="0">
                <a:solidFill>
                  <a:schemeClr val="tx1"/>
                </a:solidFill>
                <a:latin typeface="Calibri" panose="020F0502020204030204" pitchFamily="34" charset="0"/>
              </a:rPr>
              <a:t>() {</a:t>
            </a:r>
            <a:br>
              <a:rPr lang="en-US" sz="1600" b="1" dirty="0">
                <a:solidFill>
                  <a:schemeClr val="tx1"/>
                </a:solidFill>
                <a:latin typeface="Calibri" panose="020F0502020204030204" pitchFamily="34" charset="0"/>
              </a:rPr>
            </a:br>
            <a:r>
              <a:rPr lang="en-US" sz="1600" dirty="0">
                <a:solidFill>
                  <a:srgbClr val="92D050"/>
                </a:solidFill>
                <a:latin typeface="Calibri" panose="020F0502020204030204" pitchFamily="34" charset="0"/>
              </a:rPr>
              <a:t>// Create a new instance of the </a:t>
            </a:r>
            <a:r>
              <a:rPr lang="en-US" sz="1600" u="sng" dirty="0">
                <a:solidFill>
                  <a:srgbClr val="92D050"/>
                </a:solidFill>
                <a:latin typeface="Calibri" panose="020F0502020204030204" pitchFamily="34" charset="0"/>
              </a:rPr>
              <a:t>chrome driver</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System.</a:t>
            </a:r>
            <a:r>
              <a:rPr lang="en-US" sz="1600" i="1" dirty="0" err="1">
                <a:solidFill>
                  <a:schemeClr val="tx1"/>
                </a:solidFill>
                <a:latin typeface="Calibri" panose="020F0502020204030204" pitchFamily="34" charset="0"/>
              </a:rPr>
              <a:t>setProperty</a:t>
            </a:r>
            <a:r>
              <a:rPr lang="en-US" sz="1600" i="1" dirty="0">
                <a:solidFill>
                  <a:schemeClr val="tx1"/>
                </a:solidFill>
                <a:latin typeface="Calibri" panose="020F0502020204030204" pitchFamily="34" charset="0"/>
              </a:rPr>
              <a:t>("</a:t>
            </a:r>
            <a:r>
              <a:rPr lang="en-US" sz="1600" i="1" dirty="0" err="1">
                <a:solidFill>
                  <a:schemeClr val="tx1"/>
                </a:solidFill>
                <a:latin typeface="Calibri" panose="020F0502020204030204" pitchFamily="34" charset="0"/>
              </a:rPr>
              <a:t>webdriver.chrome.driver","C</a:t>
            </a:r>
            <a:r>
              <a:rPr lang="en-US" sz="1600" i="1" dirty="0">
                <a:solidFill>
                  <a:schemeClr val="tx1"/>
                </a:solidFill>
                <a:latin typeface="Calibri" panose="020F0502020204030204" pitchFamily="34" charset="0"/>
              </a:rPr>
              <a:t>:\\NewFrameWorkAutomation\\POM\\lib\\chromedriver.exe");</a:t>
            </a: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driver = </a:t>
            </a:r>
            <a:r>
              <a:rPr lang="en-US" sz="1600" b="1" dirty="0">
                <a:solidFill>
                  <a:schemeClr val="tx1"/>
                </a:solidFill>
                <a:latin typeface="Calibri" panose="020F0502020204030204" pitchFamily="34" charset="0"/>
              </a:rPr>
              <a:t>new </a:t>
            </a:r>
            <a:r>
              <a:rPr lang="en-US" sz="1600" b="1" dirty="0" err="1">
                <a:solidFill>
                  <a:schemeClr val="tx1"/>
                </a:solidFill>
                <a:latin typeface="Calibri" panose="020F0502020204030204" pitchFamily="34" charset="0"/>
              </a:rPr>
              <a:t>ChromeDriver</a:t>
            </a:r>
            <a:r>
              <a:rPr lang="en-US" sz="1600" b="1" dirty="0">
                <a:solidFill>
                  <a:schemeClr val="tx1"/>
                </a:solidFill>
                <a:latin typeface="Calibri" panose="020F0502020204030204" pitchFamily="34" charset="0"/>
              </a:rPr>
              <a:t>();</a:t>
            </a:r>
            <a:endParaRPr lang="en-US" sz="16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242727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749646"/>
          </a:xfrm>
        </p:spPr>
        <p:txBody>
          <a:bodyPr/>
          <a:lstStyle/>
          <a:p>
            <a:pPr algn="l">
              <a:lnSpc>
                <a:spcPct val="150000"/>
              </a:lnSpc>
            </a:pPr>
            <a:r>
              <a:rPr lang="en-US" sz="1600" dirty="0">
                <a:solidFill>
                  <a:srgbClr val="92D050"/>
                </a:solidFill>
                <a:latin typeface="Calibri" panose="020F0502020204030204" pitchFamily="34" charset="0"/>
              </a:rPr>
              <a:t>//Put a Implicit wait, this means that any search for elements on the page could take the time the implicit wait is set for before throwing exception</a:t>
            </a: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driver.manage</a:t>
            </a:r>
            <a:r>
              <a:rPr lang="en-US" sz="1600" dirty="0">
                <a:solidFill>
                  <a:schemeClr val="tx1"/>
                </a:solidFill>
                <a:latin typeface="Calibri" panose="020F0502020204030204" pitchFamily="34" charset="0"/>
              </a:rPr>
              <a:t>().timeouts().</a:t>
            </a:r>
            <a:r>
              <a:rPr lang="en-US" sz="1600" dirty="0" err="1">
                <a:solidFill>
                  <a:schemeClr val="tx1"/>
                </a:solidFill>
                <a:latin typeface="Calibri" panose="020F0502020204030204" pitchFamily="34" charset="0"/>
              </a:rPr>
              <a:t>implicitlyWait</a:t>
            </a:r>
            <a:r>
              <a:rPr lang="en-US" sz="1600" dirty="0">
                <a:solidFill>
                  <a:schemeClr val="tx1"/>
                </a:solidFill>
                <a:latin typeface="Calibri" panose="020F0502020204030204" pitchFamily="34" charset="0"/>
              </a:rPr>
              <a:t>(10, </a:t>
            </a:r>
            <a:r>
              <a:rPr lang="en-US" sz="1600" dirty="0" err="1">
                <a:solidFill>
                  <a:schemeClr val="tx1"/>
                </a:solidFill>
                <a:latin typeface="Calibri" panose="020F0502020204030204" pitchFamily="34" charset="0"/>
              </a:rPr>
              <a:t>TimeUnit.</a:t>
            </a:r>
            <a:r>
              <a:rPr lang="en-US" sz="1600" b="1" i="1" dirty="0" err="1">
                <a:solidFill>
                  <a:schemeClr val="tx1"/>
                </a:solidFill>
                <a:latin typeface="Calibri" panose="020F0502020204030204" pitchFamily="34" charset="0"/>
              </a:rPr>
              <a:t>SECONDS</a:t>
            </a:r>
            <a:r>
              <a:rPr lang="en-US" sz="1600" b="1" i="1" dirty="0">
                <a:solidFill>
                  <a:schemeClr val="tx1"/>
                </a:solidFill>
                <a:latin typeface="Calibri" panose="020F0502020204030204" pitchFamily="34" charset="0"/>
              </a:rPr>
              <a:t>);</a:t>
            </a:r>
            <a:br>
              <a:rPr lang="en-US" sz="1600" b="1" i="1"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u="sng" dirty="0">
                <a:solidFill>
                  <a:srgbClr val="92D050"/>
                </a:solidFill>
                <a:latin typeface="Calibri" panose="020F0502020204030204" pitchFamily="34" charset="0"/>
              </a:rPr>
              <a:t>//Launch the </a:t>
            </a:r>
            <a:r>
              <a:rPr lang="en-US" sz="1600" u="sng" dirty="0" err="1">
                <a:solidFill>
                  <a:srgbClr val="92D050"/>
                </a:solidFill>
                <a:latin typeface="Calibri" panose="020F0502020204030204" pitchFamily="34" charset="0"/>
              </a:rPr>
              <a:t>magento</a:t>
            </a:r>
            <a:r>
              <a:rPr lang="en-US" sz="1600" u="sng" dirty="0">
                <a:solidFill>
                  <a:srgbClr val="92D050"/>
                </a:solidFill>
                <a:latin typeface="Calibri" panose="020F0502020204030204" pitchFamily="34" charset="0"/>
              </a:rPr>
              <a:t> default Website</a:t>
            </a:r>
            <a:r>
              <a:rPr lang="en-US" sz="1600" u="sng" dirty="0">
                <a:solidFill>
                  <a:schemeClr val="tx1"/>
                </a:solidFill>
                <a:latin typeface="Calibri" panose="020F0502020204030204" pitchFamily="34" charset="0"/>
              </a:rPr>
              <a:t/>
            </a:r>
            <a:br>
              <a:rPr lang="en-US" sz="1600" u="sng"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driver.get</a:t>
            </a:r>
            <a:r>
              <a:rPr lang="en-US" sz="1600" dirty="0">
                <a:solidFill>
                  <a:schemeClr val="tx1"/>
                </a:solidFill>
                <a:latin typeface="Calibri" panose="020F0502020204030204" pitchFamily="34" charset="0"/>
              </a:rPr>
              <a:t>("http://magento2-demo.nexcess.net/");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driver.manage</a:t>
            </a:r>
            <a:r>
              <a:rPr lang="en-US" sz="1600" dirty="0">
                <a:solidFill>
                  <a:schemeClr val="tx1"/>
                </a:solidFill>
                <a:latin typeface="Calibri" panose="020F0502020204030204" pitchFamily="34" charset="0"/>
              </a:rPr>
              <a:t>().window().maximize();</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AfterMethod</a:t>
            </a: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b="1" dirty="0">
                <a:solidFill>
                  <a:schemeClr val="tx1"/>
                </a:solidFill>
                <a:latin typeface="Calibri" panose="020F0502020204030204" pitchFamily="34" charset="0"/>
              </a:rPr>
              <a:t>public void </a:t>
            </a:r>
            <a:r>
              <a:rPr lang="en-US" sz="1600" b="1" dirty="0" err="1">
                <a:solidFill>
                  <a:schemeClr val="tx1"/>
                </a:solidFill>
                <a:latin typeface="Calibri" panose="020F0502020204030204" pitchFamily="34" charset="0"/>
              </a:rPr>
              <a:t>afterMethod</a:t>
            </a:r>
            <a:r>
              <a:rPr lang="en-US" sz="1600" b="1" dirty="0">
                <a:solidFill>
                  <a:schemeClr val="tx1"/>
                </a:solidFill>
                <a:latin typeface="Calibri" panose="020F0502020204030204" pitchFamily="34" charset="0"/>
              </a:rPr>
              <a:t>() {</a:t>
            </a: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 Close the driver</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driver.quit</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a:t>
            </a:r>
          </a:p>
        </p:txBody>
      </p:sp>
    </p:spTree>
    <p:extLst>
      <p:ext uri="{BB962C8B-B14F-4D97-AF65-F5344CB8AC3E}">
        <p14:creationId xmlns:p14="http://schemas.microsoft.com/office/powerpoint/2010/main" val="3553025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749646"/>
          </a:xfrm>
        </p:spPr>
        <p:txBody>
          <a:bodyPr/>
          <a:lstStyle/>
          <a:p>
            <a:pPr algn="l">
              <a:lnSpc>
                <a:spcPct val="150000"/>
              </a:lnSpc>
            </a:pPr>
            <a:r>
              <a:rPr lang="en-US" sz="1600" dirty="0">
                <a:solidFill>
                  <a:schemeClr val="tx1"/>
                </a:solidFill>
                <a:latin typeface="Calibri" panose="020F0502020204030204" pitchFamily="34" charset="0"/>
              </a:rPr>
              <a:t>6) Run the test by right click on the test case script and select </a:t>
            </a:r>
            <a:r>
              <a:rPr lang="en-US" sz="1600" b="1" dirty="0">
                <a:solidFill>
                  <a:schemeClr val="tx1"/>
                </a:solidFill>
                <a:latin typeface="Calibri" panose="020F0502020204030204" pitchFamily="34" charset="0"/>
              </a:rPr>
              <a:t>Run As</a:t>
            </a:r>
            <a:r>
              <a:rPr lang="en-US" sz="1600" dirty="0">
                <a:solidFill>
                  <a:schemeClr val="tx1"/>
                </a:solidFill>
                <a:latin typeface="Calibri" panose="020F0502020204030204" pitchFamily="34" charset="0"/>
              </a:rPr>
              <a:t> &gt; </a:t>
            </a:r>
            <a:r>
              <a:rPr lang="en-US" sz="1600" b="1" dirty="0" err="1">
                <a:solidFill>
                  <a:schemeClr val="tx1"/>
                </a:solidFill>
                <a:latin typeface="Calibri" panose="020F0502020204030204" pitchFamily="34" charset="0"/>
              </a:rPr>
              <a:t>TestNG</a:t>
            </a:r>
            <a:r>
              <a:rPr lang="en-US" sz="1600" b="1" dirty="0">
                <a:solidFill>
                  <a:schemeClr val="tx1"/>
                </a:solidFill>
                <a:latin typeface="Calibri" panose="020F0502020204030204" pitchFamily="34" charset="0"/>
              </a:rPr>
              <a:t> Test</a:t>
            </a:r>
            <a:r>
              <a:rPr lang="en-US" sz="1600" dirty="0">
                <a:solidFill>
                  <a:schemeClr val="tx1"/>
                </a:solidFill>
                <a:latin typeface="Calibri" panose="020F0502020204030204" pitchFamily="34" charset="0"/>
              </a:rPr>
              <a:t>.</a:t>
            </a:r>
          </a:p>
        </p:txBody>
      </p:sp>
      <p:pic>
        <p:nvPicPr>
          <p:cNvPr id="2" name="Picture 1"/>
          <p:cNvPicPr>
            <a:picLocks noChangeAspect="1"/>
          </p:cNvPicPr>
          <p:nvPr/>
        </p:nvPicPr>
        <p:blipFill>
          <a:blip r:embed="rId3"/>
          <a:stretch>
            <a:fillRect/>
          </a:stretch>
        </p:blipFill>
        <p:spPr>
          <a:xfrm>
            <a:off x="943897" y="540772"/>
            <a:ext cx="6538451" cy="3972233"/>
          </a:xfrm>
          <a:prstGeom prst="rect">
            <a:avLst/>
          </a:prstGeom>
        </p:spPr>
      </p:pic>
    </p:spTree>
    <p:extLst>
      <p:ext uri="{BB962C8B-B14F-4D97-AF65-F5344CB8AC3E}">
        <p14:creationId xmlns:p14="http://schemas.microsoft.com/office/powerpoint/2010/main" val="581566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749646"/>
          </a:xfrm>
        </p:spPr>
        <p:txBody>
          <a:bodyPr/>
          <a:lstStyle/>
          <a:p>
            <a:pPr algn="l">
              <a:lnSpc>
                <a:spcPct val="150000"/>
              </a:lnSpc>
            </a:pPr>
            <a:r>
              <a:rPr lang="en-US" sz="1600" dirty="0">
                <a:solidFill>
                  <a:schemeClr val="tx1"/>
                </a:solidFill>
                <a:latin typeface="Calibri" panose="020F0502020204030204" pitchFamily="34" charset="0"/>
              </a:rPr>
              <a:t>7) Give it few minutes to complete the execution, once it is finished the results will look like this in the </a:t>
            </a:r>
            <a:r>
              <a:rPr lang="en-US" sz="1600" b="1" dirty="0" err="1">
                <a:solidFill>
                  <a:schemeClr val="tx1"/>
                </a:solidFill>
                <a:latin typeface="Calibri" panose="020F0502020204030204" pitchFamily="34" charset="0"/>
              </a:rPr>
              <a:t>TestNg</a:t>
            </a:r>
            <a:r>
              <a:rPr lang="en-US" sz="1600" b="1" dirty="0">
                <a:solidFill>
                  <a:schemeClr val="tx1"/>
                </a:solidFill>
                <a:latin typeface="Calibri" panose="020F0502020204030204" pitchFamily="34" charset="0"/>
              </a:rPr>
              <a:t> Result </a:t>
            </a:r>
            <a:r>
              <a:rPr lang="en-US" sz="1600" dirty="0">
                <a:solidFill>
                  <a:schemeClr val="tx1"/>
                </a:solidFill>
                <a:latin typeface="Calibri" panose="020F0502020204030204" pitchFamily="34" charset="0"/>
              </a:rPr>
              <a:t>window.</a:t>
            </a:r>
          </a:p>
        </p:txBody>
      </p:sp>
      <p:pic>
        <p:nvPicPr>
          <p:cNvPr id="4" name="Picture 3"/>
          <p:cNvPicPr>
            <a:picLocks noChangeAspect="1"/>
          </p:cNvPicPr>
          <p:nvPr/>
        </p:nvPicPr>
        <p:blipFill>
          <a:blip r:embed="rId3"/>
          <a:stretch>
            <a:fillRect/>
          </a:stretch>
        </p:blipFill>
        <p:spPr>
          <a:xfrm>
            <a:off x="973394" y="875785"/>
            <a:ext cx="7098890" cy="3784705"/>
          </a:xfrm>
          <a:prstGeom prst="rect">
            <a:avLst/>
          </a:prstGeom>
        </p:spPr>
      </p:pic>
    </p:spTree>
    <p:extLst>
      <p:ext uri="{BB962C8B-B14F-4D97-AF65-F5344CB8AC3E}">
        <p14:creationId xmlns:p14="http://schemas.microsoft.com/office/powerpoint/2010/main" val="2092775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749646"/>
          </a:xfrm>
        </p:spPr>
        <p:txBody>
          <a:bodyPr/>
          <a:lstStyle/>
          <a:p>
            <a:pPr marL="285750" indent="-285750" algn="l">
              <a:buFont typeface="Wingdings" panose="05000000000000000000" pitchFamily="2" charset="2"/>
              <a:buChar char="q"/>
            </a:pPr>
            <a:r>
              <a:rPr lang="en-US" sz="1600" dirty="0">
                <a:solidFill>
                  <a:schemeClr val="tx1"/>
                </a:solidFill>
                <a:latin typeface="Calibri" panose="020F0502020204030204" pitchFamily="34" charset="0"/>
              </a:rPr>
              <a:t>It displayed ‘passed : 1’. This means test is successful and  Passed.</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There are 3 sub tabs. “All Tests”, “Failed Tests” and “Summary”. Just click “All Tests” to see what is there.</a:t>
            </a:r>
          </a:p>
        </p:txBody>
      </p:sp>
      <p:pic>
        <p:nvPicPr>
          <p:cNvPr id="2" name="Picture 1"/>
          <p:cNvPicPr>
            <a:picLocks noChangeAspect="1"/>
          </p:cNvPicPr>
          <p:nvPr/>
        </p:nvPicPr>
        <p:blipFill>
          <a:blip r:embed="rId3"/>
          <a:stretch>
            <a:fillRect/>
          </a:stretch>
        </p:blipFill>
        <p:spPr>
          <a:xfrm>
            <a:off x="865238" y="766683"/>
            <a:ext cx="6833420" cy="3992130"/>
          </a:xfrm>
          <a:prstGeom prst="rect">
            <a:avLst/>
          </a:prstGeom>
        </p:spPr>
      </p:pic>
    </p:spTree>
    <p:extLst>
      <p:ext uri="{BB962C8B-B14F-4D97-AF65-F5344CB8AC3E}">
        <p14:creationId xmlns:p14="http://schemas.microsoft.com/office/powerpoint/2010/main" val="1368485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749646"/>
          </a:xfrm>
        </p:spPr>
        <p:txBody>
          <a:bodyPr/>
          <a:lstStyle/>
          <a:p>
            <a:pPr algn="l">
              <a:lnSpc>
                <a:spcPct val="150000"/>
              </a:lnSpc>
            </a:pPr>
            <a:r>
              <a:rPr lang="en-US" sz="1600" dirty="0">
                <a:solidFill>
                  <a:schemeClr val="tx1"/>
                </a:solidFill>
                <a:latin typeface="Calibri" panose="020F0502020204030204" pitchFamily="34" charset="0"/>
              </a:rPr>
              <a:t>8)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also produce HTML reports. To access those reports go to the</a:t>
            </a:r>
            <a:r>
              <a:rPr lang="en-US" sz="1600" b="1" dirty="0">
                <a:solidFill>
                  <a:schemeClr val="tx1"/>
                </a:solidFill>
                <a:latin typeface="Calibri" panose="020F0502020204030204" pitchFamily="34" charset="0"/>
              </a:rPr>
              <a:t> </a:t>
            </a:r>
            <a:r>
              <a:rPr lang="en-US" sz="1600" b="1" dirty="0" err="1">
                <a:solidFill>
                  <a:schemeClr val="tx1"/>
                </a:solidFill>
                <a:latin typeface="Calibri" panose="020F0502020204030204" pitchFamily="34" charset="0"/>
              </a:rPr>
              <a:t>Project</a:t>
            </a:r>
            <a:r>
              <a:rPr lang="en-US" sz="1600" dirty="0" err="1">
                <a:solidFill>
                  <a:schemeClr val="tx1"/>
                </a:solidFill>
                <a:latin typeface="Calibri" panose="020F0502020204030204" pitchFamily="34" charset="0"/>
              </a:rPr>
              <a:t>directory</a:t>
            </a:r>
            <a:r>
              <a:rPr lang="en-US" sz="1600" dirty="0">
                <a:solidFill>
                  <a:schemeClr val="tx1"/>
                </a:solidFill>
                <a:latin typeface="Calibri" panose="020F0502020204030204" pitchFamily="34" charset="0"/>
              </a:rPr>
              <a:t> and open </a:t>
            </a:r>
            <a:r>
              <a:rPr lang="en-US" sz="1600" b="1" dirty="0">
                <a:solidFill>
                  <a:schemeClr val="tx1"/>
                </a:solidFill>
                <a:latin typeface="Calibri" panose="020F0502020204030204" pitchFamily="34" charset="0"/>
              </a:rPr>
              <a:t>test-    	output</a:t>
            </a:r>
            <a:r>
              <a:rPr lang="en-US" sz="1600" dirty="0">
                <a:solidFill>
                  <a:schemeClr val="tx1"/>
                </a:solidFill>
                <a:latin typeface="Calibri" panose="020F0502020204030204" pitchFamily="34" charset="0"/>
              </a:rPr>
              <a:t> folder.</a:t>
            </a:r>
          </a:p>
        </p:txBody>
      </p:sp>
      <p:pic>
        <p:nvPicPr>
          <p:cNvPr id="4" name="Picture 3"/>
          <p:cNvPicPr>
            <a:picLocks noChangeAspect="1"/>
          </p:cNvPicPr>
          <p:nvPr/>
        </p:nvPicPr>
        <p:blipFill>
          <a:blip r:embed="rId3"/>
          <a:stretch>
            <a:fillRect/>
          </a:stretch>
        </p:blipFill>
        <p:spPr>
          <a:xfrm>
            <a:off x="846668" y="855406"/>
            <a:ext cx="7451758" cy="3903407"/>
          </a:xfrm>
          <a:prstGeom prst="rect">
            <a:avLst/>
          </a:prstGeom>
        </p:spPr>
      </p:pic>
    </p:spTree>
    <p:extLst>
      <p:ext uri="{BB962C8B-B14F-4D97-AF65-F5344CB8AC3E}">
        <p14:creationId xmlns:p14="http://schemas.microsoft.com/office/powerpoint/2010/main" val="821047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749646"/>
          </a:xfrm>
        </p:spPr>
        <p:txBody>
          <a:bodyPr/>
          <a:lstStyle/>
          <a:p>
            <a:pPr algn="l">
              <a:lnSpc>
                <a:spcPct val="150000"/>
              </a:lnSpc>
            </a:pPr>
            <a:r>
              <a:rPr lang="en-US" sz="1600" dirty="0">
                <a:solidFill>
                  <a:schemeClr val="tx1"/>
                </a:solidFill>
                <a:latin typeface="Calibri" panose="020F0502020204030204" pitchFamily="34" charset="0"/>
              </a:rPr>
              <a:t>9) Open ‘</a:t>
            </a:r>
            <a:r>
              <a:rPr lang="en-US" sz="1600" b="1" dirty="0">
                <a:solidFill>
                  <a:schemeClr val="tx1"/>
                </a:solidFill>
                <a:latin typeface="Calibri" panose="020F0502020204030204" pitchFamily="34" charset="0"/>
              </a:rPr>
              <a:t>emailable-report.html</a:t>
            </a:r>
            <a:r>
              <a:rPr lang="en-US" sz="1600" dirty="0">
                <a:solidFill>
                  <a:schemeClr val="tx1"/>
                </a:solidFill>
                <a:latin typeface="Calibri" panose="020F0502020204030204" pitchFamily="34" charset="0"/>
              </a:rPr>
              <a:t>‘, as this is a html report open it with browser.</a:t>
            </a:r>
          </a:p>
        </p:txBody>
      </p:sp>
      <p:pic>
        <p:nvPicPr>
          <p:cNvPr id="2" name="Picture 1"/>
          <p:cNvPicPr>
            <a:picLocks noChangeAspect="1"/>
          </p:cNvPicPr>
          <p:nvPr/>
        </p:nvPicPr>
        <p:blipFill>
          <a:blip r:embed="rId3"/>
          <a:stretch>
            <a:fillRect/>
          </a:stretch>
        </p:blipFill>
        <p:spPr>
          <a:xfrm>
            <a:off x="529143" y="521110"/>
            <a:ext cx="8085714" cy="3972232"/>
          </a:xfrm>
          <a:prstGeom prst="rect">
            <a:avLst/>
          </a:prstGeom>
        </p:spPr>
      </p:pic>
    </p:spTree>
    <p:extLst>
      <p:ext uri="{BB962C8B-B14F-4D97-AF65-F5344CB8AC3E}">
        <p14:creationId xmlns:p14="http://schemas.microsoft.com/office/powerpoint/2010/main" val="1575034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749646"/>
          </a:xfrm>
        </p:spPr>
        <p:txBody>
          <a:bodyPr/>
          <a:lstStyle/>
          <a:p>
            <a:pPr algn="l">
              <a:lnSpc>
                <a:spcPct val="150000"/>
              </a:lnSpc>
            </a:pPr>
            <a:r>
              <a:rPr lang="en-US" sz="1600" dirty="0">
                <a:solidFill>
                  <a:schemeClr val="tx1"/>
                </a:solidFill>
                <a:latin typeface="Calibri" panose="020F0502020204030204" pitchFamily="34" charset="0"/>
              </a:rPr>
              <a:t>10)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also produce ‘</a:t>
            </a:r>
            <a:r>
              <a:rPr lang="en-US" sz="1600" b="1" dirty="0">
                <a:solidFill>
                  <a:schemeClr val="tx1"/>
                </a:solidFill>
                <a:latin typeface="Calibri" panose="020F0502020204030204" pitchFamily="34" charset="0"/>
              </a:rPr>
              <a:t>index.html</a:t>
            </a:r>
            <a:r>
              <a:rPr lang="en-US" sz="1600" dirty="0">
                <a:solidFill>
                  <a:schemeClr val="tx1"/>
                </a:solidFill>
                <a:latin typeface="Calibri" panose="020F0502020204030204" pitchFamily="34" charset="0"/>
              </a:rPr>
              <a:t>‘ report and it resides in the same </a:t>
            </a:r>
            <a:r>
              <a:rPr lang="en-US" sz="1600" b="1" dirty="0">
                <a:solidFill>
                  <a:schemeClr val="tx1"/>
                </a:solidFill>
                <a:latin typeface="Calibri" panose="020F0502020204030204" pitchFamily="34" charset="0"/>
              </a:rPr>
              <a:t>test-output</a:t>
            </a:r>
            <a:r>
              <a:rPr lang="en-US" sz="1600" dirty="0">
                <a:solidFill>
                  <a:schemeClr val="tx1"/>
                </a:solidFill>
                <a:latin typeface="Calibri" panose="020F0502020204030204" pitchFamily="34" charset="0"/>
              </a:rPr>
              <a:t> folder. This reports gives the link to all the different component of the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reports like </a:t>
            </a:r>
            <a:r>
              <a:rPr lang="en-US" sz="1600" b="1" dirty="0">
                <a:solidFill>
                  <a:schemeClr val="tx1"/>
                </a:solidFill>
                <a:latin typeface="Calibri" panose="020F0502020204030204" pitchFamily="34" charset="0"/>
              </a:rPr>
              <a:t>Groups</a:t>
            </a:r>
            <a:r>
              <a:rPr lang="en-US" sz="1600" dirty="0">
                <a:solidFill>
                  <a:schemeClr val="tx1"/>
                </a:solidFill>
                <a:latin typeface="Calibri" panose="020F0502020204030204" pitchFamily="34" charset="0"/>
              </a:rPr>
              <a:t> &amp; </a:t>
            </a:r>
            <a:r>
              <a:rPr lang="en-US" sz="1600" b="1" dirty="0">
                <a:solidFill>
                  <a:schemeClr val="tx1"/>
                </a:solidFill>
                <a:latin typeface="Calibri" panose="020F0502020204030204" pitchFamily="34" charset="0"/>
              </a:rPr>
              <a:t>Reporter Output</a:t>
            </a:r>
            <a:r>
              <a:rPr lang="en-US" sz="1600" dirty="0">
                <a:solidFill>
                  <a:schemeClr val="tx1"/>
                </a:solidFill>
                <a:latin typeface="Calibri" panose="020F0502020204030204" pitchFamily="34" charset="0"/>
              </a:rPr>
              <a:t>. On clicking these will display detailed descriptions of execution. In the advance chapter of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we will go though each of the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topics.</a:t>
            </a:r>
          </a:p>
        </p:txBody>
      </p:sp>
      <p:pic>
        <p:nvPicPr>
          <p:cNvPr id="4" name="Picture 3"/>
          <p:cNvPicPr>
            <a:picLocks noChangeAspect="1"/>
          </p:cNvPicPr>
          <p:nvPr/>
        </p:nvPicPr>
        <p:blipFill>
          <a:blip r:embed="rId3"/>
          <a:stretch>
            <a:fillRect/>
          </a:stretch>
        </p:blipFill>
        <p:spPr>
          <a:xfrm>
            <a:off x="921046" y="1681314"/>
            <a:ext cx="6875935" cy="2867415"/>
          </a:xfrm>
          <a:prstGeom prst="rect">
            <a:avLst/>
          </a:prstGeom>
        </p:spPr>
      </p:pic>
    </p:spTree>
    <p:extLst>
      <p:ext uri="{BB962C8B-B14F-4D97-AF65-F5344CB8AC3E}">
        <p14:creationId xmlns:p14="http://schemas.microsoft.com/office/powerpoint/2010/main" val="211454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749646"/>
          </a:xfrm>
        </p:spPr>
        <p:txBody>
          <a:bodyPr/>
          <a:lstStyle/>
          <a:p>
            <a:pPr algn="l">
              <a:lnSpc>
                <a:spcPct val="150000"/>
              </a:lnSpc>
            </a:pPr>
            <a:endParaRPr lang="en-US" sz="1600" dirty="0">
              <a:solidFill>
                <a:schemeClr val="tx1"/>
              </a:solidFill>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368709" y="353961"/>
            <a:ext cx="8406581" cy="3952568"/>
          </a:xfrm>
          <a:prstGeom prst="rect">
            <a:avLst/>
          </a:prstGeom>
        </p:spPr>
      </p:pic>
    </p:spTree>
    <p:extLst>
      <p:ext uri="{BB962C8B-B14F-4D97-AF65-F5344CB8AC3E}">
        <p14:creationId xmlns:p14="http://schemas.microsoft.com/office/powerpoint/2010/main" val="680308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069" y="50307"/>
            <a:ext cx="6646608" cy="461665"/>
          </a:xfrm>
          <a:prstGeom prst="rect">
            <a:avLst/>
          </a:prstGeom>
        </p:spPr>
        <p:txBody>
          <a:bodyPr wrap="square">
            <a:spAutoFit/>
          </a:bodyPr>
          <a:lstStyle/>
          <a:p>
            <a:pPr>
              <a:buNone/>
            </a:pPr>
            <a:r>
              <a:rPr lang="en-US" sz="2400" b="1" dirty="0">
                <a:solidFill>
                  <a:srgbClr val="CC1F20"/>
                </a:solidFill>
                <a:latin typeface="Calibri" panose="020F0502020204030204" pitchFamily="34" charset="0"/>
              </a:rPr>
              <a:t>Introduction</a:t>
            </a:r>
          </a:p>
        </p:txBody>
      </p:sp>
      <p:sp>
        <p:nvSpPr>
          <p:cNvPr id="4" name="Rectangle 3"/>
          <p:cNvSpPr/>
          <p:nvPr/>
        </p:nvSpPr>
        <p:spPr>
          <a:xfrm>
            <a:off x="211392" y="511972"/>
            <a:ext cx="8932607" cy="3378104"/>
          </a:xfrm>
          <a:prstGeom prst="rect">
            <a:avLst/>
          </a:prstGeom>
        </p:spPr>
        <p:txBody>
          <a:bodyPr wrap="square">
            <a:spAutoFit/>
          </a:bodyPr>
          <a:lstStyle/>
          <a:p>
            <a:pPr marL="628650" lvl="1" indent="-285750">
              <a:lnSpc>
                <a:spcPct val="150000"/>
              </a:lnSpc>
              <a:buFont typeface="Wingdings" panose="05000000000000000000" pitchFamily="2" charset="2"/>
              <a:buChar char="q"/>
            </a:pPr>
            <a:r>
              <a:rPr lang="en-US" sz="1600" b="1" i="1" dirty="0" err="1">
                <a:latin typeface="Calibri" panose="020F0502020204030204" pitchFamily="34" charset="0"/>
              </a:rPr>
              <a:t>TestNG</a:t>
            </a:r>
            <a:r>
              <a:rPr lang="en-US" sz="1600" i="1" dirty="0">
                <a:latin typeface="Calibri" panose="020F0502020204030204" pitchFamily="34" charset="0"/>
              </a:rPr>
              <a:t> </a:t>
            </a:r>
            <a:r>
              <a:rPr lang="en-US" sz="1600" dirty="0">
                <a:latin typeface="Calibri" panose="020F0502020204030204" pitchFamily="34" charset="0"/>
              </a:rPr>
              <a:t>is a testing framework inspired from </a:t>
            </a:r>
            <a:r>
              <a:rPr lang="en-US" sz="1600" b="1" i="1" dirty="0">
                <a:latin typeface="Calibri" panose="020F0502020204030204" pitchFamily="34" charset="0"/>
              </a:rPr>
              <a:t>JUnit</a:t>
            </a:r>
            <a:r>
              <a:rPr lang="en-US" sz="1600" i="1" dirty="0">
                <a:latin typeface="Calibri" panose="020F0502020204030204" pitchFamily="34" charset="0"/>
              </a:rPr>
              <a:t> </a:t>
            </a:r>
            <a:r>
              <a:rPr lang="en-US" sz="1600" dirty="0">
                <a:latin typeface="Calibri" panose="020F0502020204030204" pitchFamily="34" charset="0"/>
              </a:rPr>
              <a:t>and </a:t>
            </a:r>
            <a:r>
              <a:rPr lang="en-US" sz="1600" b="1" i="1" dirty="0" err="1">
                <a:latin typeface="Calibri" panose="020F0502020204030204" pitchFamily="34" charset="0"/>
              </a:rPr>
              <a:t>NUnit</a:t>
            </a:r>
            <a:r>
              <a:rPr lang="en-US" sz="1600" i="1" dirty="0">
                <a:latin typeface="Calibri" panose="020F0502020204030204" pitchFamily="34" charset="0"/>
              </a:rPr>
              <a:t> </a:t>
            </a:r>
            <a:r>
              <a:rPr lang="en-US" sz="1600" dirty="0">
                <a:latin typeface="Calibri" panose="020F0502020204030204" pitchFamily="34" charset="0"/>
              </a:rPr>
              <a:t>but introducing some new functionality that make it more powerful and easier to use.</a:t>
            </a:r>
          </a:p>
          <a:p>
            <a:pPr marL="628650" lvl="1" indent="-285750">
              <a:lnSpc>
                <a:spcPct val="150000"/>
              </a:lnSpc>
              <a:buFont typeface="Wingdings" panose="05000000000000000000" pitchFamily="2" charset="2"/>
              <a:buChar char="q"/>
            </a:pPr>
            <a:r>
              <a:rPr lang="en-US" sz="1600" dirty="0">
                <a:latin typeface="Calibri" panose="020F0502020204030204" pitchFamily="34" charset="0"/>
              </a:rPr>
              <a:t>It is an open source automated testing framework; where </a:t>
            </a:r>
            <a:r>
              <a:rPr lang="en-US" sz="1600" b="1" i="1" dirty="0">
                <a:latin typeface="Calibri" panose="020F0502020204030204" pitchFamily="34" charset="0"/>
              </a:rPr>
              <a:t>NG</a:t>
            </a:r>
            <a:r>
              <a:rPr lang="en-US" sz="1600" i="1" dirty="0">
                <a:latin typeface="Calibri" panose="020F0502020204030204" pitchFamily="34" charset="0"/>
              </a:rPr>
              <a:t> of </a:t>
            </a:r>
            <a:r>
              <a:rPr lang="en-US" sz="1600" i="1" dirty="0" err="1">
                <a:latin typeface="Calibri" panose="020F0502020204030204" pitchFamily="34" charset="0"/>
              </a:rPr>
              <a:t>Test</a:t>
            </a:r>
            <a:r>
              <a:rPr lang="en-US" sz="1600" b="1" i="1" dirty="0" err="1">
                <a:latin typeface="Calibri" panose="020F0502020204030204" pitchFamily="34" charset="0"/>
              </a:rPr>
              <a:t>NG</a:t>
            </a:r>
            <a:r>
              <a:rPr lang="en-US" sz="1600" i="1" dirty="0">
                <a:latin typeface="Calibri" panose="020F0502020204030204" pitchFamily="34" charset="0"/>
              </a:rPr>
              <a:t> means </a:t>
            </a:r>
            <a:r>
              <a:rPr lang="en-US" sz="1600" b="1" i="1" dirty="0">
                <a:latin typeface="Calibri" panose="020F0502020204030204" pitchFamily="34" charset="0"/>
              </a:rPr>
              <a:t>N</a:t>
            </a:r>
            <a:r>
              <a:rPr lang="en-US" sz="1600" i="1" dirty="0">
                <a:latin typeface="Calibri" panose="020F0502020204030204" pitchFamily="34" charset="0"/>
              </a:rPr>
              <a:t>ext </a:t>
            </a:r>
            <a:r>
              <a:rPr lang="en-US" sz="1600" b="1" i="1" dirty="0">
                <a:latin typeface="Calibri" panose="020F0502020204030204" pitchFamily="34" charset="0"/>
              </a:rPr>
              <a:t>G</a:t>
            </a:r>
            <a:r>
              <a:rPr lang="en-US" sz="1600" i="1" dirty="0">
                <a:latin typeface="Calibri" panose="020F0502020204030204" pitchFamily="34" charset="0"/>
              </a:rPr>
              <a:t>eneration</a:t>
            </a:r>
            <a:r>
              <a:rPr lang="en-US" sz="1600" dirty="0">
                <a:latin typeface="Calibri" panose="020F0502020204030204" pitchFamily="34" charset="0"/>
              </a:rPr>
              <a:t>. </a:t>
            </a:r>
            <a:r>
              <a:rPr lang="en-US" sz="1600" dirty="0" err="1">
                <a:latin typeface="Calibri" panose="020F0502020204030204" pitchFamily="34" charset="0"/>
              </a:rPr>
              <a:t>TestNG</a:t>
            </a:r>
            <a:r>
              <a:rPr lang="en-US" sz="1600" dirty="0">
                <a:latin typeface="Calibri" panose="020F0502020204030204" pitchFamily="34" charset="0"/>
              </a:rPr>
              <a:t> is similar to JUnit but it is much more powerful than JUnit but still it’s inspired by JUnit. It is designed to be better than JUnit, especially when testing integrated classes. Pay special thanks to </a:t>
            </a:r>
            <a:r>
              <a:rPr lang="en-US" sz="1600" i="1" dirty="0">
                <a:latin typeface="Calibri" panose="020F0502020204030204" pitchFamily="34" charset="0"/>
              </a:rPr>
              <a:t>Cedric </a:t>
            </a:r>
            <a:r>
              <a:rPr lang="en-US" sz="1600" i="1" dirty="0" err="1">
                <a:latin typeface="Calibri" panose="020F0502020204030204" pitchFamily="34" charset="0"/>
              </a:rPr>
              <a:t>Beust</a:t>
            </a:r>
            <a:r>
              <a:rPr lang="en-US" sz="1600" i="1" dirty="0">
                <a:latin typeface="Calibri" panose="020F0502020204030204" pitchFamily="34" charset="0"/>
              </a:rPr>
              <a:t> who is the creator of </a:t>
            </a:r>
            <a:r>
              <a:rPr lang="en-US" sz="1600" i="1" dirty="0" err="1">
                <a:latin typeface="Calibri" panose="020F0502020204030204" pitchFamily="34" charset="0"/>
              </a:rPr>
              <a:t>TestNG</a:t>
            </a:r>
            <a:r>
              <a:rPr lang="en-US" sz="1600" dirty="0">
                <a:latin typeface="Calibri" panose="020F0502020204030204" pitchFamily="34" charset="0"/>
              </a:rPr>
              <a:t>.</a:t>
            </a:r>
          </a:p>
          <a:p>
            <a:pPr marL="628650" lvl="1" indent="-285750">
              <a:lnSpc>
                <a:spcPct val="150000"/>
              </a:lnSpc>
              <a:buFont typeface="Wingdings" panose="05000000000000000000" pitchFamily="2" charset="2"/>
              <a:buChar char="q"/>
            </a:pPr>
            <a:r>
              <a:rPr lang="en-US" sz="1600" dirty="0" err="1">
                <a:latin typeface="Calibri" panose="020F0502020204030204" pitchFamily="34" charset="0"/>
              </a:rPr>
              <a:t>TestNG</a:t>
            </a:r>
            <a:r>
              <a:rPr lang="en-US" sz="1600" dirty="0">
                <a:latin typeface="Calibri" panose="020F0502020204030204" pitchFamily="34" charset="0"/>
              </a:rPr>
              <a:t> eliminates most of the limitations of the older framework and gives the developer the ability to write more flexible and powerful tests with help of easy annotations, grouping, sequencing &amp; parametrizing.</a:t>
            </a:r>
          </a:p>
        </p:txBody>
      </p:sp>
    </p:spTree>
    <p:extLst>
      <p:ext uri="{BB962C8B-B14F-4D97-AF65-F5344CB8AC3E}">
        <p14:creationId xmlns:p14="http://schemas.microsoft.com/office/powerpoint/2010/main" val="1886134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521775"/>
          </a:xfrm>
        </p:spPr>
        <p:txBody>
          <a:bodyPr/>
          <a:lstStyle/>
          <a:p>
            <a:pPr algn="l">
              <a:lnSpc>
                <a:spcPct val="150000"/>
              </a:lnSpc>
            </a:pPr>
            <a:r>
              <a:rPr lang="en-US" sz="2400" dirty="0">
                <a:solidFill>
                  <a:srgbClr val="CC1F20"/>
                </a:solidFill>
                <a:latin typeface="Calibri" panose="020F0502020204030204" pitchFamily="34" charset="0"/>
                <a:cs typeface="Helvetica Light"/>
              </a:rPr>
              <a:t>Annotations, Groups, &amp; </a:t>
            </a:r>
            <a:r>
              <a:rPr lang="en-US" sz="2400" dirty="0" err="1">
                <a:solidFill>
                  <a:srgbClr val="CC1F20"/>
                </a:solidFill>
                <a:latin typeface="Calibri" panose="020F0502020204030204" pitchFamily="34" charset="0"/>
                <a:cs typeface="Helvetica Light"/>
              </a:rPr>
              <a:t>DependOn</a:t>
            </a:r>
            <a:r>
              <a:rPr lang="en-US" sz="2400" dirty="0">
                <a:solidFill>
                  <a:srgbClr val="CC1F20"/>
                </a:solidFill>
                <a:latin typeface="Calibri" panose="020F0502020204030204" pitchFamily="34" charset="0"/>
                <a:cs typeface="Helvetica Light"/>
              </a:rPr>
              <a:t/>
            </a:r>
            <a:br>
              <a:rPr lang="en-US" sz="2400" dirty="0">
                <a:solidFill>
                  <a:srgbClr val="CC1F20"/>
                </a:solidFill>
                <a:latin typeface="Calibri" panose="020F0502020204030204" pitchFamily="34" charset="0"/>
                <a:cs typeface="Helvetica Light"/>
              </a:rPr>
            </a:br>
            <a:r>
              <a:rPr lang="en-US" sz="1600" dirty="0">
                <a:solidFill>
                  <a:schemeClr val="tx1">
                    <a:lumMod val="75000"/>
                    <a:lumOff val="25000"/>
                  </a:schemeClr>
                </a:solidFill>
                <a:latin typeface="Calibri" panose="020F0502020204030204" pitchFamily="34" charset="0"/>
                <a:cs typeface="Helvetica Light"/>
              </a:rPr>
              <a:t/>
            </a:r>
            <a:br>
              <a:rPr lang="en-US" sz="1600" dirty="0">
                <a:solidFill>
                  <a:schemeClr val="tx1">
                    <a:lumMod val="75000"/>
                    <a:lumOff val="25000"/>
                  </a:schemeClr>
                </a:solidFill>
                <a:latin typeface="Calibri" panose="020F0502020204030204" pitchFamily="34" charset="0"/>
                <a:cs typeface="Helvetica Light"/>
              </a:rPr>
            </a:br>
            <a:endParaRPr lang="en-US" sz="1600" dirty="0">
              <a:solidFill>
                <a:schemeClr val="tx1"/>
              </a:solidFill>
              <a:latin typeface="Calibri" panose="020F0502020204030204" pitchFamily="34" charset="0"/>
            </a:endParaRPr>
          </a:p>
        </p:txBody>
      </p:sp>
      <p:sp>
        <p:nvSpPr>
          <p:cNvPr id="2" name="Rectangle 1"/>
          <p:cNvSpPr/>
          <p:nvPr/>
        </p:nvSpPr>
        <p:spPr>
          <a:xfrm>
            <a:off x="358878" y="608759"/>
            <a:ext cx="8785122" cy="2824106"/>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err="1">
                <a:solidFill>
                  <a:srgbClr val="C00000"/>
                </a:solidFill>
                <a:latin typeface="Calibri" panose="020F0502020204030204" pitchFamily="34" charset="0"/>
              </a:rPr>
              <a:t>TestNG</a:t>
            </a:r>
            <a:r>
              <a:rPr lang="en-US" sz="2400" dirty="0">
                <a:solidFill>
                  <a:srgbClr val="C00000"/>
                </a:solidFill>
                <a:latin typeface="Calibri" panose="020F0502020204030204" pitchFamily="34" charset="0"/>
              </a:rPr>
              <a:t> Annotations</a:t>
            </a:r>
            <a:endParaRPr lang="en-US" sz="1600" dirty="0">
              <a:solidFill>
                <a:srgbClr val="303030"/>
              </a:solidFill>
              <a:latin typeface="Calibri" panose="020F0502020204030204" pitchFamily="34" charset="0"/>
            </a:endParaRPr>
          </a:p>
          <a:p>
            <a:pPr marL="971550" lvl="2"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In the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Introduction chapter we have came across different annotations used in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Framework but so far we have used just three(Before, After &amp; Test). All though these are the most frequently used annotations but who know how far you will go with your framework and may like to use other useful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annotations.</a:t>
            </a:r>
          </a:p>
          <a:p>
            <a:pPr marL="971550" lvl="2" indent="-285750">
              <a:lnSpc>
                <a:spcPct val="150000"/>
              </a:lnSpc>
              <a:buFont typeface="Wingdings" panose="05000000000000000000" pitchFamily="2" charset="2"/>
              <a:buChar char="q"/>
            </a:pPr>
            <a:r>
              <a:rPr lang="en-US" sz="1600" dirty="0">
                <a:latin typeface="Calibri" panose="020F0502020204030204" pitchFamily="34" charset="0"/>
              </a:rPr>
              <a:t>Before that I would like you to give a small idea on Annotations hierarchy or Annotations levels in </a:t>
            </a:r>
            <a:r>
              <a:rPr lang="en-US" sz="1600" dirty="0" err="1">
                <a:latin typeface="Calibri" panose="020F0502020204030204" pitchFamily="34" charset="0"/>
              </a:rPr>
              <a:t>TestNG</a:t>
            </a:r>
            <a:r>
              <a:rPr lang="en-US" sz="1600" dirty="0">
                <a:latin typeface="Calibri" panose="020F0502020204030204" pitchFamily="34" charset="0"/>
              </a:rPr>
              <a:t>.</a:t>
            </a:r>
          </a:p>
        </p:txBody>
      </p:sp>
    </p:spTree>
    <p:extLst>
      <p:ext uri="{BB962C8B-B14F-4D97-AF65-F5344CB8AC3E}">
        <p14:creationId xmlns:p14="http://schemas.microsoft.com/office/powerpoint/2010/main" val="18247565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521775"/>
          </a:xfrm>
        </p:spPr>
        <p:txBody>
          <a:bodyPr/>
          <a:lstStyle/>
          <a:p>
            <a:pPr algn="l"/>
            <a:r>
              <a:rPr lang="en-US" sz="1600" dirty="0">
                <a:solidFill>
                  <a:schemeClr val="tx1"/>
                </a:solidFill>
                <a:latin typeface="Calibri" panose="020F0502020204030204" pitchFamily="34" charset="0"/>
              </a:rPr>
              <a:t>&lt;suite&gt;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&lt;test&gt;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&lt;classes&gt;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&lt;method&gt;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&lt;test&gt;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&lt;/method&gt;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&lt;/classes&gt;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&lt;/test&gt;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&lt;/suite&gt;</a:t>
            </a:r>
          </a:p>
        </p:txBody>
      </p:sp>
      <p:sp>
        <p:nvSpPr>
          <p:cNvPr id="8" name="Right Arrow 7"/>
          <p:cNvSpPr/>
          <p:nvPr/>
        </p:nvSpPr>
        <p:spPr>
          <a:xfrm>
            <a:off x="2713703" y="1966452"/>
            <a:ext cx="2428568" cy="34412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142271" y="1887794"/>
            <a:ext cx="1759974" cy="6882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Calibri" panose="020F0502020204030204" pitchFamily="34" charset="0"/>
              </a:rPr>
              <a:t>Annotations hierarchy</a:t>
            </a:r>
            <a:endParaRPr lang="en-US" dirty="0">
              <a:solidFill>
                <a:srgbClr val="FF0000"/>
              </a:solidFill>
            </a:endParaRPr>
          </a:p>
        </p:txBody>
      </p:sp>
    </p:spTree>
    <p:extLst>
      <p:ext uri="{BB962C8B-B14F-4D97-AF65-F5344CB8AC3E}">
        <p14:creationId xmlns:p14="http://schemas.microsoft.com/office/powerpoint/2010/main" val="3627263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29927"/>
            <a:ext cx="9144000" cy="452431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It says that @Test is the smallest annotation here. @Method will be executed first, before and after the execution of @Test. The same way @Class will be executed first, before and after the execution of @Method and so on.</a:t>
            </a:r>
          </a:p>
          <a:p>
            <a:pPr marL="285750" indent="-285750">
              <a:lnSpc>
                <a:spcPct val="150000"/>
              </a:lnSpc>
              <a:buFont typeface="Wingdings" panose="05000000000000000000" pitchFamily="2" charset="2"/>
              <a:buChar char="q"/>
            </a:pPr>
            <a:r>
              <a:rPr lang="en-US" sz="1600" dirty="0">
                <a:latin typeface="Calibri" panose="020F0502020204030204" pitchFamily="34" charset="0"/>
              </a:rPr>
              <a:t>Now with the below example it will be clear to you easily.</a:t>
            </a:r>
          </a:p>
          <a:p>
            <a:pPr marL="285750" indent="-285750">
              <a:lnSpc>
                <a:spcPct val="150000"/>
              </a:lnSpc>
              <a:buFont typeface="Wingdings" panose="05000000000000000000" pitchFamily="2" charset="2"/>
              <a:buChar char="q"/>
            </a:pPr>
            <a:r>
              <a:rPr lang="en-US" sz="1600" b="1" dirty="0">
                <a:solidFill>
                  <a:srgbClr val="C00000"/>
                </a:solidFill>
                <a:latin typeface="Calibri" panose="020F0502020204030204" pitchFamily="34" charset="0"/>
              </a:rPr>
              <a:t>Program</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package </a:t>
            </a:r>
            <a:r>
              <a:rPr lang="en-US" sz="1600" dirty="0" err="1">
                <a:latin typeface="Calibri" panose="020F0502020204030204" pitchFamily="34" charset="0"/>
              </a:rPr>
              <a:t>automationFramework</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org.testng.annotations.AfterClass</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org.testng.annotations.AfterMethod</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org.testng.annotations.AfterSuite</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org.testng.annotations.AfterTest</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org.testng.annotations.BeforeClass</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org.testng.annotations.BeforeMethod</a:t>
            </a:r>
            <a:r>
              <a:rPr lang="en-US" sz="1600" dirty="0">
                <a:latin typeface="Calibri" panose="020F0502020204030204" pitchFamily="34" charset="0"/>
              </a:rPr>
              <a:t>;</a:t>
            </a:r>
          </a:p>
        </p:txBody>
      </p:sp>
    </p:spTree>
    <p:extLst>
      <p:ext uri="{BB962C8B-B14F-4D97-AF65-F5344CB8AC3E}">
        <p14:creationId xmlns:p14="http://schemas.microsoft.com/office/powerpoint/2010/main" val="1882092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2" name="Rectangle 1"/>
          <p:cNvSpPr/>
          <p:nvPr/>
        </p:nvSpPr>
        <p:spPr>
          <a:xfrm>
            <a:off x="0" y="9167"/>
            <a:ext cx="9144000" cy="4524315"/>
          </a:xfrm>
          <a:prstGeom prst="rect">
            <a:avLst/>
          </a:prstGeom>
        </p:spPr>
        <p:txBody>
          <a:bodyPr wrap="square">
            <a:spAutoFit/>
          </a:bodyPr>
          <a:lstStyle/>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org.testng.annotations.BeforeSuite</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org.testng.annotations.BeforeTest</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org.testng.annotations.Test</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public class Sequencing {</a:t>
            </a:r>
          </a:p>
          <a:p>
            <a:pPr lvl="1">
              <a:lnSpc>
                <a:spcPct val="150000"/>
              </a:lnSpc>
            </a:pPr>
            <a:r>
              <a:rPr lang="en-US" sz="1600" dirty="0">
                <a:latin typeface="Calibri" panose="020F0502020204030204" pitchFamily="34" charset="0"/>
              </a:rPr>
              <a:t>@Test</a:t>
            </a:r>
          </a:p>
          <a:p>
            <a:pPr lvl="1">
              <a:lnSpc>
                <a:spcPct val="150000"/>
              </a:lnSpc>
            </a:pPr>
            <a:r>
              <a:rPr lang="en-US" sz="1600" dirty="0">
                <a:latin typeface="Calibri" panose="020F0502020204030204" pitchFamily="34" charset="0"/>
              </a:rPr>
              <a:t>public void testCase1() {</a:t>
            </a:r>
          </a:p>
          <a:p>
            <a:pPr lvl="1">
              <a:lnSpc>
                <a:spcPct val="150000"/>
              </a:lnSpc>
            </a:pPr>
            <a:r>
              <a:rPr lang="en-US" sz="1600" dirty="0" err="1">
                <a:latin typeface="Calibri" panose="020F0502020204030204" pitchFamily="34" charset="0"/>
              </a:rPr>
              <a:t>System.</a:t>
            </a:r>
            <a:r>
              <a:rPr lang="en-US" sz="1600" i="1" dirty="0" err="1">
                <a:latin typeface="Calibri" panose="020F0502020204030204" pitchFamily="34" charset="0"/>
              </a:rPr>
              <a:t>out.println</a:t>
            </a:r>
            <a:r>
              <a:rPr lang="en-US" sz="1600" i="1" dirty="0">
                <a:latin typeface="Calibri" panose="020F0502020204030204" pitchFamily="34" charset="0"/>
              </a:rPr>
              <a:t>("This is the Test Case 1");</a:t>
            </a:r>
          </a:p>
          <a:p>
            <a:pPr lvl="1">
              <a:lnSpc>
                <a:spcPct val="150000"/>
              </a:lnSpc>
            </a:pP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@Test</a:t>
            </a:r>
          </a:p>
          <a:p>
            <a:pPr lvl="1">
              <a:lnSpc>
                <a:spcPct val="150000"/>
              </a:lnSpc>
            </a:pPr>
            <a:r>
              <a:rPr lang="en-US" sz="1600" dirty="0">
                <a:latin typeface="Calibri" panose="020F0502020204030204" pitchFamily="34" charset="0"/>
              </a:rPr>
              <a:t>public void testCase2() {</a:t>
            </a:r>
          </a:p>
          <a:p>
            <a:pPr lvl="1">
              <a:lnSpc>
                <a:spcPct val="150000"/>
              </a:lnSpc>
            </a:pPr>
            <a:r>
              <a:rPr lang="en-US" sz="1600" dirty="0" err="1">
                <a:latin typeface="Calibri" panose="020F0502020204030204" pitchFamily="34" charset="0"/>
              </a:rPr>
              <a:t>System.</a:t>
            </a:r>
            <a:r>
              <a:rPr lang="en-US" sz="1600" i="1" dirty="0" err="1">
                <a:latin typeface="Calibri" panose="020F0502020204030204" pitchFamily="34" charset="0"/>
              </a:rPr>
              <a:t>out.println</a:t>
            </a:r>
            <a:r>
              <a:rPr lang="en-US" sz="1600" i="1" dirty="0">
                <a:latin typeface="Calibri" panose="020F0502020204030204" pitchFamily="34" charset="0"/>
              </a:rPr>
              <a:t>("This is the Test Case 2");</a:t>
            </a:r>
          </a:p>
          <a:p>
            <a:pPr lvl="1">
              <a:lnSpc>
                <a:spcPct val="150000"/>
              </a:lnSpc>
            </a:pPr>
            <a:r>
              <a:rPr lang="en-US" sz="1600" dirty="0">
                <a:latin typeface="Calibri" panose="020F0502020204030204" pitchFamily="34" charset="0"/>
              </a:rPr>
              <a:t>}</a:t>
            </a:r>
          </a:p>
        </p:txBody>
      </p:sp>
    </p:spTree>
    <p:extLst>
      <p:ext uri="{BB962C8B-B14F-4D97-AF65-F5344CB8AC3E}">
        <p14:creationId xmlns:p14="http://schemas.microsoft.com/office/powerpoint/2010/main" val="8875875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2" name="Rectangle 1"/>
          <p:cNvSpPr/>
          <p:nvPr/>
        </p:nvSpPr>
        <p:spPr>
          <a:xfrm>
            <a:off x="0" y="9167"/>
            <a:ext cx="9144000" cy="4486100"/>
          </a:xfrm>
          <a:prstGeom prst="rect">
            <a:avLst/>
          </a:prstGeom>
        </p:spPr>
        <p:txBody>
          <a:bodyPr wrap="square">
            <a:spAutoFit/>
          </a:bodyPr>
          <a:lstStyle/>
          <a:p>
            <a:pPr lvl="1">
              <a:lnSpc>
                <a:spcPct val="150000"/>
              </a:lnSpc>
            </a:pPr>
            <a:r>
              <a:rPr lang="en-US" sz="1600" dirty="0">
                <a:latin typeface="Calibri" panose="020F0502020204030204" pitchFamily="34" charset="0"/>
              </a:rPr>
              <a:t>@</a:t>
            </a:r>
            <a:r>
              <a:rPr lang="en-US" sz="1600" dirty="0" err="1">
                <a:latin typeface="Calibri" panose="020F0502020204030204" pitchFamily="34" charset="0"/>
              </a:rPr>
              <a:t>BeforeMethod</a:t>
            </a:r>
            <a:endParaRPr lang="en-US" sz="1600" dirty="0">
              <a:latin typeface="Calibri" panose="020F0502020204030204" pitchFamily="34" charset="0"/>
            </a:endParaRPr>
          </a:p>
          <a:p>
            <a:pPr lvl="1">
              <a:lnSpc>
                <a:spcPct val="150000"/>
              </a:lnSpc>
            </a:pPr>
            <a:r>
              <a:rPr lang="en-US" sz="1600" dirty="0">
                <a:latin typeface="Calibri" panose="020F0502020204030204" pitchFamily="34" charset="0"/>
              </a:rPr>
              <a:t>public void </a:t>
            </a:r>
            <a:r>
              <a:rPr lang="en-US" sz="1600" dirty="0" err="1">
                <a:latin typeface="Calibri" panose="020F0502020204030204" pitchFamily="34" charset="0"/>
              </a:rPr>
              <a:t>beforeMethod</a:t>
            </a:r>
            <a:r>
              <a:rPr lang="en-US" sz="1600" dirty="0">
                <a:latin typeface="Calibri" panose="020F0502020204030204" pitchFamily="34" charset="0"/>
              </a:rPr>
              <a:t>() {</a:t>
            </a:r>
          </a:p>
          <a:p>
            <a:pPr lvl="1">
              <a:lnSpc>
                <a:spcPct val="150000"/>
              </a:lnSpc>
            </a:pPr>
            <a:r>
              <a:rPr lang="en-US" sz="1600" dirty="0" err="1">
                <a:latin typeface="Calibri" panose="020F0502020204030204" pitchFamily="34" charset="0"/>
              </a:rPr>
              <a:t>System.</a:t>
            </a:r>
            <a:r>
              <a:rPr lang="en-US" sz="1600" i="1" dirty="0" err="1">
                <a:latin typeface="Calibri" panose="020F0502020204030204" pitchFamily="34" charset="0"/>
              </a:rPr>
              <a:t>out.println</a:t>
            </a:r>
            <a:r>
              <a:rPr lang="en-US" sz="1600" i="1" dirty="0">
                <a:latin typeface="Calibri" panose="020F0502020204030204" pitchFamily="34" charset="0"/>
              </a:rPr>
              <a:t>("This will execute before every Method");</a:t>
            </a:r>
          </a:p>
          <a:p>
            <a:pPr lvl="1">
              <a:lnSpc>
                <a:spcPct val="150000"/>
              </a:lnSpc>
            </a:pP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a:t>
            </a:r>
            <a:r>
              <a:rPr lang="en-US" sz="1600" dirty="0" err="1">
                <a:latin typeface="Calibri" panose="020F0502020204030204" pitchFamily="34" charset="0"/>
              </a:rPr>
              <a:t>AfterMethod</a:t>
            </a:r>
            <a:endParaRPr lang="en-US" sz="1600" dirty="0">
              <a:latin typeface="Calibri" panose="020F0502020204030204" pitchFamily="34" charset="0"/>
            </a:endParaRPr>
          </a:p>
          <a:p>
            <a:pPr lvl="1">
              <a:lnSpc>
                <a:spcPct val="150000"/>
              </a:lnSpc>
            </a:pPr>
            <a:r>
              <a:rPr lang="en-US" sz="1600" dirty="0">
                <a:latin typeface="Calibri" panose="020F0502020204030204" pitchFamily="34" charset="0"/>
              </a:rPr>
              <a:t>public void </a:t>
            </a:r>
            <a:r>
              <a:rPr lang="en-US" sz="1600" dirty="0" err="1">
                <a:latin typeface="Calibri" panose="020F0502020204030204" pitchFamily="34" charset="0"/>
              </a:rPr>
              <a:t>afterMethod</a:t>
            </a:r>
            <a:r>
              <a:rPr lang="en-US" sz="1600" dirty="0">
                <a:latin typeface="Calibri" panose="020F0502020204030204" pitchFamily="34" charset="0"/>
              </a:rPr>
              <a:t>() {</a:t>
            </a:r>
          </a:p>
          <a:p>
            <a:pPr lvl="1">
              <a:lnSpc>
                <a:spcPct val="150000"/>
              </a:lnSpc>
            </a:pPr>
            <a:r>
              <a:rPr lang="en-US" sz="1600" dirty="0" err="1">
                <a:latin typeface="Calibri" panose="020F0502020204030204" pitchFamily="34" charset="0"/>
              </a:rPr>
              <a:t>System.</a:t>
            </a:r>
            <a:r>
              <a:rPr lang="en-US" sz="1600" i="1" dirty="0" err="1">
                <a:latin typeface="Calibri" panose="020F0502020204030204" pitchFamily="34" charset="0"/>
              </a:rPr>
              <a:t>out.println</a:t>
            </a:r>
            <a:r>
              <a:rPr lang="en-US" sz="1600" i="1" dirty="0">
                <a:latin typeface="Calibri" panose="020F0502020204030204" pitchFamily="34" charset="0"/>
              </a:rPr>
              <a:t>("This will execute after every Method");</a:t>
            </a:r>
          </a:p>
          <a:p>
            <a:pPr lvl="1">
              <a:lnSpc>
                <a:spcPct val="150000"/>
              </a:lnSpc>
            </a:pP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a:t>
            </a:r>
            <a:r>
              <a:rPr lang="en-US" sz="1600" dirty="0" err="1">
                <a:latin typeface="Calibri" panose="020F0502020204030204" pitchFamily="34" charset="0"/>
              </a:rPr>
              <a:t>BeforeClass</a:t>
            </a:r>
            <a:endParaRPr lang="en-US" sz="1600" dirty="0">
              <a:latin typeface="Calibri" panose="020F0502020204030204" pitchFamily="34" charset="0"/>
            </a:endParaRPr>
          </a:p>
          <a:p>
            <a:pPr lvl="1">
              <a:lnSpc>
                <a:spcPct val="150000"/>
              </a:lnSpc>
            </a:pPr>
            <a:r>
              <a:rPr lang="en-US" sz="1600" dirty="0">
                <a:latin typeface="Calibri" panose="020F0502020204030204" pitchFamily="34" charset="0"/>
              </a:rPr>
              <a:t>public void </a:t>
            </a:r>
            <a:r>
              <a:rPr lang="en-US" sz="1600" dirty="0" err="1">
                <a:latin typeface="Calibri" panose="020F0502020204030204" pitchFamily="34" charset="0"/>
              </a:rPr>
              <a:t>beforeClass</a:t>
            </a:r>
            <a:r>
              <a:rPr lang="en-US" sz="1600" dirty="0">
                <a:latin typeface="Calibri" panose="020F0502020204030204" pitchFamily="34" charset="0"/>
              </a:rPr>
              <a:t>() {</a:t>
            </a:r>
          </a:p>
          <a:p>
            <a:pPr lvl="1">
              <a:lnSpc>
                <a:spcPct val="150000"/>
              </a:lnSpc>
            </a:pPr>
            <a:r>
              <a:rPr lang="en-US" sz="1600" dirty="0" err="1">
                <a:latin typeface="Calibri" panose="020F0502020204030204" pitchFamily="34" charset="0"/>
              </a:rPr>
              <a:t>System.</a:t>
            </a:r>
            <a:r>
              <a:rPr lang="en-US" sz="1600" i="1" dirty="0" err="1">
                <a:latin typeface="Calibri" panose="020F0502020204030204" pitchFamily="34" charset="0"/>
              </a:rPr>
              <a:t>out.println</a:t>
            </a:r>
            <a:r>
              <a:rPr lang="en-US" sz="1600" i="1" dirty="0">
                <a:latin typeface="Calibri" panose="020F0502020204030204" pitchFamily="34" charset="0"/>
              </a:rPr>
              <a:t>("This will execute before the Class");</a:t>
            </a:r>
          </a:p>
          <a:p>
            <a:pPr lvl="1">
              <a:lnSpc>
                <a:spcPct val="150000"/>
              </a:lnSpc>
            </a:pPr>
            <a:r>
              <a:rPr lang="en-US" sz="1600" dirty="0">
                <a:latin typeface="Calibri" panose="020F0502020204030204" pitchFamily="34" charset="0"/>
              </a:rPr>
              <a:t>}</a:t>
            </a:r>
          </a:p>
        </p:txBody>
      </p:sp>
    </p:spTree>
    <p:extLst>
      <p:ext uri="{BB962C8B-B14F-4D97-AF65-F5344CB8AC3E}">
        <p14:creationId xmlns:p14="http://schemas.microsoft.com/office/powerpoint/2010/main" val="13056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2" name="Rectangle 1"/>
          <p:cNvSpPr/>
          <p:nvPr/>
        </p:nvSpPr>
        <p:spPr>
          <a:xfrm>
            <a:off x="0" y="9167"/>
            <a:ext cx="9144000" cy="4524315"/>
          </a:xfrm>
          <a:prstGeom prst="rect">
            <a:avLst/>
          </a:prstGeom>
        </p:spPr>
        <p:txBody>
          <a:bodyPr wrap="square">
            <a:spAutoFit/>
          </a:bodyPr>
          <a:lstStyle/>
          <a:p>
            <a:pPr lvl="1">
              <a:lnSpc>
                <a:spcPct val="150000"/>
              </a:lnSpc>
            </a:pPr>
            <a:r>
              <a:rPr lang="en-US" sz="1600" dirty="0">
                <a:latin typeface="Calibri" panose="020F0502020204030204" pitchFamily="34" charset="0"/>
              </a:rPr>
              <a:t>@</a:t>
            </a:r>
            <a:r>
              <a:rPr lang="en-US" sz="1600" dirty="0" err="1">
                <a:latin typeface="Calibri" panose="020F0502020204030204" pitchFamily="34" charset="0"/>
              </a:rPr>
              <a:t>AfterClass</a:t>
            </a:r>
            <a:endParaRPr lang="en-US" sz="1600" dirty="0">
              <a:latin typeface="Calibri" panose="020F0502020204030204" pitchFamily="34" charset="0"/>
            </a:endParaRPr>
          </a:p>
          <a:p>
            <a:pPr lvl="1">
              <a:lnSpc>
                <a:spcPct val="150000"/>
              </a:lnSpc>
            </a:pPr>
            <a:r>
              <a:rPr lang="en-US" sz="1600" dirty="0">
                <a:latin typeface="Calibri" panose="020F0502020204030204" pitchFamily="34" charset="0"/>
              </a:rPr>
              <a:t>public void </a:t>
            </a:r>
            <a:r>
              <a:rPr lang="en-US" sz="1600" dirty="0" err="1">
                <a:latin typeface="Calibri" panose="020F0502020204030204" pitchFamily="34" charset="0"/>
              </a:rPr>
              <a:t>afterClass</a:t>
            </a:r>
            <a:r>
              <a:rPr lang="en-US" sz="1600" dirty="0">
                <a:latin typeface="Calibri" panose="020F0502020204030204" pitchFamily="34" charset="0"/>
              </a:rPr>
              <a:t>() {</a:t>
            </a:r>
          </a:p>
          <a:p>
            <a:pPr lvl="1">
              <a:lnSpc>
                <a:spcPct val="150000"/>
              </a:lnSpc>
            </a:pPr>
            <a:r>
              <a:rPr lang="en-US" sz="1600" dirty="0" err="1">
                <a:latin typeface="Calibri" panose="020F0502020204030204" pitchFamily="34" charset="0"/>
              </a:rPr>
              <a:t>System.</a:t>
            </a:r>
            <a:r>
              <a:rPr lang="en-US" sz="1600" i="1" dirty="0" err="1">
                <a:latin typeface="Calibri" panose="020F0502020204030204" pitchFamily="34" charset="0"/>
              </a:rPr>
              <a:t>out.println</a:t>
            </a:r>
            <a:r>
              <a:rPr lang="en-US" sz="1600" i="1" dirty="0">
                <a:latin typeface="Calibri" panose="020F0502020204030204" pitchFamily="34" charset="0"/>
              </a:rPr>
              <a:t>("This will execute after the Class");</a:t>
            </a:r>
          </a:p>
          <a:p>
            <a:pPr lvl="1">
              <a:lnSpc>
                <a:spcPct val="150000"/>
              </a:lnSpc>
            </a:pP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a:t>
            </a:r>
            <a:r>
              <a:rPr lang="en-US" sz="1600" dirty="0" err="1">
                <a:latin typeface="Calibri" panose="020F0502020204030204" pitchFamily="34" charset="0"/>
              </a:rPr>
              <a:t>BeforeTest</a:t>
            </a:r>
            <a:endParaRPr lang="en-US" sz="1600" dirty="0">
              <a:latin typeface="Calibri" panose="020F0502020204030204" pitchFamily="34" charset="0"/>
            </a:endParaRPr>
          </a:p>
          <a:p>
            <a:pPr lvl="1">
              <a:lnSpc>
                <a:spcPct val="150000"/>
              </a:lnSpc>
            </a:pPr>
            <a:r>
              <a:rPr lang="en-US" sz="1600" dirty="0">
                <a:latin typeface="Calibri" panose="020F0502020204030204" pitchFamily="34" charset="0"/>
              </a:rPr>
              <a:t>public void </a:t>
            </a:r>
            <a:r>
              <a:rPr lang="en-US" sz="1600" dirty="0" err="1">
                <a:latin typeface="Calibri" panose="020F0502020204030204" pitchFamily="34" charset="0"/>
              </a:rPr>
              <a:t>beforeTest</a:t>
            </a:r>
            <a:r>
              <a:rPr lang="en-US" sz="1600" dirty="0">
                <a:latin typeface="Calibri" panose="020F0502020204030204" pitchFamily="34" charset="0"/>
              </a:rPr>
              <a:t>() {</a:t>
            </a:r>
          </a:p>
          <a:p>
            <a:pPr lvl="1">
              <a:lnSpc>
                <a:spcPct val="150000"/>
              </a:lnSpc>
            </a:pPr>
            <a:r>
              <a:rPr lang="en-US" sz="1600" dirty="0" err="1">
                <a:latin typeface="Calibri" panose="020F0502020204030204" pitchFamily="34" charset="0"/>
              </a:rPr>
              <a:t>System.</a:t>
            </a:r>
            <a:r>
              <a:rPr lang="en-US" sz="1600" i="1" dirty="0" err="1">
                <a:latin typeface="Calibri" panose="020F0502020204030204" pitchFamily="34" charset="0"/>
              </a:rPr>
              <a:t>out.println</a:t>
            </a:r>
            <a:r>
              <a:rPr lang="en-US" sz="1600" i="1" dirty="0">
                <a:latin typeface="Calibri" panose="020F0502020204030204" pitchFamily="34" charset="0"/>
              </a:rPr>
              <a:t>("This will execute before the Test");</a:t>
            </a:r>
          </a:p>
          <a:p>
            <a:pPr lvl="1">
              <a:lnSpc>
                <a:spcPct val="150000"/>
              </a:lnSpc>
            </a:pP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a:t>
            </a:r>
            <a:r>
              <a:rPr lang="en-US" sz="1600" dirty="0" err="1">
                <a:latin typeface="Calibri" panose="020F0502020204030204" pitchFamily="34" charset="0"/>
              </a:rPr>
              <a:t>AfterTest</a:t>
            </a:r>
            <a:endParaRPr lang="en-US" sz="1600" dirty="0">
              <a:latin typeface="Calibri" panose="020F0502020204030204" pitchFamily="34" charset="0"/>
            </a:endParaRPr>
          </a:p>
          <a:p>
            <a:pPr lvl="1">
              <a:lnSpc>
                <a:spcPct val="150000"/>
              </a:lnSpc>
            </a:pPr>
            <a:r>
              <a:rPr lang="en-US" sz="1600" dirty="0">
                <a:latin typeface="Calibri" panose="020F0502020204030204" pitchFamily="34" charset="0"/>
              </a:rPr>
              <a:t>public void </a:t>
            </a:r>
            <a:r>
              <a:rPr lang="en-US" sz="1600" dirty="0" err="1">
                <a:latin typeface="Calibri" panose="020F0502020204030204" pitchFamily="34" charset="0"/>
              </a:rPr>
              <a:t>afterTest</a:t>
            </a:r>
            <a:r>
              <a:rPr lang="en-US" sz="1600" dirty="0">
                <a:latin typeface="Calibri" panose="020F0502020204030204" pitchFamily="34" charset="0"/>
              </a:rPr>
              <a:t>() {</a:t>
            </a:r>
          </a:p>
          <a:p>
            <a:pPr lvl="1">
              <a:lnSpc>
                <a:spcPct val="150000"/>
              </a:lnSpc>
            </a:pPr>
            <a:r>
              <a:rPr lang="en-US" sz="1600" dirty="0" err="1">
                <a:latin typeface="Calibri" panose="020F0502020204030204" pitchFamily="34" charset="0"/>
              </a:rPr>
              <a:t>System.</a:t>
            </a:r>
            <a:r>
              <a:rPr lang="en-US" sz="1600" i="1" dirty="0" err="1">
                <a:latin typeface="Calibri" panose="020F0502020204030204" pitchFamily="34" charset="0"/>
              </a:rPr>
              <a:t>out.println</a:t>
            </a:r>
            <a:r>
              <a:rPr lang="en-US" sz="1600" i="1" dirty="0">
                <a:latin typeface="Calibri" panose="020F0502020204030204" pitchFamily="34" charset="0"/>
              </a:rPr>
              <a:t>("This will execute after the Test");</a:t>
            </a:r>
          </a:p>
          <a:p>
            <a:pPr lvl="1">
              <a:lnSpc>
                <a:spcPct val="150000"/>
              </a:lnSpc>
            </a:pPr>
            <a:r>
              <a:rPr lang="en-US" sz="1600" dirty="0">
                <a:latin typeface="Calibri" panose="020F0502020204030204" pitchFamily="34" charset="0"/>
              </a:rPr>
              <a:t>}</a:t>
            </a:r>
          </a:p>
        </p:txBody>
      </p:sp>
    </p:spTree>
    <p:extLst>
      <p:ext uri="{BB962C8B-B14F-4D97-AF65-F5344CB8AC3E}">
        <p14:creationId xmlns:p14="http://schemas.microsoft.com/office/powerpoint/2010/main" val="4397000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2" name="Rectangle 1"/>
          <p:cNvSpPr/>
          <p:nvPr/>
        </p:nvSpPr>
        <p:spPr>
          <a:xfrm>
            <a:off x="0" y="9167"/>
            <a:ext cx="9144000" cy="3416320"/>
          </a:xfrm>
          <a:prstGeom prst="rect">
            <a:avLst/>
          </a:prstGeom>
        </p:spPr>
        <p:txBody>
          <a:bodyPr wrap="square">
            <a:spAutoFit/>
          </a:bodyPr>
          <a:lstStyle/>
          <a:p>
            <a:pPr lvl="1">
              <a:lnSpc>
                <a:spcPct val="150000"/>
              </a:lnSpc>
            </a:pPr>
            <a:r>
              <a:rPr lang="en-US" sz="1600" dirty="0">
                <a:latin typeface="Calibri" panose="020F0502020204030204" pitchFamily="34" charset="0"/>
              </a:rPr>
              <a:t>@</a:t>
            </a:r>
            <a:r>
              <a:rPr lang="en-US" sz="1600" dirty="0" err="1">
                <a:latin typeface="Calibri" panose="020F0502020204030204" pitchFamily="34" charset="0"/>
              </a:rPr>
              <a:t>BeforeSuite</a:t>
            </a:r>
            <a:endParaRPr lang="en-US" sz="1600" dirty="0">
              <a:latin typeface="Calibri" panose="020F0502020204030204" pitchFamily="34" charset="0"/>
            </a:endParaRPr>
          </a:p>
          <a:p>
            <a:pPr lvl="1">
              <a:lnSpc>
                <a:spcPct val="150000"/>
              </a:lnSpc>
            </a:pPr>
            <a:r>
              <a:rPr lang="en-US" sz="1600" dirty="0">
                <a:latin typeface="Calibri" panose="020F0502020204030204" pitchFamily="34" charset="0"/>
              </a:rPr>
              <a:t>public void </a:t>
            </a:r>
            <a:r>
              <a:rPr lang="en-US" sz="1600" dirty="0" err="1">
                <a:latin typeface="Calibri" panose="020F0502020204030204" pitchFamily="34" charset="0"/>
              </a:rPr>
              <a:t>beforeSuite</a:t>
            </a:r>
            <a:r>
              <a:rPr lang="en-US" sz="1600" dirty="0">
                <a:latin typeface="Calibri" panose="020F0502020204030204" pitchFamily="34" charset="0"/>
              </a:rPr>
              <a:t>() {</a:t>
            </a:r>
          </a:p>
          <a:p>
            <a:pPr lvl="1">
              <a:lnSpc>
                <a:spcPct val="150000"/>
              </a:lnSpc>
            </a:pPr>
            <a:r>
              <a:rPr lang="en-US" sz="1600" dirty="0" err="1">
                <a:latin typeface="Calibri" panose="020F0502020204030204" pitchFamily="34" charset="0"/>
              </a:rPr>
              <a:t>System.</a:t>
            </a:r>
            <a:r>
              <a:rPr lang="en-US" sz="1600" i="1" dirty="0" err="1">
                <a:latin typeface="Calibri" panose="020F0502020204030204" pitchFamily="34" charset="0"/>
              </a:rPr>
              <a:t>out.println</a:t>
            </a:r>
            <a:r>
              <a:rPr lang="en-US" sz="1600" i="1" dirty="0">
                <a:latin typeface="Calibri" panose="020F0502020204030204" pitchFamily="34" charset="0"/>
              </a:rPr>
              <a:t>("This will execute before the Test Suite");</a:t>
            </a:r>
          </a:p>
          <a:p>
            <a:pPr lvl="1">
              <a:lnSpc>
                <a:spcPct val="150000"/>
              </a:lnSpc>
            </a:pP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a:t>
            </a:r>
            <a:r>
              <a:rPr lang="en-US" sz="1600" dirty="0" err="1">
                <a:latin typeface="Calibri" panose="020F0502020204030204" pitchFamily="34" charset="0"/>
              </a:rPr>
              <a:t>AfterSuite</a:t>
            </a:r>
            <a:endParaRPr lang="en-US" sz="1600" dirty="0">
              <a:latin typeface="Calibri" panose="020F0502020204030204" pitchFamily="34" charset="0"/>
            </a:endParaRPr>
          </a:p>
          <a:p>
            <a:pPr lvl="1">
              <a:lnSpc>
                <a:spcPct val="150000"/>
              </a:lnSpc>
            </a:pPr>
            <a:r>
              <a:rPr lang="en-US" sz="1600" dirty="0">
                <a:latin typeface="Calibri" panose="020F0502020204030204" pitchFamily="34" charset="0"/>
              </a:rPr>
              <a:t>public void </a:t>
            </a:r>
            <a:r>
              <a:rPr lang="en-US" sz="1600" dirty="0" err="1">
                <a:latin typeface="Calibri" panose="020F0502020204030204" pitchFamily="34" charset="0"/>
              </a:rPr>
              <a:t>afterSuite</a:t>
            </a:r>
            <a:r>
              <a:rPr lang="en-US" sz="1600" dirty="0">
                <a:latin typeface="Calibri" panose="020F0502020204030204" pitchFamily="34" charset="0"/>
              </a:rPr>
              <a:t>() {</a:t>
            </a:r>
          </a:p>
          <a:p>
            <a:pPr lvl="1">
              <a:lnSpc>
                <a:spcPct val="150000"/>
              </a:lnSpc>
            </a:pPr>
            <a:r>
              <a:rPr lang="en-US" sz="1600" dirty="0" err="1">
                <a:latin typeface="Calibri" panose="020F0502020204030204" pitchFamily="34" charset="0"/>
              </a:rPr>
              <a:t>System.</a:t>
            </a:r>
            <a:r>
              <a:rPr lang="en-US" sz="1600" i="1" dirty="0" err="1">
                <a:latin typeface="Calibri" panose="020F0502020204030204" pitchFamily="34" charset="0"/>
              </a:rPr>
              <a:t>out.println</a:t>
            </a:r>
            <a:r>
              <a:rPr lang="en-US" sz="1600" i="1" dirty="0">
                <a:latin typeface="Calibri" panose="020F0502020204030204" pitchFamily="34" charset="0"/>
              </a:rPr>
              <a:t>("This will execute after the Test Suite");</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a:t>
            </a:r>
          </a:p>
        </p:txBody>
      </p:sp>
    </p:spTree>
    <p:extLst>
      <p:ext uri="{BB962C8B-B14F-4D97-AF65-F5344CB8AC3E}">
        <p14:creationId xmlns:p14="http://schemas.microsoft.com/office/powerpoint/2010/main" val="40831185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2" name="Rectangle 1"/>
          <p:cNvSpPr/>
          <p:nvPr/>
        </p:nvSpPr>
        <p:spPr>
          <a:xfrm>
            <a:off x="0" y="9167"/>
            <a:ext cx="9144000" cy="461665"/>
          </a:xfrm>
          <a:prstGeom prst="rect">
            <a:avLst/>
          </a:prstGeom>
        </p:spPr>
        <p:txBody>
          <a:bodyPr wrap="square">
            <a:spAutoFit/>
          </a:bodyPr>
          <a:lstStyle/>
          <a:p>
            <a:pPr marL="628650" lvl="1" indent="-285750">
              <a:lnSpc>
                <a:spcPct val="150000"/>
              </a:lnSpc>
              <a:buFont typeface="Wingdings" panose="05000000000000000000" pitchFamily="2" charset="2"/>
              <a:buChar char="q"/>
            </a:pPr>
            <a:r>
              <a:rPr lang="en-US" sz="1600" dirty="0">
                <a:latin typeface="Calibri" panose="020F0502020204030204" pitchFamily="34" charset="0"/>
              </a:rPr>
              <a:t>Output of the above code will be like this:</a:t>
            </a:r>
          </a:p>
        </p:txBody>
      </p:sp>
      <p:pic>
        <p:nvPicPr>
          <p:cNvPr id="4" name="Picture 3"/>
          <p:cNvPicPr>
            <a:picLocks noChangeAspect="1"/>
          </p:cNvPicPr>
          <p:nvPr/>
        </p:nvPicPr>
        <p:blipFill>
          <a:blip r:embed="rId3"/>
          <a:stretch>
            <a:fillRect/>
          </a:stretch>
        </p:blipFill>
        <p:spPr>
          <a:xfrm>
            <a:off x="1360490" y="470832"/>
            <a:ext cx="6600000" cy="4188562"/>
          </a:xfrm>
          <a:prstGeom prst="rect">
            <a:avLst/>
          </a:prstGeom>
        </p:spPr>
      </p:pic>
    </p:spTree>
    <p:extLst>
      <p:ext uri="{BB962C8B-B14F-4D97-AF65-F5344CB8AC3E}">
        <p14:creationId xmlns:p14="http://schemas.microsoft.com/office/powerpoint/2010/main" val="39792621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2" name="Rectangle 1"/>
          <p:cNvSpPr/>
          <p:nvPr/>
        </p:nvSpPr>
        <p:spPr>
          <a:xfrm>
            <a:off x="0" y="9167"/>
            <a:ext cx="9144000" cy="915635"/>
          </a:xfrm>
          <a:prstGeom prst="rect">
            <a:avLst/>
          </a:prstGeom>
        </p:spPr>
        <p:txBody>
          <a:bodyPr wrap="square">
            <a:spAutoFit/>
          </a:bodyPr>
          <a:lstStyle/>
          <a:p>
            <a:pPr marL="342900" indent="-342900">
              <a:buFont typeface="Wingdings" panose="05000000000000000000" pitchFamily="2" charset="2"/>
              <a:buChar char="v"/>
            </a:pPr>
            <a:r>
              <a:rPr lang="en-US" sz="2400" dirty="0">
                <a:solidFill>
                  <a:srgbClr val="C00000"/>
                </a:solidFill>
                <a:latin typeface="Calibri" panose="020F0502020204030204" pitchFamily="34" charset="0"/>
              </a:rPr>
              <a:t>Test Case Grouping</a:t>
            </a:r>
          </a:p>
          <a:p>
            <a:r>
              <a:rPr lang="en-US" dirty="0"/>
              <a:t/>
            </a:r>
            <a:br>
              <a:rPr lang="en-US" dirty="0"/>
            </a:br>
            <a:endParaRPr lang="en-US" sz="1600" dirty="0">
              <a:latin typeface="Calibri" panose="020F0502020204030204" pitchFamily="34" charset="0"/>
            </a:endParaRPr>
          </a:p>
        </p:txBody>
      </p:sp>
      <p:sp>
        <p:nvSpPr>
          <p:cNvPr id="5" name="Rectangle 4"/>
          <p:cNvSpPr/>
          <p:nvPr/>
        </p:nvSpPr>
        <p:spPr>
          <a:xfrm>
            <a:off x="722670" y="466984"/>
            <a:ext cx="8421329" cy="3416320"/>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a:t>
            </a:r>
            <a:r>
              <a:rPr lang="en-US" sz="1600" b="1" dirty="0">
                <a:solidFill>
                  <a:srgbClr val="303030"/>
                </a:solidFill>
                <a:latin typeface="Calibri" panose="020F0502020204030204" pitchFamily="34" charset="0"/>
              </a:rPr>
              <a:t>Groups</a:t>
            </a:r>
            <a:r>
              <a:rPr lang="en-US" sz="1600" dirty="0">
                <a:solidFill>
                  <a:srgbClr val="303030"/>
                </a:solidFill>
                <a:latin typeface="Calibri" panose="020F0502020204030204" pitchFamily="34" charset="0"/>
              </a:rPr>
              <a:t>‘ is one more annotation of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which can be used in the execution of multiple tests. Let’s say you have hundred tests of class vehicle and in it ten method of car, ten method of scooter and so on. You probably like to run all the scooter tests together in a batch. And you want all to be in a single test suite. With the help of grouping you can easily overcome this situation.</a:t>
            </a:r>
          </a:p>
          <a:p>
            <a:pPr marL="285750" indent="-285750">
              <a:lnSpc>
                <a:spcPct val="150000"/>
              </a:lnSpc>
              <a:buFont typeface="Wingdings" panose="05000000000000000000" pitchFamily="2" charset="2"/>
              <a:buChar char="q"/>
            </a:pPr>
            <a:r>
              <a:rPr lang="en-US" sz="1600" b="1" dirty="0">
                <a:solidFill>
                  <a:srgbClr val="C00000"/>
                </a:solidFill>
                <a:latin typeface="Calibri" panose="020F0502020204030204" pitchFamily="34" charset="0"/>
              </a:rPr>
              <a:t>Scenario: </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Create two methods for Car, two methods for Scooter and one method in conjunction with Car &amp; Sedan Car.</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Group them separately with using  (groups = { ” Group Name” })</a:t>
            </a:r>
          </a:p>
        </p:txBody>
      </p:sp>
    </p:spTree>
    <p:extLst>
      <p:ext uri="{BB962C8B-B14F-4D97-AF65-F5344CB8AC3E}">
        <p14:creationId xmlns:p14="http://schemas.microsoft.com/office/powerpoint/2010/main" val="9416625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67"/>
            <a:ext cx="9144000" cy="461665"/>
          </a:xfrm>
          <a:prstGeom prst="rect">
            <a:avLst/>
          </a:prstGeom>
        </p:spPr>
        <p:txBody>
          <a:bodyPr wrap="square">
            <a:spAutoFit/>
          </a:bodyPr>
          <a:lstStyle/>
          <a:p>
            <a:pPr marL="628650" lvl="1" indent="-285750">
              <a:lnSpc>
                <a:spcPct val="150000"/>
              </a:lnSpc>
              <a:buFont typeface="Wingdings" panose="05000000000000000000" pitchFamily="2" charset="2"/>
              <a:buChar char="q"/>
            </a:pPr>
            <a:r>
              <a:rPr lang="en-US" sz="1600" b="1" dirty="0">
                <a:solidFill>
                  <a:srgbClr val="C00000"/>
                </a:solidFill>
                <a:latin typeface="Calibri" panose="020F0502020204030204" pitchFamily="34" charset="0"/>
              </a:rPr>
              <a:t>Program</a:t>
            </a:r>
            <a:r>
              <a:rPr lang="en-US" sz="1600" dirty="0" smtClean="0">
                <a:solidFill>
                  <a:srgbClr val="C00000"/>
                </a:solidFill>
                <a:latin typeface="Calibri" panose="020F0502020204030204" pitchFamily="34" charset="0"/>
              </a:rPr>
              <a:t>:</a:t>
            </a:r>
            <a:endParaRPr lang="en-US" sz="1600" dirty="0">
              <a:solidFill>
                <a:srgbClr val="C00000"/>
              </a:solidFill>
              <a:latin typeface="Calibri" panose="020F0502020204030204" pitchFamily="34" charset="0"/>
            </a:endParaRPr>
          </a:p>
        </p:txBody>
      </p:sp>
      <p:sp>
        <p:nvSpPr>
          <p:cNvPr id="5" name="Rectangle 4"/>
          <p:cNvSpPr/>
          <p:nvPr/>
        </p:nvSpPr>
        <p:spPr>
          <a:xfrm>
            <a:off x="0" y="441501"/>
            <a:ext cx="9144000" cy="4362733"/>
          </a:xfrm>
          <a:prstGeom prst="rect">
            <a:avLst/>
          </a:prstGeom>
        </p:spPr>
        <p:txBody>
          <a:bodyPr wrap="square">
            <a:spAutoFit/>
          </a:bodyPr>
          <a:lstStyle/>
          <a:p>
            <a:pPr lvl="1">
              <a:lnSpc>
                <a:spcPct val="150000"/>
              </a:lnSpc>
            </a:pPr>
            <a:r>
              <a:rPr lang="en-US" sz="1600" dirty="0">
                <a:latin typeface="Calibri" panose="020F0502020204030204" pitchFamily="34" charset="0"/>
              </a:rPr>
              <a:t>package </a:t>
            </a:r>
            <a:r>
              <a:rPr lang="en-US" sz="1600" dirty="0" err="1">
                <a:latin typeface="Calibri" panose="020F0502020204030204" pitchFamily="34" charset="0"/>
              </a:rPr>
              <a:t>automationFramework</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org.testng.annotations.Test</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public class Grouping {</a:t>
            </a:r>
          </a:p>
          <a:p>
            <a:pPr lvl="1">
              <a:lnSpc>
                <a:spcPct val="150000"/>
              </a:lnSpc>
            </a:pPr>
            <a:r>
              <a:rPr lang="en-US" sz="1600" dirty="0">
                <a:latin typeface="Calibri" panose="020F0502020204030204" pitchFamily="34" charset="0"/>
              </a:rPr>
              <a:t>  @Test (groups = { "Car" })</a:t>
            </a:r>
          </a:p>
          <a:p>
            <a:pPr lvl="1">
              <a:lnSpc>
                <a:spcPct val="150000"/>
              </a:lnSpc>
            </a:pPr>
            <a:r>
              <a:rPr lang="en-US" sz="1600" dirty="0">
                <a:latin typeface="Calibri" panose="020F0502020204030204" pitchFamily="34" charset="0"/>
              </a:rPr>
              <a:t>  public void Car1()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("Batch Car - Test car 1");</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@Test (groups = { "Car" })</a:t>
            </a:r>
          </a:p>
          <a:p>
            <a:pPr lvl="1">
              <a:lnSpc>
                <a:spcPct val="150000"/>
              </a:lnSpc>
            </a:pPr>
            <a:r>
              <a:rPr lang="en-US" sz="1600" dirty="0">
                <a:latin typeface="Calibri" panose="020F0502020204030204" pitchFamily="34" charset="0"/>
              </a:rPr>
              <a:t>  public void Car2()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("Batch Car - Test car 2");</a:t>
            </a:r>
          </a:p>
          <a:p>
            <a:pPr lvl="1">
              <a:lnSpc>
                <a:spcPct val="150000"/>
              </a:lnSpc>
            </a:pPr>
            <a:r>
              <a:rPr lang="en-US" sz="1600" dirty="0">
                <a:latin typeface="Calibri" panose="020F0502020204030204" pitchFamily="34" charset="0"/>
              </a:rPr>
              <a:t>  }</a:t>
            </a:r>
          </a:p>
          <a:p>
            <a:endParaRPr lang="en-US" dirty="0"/>
          </a:p>
        </p:txBody>
      </p:sp>
    </p:spTree>
    <p:extLst>
      <p:ext uri="{BB962C8B-B14F-4D97-AF65-F5344CB8AC3E}">
        <p14:creationId xmlns:p14="http://schemas.microsoft.com/office/powerpoint/2010/main" val="4263707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6212"/>
            <a:ext cx="7836309" cy="354627"/>
          </a:xfrm>
        </p:spPr>
        <p:txBody>
          <a:bodyPr/>
          <a:lstStyle/>
          <a:p>
            <a:pPr marL="342900" lvl="1" algn="l"/>
            <a:r>
              <a:rPr lang="en-US" sz="2400" b="1" dirty="0">
                <a:solidFill>
                  <a:srgbClr val="C00000"/>
                </a:solidFill>
                <a:latin typeface="Calibri" panose="020F0502020204030204" pitchFamily="34" charset="0"/>
                <a:cs typeface="Helvetica Light"/>
              </a:rPr>
              <a:t>Benefits of </a:t>
            </a:r>
            <a:r>
              <a:rPr lang="en-US" sz="2400" b="1" dirty="0" err="1">
                <a:solidFill>
                  <a:srgbClr val="C00000"/>
                </a:solidFill>
                <a:latin typeface="Calibri" panose="020F0502020204030204" pitchFamily="34" charset="0"/>
                <a:cs typeface="Helvetica Light"/>
              </a:rPr>
              <a:t>TestNG</a:t>
            </a:r>
            <a:r>
              <a:rPr lang="en-US" sz="2400" b="1" dirty="0">
                <a:solidFill>
                  <a:srgbClr val="C00000"/>
                </a:solidFill>
                <a:latin typeface="Calibri" panose="020F0502020204030204" pitchFamily="34" charset="0"/>
                <a:cs typeface="Helvetica Light"/>
              </a:rPr>
              <a:t/>
            </a:r>
            <a:br>
              <a:rPr lang="en-US" sz="2400" b="1" dirty="0">
                <a:solidFill>
                  <a:srgbClr val="C00000"/>
                </a:solidFill>
                <a:latin typeface="Calibri" panose="020F0502020204030204" pitchFamily="34" charset="0"/>
                <a:cs typeface="Helvetica Light"/>
              </a:rPr>
            </a:br>
            <a:endParaRPr lang="en-US" sz="2400" b="1" dirty="0">
              <a:solidFill>
                <a:srgbClr val="C00000"/>
              </a:solidFill>
              <a:latin typeface="Calibri" panose="020F0502020204030204" pitchFamily="34" charset="0"/>
            </a:endParaRPr>
          </a:p>
        </p:txBody>
      </p:sp>
      <p:sp>
        <p:nvSpPr>
          <p:cNvPr id="3" name="Rectangle 2"/>
          <p:cNvSpPr/>
          <p:nvPr/>
        </p:nvSpPr>
        <p:spPr>
          <a:xfrm>
            <a:off x="624348" y="587358"/>
            <a:ext cx="8519651" cy="2923877"/>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There are number of benefits but from Selenium perspective, major advantages of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are :</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It gives the ability to produce </a:t>
            </a:r>
            <a:r>
              <a:rPr lang="en-US" sz="1600" b="1" i="1" dirty="0">
                <a:latin typeface="Calibri" panose="020F0502020204030204" pitchFamily="34" charset="0"/>
              </a:rPr>
              <a:t>HTML Reports</a:t>
            </a:r>
            <a:r>
              <a:rPr lang="en-US" sz="1600" dirty="0">
                <a:latin typeface="Calibri" panose="020F0502020204030204" pitchFamily="34" charset="0"/>
              </a:rPr>
              <a:t> of execution</a:t>
            </a:r>
          </a:p>
          <a:p>
            <a:pPr marL="971550" lvl="2" indent="-285750">
              <a:lnSpc>
                <a:spcPct val="150000"/>
              </a:lnSpc>
              <a:buFont typeface="Wingdings" panose="05000000000000000000" pitchFamily="2" charset="2"/>
              <a:buChar char="ü"/>
            </a:pPr>
            <a:r>
              <a:rPr lang="en-US" sz="1600" b="1" i="1" dirty="0">
                <a:latin typeface="Calibri" panose="020F0502020204030204" pitchFamily="34" charset="0"/>
              </a:rPr>
              <a:t>Annotations</a:t>
            </a:r>
            <a:r>
              <a:rPr lang="en-US" sz="1600" i="1" dirty="0">
                <a:latin typeface="Calibri" panose="020F0502020204030204" pitchFamily="34" charset="0"/>
              </a:rPr>
              <a:t> </a:t>
            </a:r>
            <a:r>
              <a:rPr lang="en-US" sz="1600" dirty="0">
                <a:latin typeface="Calibri" panose="020F0502020204030204" pitchFamily="34" charset="0"/>
              </a:rPr>
              <a:t>made testers life easy</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Test cases can be </a:t>
            </a:r>
            <a:r>
              <a:rPr lang="en-US" sz="1600" b="1" i="1" dirty="0">
                <a:latin typeface="Calibri" panose="020F0502020204030204" pitchFamily="34" charset="0"/>
              </a:rPr>
              <a:t>Grouped &amp; Prioritized</a:t>
            </a:r>
            <a:r>
              <a:rPr lang="en-US" sz="1600" dirty="0">
                <a:latin typeface="Calibri" panose="020F0502020204030204" pitchFamily="34" charset="0"/>
              </a:rPr>
              <a:t> more easily</a:t>
            </a:r>
          </a:p>
          <a:p>
            <a:pPr marL="971550" lvl="2" indent="-285750">
              <a:lnSpc>
                <a:spcPct val="150000"/>
              </a:lnSpc>
              <a:buFont typeface="Wingdings" panose="05000000000000000000" pitchFamily="2" charset="2"/>
              <a:buChar char="ü"/>
            </a:pPr>
            <a:r>
              <a:rPr lang="en-US" sz="1600" b="1" i="1" dirty="0">
                <a:latin typeface="Calibri" panose="020F0502020204030204" pitchFamily="34" charset="0"/>
              </a:rPr>
              <a:t>Parallel</a:t>
            </a:r>
            <a:r>
              <a:rPr lang="en-US" sz="1600" i="1" dirty="0">
                <a:latin typeface="Calibri" panose="020F0502020204030204" pitchFamily="34" charset="0"/>
              </a:rPr>
              <a:t> </a:t>
            </a:r>
            <a:r>
              <a:rPr lang="en-US" sz="1600" dirty="0">
                <a:latin typeface="Calibri" panose="020F0502020204030204" pitchFamily="34" charset="0"/>
              </a:rPr>
              <a:t>testing is possible</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Generates </a:t>
            </a:r>
            <a:r>
              <a:rPr lang="en-US" sz="1600" b="1" i="1" dirty="0">
                <a:latin typeface="Calibri" panose="020F0502020204030204" pitchFamily="34" charset="0"/>
              </a:rPr>
              <a:t>Logs</a:t>
            </a:r>
            <a:endParaRPr lang="en-US" sz="1600" dirty="0">
              <a:latin typeface="Calibri" panose="020F0502020204030204" pitchFamily="34" charset="0"/>
            </a:endParaRP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Data </a:t>
            </a:r>
            <a:r>
              <a:rPr lang="en-US" sz="1600" b="1" i="1" dirty="0">
                <a:latin typeface="Calibri" panose="020F0502020204030204" pitchFamily="34" charset="0"/>
              </a:rPr>
              <a:t>Parameterization</a:t>
            </a:r>
            <a:r>
              <a:rPr lang="en-US" sz="1600" i="1" dirty="0">
                <a:latin typeface="Calibri" panose="020F0502020204030204" pitchFamily="34" charset="0"/>
              </a:rPr>
              <a:t> </a:t>
            </a:r>
            <a:r>
              <a:rPr lang="en-US" sz="1600" dirty="0">
                <a:latin typeface="Calibri" panose="020F0502020204030204" pitchFamily="34" charset="0"/>
              </a:rPr>
              <a:t>is possible</a:t>
            </a:r>
          </a:p>
          <a:p>
            <a:pPr marL="285750" indent="-285750">
              <a:buFont typeface="Wingdings" panose="05000000000000000000" pitchFamily="2" charset="2"/>
              <a:buChar char="q"/>
            </a:pPr>
            <a:endParaRPr lang="en-US" sz="1600" dirty="0">
              <a:latin typeface="Calibri" panose="020F0502020204030204" pitchFamily="34" charset="0"/>
            </a:endParaRPr>
          </a:p>
        </p:txBody>
      </p:sp>
    </p:spTree>
    <p:extLst>
      <p:ext uri="{BB962C8B-B14F-4D97-AF65-F5344CB8AC3E}">
        <p14:creationId xmlns:p14="http://schemas.microsoft.com/office/powerpoint/2010/main" val="2998953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69867"/>
            <a:ext cx="9168581" cy="4855432"/>
          </a:xfrm>
          <a:prstGeom prst="rect">
            <a:avLst/>
          </a:prstGeom>
        </p:spPr>
        <p:txBody>
          <a:bodyPr wrap="square">
            <a:spAutoFit/>
          </a:bodyPr>
          <a:lstStyle/>
          <a:p>
            <a:pPr lvl="1">
              <a:lnSpc>
                <a:spcPct val="150000"/>
              </a:lnSpc>
            </a:pPr>
            <a:r>
              <a:rPr lang="en-US" sz="1600" dirty="0">
                <a:latin typeface="Calibri" panose="020F0502020204030204" pitchFamily="34" charset="0"/>
              </a:rPr>
              <a:t>@Test (groups = { "Scooter" })</a:t>
            </a:r>
          </a:p>
          <a:p>
            <a:pPr lvl="1">
              <a:lnSpc>
                <a:spcPct val="150000"/>
              </a:lnSpc>
            </a:pPr>
            <a:r>
              <a:rPr lang="en-US" sz="1600" dirty="0">
                <a:latin typeface="Calibri" panose="020F0502020204030204" pitchFamily="34" charset="0"/>
              </a:rPr>
              <a:t>  public void Scooter1()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("Batch Scooter - Test scooter 1");</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@Test (groups = { "Scooter" })</a:t>
            </a:r>
          </a:p>
          <a:p>
            <a:pPr lvl="1">
              <a:lnSpc>
                <a:spcPct val="150000"/>
              </a:lnSpc>
            </a:pPr>
            <a:r>
              <a:rPr lang="en-US" sz="1600" dirty="0">
                <a:latin typeface="Calibri" panose="020F0502020204030204" pitchFamily="34" charset="0"/>
              </a:rPr>
              <a:t>  public void Scooter2()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("Batch Scooter - Test scooter 2");</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@Test (groups = { "Car", "Sedan Car" })</a:t>
            </a:r>
          </a:p>
          <a:p>
            <a:pPr lvl="1">
              <a:lnSpc>
                <a:spcPct val="150000"/>
              </a:lnSpc>
            </a:pPr>
            <a:r>
              <a:rPr lang="en-US" sz="1600" dirty="0">
                <a:latin typeface="Calibri" panose="020F0502020204030204" pitchFamily="34" charset="0"/>
              </a:rPr>
              <a:t>  public void Sedan1()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("Batch Sedan Car - Test sedan 1");</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a:t>
            </a:r>
          </a:p>
        </p:txBody>
      </p:sp>
    </p:spTree>
    <p:extLst>
      <p:ext uri="{BB962C8B-B14F-4D97-AF65-F5344CB8AC3E}">
        <p14:creationId xmlns:p14="http://schemas.microsoft.com/office/powerpoint/2010/main" val="247757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9167"/>
            <a:ext cx="9168581" cy="1038746"/>
          </a:xfrm>
          <a:prstGeom prst="rect">
            <a:avLst/>
          </a:prstGeom>
        </p:spPr>
        <p:txBody>
          <a:bodyPr wrap="square">
            <a:spAutoFit/>
          </a:bodyPr>
          <a:lstStyle/>
          <a:p>
            <a:pPr marL="285750" indent="-285750">
              <a:buFont typeface="Wingdings" panose="05000000000000000000" pitchFamily="2" charset="2"/>
              <a:buChar char="ü"/>
            </a:pPr>
            <a:r>
              <a:rPr lang="en-US" sz="1600" dirty="0">
                <a:latin typeface="Calibri" panose="020F0502020204030204" pitchFamily="34" charset="0"/>
              </a:rPr>
              <a:t>Create a </a:t>
            </a:r>
            <a:r>
              <a:rPr lang="en-US" sz="1600" dirty="0" err="1">
                <a:latin typeface="Calibri" panose="020F0502020204030204" pitchFamily="34" charset="0"/>
              </a:rPr>
              <a:t>testng</a:t>
            </a:r>
            <a:r>
              <a:rPr lang="en-US" sz="1600" dirty="0">
                <a:latin typeface="Calibri" panose="020F0502020204030204" pitchFamily="34" charset="0"/>
              </a:rPr>
              <a:t> xml like this:</a:t>
            </a:r>
          </a:p>
          <a:p>
            <a:endParaRPr lang="en-US" sz="1600" dirty="0">
              <a:latin typeface="Calibri" panose="020F0502020204030204" pitchFamily="34" charset="0"/>
            </a:endParaRPr>
          </a:p>
          <a:p>
            <a:r>
              <a:rPr lang="en-US" dirty="0"/>
              <a:t/>
            </a:r>
            <a:br>
              <a:rPr lang="en-US" dirty="0"/>
            </a:br>
            <a:endParaRPr lang="en-US" sz="1600" dirty="0">
              <a:latin typeface="Calibri" panose="020F0502020204030204" pitchFamily="34" charset="0"/>
            </a:endParaRPr>
          </a:p>
        </p:txBody>
      </p:sp>
      <p:sp>
        <p:nvSpPr>
          <p:cNvPr id="2" name="Rectangle 1"/>
          <p:cNvSpPr/>
          <p:nvPr/>
        </p:nvSpPr>
        <p:spPr>
          <a:xfrm>
            <a:off x="894734" y="356268"/>
            <a:ext cx="8062453" cy="4486100"/>
          </a:xfrm>
          <a:prstGeom prst="rect">
            <a:avLst/>
          </a:prstGeom>
        </p:spPr>
        <p:txBody>
          <a:bodyPr wrap="square">
            <a:spAutoFit/>
          </a:bodyPr>
          <a:lstStyle/>
          <a:p>
            <a:pPr>
              <a:lnSpc>
                <a:spcPct val="150000"/>
              </a:lnSpc>
            </a:pPr>
            <a:r>
              <a:rPr lang="en-US" sz="1600" dirty="0">
                <a:latin typeface="Calibri" panose="020F0502020204030204" pitchFamily="34" charset="0"/>
              </a:rPr>
              <a:t>&lt;suite name="Suite"&gt;</a:t>
            </a:r>
          </a:p>
          <a:p>
            <a:pPr>
              <a:lnSpc>
                <a:spcPct val="150000"/>
              </a:lnSpc>
            </a:pPr>
            <a:r>
              <a:rPr lang="en-US" sz="1600" dirty="0">
                <a:latin typeface="Calibri" panose="020F0502020204030204" pitchFamily="34" charset="0"/>
              </a:rPr>
              <a:t>    &lt;test name="Practice Grouping"&gt;</a:t>
            </a:r>
          </a:p>
          <a:p>
            <a:pPr>
              <a:lnSpc>
                <a:spcPct val="150000"/>
              </a:lnSpc>
            </a:pPr>
            <a:r>
              <a:rPr lang="en-US" sz="1600" dirty="0">
                <a:latin typeface="Calibri" panose="020F0502020204030204" pitchFamily="34" charset="0"/>
              </a:rPr>
              <a:t>        &lt;groups&gt;</a:t>
            </a:r>
          </a:p>
          <a:p>
            <a:pPr>
              <a:lnSpc>
                <a:spcPct val="150000"/>
              </a:lnSpc>
            </a:pPr>
            <a:r>
              <a:rPr lang="en-US" sz="1600" dirty="0">
                <a:latin typeface="Calibri" panose="020F0502020204030204" pitchFamily="34" charset="0"/>
              </a:rPr>
              <a:t>	    &lt;run&gt;</a:t>
            </a:r>
          </a:p>
          <a:p>
            <a:pPr>
              <a:lnSpc>
                <a:spcPct val="150000"/>
              </a:lnSpc>
            </a:pPr>
            <a:r>
              <a:rPr lang="en-US" sz="1600" dirty="0">
                <a:latin typeface="Calibri" panose="020F0502020204030204" pitchFamily="34" charset="0"/>
              </a:rPr>
              <a:t>		&lt;include name="Car" /&gt;</a:t>
            </a:r>
          </a:p>
          <a:p>
            <a:pPr>
              <a:lnSpc>
                <a:spcPct val="150000"/>
              </a:lnSpc>
            </a:pPr>
            <a:r>
              <a:rPr lang="en-US" sz="1600" dirty="0">
                <a:latin typeface="Calibri" panose="020F0502020204030204" pitchFamily="34" charset="0"/>
              </a:rPr>
              <a:t>	    &lt;/run&gt;</a:t>
            </a:r>
          </a:p>
          <a:p>
            <a:pPr>
              <a:lnSpc>
                <a:spcPct val="150000"/>
              </a:lnSpc>
            </a:pPr>
            <a:r>
              <a:rPr lang="en-US" sz="1600" dirty="0">
                <a:latin typeface="Calibri" panose="020F0502020204030204" pitchFamily="34" charset="0"/>
              </a:rPr>
              <a:t>	&lt;/groups&gt;</a:t>
            </a:r>
          </a:p>
          <a:p>
            <a:pPr>
              <a:lnSpc>
                <a:spcPct val="150000"/>
              </a:lnSpc>
            </a:pPr>
            <a:r>
              <a:rPr lang="en-US" sz="1600" dirty="0">
                <a:latin typeface="Calibri" panose="020F0502020204030204" pitchFamily="34" charset="0"/>
              </a:rPr>
              <a:t>	&lt;classes&gt;</a:t>
            </a:r>
          </a:p>
          <a:p>
            <a:pPr>
              <a:lnSpc>
                <a:spcPct val="150000"/>
              </a:lnSpc>
            </a:pPr>
            <a:r>
              <a:rPr lang="en-US" sz="1600" dirty="0">
                <a:latin typeface="Calibri" panose="020F0502020204030204" pitchFamily="34" charset="0"/>
              </a:rPr>
              <a:t>	    &lt;class name="</a:t>
            </a:r>
            <a:r>
              <a:rPr lang="en-US" sz="1600" dirty="0" err="1">
                <a:latin typeface="Calibri" panose="020F0502020204030204" pitchFamily="34" charset="0"/>
              </a:rPr>
              <a:t>automationFramework.Grouping</a:t>
            </a:r>
            <a:r>
              <a:rPr lang="en-US" sz="1600" dirty="0">
                <a:latin typeface="Calibri" panose="020F0502020204030204" pitchFamily="34" charset="0"/>
              </a:rPr>
              <a:t>" /&gt;</a:t>
            </a:r>
          </a:p>
          <a:p>
            <a:pPr>
              <a:lnSpc>
                <a:spcPct val="150000"/>
              </a:lnSpc>
            </a:pPr>
            <a:r>
              <a:rPr lang="en-US" sz="1600" dirty="0">
                <a:latin typeface="Calibri" panose="020F0502020204030204" pitchFamily="34" charset="0"/>
              </a:rPr>
              <a:t>	&lt;/classes&gt;</a:t>
            </a:r>
          </a:p>
          <a:p>
            <a:pPr>
              <a:lnSpc>
                <a:spcPct val="150000"/>
              </a:lnSpc>
            </a:pPr>
            <a:r>
              <a:rPr lang="en-US" sz="1600" dirty="0">
                <a:latin typeface="Calibri" panose="020F0502020204030204" pitchFamily="34" charset="0"/>
              </a:rPr>
              <a:t>    &lt;/test&gt;</a:t>
            </a:r>
          </a:p>
          <a:p>
            <a:pPr>
              <a:lnSpc>
                <a:spcPct val="150000"/>
              </a:lnSpc>
            </a:pPr>
            <a:r>
              <a:rPr lang="en-US" sz="1600" dirty="0">
                <a:latin typeface="Calibri" panose="020F0502020204030204" pitchFamily="34" charset="0"/>
              </a:rPr>
              <a:t>&lt;/suite&gt;</a:t>
            </a:r>
          </a:p>
        </p:txBody>
      </p:sp>
    </p:spTree>
    <p:extLst>
      <p:ext uri="{BB962C8B-B14F-4D97-AF65-F5344CB8AC3E}">
        <p14:creationId xmlns:p14="http://schemas.microsoft.com/office/powerpoint/2010/main" val="2223337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9167"/>
            <a:ext cx="9168581" cy="1284967"/>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sz="1600" dirty="0">
                <a:latin typeface="Calibri" panose="020F0502020204030204" pitchFamily="34" charset="0"/>
              </a:rPr>
              <a:t>Run the test by right click on the testng.xml file and select </a:t>
            </a:r>
            <a:r>
              <a:rPr lang="en-US" sz="1600" b="1" dirty="0">
                <a:latin typeface="Calibri" panose="020F0502020204030204" pitchFamily="34" charset="0"/>
              </a:rPr>
              <a:t>Run As</a:t>
            </a:r>
            <a:r>
              <a:rPr lang="en-US" sz="1600" dirty="0">
                <a:latin typeface="Calibri" panose="020F0502020204030204" pitchFamily="34" charset="0"/>
              </a:rPr>
              <a:t> &gt; </a:t>
            </a:r>
            <a:r>
              <a:rPr lang="en-US" sz="1600" b="1" dirty="0" err="1">
                <a:latin typeface="Calibri" panose="020F0502020204030204" pitchFamily="34" charset="0"/>
              </a:rPr>
              <a:t>TestNG</a:t>
            </a:r>
            <a:r>
              <a:rPr lang="en-US" sz="1600" b="1" dirty="0">
                <a:latin typeface="Calibri" panose="020F0502020204030204" pitchFamily="34" charset="0"/>
              </a:rPr>
              <a:t> Suite. </a:t>
            </a:r>
            <a:r>
              <a:rPr lang="en-US" sz="1600" dirty="0">
                <a:latin typeface="Calibri" panose="020F0502020204030204" pitchFamily="34" charset="0"/>
              </a:rPr>
              <a:t>Output will be like this in </a:t>
            </a:r>
            <a:r>
              <a:rPr lang="en-US" sz="1600" dirty="0" err="1">
                <a:latin typeface="Calibri" panose="020F0502020204030204" pitchFamily="34" charset="0"/>
              </a:rPr>
              <a:t>TestNg</a:t>
            </a:r>
            <a:r>
              <a:rPr lang="en-US" sz="1600" dirty="0">
                <a:latin typeface="Calibri" panose="020F0502020204030204" pitchFamily="34" charset="0"/>
              </a:rPr>
              <a:t> console:</a:t>
            </a:r>
          </a:p>
          <a:p>
            <a:r>
              <a:rPr lang="en-US" dirty="0"/>
              <a:t/>
            </a:r>
            <a:br>
              <a:rPr lang="en-US" dirty="0"/>
            </a:br>
            <a:endParaRPr lang="en-US" sz="1600"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1717786" y="914399"/>
            <a:ext cx="6148020" cy="2857337"/>
          </a:xfrm>
          <a:prstGeom prst="rect">
            <a:avLst/>
          </a:prstGeom>
        </p:spPr>
      </p:pic>
      <p:sp>
        <p:nvSpPr>
          <p:cNvPr id="6" name="Rectangle 5"/>
          <p:cNvSpPr/>
          <p:nvPr/>
        </p:nvSpPr>
        <p:spPr>
          <a:xfrm>
            <a:off x="54077" y="3771737"/>
            <a:ext cx="9089923" cy="792781"/>
          </a:xfrm>
          <a:prstGeom prst="rect">
            <a:avLst/>
          </a:prstGeom>
        </p:spPr>
        <p:txBody>
          <a:bodyPr wrap="square">
            <a:spAutoFit/>
          </a:bodyPr>
          <a:lstStyle/>
          <a:p>
            <a:pPr>
              <a:lnSpc>
                <a:spcPct val="150000"/>
              </a:lnSpc>
            </a:pPr>
            <a:r>
              <a:rPr lang="en-US" sz="1600" b="1" dirty="0">
                <a:solidFill>
                  <a:srgbClr val="303030"/>
                </a:solidFill>
                <a:latin typeface="Calibri" panose="020F0502020204030204" pitchFamily="34" charset="0"/>
              </a:rPr>
              <a:t>Note: </a:t>
            </a:r>
            <a:r>
              <a:rPr lang="en-US" sz="1600" dirty="0">
                <a:solidFill>
                  <a:srgbClr val="303030"/>
                </a:solidFill>
                <a:latin typeface="Calibri" panose="020F0502020204030204" pitchFamily="34" charset="0"/>
              </a:rPr>
              <a:t>We have just call the group ‘Car’ from the xml and it also executed the test for Sedan Car, as we have mentioned the ‘Car’ as well while declaring the group of Sedan Car.</a:t>
            </a:r>
            <a:endParaRPr lang="en-US" sz="1600" dirty="0">
              <a:latin typeface="Calibri" panose="020F0502020204030204" pitchFamily="34" charset="0"/>
            </a:endParaRPr>
          </a:p>
        </p:txBody>
      </p:sp>
    </p:spTree>
    <p:extLst>
      <p:ext uri="{BB962C8B-B14F-4D97-AF65-F5344CB8AC3E}">
        <p14:creationId xmlns:p14="http://schemas.microsoft.com/office/powerpoint/2010/main" val="1130978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9167"/>
            <a:ext cx="9168581" cy="1000274"/>
          </a:xfrm>
          <a:prstGeom prst="rect">
            <a:avLst/>
          </a:prstGeom>
        </p:spPr>
        <p:txBody>
          <a:bodyPr wrap="square">
            <a:spAutoFit/>
          </a:bodyPr>
          <a:lstStyle/>
          <a:p>
            <a:pPr marL="285750" indent="-285750">
              <a:buFont typeface="Wingdings" panose="05000000000000000000" pitchFamily="2" charset="2"/>
              <a:buChar char="ü"/>
            </a:pPr>
            <a:r>
              <a:rPr lang="en-US" sz="1600" dirty="0">
                <a:latin typeface="Calibri" panose="020F0502020204030204" pitchFamily="34" charset="0"/>
              </a:rPr>
              <a:t>Clubbing of groups is also possible, take a look at the below xml:</a:t>
            </a:r>
          </a:p>
          <a:p>
            <a:r>
              <a:rPr lang="en-US" dirty="0"/>
              <a:t/>
            </a:r>
            <a:br>
              <a:rPr lang="en-US" dirty="0"/>
            </a:br>
            <a:r>
              <a:rPr lang="en-US" dirty="0"/>
              <a:t/>
            </a:r>
            <a:br>
              <a:rPr lang="en-US" dirty="0"/>
            </a:br>
            <a:endParaRPr lang="en-US" sz="1600" dirty="0">
              <a:latin typeface="Calibri" panose="020F0502020204030204" pitchFamily="34" charset="0"/>
            </a:endParaRPr>
          </a:p>
        </p:txBody>
      </p:sp>
      <p:sp>
        <p:nvSpPr>
          <p:cNvPr id="7" name="Rectangle 6"/>
          <p:cNvSpPr/>
          <p:nvPr/>
        </p:nvSpPr>
        <p:spPr>
          <a:xfrm>
            <a:off x="1" y="272051"/>
            <a:ext cx="9168580" cy="4362733"/>
          </a:xfrm>
          <a:prstGeom prst="rect">
            <a:avLst/>
          </a:prstGeom>
        </p:spPr>
        <p:txBody>
          <a:bodyPr wrap="square">
            <a:spAutoFit/>
          </a:bodyPr>
          <a:lstStyle/>
          <a:p>
            <a:endParaRPr lang="en-US" dirty="0"/>
          </a:p>
          <a:p>
            <a:r>
              <a:rPr lang="en-US" sz="1600" dirty="0">
                <a:latin typeface="Calibri" panose="020F0502020204030204" pitchFamily="34" charset="0"/>
              </a:rPr>
              <a:t>&lt;suite name="Suite"&gt;</a:t>
            </a:r>
          </a:p>
          <a:p>
            <a:r>
              <a:rPr lang="en-US" sz="1600" dirty="0">
                <a:latin typeface="Calibri" panose="020F0502020204030204" pitchFamily="34" charset="0"/>
              </a:rPr>
              <a:t>   &lt;test name="Practice Grouping"&gt;</a:t>
            </a:r>
          </a:p>
          <a:p>
            <a:r>
              <a:rPr lang="en-US" sz="1600" dirty="0">
                <a:latin typeface="Calibri" panose="020F0502020204030204" pitchFamily="34" charset="0"/>
              </a:rPr>
              <a:t>      &lt;groups&gt;</a:t>
            </a:r>
          </a:p>
          <a:p>
            <a:r>
              <a:rPr lang="en-US" sz="1600" dirty="0">
                <a:latin typeface="Calibri" panose="020F0502020204030204" pitchFamily="34" charset="0"/>
              </a:rPr>
              <a:t>         &lt;define name="All"&gt;</a:t>
            </a:r>
          </a:p>
          <a:p>
            <a:r>
              <a:rPr lang="en-US" sz="1600" dirty="0">
                <a:latin typeface="Calibri" panose="020F0502020204030204" pitchFamily="34" charset="0"/>
              </a:rPr>
              <a:t>	   		 &lt;include name="Car"/&gt;</a:t>
            </a:r>
          </a:p>
          <a:p>
            <a:r>
              <a:rPr lang="en-US" sz="1600" dirty="0">
                <a:latin typeface="Calibri" panose="020F0502020204030204" pitchFamily="34" charset="0"/>
              </a:rPr>
              <a:t>	   		 &lt;include name="Scooter"/&gt;</a:t>
            </a:r>
          </a:p>
          <a:p>
            <a:r>
              <a:rPr lang="en-US" sz="1600" dirty="0">
                <a:latin typeface="Calibri" panose="020F0502020204030204" pitchFamily="34" charset="0"/>
              </a:rPr>
              <a:t>		 &lt;/define&gt;</a:t>
            </a:r>
          </a:p>
          <a:p>
            <a:r>
              <a:rPr lang="en-US" sz="1600" dirty="0">
                <a:latin typeface="Calibri" panose="020F0502020204030204" pitchFamily="34" charset="0"/>
              </a:rPr>
              <a:t>	 	&lt;run&gt;</a:t>
            </a:r>
          </a:p>
          <a:p>
            <a:r>
              <a:rPr lang="en-US" sz="1600" dirty="0">
                <a:latin typeface="Calibri" panose="020F0502020204030204" pitchFamily="34" charset="0"/>
              </a:rPr>
              <a:t>	   		 &lt;include name="All"/&gt;</a:t>
            </a:r>
          </a:p>
          <a:p>
            <a:r>
              <a:rPr lang="en-US" sz="1600" dirty="0">
                <a:latin typeface="Calibri" panose="020F0502020204030204" pitchFamily="34" charset="0"/>
              </a:rPr>
              <a:t>		&lt;/run&gt;</a:t>
            </a:r>
          </a:p>
          <a:p>
            <a:r>
              <a:rPr lang="en-US" sz="1600" dirty="0">
                <a:latin typeface="Calibri" panose="020F0502020204030204" pitchFamily="34" charset="0"/>
              </a:rPr>
              <a:t>   	 &lt;/groups&gt;</a:t>
            </a:r>
          </a:p>
          <a:p>
            <a:r>
              <a:rPr lang="en-US" sz="1600" dirty="0">
                <a:latin typeface="Calibri" panose="020F0502020204030204" pitchFamily="34" charset="0"/>
              </a:rPr>
              <a:t>	 &lt;classes&gt;</a:t>
            </a:r>
          </a:p>
          <a:p>
            <a:r>
              <a:rPr lang="en-US" sz="1600" dirty="0">
                <a:latin typeface="Calibri" panose="020F0502020204030204" pitchFamily="34" charset="0"/>
              </a:rPr>
              <a:t>	      &lt;class name="</a:t>
            </a:r>
            <a:r>
              <a:rPr lang="en-US" sz="1600" dirty="0" err="1">
                <a:latin typeface="Calibri" panose="020F0502020204030204" pitchFamily="34" charset="0"/>
              </a:rPr>
              <a:t>automationFramework.Grouping</a:t>
            </a:r>
            <a:r>
              <a:rPr lang="en-US" sz="1600" dirty="0">
                <a:latin typeface="Calibri" panose="020F0502020204030204" pitchFamily="34" charset="0"/>
              </a:rPr>
              <a:t>" /&gt;</a:t>
            </a:r>
          </a:p>
          <a:p>
            <a:r>
              <a:rPr lang="en-US" sz="1600" dirty="0">
                <a:latin typeface="Calibri" panose="020F0502020204030204" pitchFamily="34" charset="0"/>
              </a:rPr>
              <a:t>	&lt;/classes&gt;</a:t>
            </a:r>
          </a:p>
          <a:p>
            <a:r>
              <a:rPr lang="en-US" sz="1600" dirty="0">
                <a:latin typeface="Calibri" panose="020F0502020204030204" pitchFamily="34" charset="0"/>
              </a:rPr>
              <a:t>   &lt;/test&gt;</a:t>
            </a:r>
          </a:p>
          <a:p>
            <a:pPr>
              <a:lnSpc>
                <a:spcPct val="150000"/>
              </a:lnSpc>
            </a:pPr>
            <a:r>
              <a:rPr lang="en-US" sz="1600" dirty="0">
                <a:latin typeface="Calibri" panose="020F0502020204030204" pitchFamily="34" charset="0"/>
              </a:rPr>
              <a:t>&lt;/suite&gt;</a:t>
            </a:r>
          </a:p>
        </p:txBody>
      </p:sp>
    </p:spTree>
    <p:extLst>
      <p:ext uri="{BB962C8B-B14F-4D97-AF65-F5344CB8AC3E}">
        <p14:creationId xmlns:p14="http://schemas.microsoft.com/office/powerpoint/2010/main" val="26200733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9167"/>
            <a:ext cx="9168581" cy="1162113"/>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sz="1600" dirty="0">
                <a:latin typeface="Calibri" panose="020F0502020204030204" pitchFamily="34" charset="0"/>
              </a:rPr>
              <a:t>You can see that we have created a new Group with the name ‘All’ and include other groups in it. Then simply called the newly created group for execution. The output will be like this:</a:t>
            </a:r>
            <a:r>
              <a:rPr lang="en-US" dirty="0"/>
              <a:t/>
            </a:r>
            <a:br>
              <a:rPr lang="en-US" dirty="0"/>
            </a:br>
            <a:endParaRPr lang="en-US" sz="1600" dirty="0">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1569989" y="941019"/>
            <a:ext cx="5748384" cy="3512994"/>
          </a:xfrm>
          <a:prstGeom prst="rect">
            <a:avLst/>
          </a:prstGeom>
        </p:spPr>
      </p:pic>
    </p:spTree>
    <p:extLst>
      <p:ext uri="{BB962C8B-B14F-4D97-AF65-F5344CB8AC3E}">
        <p14:creationId xmlns:p14="http://schemas.microsoft.com/office/powerpoint/2010/main" val="22469950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48496"/>
            <a:ext cx="9168581" cy="954107"/>
          </a:xfrm>
          <a:prstGeom prst="rect">
            <a:avLst/>
          </a:prstGeom>
        </p:spPr>
        <p:txBody>
          <a:bodyPr wrap="square">
            <a:spAutoFit/>
          </a:bodyPr>
          <a:lstStyle/>
          <a:p>
            <a:pPr marL="342900" indent="-342900">
              <a:buFont typeface="Wingdings" panose="05000000000000000000" pitchFamily="2" charset="2"/>
              <a:buChar char="v"/>
            </a:pPr>
            <a:r>
              <a:rPr lang="en-US" sz="2400" b="1" dirty="0">
                <a:solidFill>
                  <a:srgbClr val="C00000"/>
                </a:solidFill>
                <a:latin typeface="Calibri" panose="020F0502020204030204" pitchFamily="34" charset="0"/>
              </a:rPr>
              <a:t>Dependent Test</a:t>
            </a:r>
          </a:p>
          <a:p>
            <a:r>
              <a:rPr lang="en-US" sz="1600" dirty="0"/>
              <a:t/>
            </a:r>
            <a:br>
              <a:rPr lang="en-US" sz="1600" dirty="0"/>
            </a:br>
            <a:endParaRPr lang="en-US" sz="1600" dirty="0">
              <a:latin typeface="Calibri" panose="020F0502020204030204" pitchFamily="34" charset="0"/>
            </a:endParaRPr>
          </a:p>
        </p:txBody>
      </p:sp>
      <p:sp>
        <p:nvSpPr>
          <p:cNvPr id="5" name="Rectangle 4"/>
          <p:cNvSpPr/>
          <p:nvPr/>
        </p:nvSpPr>
        <p:spPr>
          <a:xfrm>
            <a:off x="398206" y="525549"/>
            <a:ext cx="8745794" cy="288540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Sometimes, you may need to invoke methods in a Test case in a particular order or you want to share some data and state between methods. This kind of dependency is supported by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as it supports the declaration of explicit dependencies between test methods.</a:t>
            </a:r>
          </a:p>
          <a:p>
            <a:pPr marL="285750" indent="-285750">
              <a:lnSpc>
                <a:spcPct val="150000"/>
              </a:lnSpc>
              <a:buFont typeface="Wingdings" panose="05000000000000000000" pitchFamily="2" charset="2"/>
              <a:buChar char="q"/>
            </a:pP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allows you to specify dependencies either with:</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Using attributes </a:t>
            </a:r>
            <a:r>
              <a:rPr lang="en-US" sz="1600" i="1" dirty="0" err="1">
                <a:latin typeface="Calibri" panose="020F0502020204030204" pitchFamily="34" charset="0"/>
              </a:rPr>
              <a:t>dependsOnMethods</a:t>
            </a:r>
            <a:r>
              <a:rPr lang="en-US" sz="1600" dirty="0">
                <a:latin typeface="Calibri" panose="020F0502020204030204" pitchFamily="34" charset="0"/>
              </a:rPr>
              <a:t> in @Test annotations OR</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Using attributes </a:t>
            </a:r>
            <a:r>
              <a:rPr lang="en-US" sz="1600" i="1" dirty="0" err="1">
                <a:latin typeface="Calibri" panose="020F0502020204030204" pitchFamily="34" charset="0"/>
              </a:rPr>
              <a:t>dependsOnGroups</a:t>
            </a:r>
            <a:r>
              <a:rPr lang="en-US" sz="1600" dirty="0">
                <a:latin typeface="Calibri" panose="020F0502020204030204" pitchFamily="34" charset="0"/>
              </a:rPr>
              <a:t> in @Test annotations.</a:t>
            </a:r>
          </a:p>
          <a:p>
            <a:pPr marL="285750" indent="-285750">
              <a:lnSpc>
                <a:spcPct val="150000"/>
              </a:lnSpc>
              <a:buFont typeface="Wingdings" panose="05000000000000000000" pitchFamily="2" charset="2"/>
              <a:buChar char="q"/>
            </a:pPr>
            <a:r>
              <a:rPr lang="en-US" sz="1600" b="1" dirty="0">
                <a:solidFill>
                  <a:srgbClr val="C00000"/>
                </a:solidFill>
                <a:latin typeface="Calibri" panose="020F0502020204030204" pitchFamily="34" charset="0"/>
              </a:rPr>
              <a:t>Program</a:t>
            </a:r>
          </a:p>
          <a:p>
            <a:endParaRPr lang="en-US" b="0" i="0" dirty="0">
              <a:solidFill>
                <a:srgbClr val="303030"/>
              </a:solidFill>
              <a:effectLst/>
              <a:latin typeface="Verdana" panose="020B0604030504040204" pitchFamily="34" charset="0"/>
            </a:endParaRPr>
          </a:p>
        </p:txBody>
      </p:sp>
      <p:sp>
        <p:nvSpPr>
          <p:cNvPr id="6" name="Rectangle 5"/>
          <p:cNvSpPr/>
          <p:nvPr/>
        </p:nvSpPr>
        <p:spPr>
          <a:xfrm>
            <a:off x="762000" y="3089975"/>
            <a:ext cx="4572000" cy="1200329"/>
          </a:xfrm>
          <a:prstGeom prst="rect">
            <a:avLst/>
          </a:prstGeom>
        </p:spPr>
        <p:txBody>
          <a:bodyPr>
            <a:spAutoFit/>
          </a:bodyPr>
          <a:lstStyle/>
          <a:p>
            <a:pPr lvl="1">
              <a:lnSpc>
                <a:spcPct val="150000"/>
              </a:lnSpc>
            </a:pPr>
            <a:r>
              <a:rPr lang="en-US" sz="1600" dirty="0">
                <a:latin typeface="Calibri" panose="020F0502020204030204" pitchFamily="34" charset="0"/>
              </a:rPr>
              <a:t>package </a:t>
            </a:r>
            <a:r>
              <a:rPr lang="en-US" sz="1600" dirty="0" err="1">
                <a:latin typeface="Calibri" panose="020F0502020204030204" pitchFamily="34" charset="0"/>
              </a:rPr>
              <a:t>automationFramework</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org.testng.annotations.Test</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public class Dependent {</a:t>
            </a:r>
          </a:p>
        </p:txBody>
      </p:sp>
    </p:spTree>
    <p:extLst>
      <p:ext uri="{BB962C8B-B14F-4D97-AF65-F5344CB8AC3E}">
        <p14:creationId xmlns:p14="http://schemas.microsoft.com/office/powerpoint/2010/main" val="6990314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48496"/>
            <a:ext cx="9168581" cy="584775"/>
          </a:xfrm>
          <a:prstGeom prst="rect">
            <a:avLst/>
          </a:prstGeom>
        </p:spPr>
        <p:txBody>
          <a:bodyPr wrap="square">
            <a:spAutoFit/>
          </a:bodyPr>
          <a:lstStyle/>
          <a:p>
            <a:r>
              <a:rPr lang="en-US" sz="1600" dirty="0"/>
              <a:t/>
            </a:r>
            <a:br>
              <a:rPr lang="en-US" sz="1600" dirty="0"/>
            </a:br>
            <a:endParaRPr lang="en-US" sz="1600" dirty="0">
              <a:latin typeface="Calibri" panose="020F0502020204030204" pitchFamily="34" charset="0"/>
            </a:endParaRPr>
          </a:p>
        </p:txBody>
      </p:sp>
      <p:sp>
        <p:nvSpPr>
          <p:cNvPr id="2" name="Rectangle 1"/>
          <p:cNvSpPr/>
          <p:nvPr/>
        </p:nvSpPr>
        <p:spPr>
          <a:xfrm>
            <a:off x="12290" y="48496"/>
            <a:ext cx="9131710" cy="4486100"/>
          </a:xfrm>
          <a:prstGeom prst="rect">
            <a:avLst/>
          </a:prstGeom>
        </p:spPr>
        <p:txBody>
          <a:bodyPr wrap="square">
            <a:spAutoFit/>
          </a:bodyPr>
          <a:lstStyle/>
          <a:p>
            <a:pPr lvl="1">
              <a:lnSpc>
                <a:spcPct val="150000"/>
              </a:lnSpc>
            </a:pPr>
            <a:r>
              <a:rPr lang="en-US" sz="1600" dirty="0">
                <a:latin typeface="Calibri" panose="020F0502020204030204" pitchFamily="34" charset="0"/>
              </a:rPr>
              <a:t> @Test (</a:t>
            </a:r>
            <a:r>
              <a:rPr lang="en-US" sz="1600" dirty="0" err="1">
                <a:latin typeface="Calibri" panose="020F0502020204030204" pitchFamily="34" charset="0"/>
              </a:rPr>
              <a:t>dependsOnMethods</a:t>
            </a:r>
            <a:r>
              <a:rPr lang="en-US" sz="1600" dirty="0">
                <a:latin typeface="Calibri" panose="020F0502020204030204" pitchFamily="34" charset="0"/>
              </a:rPr>
              <a:t> = { "</a:t>
            </a:r>
            <a:r>
              <a:rPr lang="en-US" sz="1600" dirty="0" err="1">
                <a:latin typeface="Calibri" panose="020F0502020204030204" pitchFamily="34" charset="0"/>
              </a:rPr>
              <a:t>OpenBrowser</a:t>
            </a: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public void </a:t>
            </a:r>
            <a:r>
              <a:rPr lang="en-US" sz="1600" dirty="0" err="1">
                <a:latin typeface="Calibri" panose="020F0502020204030204" pitchFamily="34" charset="0"/>
              </a:rPr>
              <a:t>SignIn</a:t>
            </a: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("This will execute second (</a:t>
            </a:r>
            <a:r>
              <a:rPr lang="en-US" sz="1600" dirty="0" err="1">
                <a:latin typeface="Calibri" panose="020F0502020204030204" pitchFamily="34" charset="0"/>
              </a:rPr>
              <a:t>SignIn</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@Test</a:t>
            </a:r>
          </a:p>
          <a:p>
            <a:pPr lvl="1">
              <a:lnSpc>
                <a:spcPct val="150000"/>
              </a:lnSpc>
            </a:pPr>
            <a:r>
              <a:rPr lang="en-US" sz="1600" dirty="0">
                <a:latin typeface="Calibri" panose="020F0502020204030204" pitchFamily="34" charset="0"/>
              </a:rPr>
              <a:t>  public void </a:t>
            </a:r>
            <a:r>
              <a:rPr lang="en-US" sz="1600" dirty="0" err="1">
                <a:latin typeface="Calibri" panose="020F0502020204030204" pitchFamily="34" charset="0"/>
              </a:rPr>
              <a:t>OpenBrowser</a:t>
            </a: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("This will execute first (Open Browser)");</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@Test (</a:t>
            </a:r>
            <a:r>
              <a:rPr lang="en-US" sz="1600" dirty="0" err="1">
                <a:latin typeface="Calibri" panose="020F0502020204030204" pitchFamily="34" charset="0"/>
              </a:rPr>
              <a:t>dependsOnMethods</a:t>
            </a:r>
            <a:r>
              <a:rPr lang="en-US" sz="1600" dirty="0">
                <a:latin typeface="Calibri" panose="020F0502020204030204" pitchFamily="34" charset="0"/>
              </a:rPr>
              <a:t> = { "</a:t>
            </a:r>
            <a:r>
              <a:rPr lang="en-US" sz="1600" dirty="0" err="1">
                <a:latin typeface="Calibri" panose="020F0502020204030204" pitchFamily="34" charset="0"/>
              </a:rPr>
              <a:t>SignIn</a:t>
            </a: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public void </a:t>
            </a:r>
            <a:r>
              <a:rPr lang="en-US" sz="1600" dirty="0" err="1">
                <a:latin typeface="Calibri" panose="020F0502020204030204" pitchFamily="34" charset="0"/>
              </a:rPr>
              <a:t>LogOut</a:t>
            </a: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("This will execute third (Log Out)");</a:t>
            </a:r>
          </a:p>
          <a:p>
            <a:pPr lvl="1">
              <a:lnSpc>
                <a:spcPct val="150000"/>
              </a:lnSpc>
            </a:pPr>
            <a:r>
              <a:rPr lang="en-US" sz="1600" dirty="0">
                <a:latin typeface="Calibri" panose="020F0502020204030204" pitchFamily="34" charset="0"/>
              </a:rPr>
              <a:t>  }</a:t>
            </a:r>
          </a:p>
        </p:txBody>
      </p:sp>
    </p:spTree>
    <p:extLst>
      <p:ext uri="{BB962C8B-B14F-4D97-AF65-F5344CB8AC3E}">
        <p14:creationId xmlns:p14="http://schemas.microsoft.com/office/powerpoint/2010/main" val="20239597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2563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48496"/>
            <a:ext cx="9168581" cy="584775"/>
          </a:xfrm>
          <a:prstGeom prst="rect">
            <a:avLst/>
          </a:prstGeom>
        </p:spPr>
        <p:txBody>
          <a:bodyPr wrap="square">
            <a:spAutoFit/>
          </a:bodyPr>
          <a:lstStyle/>
          <a:p>
            <a:r>
              <a:rPr lang="en-US" sz="1600" dirty="0"/>
              <a:t/>
            </a:r>
            <a:br>
              <a:rPr lang="en-US" sz="1600" dirty="0"/>
            </a:br>
            <a:endParaRPr lang="en-US" sz="1600" dirty="0">
              <a:latin typeface="Calibri" panose="020F0502020204030204" pitchFamily="34" charset="0"/>
            </a:endParaRPr>
          </a:p>
        </p:txBody>
      </p:sp>
      <p:sp>
        <p:nvSpPr>
          <p:cNvPr id="2" name="Rectangle 1"/>
          <p:cNvSpPr/>
          <p:nvPr/>
        </p:nvSpPr>
        <p:spPr>
          <a:xfrm>
            <a:off x="-255639" y="9167"/>
            <a:ext cx="9399639" cy="461665"/>
          </a:xfrm>
          <a:prstGeom prst="rect">
            <a:avLst/>
          </a:prstGeom>
        </p:spPr>
        <p:txBody>
          <a:bodyPr wrap="square">
            <a:spAutoFit/>
          </a:bodyPr>
          <a:lstStyle/>
          <a:p>
            <a:pPr marL="628650" lvl="1" indent="-285750">
              <a:lnSpc>
                <a:spcPct val="150000"/>
              </a:lnSpc>
              <a:buFont typeface="Wingdings" panose="05000000000000000000" pitchFamily="2" charset="2"/>
              <a:buChar char="q"/>
            </a:pPr>
            <a:r>
              <a:rPr lang="en-US" sz="1600" dirty="0">
                <a:latin typeface="Calibri" panose="020F0502020204030204" pitchFamily="34" charset="0"/>
              </a:rPr>
              <a:t>The output will be like this:</a:t>
            </a:r>
          </a:p>
        </p:txBody>
      </p:sp>
      <p:pic>
        <p:nvPicPr>
          <p:cNvPr id="1026" name="Picture 2" descr="TestNG-Dependen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10" y="672600"/>
            <a:ext cx="6658180" cy="3535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4352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6241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48496"/>
            <a:ext cx="9168581" cy="584775"/>
          </a:xfrm>
          <a:prstGeom prst="rect">
            <a:avLst/>
          </a:prstGeom>
        </p:spPr>
        <p:txBody>
          <a:bodyPr wrap="square">
            <a:spAutoFit/>
          </a:bodyPr>
          <a:lstStyle/>
          <a:p>
            <a:r>
              <a:rPr lang="en-US" sz="1600" dirty="0"/>
              <a:t/>
            </a:r>
            <a:br>
              <a:rPr lang="en-US" sz="1600" dirty="0"/>
            </a:br>
            <a:endParaRPr lang="en-US" sz="1600" dirty="0">
              <a:latin typeface="Calibri" panose="020F0502020204030204" pitchFamily="34" charset="0"/>
            </a:endParaRPr>
          </a:p>
        </p:txBody>
      </p:sp>
      <p:sp>
        <p:nvSpPr>
          <p:cNvPr id="2" name="Rectangle 1"/>
          <p:cNvSpPr/>
          <p:nvPr/>
        </p:nvSpPr>
        <p:spPr>
          <a:xfrm>
            <a:off x="0" y="-89156"/>
            <a:ext cx="9144000" cy="589072"/>
          </a:xfrm>
          <a:prstGeom prst="rect">
            <a:avLst/>
          </a:prstGeom>
        </p:spPr>
        <p:txBody>
          <a:bodyPr wrap="square">
            <a:spAutoFit/>
          </a:bodyPr>
          <a:lstStyle/>
          <a:p>
            <a:pPr>
              <a:lnSpc>
                <a:spcPct val="150000"/>
              </a:lnSpc>
            </a:pPr>
            <a:r>
              <a:rPr lang="en-US" sz="2400" b="1" dirty="0">
                <a:solidFill>
                  <a:srgbClr val="C00000"/>
                </a:solidFill>
                <a:latin typeface="Calibri" panose="020F0502020204030204" pitchFamily="34" charset="0"/>
              </a:rPr>
              <a:t>Sequencing &amp; Prioritizing</a:t>
            </a:r>
          </a:p>
        </p:txBody>
      </p:sp>
      <p:sp>
        <p:nvSpPr>
          <p:cNvPr id="5" name="Rectangle 4"/>
          <p:cNvSpPr/>
          <p:nvPr/>
        </p:nvSpPr>
        <p:spPr>
          <a:xfrm>
            <a:off x="447368" y="598239"/>
            <a:ext cx="8696632" cy="3785652"/>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You need to use the ‘</a:t>
            </a:r>
            <a:r>
              <a:rPr lang="en-US" sz="1600" b="1" dirty="0">
                <a:solidFill>
                  <a:srgbClr val="303030"/>
                </a:solidFill>
                <a:latin typeface="Calibri" panose="020F0502020204030204" pitchFamily="34" charset="0"/>
              </a:rPr>
              <a:t>priority</a:t>
            </a:r>
            <a:r>
              <a:rPr lang="en-US" sz="1600" dirty="0">
                <a:solidFill>
                  <a:srgbClr val="303030"/>
                </a:solidFill>
                <a:latin typeface="Calibri" panose="020F0502020204030204" pitchFamily="34" charset="0"/>
              </a:rPr>
              <a:t>‘ parameter, if you want the methods to be executed in your order. </a:t>
            </a:r>
            <a:r>
              <a:rPr lang="en-US" sz="1600" b="1" dirty="0">
                <a:solidFill>
                  <a:srgbClr val="303030"/>
                </a:solidFill>
                <a:latin typeface="Calibri" panose="020F0502020204030204" pitchFamily="34" charset="0"/>
              </a:rPr>
              <a:t>Parameters</a:t>
            </a:r>
            <a:r>
              <a:rPr lang="en-US" sz="1600" dirty="0">
                <a:solidFill>
                  <a:srgbClr val="303030"/>
                </a:solidFill>
                <a:latin typeface="Calibri" panose="020F0502020204030204" pitchFamily="34" charset="0"/>
              </a:rPr>
              <a:t> are keywords that modify the annotation’s function.</a:t>
            </a:r>
          </a:p>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Let’s take the same above example and execute all @Test methods in right order. Simply assign priority to all @Test methods starting from 0(Zero).</a:t>
            </a:r>
          </a:p>
          <a:p>
            <a:pPr marL="285750" indent="-285750">
              <a:lnSpc>
                <a:spcPct val="150000"/>
              </a:lnSpc>
              <a:buFont typeface="Wingdings" panose="05000000000000000000" pitchFamily="2" charset="2"/>
              <a:buChar char="q"/>
            </a:pPr>
            <a:r>
              <a:rPr lang="en-US" sz="1600" b="1" i="0" dirty="0">
                <a:solidFill>
                  <a:srgbClr val="C00000"/>
                </a:solidFill>
                <a:effectLst/>
                <a:latin typeface="Calibri" panose="020F0502020204030204" pitchFamily="34" charset="0"/>
              </a:rPr>
              <a:t>Program:</a:t>
            </a:r>
          </a:p>
          <a:p>
            <a:pPr lvl="2">
              <a:lnSpc>
                <a:spcPct val="150000"/>
              </a:lnSpc>
            </a:pPr>
            <a:r>
              <a:rPr lang="en-US" sz="1600" dirty="0">
                <a:latin typeface="Calibri" panose="020F0502020204030204" pitchFamily="34" charset="0"/>
              </a:rPr>
              <a:t>package </a:t>
            </a:r>
            <a:r>
              <a:rPr lang="en-US" sz="1600" dirty="0" err="1">
                <a:latin typeface="Calibri" panose="020F0502020204030204" pitchFamily="34" charset="0"/>
              </a:rPr>
              <a:t>automationFramework</a:t>
            </a:r>
            <a:r>
              <a:rPr lang="en-US" sz="1600" dirty="0">
                <a:latin typeface="Calibri" panose="020F0502020204030204" pitchFamily="34" charset="0"/>
              </a:rPr>
              <a:t>; </a:t>
            </a:r>
          </a:p>
          <a:p>
            <a:pPr lvl="2">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org.openqa.selenium.WebDriver</a:t>
            </a:r>
            <a:r>
              <a:rPr lang="en-US" sz="1600" dirty="0">
                <a:latin typeface="Calibri" panose="020F0502020204030204" pitchFamily="34" charset="0"/>
              </a:rPr>
              <a:t>;</a:t>
            </a:r>
          </a:p>
          <a:p>
            <a:pPr lvl="2">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org.testng.annotations.Test</a:t>
            </a:r>
            <a:r>
              <a:rPr lang="en-US" sz="1600" dirty="0">
                <a:latin typeface="Calibri" panose="020F0502020204030204" pitchFamily="34" charset="0"/>
              </a:rPr>
              <a:t>;</a:t>
            </a:r>
          </a:p>
          <a:p>
            <a:pPr lvl="2">
              <a:lnSpc>
                <a:spcPct val="150000"/>
              </a:lnSpc>
            </a:pPr>
            <a:r>
              <a:rPr lang="en-US" sz="1600" dirty="0">
                <a:latin typeface="Calibri" panose="020F0502020204030204" pitchFamily="34" charset="0"/>
              </a:rPr>
              <a:t>	public class </a:t>
            </a:r>
            <a:r>
              <a:rPr lang="en-US" sz="1600" dirty="0" err="1">
                <a:latin typeface="Calibri" panose="020F0502020204030204" pitchFamily="34" charset="0"/>
              </a:rPr>
              <a:t>MultipleTest</a:t>
            </a:r>
            <a:r>
              <a:rPr lang="en-US" sz="1600" dirty="0">
                <a:latin typeface="Calibri" panose="020F0502020204030204" pitchFamily="34" charset="0"/>
              </a:rPr>
              <a:t> {</a:t>
            </a:r>
          </a:p>
          <a:p>
            <a:pPr lvl="2">
              <a:lnSpc>
                <a:spcPct val="150000"/>
              </a:lnSpc>
            </a:pPr>
            <a:r>
              <a:rPr lang="en-US" sz="1600" dirty="0">
                <a:latin typeface="Calibri" panose="020F0502020204030204" pitchFamily="34" charset="0"/>
              </a:rPr>
              <a:t>		public WebDriver driver;</a:t>
            </a:r>
            <a:endParaRPr lang="en-US" sz="1600" i="0" dirty="0">
              <a:effectLst/>
              <a:latin typeface="Calibri" panose="020F0502020204030204" pitchFamily="34" charset="0"/>
            </a:endParaRPr>
          </a:p>
        </p:txBody>
      </p:sp>
    </p:spTree>
    <p:extLst>
      <p:ext uri="{BB962C8B-B14F-4D97-AF65-F5344CB8AC3E}">
        <p14:creationId xmlns:p14="http://schemas.microsoft.com/office/powerpoint/2010/main" val="39949013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6241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48496"/>
            <a:ext cx="9168581" cy="4524315"/>
          </a:xfrm>
          <a:prstGeom prst="rect">
            <a:avLst/>
          </a:prstGeom>
        </p:spPr>
        <p:txBody>
          <a:bodyPr wrap="square">
            <a:spAutoFit/>
          </a:bodyPr>
          <a:lstStyle/>
          <a:p>
            <a:pPr>
              <a:lnSpc>
                <a:spcPct val="150000"/>
              </a:lnSpc>
            </a:pPr>
            <a:r>
              <a:rPr lang="en-US" sz="1600" dirty="0">
                <a:latin typeface="Calibri" panose="020F0502020204030204" pitchFamily="34" charset="0"/>
              </a:rPr>
              <a:t> @Test(priority = 0)</a:t>
            </a:r>
          </a:p>
          <a:p>
            <a:pPr>
              <a:lnSpc>
                <a:spcPct val="150000"/>
              </a:lnSpc>
            </a:pPr>
            <a:r>
              <a:rPr lang="en-US" sz="1600" dirty="0">
                <a:latin typeface="Calibri" panose="020F0502020204030204" pitchFamily="34" charset="0"/>
              </a:rPr>
              <a:t>  public void One() {</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("This is the Test Case number One");</a:t>
            </a:r>
          </a:p>
          <a:p>
            <a:pPr>
              <a:lnSpc>
                <a:spcPct val="150000"/>
              </a:lnSpc>
            </a:pPr>
            <a:r>
              <a:rPr lang="en-US" sz="1600" dirty="0">
                <a:latin typeface="Calibri" panose="020F0502020204030204" pitchFamily="34" charset="0"/>
              </a:rPr>
              <a:t>  }</a:t>
            </a:r>
          </a:p>
          <a:p>
            <a:pPr>
              <a:lnSpc>
                <a:spcPct val="150000"/>
              </a:lnSpc>
            </a:pPr>
            <a:r>
              <a:rPr lang="en-US" sz="1600" dirty="0">
                <a:latin typeface="Calibri" panose="020F0502020204030204" pitchFamily="34" charset="0"/>
              </a:rPr>
              <a:t>  @Test(priority = 1)</a:t>
            </a:r>
          </a:p>
          <a:p>
            <a:pPr>
              <a:lnSpc>
                <a:spcPct val="150000"/>
              </a:lnSpc>
            </a:pPr>
            <a:r>
              <a:rPr lang="en-US" sz="1600" dirty="0">
                <a:latin typeface="Calibri" panose="020F0502020204030204" pitchFamily="34" charset="0"/>
              </a:rPr>
              <a:t>  public void Two() {</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("This is the Test Case number Two");</a:t>
            </a:r>
          </a:p>
          <a:p>
            <a:pPr>
              <a:lnSpc>
                <a:spcPct val="150000"/>
              </a:lnSpc>
            </a:pPr>
            <a:r>
              <a:rPr lang="en-US" sz="1600" dirty="0">
                <a:latin typeface="Calibri" panose="020F0502020204030204" pitchFamily="34" charset="0"/>
              </a:rPr>
              <a:t>  }</a:t>
            </a:r>
          </a:p>
          <a:p>
            <a:pPr>
              <a:lnSpc>
                <a:spcPct val="150000"/>
              </a:lnSpc>
            </a:pPr>
            <a:r>
              <a:rPr lang="en-US" sz="1600" dirty="0">
                <a:latin typeface="Calibri" panose="020F0502020204030204" pitchFamily="34" charset="0"/>
              </a:rPr>
              <a:t>  @Test(priority = 2)</a:t>
            </a:r>
          </a:p>
          <a:p>
            <a:pPr>
              <a:lnSpc>
                <a:spcPct val="150000"/>
              </a:lnSpc>
            </a:pPr>
            <a:r>
              <a:rPr lang="en-US" sz="1600" dirty="0">
                <a:latin typeface="Calibri" panose="020F0502020204030204" pitchFamily="34" charset="0"/>
              </a:rPr>
              <a:t>  public void Three() {</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("This is the Test Case number Three");</a:t>
            </a:r>
          </a:p>
          <a:p>
            <a:pPr>
              <a:lnSpc>
                <a:spcPct val="150000"/>
              </a:lnSpc>
            </a:pPr>
            <a:r>
              <a:rPr lang="en-US" sz="1600" dirty="0">
                <a:latin typeface="Calibri" panose="020F0502020204030204" pitchFamily="34" charset="0"/>
              </a:rPr>
              <a:t>  }</a:t>
            </a:r>
          </a:p>
        </p:txBody>
      </p:sp>
    </p:spTree>
    <p:extLst>
      <p:ext uri="{BB962C8B-B14F-4D97-AF65-F5344CB8AC3E}">
        <p14:creationId xmlns:p14="http://schemas.microsoft.com/office/powerpoint/2010/main" val="2231953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8"/>
            <a:ext cx="9144000" cy="580768"/>
          </a:xfrm>
        </p:spPr>
        <p:txBody>
          <a:bodyPr/>
          <a:lstStyle/>
          <a:p>
            <a:pPr algn="l">
              <a:lnSpc>
                <a:spcPct val="150000"/>
              </a:lnSpc>
            </a:pPr>
            <a:r>
              <a:rPr lang="en-US" sz="2400" b="1" dirty="0">
                <a:latin typeface="Calibri" panose="020F0502020204030204" pitchFamily="34" charset="0"/>
              </a:rPr>
              <a:t>Steps to Install </a:t>
            </a:r>
            <a:r>
              <a:rPr lang="en-US" sz="2400" b="1" dirty="0" err="1">
                <a:latin typeface="Calibri" panose="020F0502020204030204" pitchFamily="34" charset="0"/>
              </a:rPr>
              <a:t>TestNG</a:t>
            </a:r>
            <a:endParaRPr lang="en-US" sz="2400" b="1" dirty="0">
              <a:latin typeface="Century Gothic" panose="020B0502020202020204" pitchFamily="34" charset="0"/>
            </a:endParaRPr>
          </a:p>
        </p:txBody>
      </p:sp>
      <p:sp>
        <p:nvSpPr>
          <p:cNvPr id="5" name="Rectangle 4"/>
          <p:cNvSpPr/>
          <p:nvPr/>
        </p:nvSpPr>
        <p:spPr>
          <a:xfrm>
            <a:off x="417870" y="697250"/>
            <a:ext cx="8549149" cy="1815882"/>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It is easy to install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as it comes as a plugin for Eclipse IDE. Prerequisite for installing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is your Internet connection should be up &amp; running during installation of this plugin and Eclipse IDE should be installed in your computer. Please see</a:t>
            </a:r>
            <a:r>
              <a:rPr lang="en-US" sz="1600" i="1" dirty="0">
                <a:solidFill>
                  <a:srgbClr val="303030"/>
                </a:solidFill>
                <a:latin typeface="Calibri" panose="020F0502020204030204" pitchFamily="34" charset="0"/>
              </a:rPr>
              <a:t> </a:t>
            </a:r>
            <a:r>
              <a:rPr lang="en-US" sz="1600" i="1" u="sng" dirty="0">
                <a:solidFill>
                  <a:srgbClr val="1E73BE"/>
                </a:solidFill>
                <a:latin typeface="Calibri" panose="020F0502020204030204" pitchFamily="34" charset="0"/>
                <a:hlinkClick r:id="rId3" tooltip="Download and Install Eclipse"/>
              </a:rPr>
              <a:t>Download and Install Eclipse</a:t>
            </a:r>
            <a:r>
              <a:rPr lang="en-US" sz="1600" dirty="0">
                <a:solidFill>
                  <a:srgbClr val="303030"/>
                </a:solidFill>
                <a:latin typeface="Calibri" panose="020F0502020204030204" pitchFamily="34" charset="0"/>
              </a:rPr>
              <a:t> to setup Eclipse to you system</a:t>
            </a:r>
          </a:p>
          <a:p>
            <a:pPr marL="285750" indent="-285750">
              <a:buFont typeface="Wingdings" panose="05000000000000000000" pitchFamily="2" charset="2"/>
              <a:buChar char="q"/>
            </a:pPr>
            <a:endParaRPr lang="en-US" sz="1600" dirty="0">
              <a:latin typeface="Calibri" panose="020F0502020204030204" pitchFamily="34" charset="0"/>
            </a:endParaRPr>
          </a:p>
        </p:txBody>
      </p:sp>
    </p:spTree>
    <p:extLst>
      <p:ext uri="{BB962C8B-B14F-4D97-AF65-F5344CB8AC3E}">
        <p14:creationId xmlns:p14="http://schemas.microsoft.com/office/powerpoint/2010/main" val="42209656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6241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48496"/>
            <a:ext cx="9168581" cy="1900777"/>
          </a:xfrm>
          <a:prstGeom prst="rect">
            <a:avLst/>
          </a:prstGeom>
        </p:spPr>
        <p:txBody>
          <a:bodyPr wrap="square">
            <a:spAutoFit/>
          </a:bodyPr>
          <a:lstStyle/>
          <a:p>
            <a:pPr lvl="1">
              <a:lnSpc>
                <a:spcPct val="150000"/>
              </a:lnSpc>
            </a:pPr>
            <a:r>
              <a:rPr lang="en-US" sz="1600" dirty="0">
                <a:latin typeface="Calibri" panose="020F0502020204030204" pitchFamily="34" charset="0"/>
              </a:rPr>
              <a:t> @Test(priority = 3)</a:t>
            </a:r>
          </a:p>
          <a:p>
            <a:pPr lvl="1">
              <a:lnSpc>
                <a:spcPct val="150000"/>
              </a:lnSpc>
            </a:pPr>
            <a:r>
              <a:rPr lang="en-US" sz="1600" dirty="0">
                <a:latin typeface="Calibri" panose="020F0502020204030204" pitchFamily="34" charset="0"/>
              </a:rPr>
              <a:t>  public void Four()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("This is the Test Case number Four");</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a:t>
            </a:r>
          </a:p>
        </p:txBody>
      </p:sp>
      <p:sp>
        <p:nvSpPr>
          <p:cNvPr id="2" name="Rectangle 1"/>
          <p:cNvSpPr/>
          <p:nvPr/>
        </p:nvSpPr>
        <p:spPr>
          <a:xfrm>
            <a:off x="0" y="1988602"/>
            <a:ext cx="9144000" cy="423449"/>
          </a:xfrm>
          <a:prstGeom prst="rect">
            <a:avLst/>
          </a:prstGeom>
        </p:spPr>
        <p:txBody>
          <a:bodyPr wrap="square">
            <a:spAutoFit/>
          </a:bodyPr>
          <a:lstStyle/>
          <a:p>
            <a:pPr>
              <a:lnSpc>
                <a:spcPct val="150000"/>
              </a:lnSpc>
            </a:pPr>
            <a:r>
              <a:rPr lang="en-US" sz="1600" b="1" dirty="0">
                <a:solidFill>
                  <a:srgbClr val="303030"/>
                </a:solidFill>
                <a:latin typeface="Calibri" panose="020F0502020204030204" pitchFamily="34" charset="0"/>
              </a:rPr>
              <a:t>Note: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will execute the @Test annotation with the lowest priority value up to the largest.</a:t>
            </a:r>
            <a:endParaRPr lang="en-US" sz="1600" dirty="0">
              <a:latin typeface="Calibri" panose="020F0502020204030204" pitchFamily="34" charset="0"/>
            </a:endParaRPr>
          </a:p>
        </p:txBody>
      </p:sp>
    </p:spTree>
    <p:extLst>
      <p:ext uri="{BB962C8B-B14F-4D97-AF65-F5344CB8AC3E}">
        <p14:creationId xmlns:p14="http://schemas.microsoft.com/office/powerpoint/2010/main" val="34454890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6241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48496"/>
            <a:ext cx="9168582" cy="461665"/>
          </a:xfrm>
          <a:prstGeom prst="rect">
            <a:avLst/>
          </a:prstGeom>
        </p:spPr>
        <p:txBody>
          <a:bodyPr wrap="square">
            <a:spAutoFit/>
          </a:bodyPr>
          <a:lstStyle/>
          <a:p>
            <a:pPr marL="628650" lvl="1" indent="-285750">
              <a:lnSpc>
                <a:spcPct val="150000"/>
              </a:lnSpc>
              <a:buFont typeface="Wingdings" panose="05000000000000000000" pitchFamily="2" charset="2"/>
              <a:buChar char="q"/>
            </a:pPr>
            <a:r>
              <a:rPr lang="en-US" sz="1600" dirty="0">
                <a:latin typeface="Calibri" panose="020F0502020204030204" pitchFamily="34" charset="0"/>
              </a:rPr>
              <a:t>Output of the above:</a:t>
            </a:r>
          </a:p>
        </p:txBody>
      </p:sp>
      <p:pic>
        <p:nvPicPr>
          <p:cNvPr id="5" name="Picture 4"/>
          <p:cNvPicPr>
            <a:picLocks noChangeAspect="1"/>
          </p:cNvPicPr>
          <p:nvPr/>
        </p:nvPicPr>
        <p:blipFill>
          <a:blip r:embed="rId3"/>
          <a:stretch>
            <a:fillRect/>
          </a:stretch>
        </p:blipFill>
        <p:spPr>
          <a:xfrm>
            <a:off x="825910" y="672600"/>
            <a:ext cx="6508955" cy="3791245"/>
          </a:xfrm>
          <a:prstGeom prst="rect">
            <a:avLst/>
          </a:prstGeom>
        </p:spPr>
      </p:pic>
    </p:spTree>
    <p:extLst>
      <p:ext uri="{BB962C8B-B14F-4D97-AF65-F5344CB8AC3E}">
        <p14:creationId xmlns:p14="http://schemas.microsoft.com/office/powerpoint/2010/main" val="39132116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6241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0" y="48496"/>
            <a:ext cx="9168582" cy="1015663"/>
          </a:xfrm>
          <a:prstGeom prst="rect">
            <a:avLst/>
          </a:prstGeom>
        </p:spPr>
        <p:txBody>
          <a:bodyPr wrap="square">
            <a:spAutoFit/>
          </a:bodyPr>
          <a:lstStyle/>
          <a:p>
            <a:pPr lvl="1">
              <a:lnSpc>
                <a:spcPct val="150000"/>
              </a:lnSpc>
            </a:pPr>
            <a:r>
              <a:rPr lang="en-US" sz="2400" b="1" dirty="0">
                <a:solidFill>
                  <a:srgbClr val="C00000"/>
                </a:solidFill>
                <a:latin typeface="Calibri" panose="020F0502020204030204" pitchFamily="34" charset="0"/>
              </a:rPr>
              <a:t>Skipping a Test Case</a:t>
            </a:r>
          </a:p>
          <a:p>
            <a:pPr marL="628650" lvl="1" indent="-285750">
              <a:lnSpc>
                <a:spcPct val="150000"/>
              </a:lnSpc>
              <a:buFont typeface="Wingdings" panose="05000000000000000000" pitchFamily="2" charset="2"/>
              <a:buChar char="q"/>
            </a:pPr>
            <a:endParaRPr lang="en-US" sz="1600" dirty="0">
              <a:latin typeface="Calibri" panose="020F0502020204030204" pitchFamily="34" charset="0"/>
            </a:endParaRPr>
          </a:p>
        </p:txBody>
      </p:sp>
      <p:sp>
        <p:nvSpPr>
          <p:cNvPr id="2" name="Rectangle 1"/>
          <p:cNvSpPr/>
          <p:nvPr/>
        </p:nvSpPr>
        <p:spPr>
          <a:xfrm>
            <a:off x="506361" y="633892"/>
            <a:ext cx="8460658" cy="2639441"/>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Think of a situation where you are required to skip one or more @Test from your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class. In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you can easily able to handle this situation by setting the ‘enabled’ parameter to ‘false’ for e.g.:</a:t>
            </a:r>
          </a:p>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@Test(enabled = false)</a:t>
            </a:r>
          </a:p>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To use two or more parameters in a single annotation, separate them with a comma:</a:t>
            </a:r>
          </a:p>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@Test(priority = 3, enabled = false)</a:t>
            </a:r>
          </a:p>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Again take the same example and set the value false for the third test.</a:t>
            </a:r>
            <a:endParaRPr lang="en-US" sz="1600" b="0" i="0" dirty="0">
              <a:solidFill>
                <a:srgbClr val="303030"/>
              </a:solidFill>
              <a:effectLst/>
              <a:latin typeface="Calibri" panose="020F0502020204030204" pitchFamily="34" charset="0"/>
            </a:endParaRPr>
          </a:p>
        </p:txBody>
      </p:sp>
    </p:spTree>
    <p:extLst>
      <p:ext uri="{BB962C8B-B14F-4D97-AF65-F5344CB8AC3E}">
        <p14:creationId xmlns:p14="http://schemas.microsoft.com/office/powerpoint/2010/main" val="31405790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6241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5" name="Rectangle 4"/>
          <p:cNvSpPr/>
          <p:nvPr/>
        </p:nvSpPr>
        <p:spPr>
          <a:xfrm>
            <a:off x="0" y="13442"/>
            <a:ext cx="9144000" cy="461665"/>
          </a:xfrm>
          <a:prstGeom prst="rect">
            <a:avLst/>
          </a:prstGeom>
        </p:spPr>
        <p:txBody>
          <a:bodyPr wrap="square">
            <a:spAutoFit/>
          </a:bodyPr>
          <a:lstStyle/>
          <a:p>
            <a:pPr marL="342900" indent="-342900">
              <a:buFont typeface="Wingdings" panose="05000000000000000000" pitchFamily="2" charset="2"/>
              <a:buChar char="q"/>
            </a:pPr>
            <a:r>
              <a:rPr lang="en-US" sz="1600" b="1" dirty="0">
                <a:solidFill>
                  <a:srgbClr val="C00000"/>
                </a:solidFill>
                <a:latin typeface="Calibri" panose="020F0502020204030204" pitchFamily="34" charset="0"/>
              </a:rPr>
              <a:t>Program</a:t>
            </a:r>
            <a:r>
              <a:rPr lang="en-US" sz="2400" dirty="0">
                <a:solidFill>
                  <a:srgbClr val="C00000"/>
                </a:solidFill>
                <a:latin typeface="Calibri" panose="020F0502020204030204" pitchFamily="34" charset="0"/>
              </a:rPr>
              <a:t>:</a:t>
            </a:r>
          </a:p>
        </p:txBody>
      </p:sp>
      <p:sp>
        <p:nvSpPr>
          <p:cNvPr id="6" name="Rectangle 5"/>
          <p:cNvSpPr/>
          <p:nvPr/>
        </p:nvSpPr>
        <p:spPr>
          <a:xfrm>
            <a:off x="0" y="459346"/>
            <a:ext cx="9144000" cy="3416320"/>
          </a:xfrm>
          <a:prstGeom prst="rect">
            <a:avLst/>
          </a:prstGeom>
        </p:spPr>
        <p:txBody>
          <a:bodyPr wrap="square">
            <a:spAutoFit/>
          </a:bodyPr>
          <a:lstStyle/>
          <a:p>
            <a:pPr lvl="2">
              <a:lnSpc>
                <a:spcPct val="150000"/>
              </a:lnSpc>
            </a:pPr>
            <a:r>
              <a:rPr lang="en-US" sz="1600" dirty="0">
                <a:latin typeface="Calibri" panose="020F0502020204030204" pitchFamily="34" charset="0"/>
              </a:rPr>
              <a:t>package </a:t>
            </a:r>
            <a:r>
              <a:rPr lang="en-US" sz="1600" dirty="0" err="1">
                <a:latin typeface="Calibri" panose="020F0502020204030204" pitchFamily="34" charset="0"/>
              </a:rPr>
              <a:t>automationFramework</a:t>
            </a:r>
            <a:r>
              <a:rPr lang="en-US" sz="1600" dirty="0">
                <a:latin typeface="Calibri" panose="020F0502020204030204" pitchFamily="34" charset="0"/>
              </a:rPr>
              <a:t>;</a:t>
            </a:r>
          </a:p>
          <a:p>
            <a:pPr lvl="2">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org.openqa.selenium.WebDriver</a:t>
            </a:r>
            <a:r>
              <a:rPr lang="en-US" sz="1600" dirty="0">
                <a:latin typeface="Calibri" panose="020F0502020204030204" pitchFamily="34" charset="0"/>
              </a:rPr>
              <a:t>;</a:t>
            </a:r>
          </a:p>
          <a:p>
            <a:pPr lvl="2">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org.testng.annotations.Test</a:t>
            </a:r>
            <a:r>
              <a:rPr lang="en-US" sz="1600" dirty="0">
                <a:latin typeface="Calibri" panose="020F0502020204030204" pitchFamily="34" charset="0"/>
              </a:rPr>
              <a:t>;</a:t>
            </a:r>
          </a:p>
          <a:p>
            <a:pPr lvl="2">
              <a:lnSpc>
                <a:spcPct val="150000"/>
              </a:lnSpc>
            </a:pPr>
            <a:r>
              <a:rPr lang="en-US" sz="1600" dirty="0">
                <a:latin typeface="Calibri" panose="020F0502020204030204" pitchFamily="34" charset="0"/>
              </a:rPr>
              <a:t>public class </a:t>
            </a:r>
            <a:r>
              <a:rPr lang="en-US" sz="1600" dirty="0" err="1">
                <a:latin typeface="Calibri" panose="020F0502020204030204" pitchFamily="34" charset="0"/>
              </a:rPr>
              <a:t>MultipleTest</a:t>
            </a:r>
            <a:r>
              <a:rPr lang="en-US" sz="1600" dirty="0">
                <a:latin typeface="Calibri" panose="020F0502020204030204" pitchFamily="34" charset="0"/>
              </a:rPr>
              <a:t> {</a:t>
            </a:r>
          </a:p>
          <a:p>
            <a:pPr lvl="2">
              <a:lnSpc>
                <a:spcPct val="150000"/>
              </a:lnSpc>
            </a:pPr>
            <a:r>
              <a:rPr lang="en-US" sz="1600" dirty="0">
                <a:latin typeface="Calibri" panose="020F0502020204030204" pitchFamily="34" charset="0"/>
              </a:rPr>
              <a:t>	public WebDriver driver;</a:t>
            </a:r>
          </a:p>
          <a:p>
            <a:pPr lvl="2">
              <a:lnSpc>
                <a:spcPct val="150000"/>
              </a:lnSpc>
            </a:pPr>
            <a:r>
              <a:rPr lang="en-US" sz="1600" dirty="0">
                <a:latin typeface="Calibri" panose="020F0502020204030204" pitchFamily="34" charset="0"/>
              </a:rPr>
              <a:t>  @Test(priority = 0)</a:t>
            </a:r>
          </a:p>
          <a:p>
            <a:pPr lvl="2">
              <a:lnSpc>
                <a:spcPct val="150000"/>
              </a:lnSpc>
            </a:pPr>
            <a:r>
              <a:rPr lang="en-US" sz="1600" dirty="0">
                <a:latin typeface="Calibri" panose="020F0502020204030204" pitchFamily="34" charset="0"/>
              </a:rPr>
              <a:t>  public void One() {</a:t>
            </a:r>
          </a:p>
          <a:p>
            <a:pPr lvl="2">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("This is the Test Case number One");</a:t>
            </a:r>
          </a:p>
          <a:p>
            <a:pPr lvl="2">
              <a:lnSpc>
                <a:spcPct val="150000"/>
              </a:lnSpc>
            </a:pPr>
            <a:r>
              <a:rPr lang="en-US" sz="1600" dirty="0">
                <a:latin typeface="Calibri" panose="020F0502020204030204" pitchFamily="34" charset="0"/>
              </a:rPr>
              <a:t>  }</a:t>
            </a:r>
          </a:p>
        </p:txBody>
      </p:sp>
    </p:spTree>
    <p:extLst>
      <p:ext uri="{BB962C8B-B14F-4D97-AF65-F5344CB8AC3E}">
        <p14:creationId xmlns:p14="http://schemas.microsoft.com/office/powerpoint/2010/main" val="28484507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6241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5" name="Rectangle 4"/>
          <p:cNvSpPr/>
          <p:nvPr/>
        </p:nvSpPr>
        <p:spPr>
          <a:xfrm>
            <a:off x="0" y="13442"/>
            <a:ext cx="9144000" cy="4855432"/>
          </a:xfrm>
          <a:prstGeom prst="rect">
            <a:avLst/>
          </a:prstGeom>
        </p:spPr>
        <p:txBody>
          <a:bodyPr wrap="square">
            <a:spAutoFit/>
          </a:bodyPr>
          <a:lstStyle/>
          <a:p>
            <a:pPr lvl="1">
              <a:lnSpc>
                <a:spcPct val="150000"/>
              </a:lnSpc>
            </a:pPr>
            <a:r>
              <a:rPr lang="en-US" sz="1600" dirty="0">
                <a:latin typeface="Calibri" panose="020F0502020204030204" pitchFamily="34" charset="0"/>
              </a:rPr>
              <a:t>@Test(priority = 1)</a:t>
            </a:r>
          </a:p>
          <a:p>
            <a:pPr lvl="1">
              <a:lnSpc>
                <a:spcPct val="150000"/>
              </a:lnSpc>
            </a:pPr>
            <a:r>
              <a:rPr lang="en-US" sz="1600" dirty="0">
                <a:latin typeface="Calibri" panose="020F0502020204030204" pitchFamily="34" charset="0"/>
              </a:rPr>
              <a:t>  public void Two()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("This is the Test Case number Two");</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@Test(priority = 2, enabled = false)</a:t>
            </a:r>
          </a:p>
          <a:p>
            <a:pPr lvl="1">
              <a:lnSpc>
                <a:spcPct val="150000"/>
              </a:lnSpc>
            </a:pPr>
            <a:r>
              <a:rPr lang="en-US" sz="1600" dirty="0">
                <a:latin typeface="Calibri" panose="020F0502020204030204" pitchFamily="34" charset="0"/>
              </a:rPr>
              <a:t>  public void Three()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("This is the Test Case number Three");</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@Test(priority = 3)</a:t>
            </a:r>
          </a:p>
          <a:p>
            <a:pPr lvl="1">
              <a:lnSpc>
                <a:spcPct val="150000"/>
              </a:lnSpc>
            </a:pPr>
            <a:r>
              <a:rPr lang="en-US" sz="1600" dirty="0">
                <a:latin typeface="Calibri" panose="020F0502020204030204" pitchFamily="34" charset="0"/>
              </a:rPr>
              <a:t>  public void Four()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("This is the Test Case number Four");</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a:t>
            </a:r>
          </a:p>
        </p:txBody>
      </p:sp>
    </p:spTree>
    <p:extLst>
      <p:ext uri="{BB962C8B-B14F-4D97-AF65-F5344CB8AC3E}">
        <p14:creationId xmlns:p14="http://schemas.microsoft.com/office/powerpoint/2010/main" val="16871574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624104"/>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5" name="Rectangle 4"/>
          <p:cNvSpPr/>
          <p:nvPr/>
        </p:nvSpPr>
        <p:spPr>
          <a:xfrm>
            <a:off x="-235974" y="13442"/>
            <a:ext cx="9379974" cy="423449"/>
          </a:xfrm>
          <a:prstGeom prst="rect">
            <a:avLst/>
          </a:prstGeom>
        </p:spPr>
        <p:txBody>
          <a:bodyPr wrap="square">
            <a:spAutoFit/>
          </a:bodyPr>
          <a:lstStyle/>
          <a:p>
            <a:pPr marL="628650" lvl="1" indent="-285750">
              <a:lnSpc>
                <a:spcPct val="150000"/>
              </a:lnSpc>
              <a:buFont typeface="Wingdings" panose="05000000000000000000" pitchFamily="2" charset="2"/>
              <a:buChar char="q"/>
            </a:pPr>
            <a:r>
              <a:rPr lang="en-US" sz="1600" dirty="0">
                <a:latin typeface="Calibri" panose="020F0502020204030204" pitchFamily="34" charset="0"/>
              </a:rPr>
              <a:t>Output of the above example:</a:t>
            </a:r>
          </a:p>
        </p:txBody>
      </p:sp>
      <p:pic>
        <p:nvPicPr>
          <p:cNvPr id="2" name="Picture 1"/>
          <p:cNvPicPr>
            <a:picLocks noChangeAspect="1"/>
          </p:cNvPicPr>
          <p:nvPr/>
        </p:nvPicPr>
        <p:blipFill>
          <a:blip r:embed="rId3"/>
          <a:stretch>
            <a:fillRect/>
          </a:stretch>
        </p:blipFill>
        <p:spPr>
          <a:xfrm>
            <a:off x="1356851" y="633271"/>
            <a:ext cx="6194323" cy="3722419"/>
          </a:xfrm>
          <a:prstGeom prst="rect">
            <a:avLst/>
          </a:prstGeom>
        </p:spPr>
      </p:pic>
    </p:spTree>
    <p:extLst>
      <p:ext uri="{BB962C8B-B14F-4D97-AF65-F5344CB8AC3E}">
        <p14:creationId xmlns:p14="http://schemas.microsoft.com/office/powerpoint/2010/main" val="39316807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6"/>
            <a:ext cx="9144000" cy="1357517"/>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5" name="Rectangle 4"/>
          <p:cNvSpPr/>
          <p:nvPr/>
        </p:nvSpPr>
        <p:spPr>
          <a:xfrm>
            <a:off x="0" y="13442"/>
            <a:ext cx="9144000" cy="589072"/>
          </a:xfrm>
          <a:prstGeom prst="rect">
            <a:avLst/>
          </a:prstGeom>
        </p:spPr>
        <p:txBody>
          <a:bodyPr wrap="square">
            <a:spAutoFit/>
          </a:bodyPr>
          <a:lstStyle/>
          <a:p>
            <a:pPr lvl="1">
              <a:lnSpc>
                <a:spcPct val="150000"/>
              </a:lnSpc>
            </a:pPr>
            <a:r>
              <a:rPr lang="en-US" sz="2400" b="1" dirty="0" err="1">
                <a:solidFill>
                  <a:srgbClr val="CC1F20"/>
                </a:solidFill>
                <a:latin typeface="Calibri" panose="020F0502020204030204" pitchFamily="34" charset="0"/>
                <a:cs typeface="Helvetica Light"/>
              </a:rPr>
              <a:t>TestNG</a:t>
            </a:r>
            <a:r>
              <a:rPr lang="en-US" sz="2400" b="1" dirty="0">
                <a:solidFill>
                  <a:srgbClr val="CC1F20"/>
                </a:solidFill>
                <a:latin typeface="Calibri" panose="020F0502020204030204" pitchFamily="34" charset="0"/>
                <a:cs typeface="Helvetica Light"/>
              </a:rPr>
              <a:t> Reporters &amp; Asserts</a:t>
            </a:r>
          </a:p>
        </p:txBody>
      </p:sp>
      <p:sp>
        <p:nvSpPr>
          <p:cNvPr id="4" name="Rectangle 3"/>
          <p:cNvSpPr/>
          <p:nvPr/>
        </p:nvSpPr>
        <p:spPr>
          <a:xfrm>
            <a:off x="314632" y="643534"/>
            <a:ext cx="8465573" cy="3231654"/>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err="1">
                <a:solidFill>
                  <a:srgbClr val="C00000"/>
                </a:solidFill>
                <a:latin typeface="Calibri" panose="020F0502020204030204" pitchFamily="34" charset="0"/>
              </a:rPr>
              <a:t>TestNG</a:t>
            </a:r>
            <a:r>
              <a:rPr lang="en-US" sz="2400" dirty="0">
                <a:solidFill>
                  <a:srgbClr val="C00000"/>
                </a:solidFill>
                <a:latin typeface="Calibri" panose="020F0502020204030204" pitchFamily="34" charset="0"/>
              </a:rPr>
              <a:t> Reporters</a:t>
            </a:r>
          </a:p>
          <a:p>
            <a:pPr marL="628650" lvl="1" indent="-285750">
              <a:lnSpc>
                <a:spcPct val="150000"/>
              </a:lnSpc>
              <a:buFont typeface="Wingdings" panose="05000000000000000000" pitchFamily="2" charset="2"/>
              <a:buChar char="q"/>
            </a:pP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is a Framework and so far we have already seen the many different powerful features of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It almost gives you all the important things you are required to complete the Framework.</a:t>
            </a:r>
          </a:p>
          <a:p>
            <a:pPr marL="628650" lvl="1"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It also supports for report logging.</a:t>
            </a:r>
          </a:p>
          <a:p>
            <a:pPr marL="628650" lvl="1" indent="-285750">
              <a:lnSpc>
                <a:spcPct val="150000"/>
              </a:lnSpc>
              <a:buFont typeface="Wingdings" panose="05000000000000000000" pitchFamily="2" charset="2"/>
              <a:buChar char="q"/>
            </a:pPr>
            <a:r>
              <a:rPr lang="en-US" sz="1600" dirty="0">
                <a:latin typeface="Calibri" panose="020F0502020204030204" pitchFamily="34" charset="0"/>
              </a:rPr>
              <a:t>In selenium there are two types of logging. </a:t>
            </a:r>
            <a:r>
              <a:rPr lang="en-US" sz="1600" b="1" dirty="0">
                <a:latin typeface="Calibri" panose="020F0502020204030204" pitchFamily="34" charset="0"/>
              </a:rPr>
              <a:t>High level</a:t>
            </a:r>
            <a:r>
              <a:rPr lang="en-US" sz="1600" dirty="0">
                <a:latin typeface="Calibri" panose="020F0502020204030204" pitchFamily="34" charset="0"/>
              </a:rPr>
              <a:t> logging and </a:t>
            </a:r>
            <a:r>
              <a:rPr lang="en-US" sz="1600" b="1" dirty="0">
                <a:latin typeface="Calibri" panose="020F0502020204030204" pitchFamily="34" charset="0"/>
              </a:rPr>
              <a:t>Low level </a:t>
            </a:r>
            <a:r>
              <a:rPr lang="en-US" sz="1600" dirty="0">
                <a:latin typeface="Calibri" panose="020F0502020204030204" pitchFamily="34" charset="0"/>
              </a:rPr>
              <a:t>logging. In low level logging you try to produce logs for the every step you take or every action you make in your automation script. In high  level logging you just try to capture main events of your test.</a:t>
            </a:r>
            <a:endParaRPr lang="en-US" sz="1600" dirty="0">
              <a:solidFill>
                <a:srgbClr val="303030"/>
              </a:solidFill>
              <a:latin typeface="Calibri" panose="020F0502020204030204" pitchFamily="34" charset="0"/>
            </a:endParaRPr>
          </a:p>
        </p:txBody>
      </p:sp>
    </p:spTree>
    <p:extLst>
      <p:ext uri="{BB962C8B-B14F-4D97-AF65-F5344CB8AC3E}">
        <p14:creationId xmlns:p14="http://schemas.microsoft.com/office/powerpoint/2010/main" val="8748408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624104"/>
          </a:xfrm>
        </p:spPr>
        <p:txBody>
          <a:bodyPr/>
          <a:lstStyle/>
          <a:p>
            <a:pPr marL="285750" indent="-285750" algn="l">
              <a:lnSpc>
                <a:spcPct val="150000"/>
              </a:lnSpc>
              <a:buFont typeface="Wingdings" panose="05000000000000000000" pitchFamily="2" charset="2"/>
              <a:buChar char="q"/>
            </a:pPr>
            <a:r>
              <a:rPr lang="en-US" sz="1600" dirty="0">
                <a:solidFill>
                  <a:schemeClr val="tx1"/>
                </a:solidFill>
                <a:latin typeface="Calibri" panose="020F0502020204030204" pitchFamily="34" charset="0"/>
              </a:rPr>
              <a:t>After executing the program, your Reporters log will look like this:</a:t>
            </a:r>
          </a:p>
        </p:txBody>
      </p:sp>
      <p:pic>
        <p:nvPicPr>
          <p:cNvPr id="2" name="Picture 1"/>
          <p:cNvPicPr>
            <a:picLocks noChangeAspect="1"/>
          </p:cNvPicPr>
          <p:nvPr/>
        </p:nvPicPr>
        <p:blipFill>
          <a:blip r:embed="rId3"/>
          <a:stretch>
            <a:fillRect/>
          </a:stretch>
        </p:blipFill>
        <p:spPr>
          <a:xfrm>
            <a:off x="830935" y="633271"/>
            <a:ext cx="6995542" cy="4037052"/>
          </a:xfrm>
          <a:prstGeom prst="rect">
            <a:avLst/>
          </a:prstGeom>
        </p:spPr>
      </p:pic>
    </p:spTree>
    <p:extLst>
      <p:ext uri="{BB962C8B-B14F-4D97-AF65-F5344CB8AC3E}">
        <p14:creationId xmlns:p14="http://schemas.microsoft.com/office/powerpoint/2010/main" val="18205169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624104"/>
          </a:xfrm>
        </p:spPr>
        <p:txBody>
          <a:bodyPr/>
          <a:lstStyle/>
          <a:p>
            <a:pPr marL="342900" indent="-342900" algn="l">
              <a:buFont typeface="Wingdings" panose="05000000000000000000" pitchFamily="2" charset="2"/>
              <a:buChar char="v"/>
            </a:pPr>
            <a:r>
              <a:rPr lang="en-US" sz="2400" b="1" dirty="0" err="1">
                <a:latin typeface="Calibri" panose="020F0502020204030204" pitchFamily="34" charset="0"/>
              </a:rPr>
              <a:t>TestNG</a:t>
            </a:r>
            <a:r>
              <a:rPr lang="en-US" sz="2400" b="1" dirty="0">
                <a:latin typeface="Calibri" panose="020F0502020204030204" pitchFamily="34" charset="0"/>
              </a:rPr>
              <a:t> Asserts</a:t>
            </a:r>
            <a:r>
              <a:rPr lang="en-US" sz="2400" dirty="0">
                <a:latin typeface="Calibri" panose="020F0502020204030204" pitchFamily="34" charset="0"/>
              </a:rPr>
              <a:t/>
            </a:r>
            <a:br>
              <a:rPr lang="en-US" sz="2400" dirty="0">
                <a:latin typeface="Calibri" panose="020F0502020204030204" pitchFamily="34" charset="0"/>
              </a:rPr>
            </a:br>
            <a:r>
              <a:rPr lang="en-US" sz="2400" dirty="0">
                <a:latin typeface="Calibri" panose="020F0502020204030204" pitchFamily="34" charset="0"/>
              </a:rPr>
              <a:t/>
            </a:r>
            <a:br>
              <a:rPr lang="en-US" sz="2400" dirty="0">
                <a:latin typeface="Calibri" panose="020F0502020204030204" pitchFamily="34" charset="0"/>
              </a:rPr>
            </a:br>
            <a:endParaRPr lang="en-US" sz="2400" dirty="0">
              <a:solidFill>
                <a:schemeClr val="tx1"/>
              </a:solidFill>
              <a:latin typeface="Calibri" panose="020F0502020204030204" pitchFamily="34" charset="0"/>
            </a:endParaRPr>
          </a:p>
        </p:txBody>
      </p:sp>
      <p:sp>
        <p:nvSpPr>
          <p:cNvPr id="4" name="Rectangle 3"/>
          <p:cNvSpPr/>
          <p:nvPr/>
        </p:nvSpPr>
        <p:spPr>
          <a:xfrm>
            <a:off x="575186" y="596109"/>
            <a:ext cx="8568813" cy="4208844"/>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also gives us the power to take decisions in the middle of the test run with the help of </a:t>
            </a:r>
            <a:r>
              <a:rPr lang="en-US" sz="1600" b="1" dirty="0">
                <a:solidFill>
                  <a:srgbClr val="303030"/>
                </a:solidFill>
                <a:latin typeface="Calibri" panose="020F0502020204030204" pitchFamily="34" charset="0"/>
              </a:rPr>
              <a:t>Asserts</a:t>
            </a:r>
            <a:r>
              <a:rPr lang="en-US" sz="1600" dirty="0">
                <a:solidFill>
                  <a:srgbClr val="303030"/>
                </a:solidFill>
                <a:latin typeface="Calibri" panose="020F0502020204030204" pitchFamily="34" charset="0"/>
              </a:rPr>
              <a:t>. With this we can put various checkpoints in the test. Asserts are the most popular and frequently used methods while creating Selenium Scripts.</a:t>
            </a:r>
            <a:r>
              <a:rPr lang="en-US" sz="1600" b="1" dirty="0">
                <a:solidFill>
                  <a:srgbClr val="303030"/>
                </a:solidFill>
                <a:latin typeface="Calibri" panose="020F0502020204030204" pitchFamily="34" charset="0"/>
              </a:rPr>
              <a:t> </a:t>
            </a:r>
            <a:r>
              <a:rPr lang="en-US" sz="1600" dirty="0">
                <a:solidFill>
                  <a:srgbClr val="303030"/>
                </a:solidFill>
                <a:latin typeface="Calibri" panose="020F0502020204030204" pitchFamily="34" charset="0"/>
              </a:rPr>
              <a:t>In selenium there will be many situations in the test where you just like to check the presence of an element. All you need to do is to put an assert statement on to it to verify its existence.</a:t>
            </a:r>
          </a:p>
          <a:p>
            <a:pPr marL="285750" indent="-285750">
              <a:lnSpc>
                <a:spcPct val="150000"/>
              </a:lnSpc>
              <a:buFont typeface="Wingdings" panose="05000000000000000000" pitchFamily="2" charset="2"/>
              <a:buChar char="q"/>
            </a:pPr>
            <a:r>
              <a:rPr lang="en-US" sz="1600" b="1" dirty="0">
                <a:latin typeface="Calibri" panose="020F0502020204030204" pitchFamily="34" charset="0"/>
              </a:rPr>
              <a:t>Different Asserts Statements:</a:t>
            </a:r>
          </a:p>
          <a:p>
            <a:pPr marL="971550" lvl="2" indent="-285750">
              <a:lnSpc>
                <a:spcPct val="150000"/>
              </a:lnSpc>
              <a:buFont typeface="Wingdings" panose="05000000000000000000" pitchFamily="2" charset="2"/>
              <a:buChar char="ü"/>
            </a:pPr>
            <a:r>
              <a:rPr lang="en-US" sz="1600" dirty="0" err="1">
                <a:latin typeface="Calibri" panose="020F0502020204030204" pitchFamily="34" charset="0"/>
              </a:rPr>
              <a:t>Assert.assertTrue</a:t>
            </a:r>
            <a:r>
              <a:rPr lang="en-US" sz="1600" dirty="0">
                <a:latin typeface="Calibri" panose="020F0502020204030204" pitchFamily="34" charset="0"/>
              </a:rPr>
              <a:t>() &amp; </a:t>
            </a:r>
            <a:r>
              <a:rPr lang="en-US" sz="1600" dirty="0" err="1">
                <a:latin typeface="Calibri" panose="020F0502020204030204" pitchFamily="34" charset="0"/>
              </a:rPr>
              <a:t>Assert.assertFalse</a:t>
            </a:r>
            <a:r>
              <a:rPr lang="en-US" sz="1600" dirty="0">
                <a:latin typeface="Calibri" panose="020F0502020204030204" pitchFamily="34" charset="0"/>
              </a:rPr>
              <a:t>() </a:t>
            </a:r>
          </a:p>
          <a:p>
            <a:pPr marL="971550" lvl="2" indent="-285750">
              <a:buFont typeface="Wingdings" panose="05000000000000000000" pitchFamily="2" charset="2"/>
              <a:buChar char="ü"/>
            </a:pPr>
            <a:r>
              <a:rPr lang="en-US" sz="1600" dirty="0" err="1">
                <a:latin typeface="Calibri" panose="020F0502020204030204" pitchFamily="34" charset="0"/>
              </a:rPr>
              <a:t>Assert.assertEquals</a:t>
            </a:r>
            <a:r>
              <a:rPr lang="en-US" sz="1600" dirty="0">
                <a:latin typeface="Calibri" panose="020F0502020204030204" pitchFamily="34" charset="0"/>
              </a:rPr>
              <a:t>()</a:t>
            </a:r>
          </a:p>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Tree>
    <p:extLst>
      <p:ext uri="{BB962C8B-B14F-4D97-AF65-F5344CB8AC3E}">
        <p14:creationId xmlns:p14="http://schemas.microsoft.com/office/powerpoint/2010/main" val="32319616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364459"/>
          </a:xfrm>
        </p:spPr>
        <p:txBody>
          <a:bodyPr/>
          <a:lstStyle/>
          <a:p>
            <a:pPr marL="285750" indent="-285750" algn="l">
              <a:buFont typeface="Wingdings" panose="05000000000000000000" pitchFamily="2" charset="2"/>
              <a:buChar char="ü"/>
            </a:pPr>
            <a:r>
              <a:rPr lang="en-US" sz="1600" b="1" dirty="0" err="1">
                <a:latin typeface="Calibri" panose="020F0502020204030204" pitchFamily="34" charset="0"/>
              </a:rPr>
              <a:t>Assert.assertTrue</a:t>
            </a:r>
            <a:r>
              <a:rPr lang="en-US" sz="1600" b="1" dirty="0">
                <a:latin typeface="Calibri" panose="020F0502020204030204" pitchFamily="34" charset="0"/>
              </a:rPr>
              <a:t>() &amp; </a:t>
            </a:r>
            <a:r>
              <a:rPr lang="en-US" sz="1600" b="1" dirty="0" err="1">
                <a:latin typeface="Calibri" panose="020F0502020204030204" pitchFamily="34" charset="0"/>
              </a:rPr>
              <a:t>Assert.assertFalse</a:t>
            </a:r>
            <a:r>
              <a:rPr lang="en-US" sz="1600" b="1" dirty="0">
                <a:latin typeface="Calibri" panose="020F0502020204030204" pitchFamily="34" charset="0"/>
              </a:rPr>
              <a:t>()</a:t>
            </a:r>
            <a:br>
              <a:rPr lang="en-US" sz="1600" b="1" dirty="0">
                <a:latin typeface="Calibri" panose="020F0502020204030204" pitchFamily="34" charset="0"/>
              </a:rPr>
            </a:br>
            <a:r>
              <a:rPr lang="en-US" sz="1600" b="1" dirty="0">
                <a:latin typeface="Calibri" panose="020F0502020204030204" pitchFamily="34" charset="0"/>
              </a:rPr>
              <a:t>	</a:t>
            </a:r>
            <a:br>
              <a:rPr lang="en-US" sz="1600" b="1" dirty="0">
                <a:latin typeface="Calibri" panose="020F0502020204030204" pitchFamily="34" charset="0"/>
              </a:rPr>
            </a:br>
            <a:r>
              <a:rPr lang="en-US" sz="1600" b="1" dirty="0">
                <a:latin typeface="Calibri" panose="020F0502020204030204" pitchFamily="34" charset="0"/>
              </a:rPr>
              <a:t> </a:t>
            </a:r>
            <a:endParaRPr lang="en-US" sz="1600" dirty="0">
              <a:solidFill>
                <a:schemeClr val="tx1"/>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480571" y="446068"/>
            <a:ext cx="8574939" cy="338554"/>
          </a:xfrm>
          <a:prstGeom prst="rect">
            <a:avLst/>
          </a:prstGeom>
        </p:spPr>
        <p:txBody>
          <a:bodyPr wrap="square">
            <a:spAutoFit/>
          </a:bodyPr>
          <a:lstStyle/>
          <a:p>
            <a:pPr marL="285750" indent="-285750">
              <a:buFont typeface="Wingdings" panose="05000000000000000000" pitchFamily="2" charset="2"/>
              <a:buChar char="q"/>
            </a:pPr>
            <a:r>
              <a:rPr lang="en-US" sz="1600" b="1" dirty="0">
                <a:solidFill>
                  <a:srgbClr val="C00000"/>
                </a:solidFill>
                <a:latin typeface="Calibri" panose="020F0502020204030204" pitchFamily="34" charset="0"/>
              </a:rPr>
              <a:t>Program</a:t>
            </a:r>
            <a:r>
              <a:rPr lang="en-US" dirty="0">
                <a:solidFill>
                  <a:srgbClr val="303030"/>
                </a:solidFill>
                <a:latin typeface="Verdana" panose="020B0604030504040204" pitchFamily="34" charset="0"/>
              </a:rPr>
              <a:t>: </a:t>
            </a:r>
            <a:endParaRPr lang="en-US" dirty="0"/>
          </a:p>
        </p:txBody>
      </p:sp>
      <p:sp>
        <p:nvSpPr>
          <p:cNvPr id="5" name="Rectangle 4"/>
          <p:cNvSpPr/>
          <p:nvPr/>
        </p:nvSpPr>
        <p:spPr>
          <a:xfrm>
            <a:off x="948812" y="818592"/>
            <a:ext cx="8106698" cy="3747436"/>
          </a:xfrm>
          <a:prstGeom prst="rect">
            <a:avLst/>
          </a:prstGeom>
        </p:spPr>
        <p:txBody>
          <a:bodyPr wrap="square">
            <a:spAutoFit/>
          </a:bodyPr>
          <a:lstStyle/>
          <a:p>
            <a:pPr>
              <a:lnSpc>
                <a:spcPct val="150000"/>
              </a:lnSpc>
            </a:pPr>
            <a:r>
              <a:rPr lang="en-US" sz="1600" dirty="0">
                <a:latin typeface="Calibri" panose="020F0502020204030204" pitchFamily="34" charset="0"/>
              </a:rPr>
              <a:t>package </a:t>
            </a:r>
            <a:r>
              <a:rPr lang="en-US" sz="1600" dirty="0" err="1">
                <a:latin typeface="Calibri" panose="020F0502020204030204" pitchFamily="34" charset="0"/>
              </a:rPr>
              <a:t>automationFramework</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java.util.concurrent.TimeUnit</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org.openqa.selenium.By</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org.openqa.selenium.WebDriver</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org.openqa.selenium.WebElement</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org.openqa.selenium.firefox.FirefoxDriver</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org.testng.Assert</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org.testng.annotations.Test</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public class Asserts {</a:t>
            </a:r>
          </a:p>
          <a:p>
            <a:pPr>
              <a:lnSpc>
                <a:spcPct val="150000"/>
              </a:lnSpc>
            </a:pPr>
            <a:r>
              <a:rPr lang="en-US" sz="1600" dirty="0">
                <a:latin typeface="Calibri" panose="020F0502020204030204" pitchFamily="34" charset="0"/>
              </a:rPr>
              <a:t>	private static WebDriver driver;</a:t>
            </a:r>
          </a:p>
        </p:txBody>
      </p:sp>
    </p:spTree>
    <p:extLst>
      <p:ext uri="{BB962C8B-B14F-4D97-AF65-F5344CB8AC3E}">
        <p14:creationId xmlns:p14="http://schemas.microsoft.com/office/powerpoint/2010/main" val="379471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marL="285750" indent="-285750" algn="l">
              <a:lnSpc>
                <a:spcPct val="150000"/>
              </a:lnSpc>
              <a:buFont typeface="Wingdings" panose="05000000000000000000" pitchFamily="2" charset="2"/>
              <a:buChar char="q"/>
            </a:pPr>
            <a:r>
              <a:rPr lang="en-US" sz="1600" b="1" dirty="0">
                <a:solidFill>
                  <a:srgbClr val="CC1F20"/>
                </a:solidFill>
                <a:latin typeface="Calibri" panose="020F0502020204030204" pitchFamily="34" charset="0"/>
              </a:rPr>
              <a:t>Steps to follow:</a:t>
            </a:r>
            <a:r>
              <a:rPr lang="en-US" sz="1600" b="1" dirty="0">
                <a:solidFill>
                  <a:srgbClr val="595959"/>
                </a:solidFill>
                <a:latin typeface="Calibri" panose="020F0502020204030204" pitchFamily="34" charset="0"/>
              </a:rPr>
              <a:t/>
            </a:r>
            <a:br>
              <a:rPr lang="en-US" sz="1600" b="1" dirty="0">
                <a:solidFill>
                  <a:srgbClr val="595959"/>
                </a:solidFill>
                <a:latin typeface="Calibri" panose="020F0502020204030204" pitchFamily="34" charset="0"/>
              </a:rPr>
            </a:br>
            <a:r>
              <a:rPr lang="en-US" sz="1600" b="1" dirty="0">
                <a:solidFill>
                  <a:srgbClr val="595959"/>
                </a:solidFill>
                <a:latin typeface="Calibri" panose="020F0502020204030204" pitchFamily="34" charset="0"/>
              </a:rPr>
              <a:t>		1) </a:t>
            </a:r>
            <a:r>
              <a:rPr lang="en-US" sz="1600" dirty="0">
                <a:solidFill>
                  <a:srgbClr val="595959"/>
                </a:solidFill>
                <a:latin typeface="Calibri" panose="020F0502020204030204" pitchFamily="34" charset="0"/>
              </a:rPr>
              <a:t>Launch the Eclipse IDE and from Help menu, click “</a:t>
            </a:r>
            <a:r>
              <a:rPr lang="en-US" sz="1600" b="1" dirty="0">
                <a:solidFill>
                  <a:srgbClr val="595959"/>
                </a:solidFill>
                <a:latin typeface="Calibri" panose="020F0502020204030204" pitchFamily="34" charset="0"/>
              </a:rPr>
              <a:t>Install New Software</a:t>
            </a:r>
            <a:r>
              <a:rPr lang="en-US" sz="1600" dirty="0">
                <a:solidFill>
                  <a:srgbClr val="595959"/>
                </a:solidFill>
                <a:latin typeface="Calibri" panose="020F0502020204030204" pitchFamily="34" charset="0"/>
              </a:rPr>
              <a:t>”.</a:t>
            </a:r>
            <a:r>
              <a:rPr lang="en-US" sz="2800" b="1" dirty="0">
                <a:latin typeface="Calibri" panose="020F0502020204030204" pitchFamily="34" charset="0"/>
              </a:rPr>
              <a:t/>
            </a:r>
            <a:br>
              <a:rPr lang="en-US" sz="2800" b="1" dirty="0">
                <a:latin typeface="Calibri" panose="020F0502020204030204" pitchFamily="34" charset="0"/>
              </a:rPr>
            </a:br>
            <a:endParaRPr lang="en-US" sz="2400" dirty="0">
              <a:latin typeface="Century Gothic" panose="020B0502020202020204" pitchFamily="34" charset="0"/>
            </a:endParaRPr>
          </a:p>
        </p:txBody>
      </p:sp>
      <p:pic>
        <p:nvPicPr>
          <p:cNvPr id="6" name="Picture 5"/>
          <p:cNvPicPr>
            <a:picLocks noChangeAspect="1"/>
          </p:cNvPicPr>
          <p:nvPr/>
        </p:nvPicPr>
        <p:blipFill>
          <a:blip r:embed="rId3"/>
          <a:stretch>
            <a:fillRect/>
          </a:stretch>
        </p:blipFill>
        <p:spPr>
          <a:xfrm>
            <a:off x="983226" y="855407"/>
            <a:ext cx="6597445" cy="3899984"/>
          </a:xfrm>
          <a:prstGeom prst="rect">
            <a:avLst/>
          </a:prstGeom>
        </p:spPr>
      </p:pic>
    </p:spTree>
    <p:extLst>
      <p:ext uri="{BB962C8B-B14F-4D97-AF65-F5344CB8AC3E}">
        <p14:creationId xmlns:p14="http://schemas.microsoft.com/office/powerpoint/2010/main" val="23100086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6"/>
            <a:ext cx="9144000" cy="4779143"/>
          </a:xfrm>
        </p:spPr>
        <p:txBody>
          <a:bodyPr/>
          <a:lstStyle/>
          <a:p>
            <a:pPr algn="l">
              <a:lnSpc>
                <a:spcPct val="150000"/>
              </a:lnSpc>
            </a:pPr>
            <a:r>
              <a:rPr lang="en-US" sz="1600" dirty="0">
                <a:solidFill>
                  <a:schemeClr val="tx1"/>
                </a:solidFill>
                <a:latin typeface="Calibri" panose="020F0502020204030204" pitchFamily="34" charset="0"/>
              </a:rPr>
              <a:t>@Test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public void f()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System.setProperty</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webdriver.chrome.driver","C</a:t>
            </a:r>
            <a:r>
              <a:rPr lang="en-US" sz="1600" dirty="0">
                <a:solidFill>
                  <a:schemeClr val="tx1"/>
                </a:solidFill>
                <a:latin typeface="Calibri" panose="020F0502020204030204" pitchFamily="34" charset="0"/>
              </a:rPr>
              <a:t>:\\NewFrameWorkAutomation\\POM\\lib\\chromedriver.exe");</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WebDriver driver = new </a:t>
            </a:r>
            <a:r>
              <a:rPr lang="en-US" sz="1600" dirty="0" err="1">
                <a:solidFill>
                  <a:schemeClr val="tx1"/>
                </a:solidFill>
                <a:latin typeface="Calibri" panose="020F0502020204030204" pitchFamily="34" charset="0"/>
              </a:rPr>
              <a:t>ChromeDriver</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driver.manage</a:t>
            </a:r>
            <a:r>
              <a:rPr lang="en-US" sz="1600" dirty="0">
                <a:solidFill>
                  <a:schemeClr val="tx1"/>
                </a:solidFill>
                <a:latin typeface="Calibri" panose="020F0502020204030204" pitchFamily="34" charset="0"/>
              </a:rPr>
              <a:t>().timeouts().</a:t>
            </a:r>
            <a:r>
              <a:rPr lang="en-US" sz="1600" dirty="0" err="1">
                <a:solidFill>
                  <a:schemeClr val="tx1"/>
                </a:solidFill>
                <a:latin typeface="Calibri" panose="020F0502020204030204" pitchFamily="34" charset="0"/>
              </a:rPr>
              <a:t>implicitlyWait</a:t>
            </a:r>
            <a:r>
              <a:rPr lang="en-US" sz="1600" dirty="0">
                <a:solidFill>
                  <a:schemeClr val="tx1"/>
                </a:solidFill>
                <a:latin typeface="Calibri" panose="020F0502020204030204" pitchFamily="34" charset="0"/>
              </a:rPr>
              <a:t>(10, </a:t>
            </a:r>
            <a:r>
              <a:rPr lang="en-US" sz="1600" dirty="0" err="1">
                <a:solidFill>
                  <a:schemeClr val="tx1"/>
                </a:solidFill>
                <a:latin typeface="Calibri" panose="020F0502020204030204" pitchFamily="34" charset="0"/>
              </a:rPr>
              <a:t>TimeUnit.SECONDS</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driver.get</a:t>
            </a:r>
            <a:r>
              <a:rPr lang="en-US" sz="1600" dirty="0">
                <a:solidFill>
                  <a:schemeClr val="tx1"/>
                </a:solidFill>
                <a:latin typeface="Calibri" panose="020F0502020204030204" pitchFamily="34" charset="0"/>
              </a:rPr>
              <a:t>("http://magento2-demo.nexcess.net/");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a:solidFill>
                  <a:srgbClr val="92D050"/>
                </a:solidFill>
                <a:latin typeface="Calibri" panose="020F0502020204030204" pitchFamily="34" charset="0"/>
              </a:rPr>
              <a:t>// Here driver will try to find out Sign in link on the application</a:t>
            </a:r>
            <a:br>
              <a:rPr lang="en-US" sz="1600" dirty="0">
                <a:solidFill>
                  <a:srgbClr val="92D050"/>
                </a:solidFill>
                <a:latin typeface="Calibri" panose="020F0502020204030204" pitchFamily="34" charset="0"/>
              </a:rPr>
            </a:br>
            <a:r>
              <a:rPr lang="en-US" sz="1600" dirty="0">
                <a:solidFill>
                  <a:srgbClr val="92D050"/>
                </a:solidFill>
                <a:latin typeface="Calibri" panose="020F0502020204030204" pitchFamily="34" charset="0"/>
              </a:rPr>
              <a:t>	</a:t>
            </a: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By.linkText</a:t>
            </a:r>
            <a:r>
              <a:rPr lang="en-US" sz="1600" dirty="0">
                <a:solidFill>
                  <a:schemeClr val="tx1"/>
                </a:solidFill>
                <a:latin typeface="Calibri" panose="020F0502020204030204" pitchFamily="34" charset="0"/>
              </a:rPr>
              <a:t>("Sign In")).click();</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a:solidFill>
                  <a:srgbClr val="92D050"/>
                </a:solidFill>
                <a:latin typeface="Calibri" panose="020F0502020204030204" pitchFamily="34" charset="0"/>
              </a:rPr>
              <a:t>//Test will only continue, if the below statement is true</a:t>
            </a:r>
            <a:br>
              <a:rPr lang="en-US" sz="1600" dirty="0">
                <a:solidFill>
                  <a:srgbClr val="92D050"/>
                </a:solidFill>
                <a:latin typeface="Calibri" panose="020F0502020204030204" pitchFamily="34" charset="0"/>
              </a:rPr>
            </a:br>
            <a:r>
              <a:rPr lang="en-US" sz="1600" dirty="0">
                <a:solidFill>
                  <a:srgbClr val="92D050"/>
                </a:solidFill>
                <a:latin typeface="Calibri" panose="020F0502020204030204" pitchFamily="34" charset="0"/>
              </a:rPr>
              <a:t>      //This is to check whether the link is displayed or not</a:t>
            </a: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Assert.assertTrue</a:t>
            </a:r>
            <a:r>
              <a:rPr lang="en-US" sz="1600" dirty="0">
                <a:solidFill>
                  <a:schemeClr val="tx1"/>
                </a:solidFill>
                <a:latin typeface="Calibri" panose="020F0502020204030204" pitchFamily="34" charset="0"/>
              </a:rPr>
              <a:t>(Sign </a:t>
            </a:r>
            <a:r>
              <a:rPr lang="en-US" sz="1600" dirty="0" err="1">
                <a:solidFill>
                  <a:schemeClr val="tx1"/>
                </a:solidFill>
                <a:latin typeface="Calibri" panose="020F0502020204030204" pitchFamily="34" charset="0"/>
              </a:rPr>
              <a:t>In.isDisplayed</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a:solidFill>
                  <a:srgbClr val="92D050"/>
                </a:solidFill>
                <a:latin typeface="Calibri" panose="020F0502020204030204" pitchFamily="34" charset="0"/>
              </a:rPr>
              <a:t>   //Sign in will be clicked only if the above condition is true</a:t>
            </a: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endParaRPr lang="en-US" sz="1600" dirty="0">
              <a:solidFill>
                <a:schemeClr val="tx1"/>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Tree>
    <p:extLst>
      <p:ext uri="{BB962C8B-B14F-4D97-AF65-F5344CB8AC3E}">
        <p14:creationId xmlns:p14="http://schemas.microsoft.com/office/powerpoint/2010/main" val="2255399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356356"/>
          </a:xfrm>
        </p:spPr>
        <p:txBody>
          <a:bodyPr/>
          <a:lstStyle/>
          <a:p>
            <a:pPr algn="l">
              <a:lnSpc>
                <a:spcPct val="150000"/>
              </a:lnSpc>
            </a:pPr>
            <a:r>
              <a:rPr lang="en-US" sz="1600" dirty="0">
                <a:solidFill>
                  <a:schemeClr val="tx1"/>
                </a:solidFill>
                <a:latin typeface="Calibri" panose="020F0502020204030204" pitchFamily="34" charset="0"/>
              </a:rPr>
              <a:t> Sign </a:t>
            </a:r>
            <a:r>
              <a:rPr lang="en-US" sz="1600" dirty="0" err="1">
                <a:solidFill>
                  <a:schemeClr val="tx1"/>
                </a:solidFill>
                <a:latin typeface="Calibri" panose="020F0502020204030204" pitchFamily="34" charset="0"/>
              </a:rPr>
              <a:t>In.click</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b="1" dirty="0">
                <a:solidFill>
                  <a:schemeClr val="tx1"/>
                </a:solidFill>
                <a:latin typeface="Calibri" panose="020F0502020204030204" pitchFamily="34" charset="0"/>
              </a:rPr>
              <a:t>Note:</a:t>
            </a:r>
            <a:r>
              <a:rPr lang="en-US" sz="1600" dirty="0">
                <a:solidFill>
                  <a:schemeClr val="tx1"/>
                </a:solidFill>
                <a:latin typeface="Calibri" panose="020F0502020204030204" pitchFamily="34" charset="0"/>
              </a:rPr>
              <a:t> Assert true statement fails the test and stop the execution of the test, if the actual output is false.  </a:t>
            </a:r>
            <a:r>
              <a:rPr lang="en-US" sz="1600" dirty="0" err="1">
                <a:solidFill>
                  <a:schemeClr val="tx1"/>
                </a:solidFill>
                <a:latin typeface="Calibri" panose="020F0502020204030204" pitchFamily="34" charset="0"/>
              </a:rPr>
              <a:t>Assert.assertFalse</a:t>
            </a:r>
            <a:r>
              <a:rPr lang="en-US" sz="1600" dirty="0">
                <a:solidFill>
                  <a:schemeClr val="tx1"/>
                </a:solidFill>
                <a:latin typeface="Calibri" panose="020F0502020204030204" pitchFamily="34" charset="0"/>
              </a:rPr>
              <a:t>() works opposite of </a:t>
            </a:r>
            <a:r>
              <a:rPr lang="en-US" sz="1600" dirty="0" err="1">
                <a:solidFill>
                  <a:schemeClr val="tx1"/>
                </a:solidFill>
                <a:latin typeface="Calibri" panose="020F0502020204030204" pitchFamily="34" charset="0"/>
              </a:rPr>
              <a:t>Assert.assertTrue</a:t>
            </a:r>
            <a:r>
              <a:rPr lang="en-US" sz="1600" dirty="0">
                <a:solidFill>
                  <a:schemeClr val="tx1"/>
                </a:solidFill>
                <a:latin typeface="Calibri" panose="020F0502020204030204" pitchFamily="34" charset="0"/>
              </a:rPr>
              <a:t>(). It means that if you want your test to continue only if when some certain element is not present on the page. You will use Assert false, so it will fail the test in case of the element present on the page.</a:t>
            </a: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Tree>
    <p:extLst>
      <p:ext uri="{BB962C8B-B14F-4D97-AF65-F5344CB8AC3E}">
        <p14:creationId xmlns:p14="http://schemas.microsoft.com/office/powerpoint/2010/main" val="11290475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364459"/>
          </a:xfrm>
        </p:spPr>
        <p:txBody>
          <a:bodyPr/>
          <a:lstStyle/>
          <a:p>
            <a:pPr marL="285750" indent="-285750" algn="l">
              <a:lnSpc>
                <a:spcPct val="150000"/>
              </a:lnSpc>
              <a:buFont typeface="Wingdings" panose="05000000000000000000" pitchFamily="2" charset="2"/>
              <a:buChar char="ü"/>
            </a:pPr>
            <a:r>
              <a:rPr lang="en-US" sz="1600" b="1" dirty="0" err="1">
                <a:solidFill>
                  <a:srgbClr val="CC1F20"/>
                </a:solidFill>
                <a:latin typeface="Calibri" panose="020F0502020204030204" pitchFamily="34" charset="0"/>
              </a:rPr>
              <a:t>Assert.assertEquals</a:t>
            </a:r>
            <a:r>
              <a:rPr lang="en-US" sz="1600" b="1" dirty="0">
                <a:solidFill>
                  <a:srgbClr val="CC1F20"/>
                </a:solidFill>
                <a:latin typeface="Calibri" panose="020F0502020204030204" pitchFamily="34" charset="0"/>
              </a:rPr>
              <a:t>()</a:t>
            </a: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673000" y="581745"/>
            <a:ext cx="8373183" cy="830997"/>
          </a:xfrm>
          <a:prstGeom prst="rect">
            <a:avLst/>
          </a:prstGeom>
        </p:spPr>
        <p:txBody>
          <a:bodyPr wrap="square">
            <a:spAutoFit/>
          </a:bodyPr>
          <a:lstStyle/>
          <a:p>
            <a:pPr marL="285750" indent="-285750">
              <a:buFont typeface="Wingdings" panose="05000000000000000000" pitchFamily="2" charset="2"/>
              <a:buChar char="q"/>
            </a:pPr>
            <a:r>
              <a:rPr lang="en-US" sz="1600" b="1" dirty="0">
                <a:solidFill>
                  <a:srgbClr val="C00000"/>
                </a:solidFill>
                <a:latin typeface="Calibri" panose="020F0502020204030204" pitchFamily="34" charset="0"/>
              </a:rPr>
              <a:t>Program:</a:t>
            </a: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6" name="Rectangle 5"/>
          <p:cNvSpPr/>
          <p:nvPr/>
        </p:nvSpPr>
        <p:spPr>
          <a:xfrm>
            <a:off x="1194871" y="876171"/>
            <a:ext cx="7900220" cy="2639441"/>
          </a:xfrm>
          <a:prstGeom prst="rect">
            <a:avLst/>
          </a:prstGeom>
        </p:spPr>
        <p:txBody>
          <a:bodyPr wrap="square">
            <a:spAutoFit/>
          </a:bodyPr>
          <a:lstStyle/>
          <a:p>
            <a:pPr>
              <a:lnSpc>
                <a:spcPct val="150000"/>
              </a:lnSpc>
            </a:pPr>
            <a:r>
              <a:rPr lang="en-US" sz="1600" dirty="0">
                <a:latin typeface="Calibri" panose="020F0502020204030204" pitchFamily="34" charset="0"/>
              </a:rPr>
              <a:t> @Test</a:t>
            </a:r>
          </a:p>
          <a:p>
            <a:pPr>
              <a:lnSpc>
                <a:spcPct val="150000"/>
              </a:lnSpc>
            </a:pPr>
            <a:r>
              <a:rPr lang="en-US" sz="1600" dirty="0">
                <a:latin typeface="Calibri" panose="020F0502020204030204" pitchFamily="34" charset="0"/>
              </a:rPr>
              <a:t>  public void test() {</a:t>
            </a:r>
          </a:p>
          <a:p>
            <a:pPr>
              <a:lnSpc>
                <a:spcPct val="150000"/>
              </a:lnSpc>
            </a:pPr>
            <a:r>
              <a:rPr lang="en-US" sz="1600" dirty="0">
                <a:latin typeface="Calibri" panose="020F0502020204030204" pitchFamily="34" charset="0"/>
              </a:rPr>
              <a:t>	  String </a:t>
            </a:r>
            <a:r>
              <a:rPr lang="en-US" sz="1600" dirty="0" err="1">
                <a:latin typeface="Calibri" panose="020F0502020204030204" pitchFamily="34" charset="0"/>
              </a:rPr>
              <a:t>sValue</a:t>
            </a:r>
            <a:r>
              <a:rPr lang="en-US" sz="1600" dirty="0">
                <a:latin typeface="Calibri" panose="020F0502020204030204" pitchFamily="34" charset="0"/>
              </a:rPr>
              <a:t> = "</a:t>
            </a:r>
            <a:r>
              <a:rPr lang="en-US" sz="1600" dirty="0" err="1">
                <a:latin typeface="Calibri" panose="020F0502020204030204" pitchFamily="34" charset="0"/>
              </a:rPr>
              <a:t>Lakshay</a:t>
            </a:r>
            <a:r>
              <a:rPr lang="en-US" sz="1600" dirty="0">
                <a:latin typeface="Calibri" panose="020F0502020204030204" pitchFamily="34" charset="0"/>
              </a:rPr>
              <a:t> Sharma";</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 What is your full name");</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Assert.assertEquals</a:t>
            </a:r>
            <a:r>
              <a:rPr lang="en-US" sz="1600" dirty="0">
                <a:latin typeface="Calibri" panose="020F0502020204030204" pitchFamily="34" charset="0"/>
              </a:rPr>
              <a:t>("</a:t>
            </a:r>
            <a:r>
              <a:rPr lang="en-US" sz="1600" dirty="0" err="1">
                <a:latin typeface="Calibri" panose="020F0502020204030204" pitchFamily="34" charset="0"/>
              </a:rPr>
              <a:t>Lakshay</a:t>
            </a:r>
            <a:r>
              <a:rPr lang="en-US" sz="1600" dirty="0">
                <a:latin typeface="Calibri" panose="020F0502020204030204" pitchFamily="34" charset="0"/>
              </a:rPr>
              <a:t> Sharma", </a:t>
            </a:r>
            <a:r>
              <a:rPr lang="en-US" sz="1600" dirty="0" err="1">
                <a:latin typeface="Calibri" panose="020F0502020204030204" pitchFamily="34" charset="0"/>
              </a:rPr>
              <a:t>sValue</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a:t>
            </a:r>
            <a:r>
              <a:rPr lang="en-US" sz="1600" dirty="0" err="1">
                <a:latin typeface="Calibri" panose="020F0502020204030204" pitchFamily="34" charset="0"/>
              </a:rPr>
              <a:t>sValue</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  }</a:t>
            </a:r>
          </a:p>
        </p:txBody>
      </p:sp>
      <p:sp>
        <p:nvSpPr>
          <p:cNvPr id="7" name="Rectangle 6"/>
          <p:cNvSpPr/>
          <p:nvPr/>
        </p:nvSpPr>
        <p:spPr>
          <a:xfrm>
            <a:off x="673000" y="3718739"/>
            <a:ext cx="8571018" cy="584775"/>
          </a:xfrm>
          <a:prstGeom prst="rect">
            <a:avLst/>
          </a:prstGeom>
        </p:spPr>
        <p:txBody>
          <a:bodyPr wrap="square">
            <a:spAutoFit/>
          </a:bodyPr>
          <a:lstStyle/>
          <a:p>
            <a:pPr marL="285750" indent="-285750">
              <a:buFont typeface="Wingdings" panose="05000000000000000000" pitchFamily="2" charset="2"/>
              <a:buChar char="q"/>
            </a:pPr>
            <a:r>
              <a:rPr lang="en-US" sz="1600" dirty="0">
                <a:solidFill>
                  <a:srgbClr val="303030"/>
                </a:solidFill>
                <a:latin typeface="Calibri" panose="020F0502020204030204" pitchFamily="34" charset="0"/>
              </a:rPr>
              <a:t>It also works the same way like assert true and assert fail. It will also stop the execution, if the value is not equal and carry on the execution, if the value is equal.</a:t>
            </a:r>
            <a:endParaRPr lang="en-US" sz="1600" dirty="0">
              <a:latin typeface="Calibri" panose="020F0502020204030204" pitchFamily="34" charset="0"/>
            </a:endParaRPr>
          </a:p>
        </p:txBody>
      </p:sp>
    </p:spTree>
    <p:extLst>
      <p:ext uri="{BB962C8B-B14F-4D97-AF65-F5344CB8AC3E}">
        <p14:creationId xmlns:p14="http://schemas.microsoft.com/office/powerpoint/2010/main" val="33047311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490" y="21078"/>
            <a:ext cx="9055510" cy="753882"/>
          </a:xfrm>
        </p:spPr>
        <p:txBody>
          <a:bodyPr/>
          <a:lstStyle/>
          <a:p>
            <a:pPr algn="l">
              <a:lnSpc>
                <a:spcPct val="150000"/>
              </a:lnSpc>
            </a:pPr>
            <a:r>
              <a:rPr lang="en-US" sz="2400" b="1" dirty="0" err="1">
                <a:latin typeface="Calibri" panose="020F0502020204030204" pitchFamily="34" charset="0"/>
              </a:rPr>
              <a:t>TestNG</a:t>
            </a:r>
            <a:r>
              <a:rPr lang="en-US" sz="2400" b="1" dirty="0">
                <a:latin typeface="Calibri" panose="020F0502020204030204" pitchFamily="34" charset="0"/>
              </a:rPr>
              <a:t> Parameters &amp; Data Provider</a:t>
            </a:r>
            <a:endParaRPr lang="en-US" sz="2400" b="1" dirty="0">
              <a:solidFill>
                <a:srgbClr val="CC1F20"/>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673000" y="581745"/>
            <a:ext cx="837318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5" name="Rectangle 4"/>
          <p:cNvSpPr/>
          <p:nvPr/>
        </p:nvSpPr>
        <p:spPr>
          <a:xfrm>
            <a:off x="575186" y="744105"/>
            <a:ext cx="8568814" cy="3727944"/>
          </a:xfrm>
          <a:prstGeom prst="rect">
            <a:avLst/>
          </a:prstGeom>
        </p:spPr>
        <p:txBody>
          <a:bodyPr wrap="square">
            <a:spAutoFit/>
          </a:bodyPr>
          <a:lstStyle/>
          <a:p>
            <a:pPr marL="342900" indent="-342900">
              <a:buFont typeface="Wingdings" panose="05000000000000000000" pitchFamily="2" charset="2"/>
              <a:buChar char="v"/>
            </a:pPr>
            <a:r>
              <a:rPr lang="en-US" sz="2400" dirty="0" err="1">
                <a:solidFill>
                  <a:srgbClr val="CC1F20"/>
                </a:solidFill>
                <a:latin typeface="Calibri" panose="020F0502020204030204" pitchFamily="34" charset="0"/>
              </a:rPr>
              <a:t>TestNG</a:t>
            </a:r>
            <a:r>
              <a:rPr lang="en-US" sz="2400" dirty="0">
                <a:solidFill>
                  <a:srgbClr val="CC1F20"/>
                </a:solidFill>
                <a:latin typeface="Calibri" panose="020F0502020204030204" pitchFamily="34" charset="0"/>
              </a:rPr>
              <a:t> Parameters</a:t>
            </a:r>
          </a:p>
          <a:p>
            <a:pPr marL="971550" lvl="2" indent="-285750">
              <a:lnSpc>
                <a:spcPct val="150000"/>
              </a:lnSpc>
              <a:buFont typeface="Wingdings" panose="05000000000000000000" pitchFamily="2" charset="2"/>
              <a:buChar char="q"/>
            </a:pPr>
            <a:r>
              <a:rPr lang="en-US" sz="1600" dirty="0">
                <a:latin typeface="Calibri" panose="020F0502020204030204" pitchFamily="34" charset="0"/>
              </a:rPr>
              <a:t>It allows us to automatically run a test case multiple times with different input and validation values. As Selenium </a:t>
            </a:r>
            <a:r>
              <a:rPr lang="en-US" sz="1600" dirty="0" err="1">
                <a:latin typeface="Calibri" panose="020F0502020204030204" pitchFamily="34" charset="0"/>
              </a:rPr>
              <a:t>Webdriver</a:t>
            </a:r>
            <a:r>
              <a:rPr lang="en-US" sz="1600" dirty="0">
                <a:latin typeface="Calibri" panose="020F0502020204030204" pitchFamily="34" charset="0"/>
              </a:rPr>
              <a:t> is more an automated testing framework than a ready-to-use tool, you will have to put in some effort to support data driven testing in your automated tests. I usually prefer to use Microsoft Excel as the format for storing my parameters but so many of my followers have requested to write an article on </a:t>
            </a:r>
            <a:r>
              <a:rPr lang="en-US" sz="1600" dirty="0" err="1">
                <a:latin typeface="Calibri" panose="020F0502020204030204" pitchFamily="34" charset="0"/>
              </a:rPr>
              <a:t>TestNG</a:t>
            </a:r>
            <a:r>
              <a:rPr lang="en-US" sz="1600" dirty="0">
                <a:latin typeface="Calibri" panose="020F0502020204030204" pitchFamily="34" charset="0"/>
              </a:rPr>
              <a:t> Data Provider.</a:t>
            </a:r>
          </a:p>
          <a:p>
            <a:pPr marL="971550" lvl="2" indent="-285750">
              <a:lnSpc>
                <a:spcPct val="150000"/>
              </a:lnSpc>
              <a:buFont typeface="Wingdings" panose="05000000000000000000" pitchFamily="2" charset="2"/>
              <a:buChar char="q"/>
            </a:pPr>
            <a:r>
              <a:rPr lang="en-US" sz="1600" dirty="0" err="1">
                <a:latin typeface="Calibri" panose="020F0502020204030204" pitchFamily="34" charset="0"/>
              </a:rPr>
              <a:t>TestNG</a:t>
            </a:r>
            <a:r>
              <a:rPr lang="en-US" sz="1600" dirty="0">
                <a:latin typeface="Calibri" panose="020F0502020204030204" pitchFamily="34" charset="0"/>
              </a:rPr>
              <a:t> again gives us another interesting feature called </a:t>
            </a:r>
            <a:r>
              <a:rPr lang="en-US" sz="1600" b="1" dirty="0" err="1">
                <a:latin typeface="Calibri" panose="020F0502020204030204" pitchFamily="34" charset="0"/>
              </a:rPr>
              <a:t>TestNG</a:t>
            </a:r>
            <a:r>
              <a:rPr lang="en-US" sz="1600" b="1" dirty="0">
                <a:latin typeface="Calibri" panose="020F0502020204030204" pitchFamily="34" charset="0"/>
              </a:rPr>
              <a:t> Parameters</a:t>
            </a:r>
            <a:r>
              <a:rPr lang="en-US" sz="1600" dirty="0">
                <a:latin typeface="Calibri" panose="020F0502020204030204" pitchFamily="34" charset="0"/>
              </a:rPr>
              <a:t>. </a:t>
            </a:r>
            <a:r>
              <a:rPr lang="en-US" sz="1600" dirty="0" err="1">
                <a:latin typeface="Calibri" panose="020F0502020204030204" pitchFamily="34" charset="0"/>
              </a:rPr>
              <a:t>TestNG</a:t>
            </a:r>
            <a:r>
              <a:rPr lang="en-US" sz="1600" dirty="0">
                <a:latin typeface="Calibri" panose="020F0502020204030204" pitchFamily="34" charset="0"/>
              </a:rPr>
              <a:t> lets you pass parameters directly to your test methods with your testng.xml.</a:t>
            </a:r>
            <a:r>
              <a:rPr lang="en-US" dirty="0"/>
              <a:t/>
            </a:r>
            <a:br>
              <a:rPr lang="en-US" dirty="0"/>
            </a:br>
            <a:endParaRPr lang="en-US" dirty="0"/>
          </a:p>
        </p:txBody>
      </p:sp>
    </p:spTree>
    <p:extLst>
      <p:ext uri="{BB962C8B-B14F-4D97-AF65-F5344CB8AC3E}">
        <p14:creationId xmlns:p14="http://schemas.microsoft.com/office/powerpoint/2010/main" val="28212949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490" y="21078"/>
            <a:ext cx="9055510" cy="753882"/>
          </a:xfrm>
        </p:spPr>
        <p:txBody>
          <a:bodyPr/>
          <a:lstStyle/>
          <a:p>
            <a:pPr marL="342900" indent="-342900" algn="l">
              <a:lnSpc>
                <a:spcPct val="150000"/>
              </a:lnSpc>
              <a:buFont typeface="Wingdings" panose="05000000000000000000" pitchFamily="2" charset="2"/>
              <a:buChar char="q"/>
            </a:pPr>
            <a:r>
              <a:rPr lang="en-US" sz="1600" b="1" dirty="0">
                <a:solidFill>
                  <a:srgbClr val="CC1F20"/>
                </a:solidFill>
                <a:latin typeface="Calibri" panose="020F0502020204030204" pitchFamily="34" charset="0"/>
              </a:rPr>
              <a:t>Scenarios:</a:t>
            </a:r>
            <a:br>
              <a:rPr lang="en-US" sz="1600" b="1" dirty="0">
                <a:solidFill>
                  <a:srgbClr val="CC1F20"/>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673000" y="581745"/>
            <a:ext cx="837318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6" name="Rectangle 5"/>
          <p:cNvSpPr/>
          <p:nvPr/>
        </p:nvSpPr>
        <p:spPr>
          <a:xfrm>
            <a:off x="447367" y="424437"/>
            <a:ext cx="8598815" cy="1531188"/>
          </a:xfrm>
          <a:prstGeom prst="rect">
            <a:avLst/>
          </a:prstGeom>
        </p:spPr>
        <p:txBody>
          <a:bodyPr wrap="square">
            <a:spAutoFit/>
          </a:bodyPr>
          <a:lstStyle/>
          <a:p>
            <a:pPr marL="285750" indent="-285750">
              <a:buFont typeface="Wingdings" panose="05000000000000000000" pitchFamily="2" charset="2"/>
              <a:buChar char="q"/>
            </a:pPr>
            <a:r>
              <a:rPr lang="en-US" sz="1600" dirty="0">
                <a:solidFill>
                  <a:srgbClr val="303030"/>
                </a:solidFill>
                <a:latin typeface="Calibri" panose="020F0502020204030204" pitchFamily="34" charset="0"/>
              </a:rPr>
              <a:t>Let me take a very simple example of </a:t>
            </a:r>
            <a:r>
              <a:rPr lang="en-US" sz="1600" dirty="0" err="1">
                <a:solidFill>
                  <a:srgbClr val="303030"/>
                </a:solidFill>
                <a:latin typeface="Calibri" panose="020F0502020204030204" pitchFamily="34" charset="0"/>
              </a:rPr>
              <a:t>LogIn</a:t>
            </a:r>
            <a:r>
              <a:rPr lang="en-US" sz="1600" dirty="0">
                <a:solidFill>
                  <a:srgbClr val="303030"/>
                </a:solidFill>
                <a:latin typeface="Calibri" panose="020F0502020204030204" pitchFamily="34" charset="0"/>
              </a:rPr>
              <a:t> application, where the username and password is required to clear the authentication.</a:t>
            </a:r>
          </a:p>
          <a:p>
            <a:pPr marL="971550" lvl="2" indent="-285750">
              <a:buFont typeface="Wingdings" panose="05000000000000000000" pitchFamily="2" charset="2"/>
              <a:buChar char="ü"/>
            </a:pPr>
            <a:r>
              <a:rPr lang="en-US" sz="1600" dirty="0">
                <a:latin typeface="Calibri" panose="020F0502020204030204" pitchFamily="34" charset="0"/>
              </a:rPr>
              <a:t>Create a test on my demo </a:t>
            </a:r>
            <a:r>
              <a:rPr lang="en-US" sz="1600" u="sng" dirty="0">
                <a:latin typeface="Calibri" panose="020F0502020204030204" pitchFamily="34" charset="0"/>
              </a:rPr>
              <a:t>default </a:t>
            </a:r>
            <a:r>
              <a:rPr lang="en-US" sz="1600" u="sng" dirty="0" err="1">
                <a:latin typeface="Calibri" panose="020F0502020204030204" pitchFamily="34" charset="0"/>
              </a:rPr>
              <a:t>magento</a:t>
            </a:r>
            <a:r>
              <a:rPr lang="en-US" sz="1600" u="sng" dirty="0">
                <a:latin typeface="Calibri" panose="020F0502020204030204" pitchFamily="34" charset="0"/>
              </a:rPr>
              <a:t> 2 </a:t>
            </a:r>
            <a:r>
              <a:rPr lang="en-US" sz="1600" dirty="0">
                <a:latin typeface="Calibri" panose="020F0502020204030204" pitchFamily="34" charset="0"/>
              </a:rPr>
              <a:t>application to perform </a:t>
            </a:r>
            <a:r>
              <a:rPr lang="en-US" sz="1600" dirty="0" err="1">
                <a:latin typeface="Calibri" panose="020F0502020204030204" pitchFamily="34" charset="0"/>
              </a:rPr>
              <a:t>LogIn</a:t>
            </a:r>
            <a:r>
              <a:rPr lang="en-US" sz="1600" dirty="0">
                <a:latin typeface="Calibri" panose="020F0502020204030204" pitchFamily="34" charset="0"/>
              </a:rPr>
              <a:t> which takes the two string argument 	as username &amp; password.</a:t>
            </a:r>
          </a:p>
          <a:p>
            <a:pPr marL="971550" lvl="2" indent="-285750">
              <a:buFont typeface="Wingdings" panose="05000000000000000000" pitchFamily="2" charset="2"/>
              <a:buChar char="ü"/>
            </a:pPr>
            <a:r>
              <a:rPr lang="en-US" sz="1600" dirty="0">
                <a:latin typeface="Calibri" panose="020F0502020204030204" pitchFamily="34" charset="0"/>
              </a:rPr>
              <a:t>Provide Username &amp; Password as parameter using </a:t>
            </a:r>
            <a:r>
              <a:rPr lang="en-US" sz="1600" dirty="0" err="1">
                <a:latin typeface="Calibri" panose="020F0502020204030204" pitchFamily="34" charset="0"/>
              </a:rPr>
              <a:t>TestNG</a:t>
            </a:r>
            <a:r>
              <a:rPr lang="en-US" sz="1600" dirty="0">
                <a:latin typeface="Calibri" panose="020F0502020204030204" pitchFamily="34" charset="0"/>
              </a:rPr>
              <a:t> Annotation.</a:t>
            </a:r>
          </a:p>
          <a:p>
            <a:endParaRPr lang="en-US" dirty="0"/>
          </a:p>
        </p:txBody>
      </p:sp>
      <p:sp>
        <p:nvSpPr>
          <p:cNvPr id="7" name="Rectangle 6"/>
          <p:cNvSpPr/>
          <p:nvPr/>
        </p:nvSpPr>
        <p:spPr>
          <a:xfrm>
            <a:off x="113069" y="1897404"/>
            <a:ext cx="9030929" cy="338554"/>
          </a:xfrm>
          <a:prstGeom prst="rect">
            <a:avLst/>
          </a:prstGeom>
        </p:spPr>
        <p:txBody>
          <a:bodyPr wrap="square">
            <a:spAutoFit/>
          </a:bodyPr>
          <a:lstStyle/>
          <a:p>
            <a:pPr marL="628650" lvl="1" indent="-285750">
              <a:buFont typeface="Wingdings" panose="05000000000000000000" pitchFamily="2" charset="2"/>
              <a:buChar char="q"/>
            </a:pPr>
            <a:r>
              <a:rPr lang="en-US" sz="1600" b="1" dirty="0">
                <a:solidFill>
                  <a:srgbClr val="CC1F20"/>
                </a:solidFill>
                <a:latin typeface="Calibri" panose="020F0502020204030204" pitchFamily="34" charset="0"/>
              </a:rPr>
              <a:t>Program :</a:t>
            </a:r>
            <a:endParaRPr lang="en-US" sz="1600" b="1" dirty="0">
              <a:solidFill>
                <a:srgbClr val="CC1F20"/>
              </a:solidFill>
            </a:endParaRPr>
          </a:p>
        </p:txBody>
      </p:sp>
      <p:sp>
        <p:nvSpPr>
          <p:cNvPr id="8" name="Rectangle 7"/>
          <p:cNvSpPr/>
          <p:nvPr/>
        </p:nvSpPr>
        <p:spPr>
          <a:xfrm>
            <a:off x="447366" y="2181000"/>
            <a:ext cx="8696631" cy="2270109"/>
          </a:xfrm>
          <a:prstGeom prst="rect">
            <a:avLst/>
          </a:prstGeom>
        </p:spPr>
        <p:txBody>
          <a:bodyPr wrap="square">
            <a:spAutoFit/>
          </a:bodyPr>
          <a:lstStyle/>
          <a:p>
            <a:pPr lvl="1">
              <a:lnSpc>
                <a:spcPct val="150000"/>
              </a:lnSpc>
            </a:pPr>
            <a:r>
              <a:rPr lang="en-US" sz="1600" dirty="0">
                <a:latin typeface="Calibri" panose="020F0502020204030204" pitchFamily="34" charset="0"/>
              </a:rPr>
              <a:t>package </a:t>
            </a:r>
            <a:r>
              <a:rPr lang="en-US" sz="1600" dirty="0" err="1">
                <a:latin typeface="Calibri" panose="020F0502020204030204" pitchFamily="34" charset="0"/>
              </a:rPr>
              <a:t>automationFramework</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java.util.concurrent.TimeUnit</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org.openqa.selenium.By</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org.openqa.selenium.WebDriver</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org.openqa.selenium.chrome.ChromeDriver</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org.testng.annotations.Test</a:t>
            </a:r>
            <a:r>
              <a:rPr lang="en-US" sz="1600" dirty="0">
                <a:latin typeface="Calibri" panose="020F0502020204030204" pitchFamily="34" charset="0"/>
              </a:rPr>
              <a:t>; </a:t>
            </a:r>
          </a:p>
        </p:txBody>
      </p:sp>
    </p:spTree>
    <p:extLst>
      <p:ext uri="{BB962C8B-B14F-4D97-AF65-F5344CB8AC3E}">
        <p14:creationId xmlns:p14="http://schemas.microsoft.com/office/powerpoint/2010/main" val="24370650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488" y="12657"/>
            <a:ext cx="9055510" cy="4816393"/>
          </a:xfrm>
        </p:spPr>
        <p:txBody>
          <a:bodyPr/>
          <a:lstStyle/>
          <a:p>
            <a:pPr algn="l">
              <a:lnSpc>
                <a:spcPct val="150000"/>
              </a:lnSpc>
            </a:pPr>
            <a:r>
              <a:rPr lang="en-US" sz="1600" dirty="0">
                <a:solidFill>
                  <a:schemeClr val="tx1"/>
                </a:solidFill>
                <a:latin typeface="Calibri" panose="020F0502020204030204" pitchFamily="34" charset="0"/>
              </a:rPr>
              <a:t>import </a:t>
            </a:r>
            <a:r>
              <a:rPr lang="en-US" sz="1600" dirty="0" err="1">
                <a:solidFill>
                  <a:schemeClr val="tx1"/>
                </a:solidFill>
                <a:latin typeface="Calibri" panose="020F0502020204030204" pitchFamily="34" charset="0"/>
              </a:rPr>
              <a:t>org.testng.annotations.Parameters</a:t>
            </a: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public class </a:t>
            </a:r>
            <a:r>
              <a:rPr lang="en-US" sz="1600" dirty="0" err="1">
                <a:solidFill>
                  <a:schemeClr val="tx1"/>
                </a:solidFill>
                <a:latin typeface="Calibri" panose="020F0502020204030204" pitchFamily="34" charset="0"/>
              </a:rPr>
              <a:t>TestngParameters</a:t>
            </a:r>
            <a:r>
              <a:rPr lang="en-US" sz="1600" dirty="0">
                <a:solidFill>
                  <a:schemeClr val="tx1"/>
                </a:solidFill>
                <a:latin typeface="Calibri" panose="020F0502020204030204" pitchFamily="34" charset="0"/>
              </a:rPr>
              <a:t> {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private static WebDriver driver;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@Test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@Parameters({ "</a:t>
            </a:r>
            <a:r>
              <a:rPr lang="en-US" sz="1600" dirty="0" err="1">
                <a:solidFill>
                  <a:schemeClr val="tx1"/>
                </a:solidFill>
                <a:latin typeface="Calibri" panose="020F0502020204030204" pitchFamily="34" charset="0"/>
              </a:rPr>
              <a:t>sUsername</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sPassword</a:t>
            </a:r>
            <a:r>
              <a:rPr lang="en-US" sz="1600" dirty="0">
                <a:solidFill>
                  <a:schemeClr val="tx1"/>
                </a:solidFill>
                <a:latin typeface="Calibri" panose="020F0502020204030204" pitchFamily="34" charset="0"/>
              </a:rPr>
              <a:t>" })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public void test(String </a:t>
            </a:r>
            <a:r>
              <a:rPr lang="en-US" sz="1600" dirty="0" err="1">
                <a:solidFill>
                  <a:schemeClr val="tx1"/>
                </a:solidFill>
                <a:latin typeface="Calibri" panose="020F0502020204030204" pitchFamily="34" charset="0"/>
              </a:rPr>
              <a:t>sUsername</a:t>
            </a:r>
            <a:r>
              <a:rPr lang="en-US" sz="1600" dirty="0">
                <a:solidFill>
                  <a:schemeClr val="tx1"/>
                </a:solidFill>
                <a:latin typeface="Calibri" panose="020F0502020204030204" pitchFamily="34" charset="0"/>
              </a:rPr>
              <a:t>, String </a:t>
            </a:r>
            <a:r>
              <a:rPr lang="en-US" sz="1600" dirty="0" err="1">
                <a:solidFill>
                  <a:schemeClr val="tx1"/>
                </a:solidFill>
                <a:latin typeface="Calibri" panose="020F0502020204030204" pitchFamily="34" charset="0"/>
              </a:rPr>
              <a:t>sPassword</a:t>
            </a:r>
            <a:r>
              <a:rPr lang="en-US" sz="1600" dirty="0">
                <a:solidFill>
                  <a:schemeClr val="tx1"/>
                </a:solidFill>
                <a:latin typeface="Calibri" panose="020F0502020204030204" pitchFamily="34" charset="0"/>
              </a:rPr>
              <a:t>) { </a:t>
            </a:r>
            <a:br>
              <a:rPr lang="en-US" sz="1600" dirty="0">
                <a:solidFill>
                  <a:schemeClr val="tx1"/>
                </a:solidFill>
                <a:latin typeface="Calibri" panose="020F0502020204030204" pitchFamily="34" charset="0"/>
              </a:rPr>
            </a:br>
            <a:r>
              <a:rPr lang="en-US" sz="1600" dirty="0" err="1">
                <a:solidFill>
                  <a:schemeClr val="tx1"/>
                </a:solidFill>
                <a:latin typeface="Calibri" panose="020F0502020204030204" pitchFamily="34" charset="0"/>
              </a:rPr>
              <a:t>System.setProperty</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webdriver.chrome.driver","C</a:t>
            </a:r>
            <a:r>
              <a:rPr lang="en-US" sz="1600" dirty="0">
                <a:solidFill>
                  <a:schemeClr val="tx1"/>
                </a:solidFill>
                <a:latin typeface="Calibri" panose="020F0502020204030204" pitchFamily="34" charset="0"/>
              </a:rPr>
              <a:t>:\\NewFrameWorkAutomation\\POM\\lib\\chromedriver.exe");</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WebDriver driver = new </a:t>
            </a:r>
            <a:r>
              <a:rPr lang="en-US" sz="1600" dirty="0" err="1">
                <a:solidFill>
                  <a:schemeClr val="tx1"/>
                </a:solidFill>
                <a:latin typeface="Calibri" panose="020F0502020204030204" pitchFamily="34" charset="0"/>
              </a:rPr>
              <a:t>ChromeDriver</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driver.manage</a:t>
            </a:r>
            <a:r>
              <a:rPr lang="en-US" sz="1600" dirty="0">
                <a:solidFill>
                  <a:schemeClr val="tx1"/>
                </a:solidFill>
                <a:latin typeface="Calibri" panose="020F0502020204030204" pitchFamily="34" charset="0"/>
              </a:rPr>
              <a:t>().timeouts().</a:t>
            </a:r>
            <a:r>
              <a:rPr lang="en-US" sz="1600" dirty="0" err="1">
                <a:solidFill>
                  <a:schemeClr val="tx1"/>
                </a:solidFill>
                <a:latin typeface="Calibri" panose="020F0502020204030204" pitchFamily="34" charset="0"/>
              </a:rPr>
              <a:t>implicitlyWait</a:t>
            </a:r>
            <a:r>
              <a:rPr lang="en-US" sz="1600" dirty="0">
                <a:solidFill>
                  <a:schemeClr val="tx1"/>
                </a:solidFill>
                <a:latin typeface="Calibri" panose="020F0502020204030204" pitchFamily="34" charset="0"/>
              </a:rPr>
              <a:t>(10, </a:t>
            </a:r>
            <a:r>
              <a:rPr lang="en-US" sz="1600" dirty="0" err="1">
                <a:solidFill>
                  <a:schemeClr val="tx1"/>
                </a:solidFill>
                <a:latin typeface="Calibri" panose="020F0502020204030204" pitchFamily="34" charset="0"/>
              </a:rPr>
              <a:t>TimeUnit.SECONDS</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driver.get</a:t>
            </a:r>
            <a:r>
              <a:rPr lang="en-US" sz="1600" dirty="0">
                <a:solidFill>
                  <a:schemeClr val="tx1"/>
                </a:solidFill>
                <a:latin typeface="Calibri" panose="020F0502020204030204" pitchFamily="34" charset="0"/>
              </a:rPr>
              <a:t>("http://magento2-demo.nexcess.net/");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By.linkText</a:t>
            </a:r>
            <a:r>
              <a:rPr lang="en-US" sz="1600" dirty="0">
                <a:solidFill>
                  <a:schemeClr val="tx1"/>
                </a:solidFill>
                <a:latin typeface="Calibri" panose="020F0502020204030204" pitchFamily="34" charset="0"/>
              </a:rPr>
              <a:t>("Sign In")).click();</a:t>
            </a:r>
            <a:br>
              <a:rPr lang="en-US" sz="1600" dirty="0">
                <a:solidFill>
                  <a:schemeClr val="tx1"/>
                </a:solidFill>
                <a:latin typeface="Calibri" panose="020F0502020204030204" pitchFamily="34" charset="0"/>
              </a:rPr>
            </a:br>
            <a:r>
              <a:rPr lang="en-US" sz="1600" dirty="0">
                <a:solidFill>
                  <a:srgbClr val="CC1F20"/>
                </a:solidFill>
                <a:latin typeface="Calibri" panose="020F0502020204030204" pitchFamily="34" charset="0"/>
              </a:rPr>
              <a:t/>
            </a:r>
            <a:br>
              <a:rPr lang="en-US" sz="1600" dirty="0">
                <a:solidFill>
                  <a:srgbClr val="CC1F20"/>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673000" y="581745"/>
            <a:ext cx="837318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Tree>
    <p:extLst>
      <p:ext uri="{BB962C8B-B14F-4D97-AF65-F5344CB8AC3E}">
        <p14:creationId xmlns:p14="http://schemas.microsoft.com/office/powerpoint/2010/main" val="4633779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2658"/>
            <a:ext cx="9143998" cy="2327420"/>
          </a:xfrm>
        </p:spPr>
        <p:txBody>
          <a:bodyPr/>
          <a:lstStyle/>
          <a:p>
            <a:pPr algn="l">
              <a:lnSpc>
                <a:spcPct val="150000"/>
              </a:lnSpc>
            </a:pP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(By.id(“email")).</a:t>
            </a:r>
            <a:r>
              <a:rPr lang="en-US" sz="1600" dirty="0" err="1">
                <a:solidFill>
                  <a:schemeClr val="tx1"/>
                </a:solidFill>
                <a:latin typeface="Calibri" panose="020F0502020204030204" pitchFamily="34" charset="0"/>
              </a:rPr>
              <a:t>sendKeys</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sUsername</a:t>
            </a:r>
            <a:r>
              <a:rPr lang="en-US" sz="1600" dirty="0">
                <a:solidFill>
                  <a:schemeClr val="tx1"/>
                </a:solidFill>
                <a:latin typeface="Calibri" panose="020F0502020204030204" pitchFamily="34" charset="0"/>
              </a:rPr>
              <a:t>);</a:t>
            </a:r>
            <a:r>
              <a:rPr lang="en-US" sz="1600" dirty="0">
                <a:solidFill>
                  <a:srgbClr val="CC1F20"/>
                </a:solidFill>
                <a:latin typeface="Calibri" panose="020F0502020204030204" pitchFamily="34" charset="0"/>
              </a:rPr>
              <a:t/>
            </a:r>
            <a:br>
              <a:rPr lang="en-US" sz="1600" dirty="0">
                <a:solidFill>
                  <a:srgbClr val="CC1F20"/>
                </a:solidFill>
                <a:latin typeface="Calibri" panose="020F0502020204030204" pitchFamily="34" charset="0"/>
              </a:rPr>
            </a:b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(By.id(“pass")).</a:t>
            </a:r>
            <a:r>
              <a:rPr lang="en-US" sz="1600" dirty="0" err="1">
                <a:solidFill>
                  <a:schemeClr val="tx1"/>
                </a:solidFill>
                <a:latin typeface="Calibri" panose="020F0502020204030204" pitchFamily="34" charset="0"/>
              </a:rPr>
              <a:t>sendKeys</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sPassword</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(By.id("send2")).click();</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driver.quit</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a:t>
            </a:r>
            <a:endParaRPr lang="en-US" sz="1600" b="1" dirty="0">
              <a:solidFill>
                <a:srgbClr val="CC1F20"/>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673000" y="581745"/>
            <a:ext cx="837318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Tree>
    <p:extLst>
      <p:ext uri="{BB962C8B-B14F-4D97-AF65-F5344CB8AC3E}">
        <p14:creationId xmlns:p14="http://schemas.microsoft.com/office/powerpoint/2010/main" val="7038775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2658"/>
            <a:ext cx="9143998" cy="380632"/>
          </a:xfrm>
        </p:spPr>
        <p:txBody>
          <a:bodyPr/>
          <a:lstStyle/>
          <a:p>
            <a:pPr marL="285750" indent="-285750" algn="l">
              <a:lnSpc>
                <a:spcPct val="150000"/>
              </a:lnSpc>
              <a:buFont typeface="Wingdings" panose="05000000000000000000" pitchFamily="2" charset="2"/>
              <a:buChar char="q"/>
            </a:pPr>
            <a:r>
              <a:rPr lang="en-US" sz="1600" dirty="0">
                <a:solidFill>
                  <a:schemeClr val="tx1"/>
                </a:solidFill>
                <a:latin typeface="Calibri" panose="020F0502020204030204" pitchFamily="34" charset="0"/>
              </a:rPr>
              <a:t>The parameter would be passed values from testng.xml which we will see in the next step.</a:t>
            </a:r>
            <a:endParaRPr lang="en-US" sz="1600" b="1" dirty="0">
              <a:solidFill>
                <a:schemeClr val="tx1"/>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673000" y="581745"/>
            <a:ext cx="837318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5" name="Rectangle 4"/>
          <p:cNvSpPr/>
          <p:nvPr/>
        </p:nvSpPr>
        <p:spPr>
          <a:xfrm>
            <a:off x="83574" y="429234"/>
            <a:ext cx="9060424" cy="2896947"/>
          </a:xfrm>
          <a:prstGeom prst="rect">
            <a:avLst/>
          </a:prstGeom>
        </p:spPr>
        <p:txBody>
          <a:bodyPr wrap="square">
            <a:spAutoFit/>
          </a:bodyPr>
          <a:lstStyle/>
          <a:p>
            <a:pPr lvl="2">
              <a:lnSpc>
                <a:spcPct val="150000"/>
              </a:lnSpc>
            </a:pPr>
            <a:r>
              <a:rPr lang="en-US" dirty="0"/>
              <a:t>&lt;suite name="Suite"&gt;</a:t>
            </a:r>
          </a:p>
          <a:p>
            <a:pPr lvl="2">
              <a:lnSpc>
                <a:spcPct val="150000"/>
              </a:lnSpc>
            </a:pPr>
            <a:r>
              <a:rPr lang="en-US" dirty="0"/>
              <a:t>    &lt;test name="</a:t>
            </a:r>
            <a:r>
              <a:rPr lang="en-US" dirty="0" err="1"/>
              <a:t>ToolsQA</a:t>
            </a:r>
            <a:r>
              <a:rPr lang="en-US" dirty="0"/>
              <a:t>"&gt;</a:t>
            </a:r>
          </a:p>
          <a:p>
            <a:pPr lvl="2">
              <a:lnSpc>
                <a:spcPct val="150000"/>
              </a:lnSpc>
            </a:pPr>
            <a:r>
              <a:rPr lang="en-US" dirty="0"/>
              <a:t>	&lt;parameter name="</a:t>
            </a:r>
            <a:r>
              <a:rPr lang="en-US" dirty="0" err="1"/>
              <a:t>sUsername</a:t>
            </a:r>
            <a:r>
              <a:rPr lang="en-US" dirty="0"/>
              <a:t>" value="testuser_1"/&gt;</a:t>
            </a:r>
          </a:p>
          <a:p>
            <a:pPr lvl="2">
              <a:lnSpc>
                <a:spcPct val="150000"/>
              </a:lnSpc>
            </a:pPr>
            <a:r>
              <a:rPr lang="en-US" dirty="0"/>
              <a:t>	&lt;parameter name="</a:t>
            </a:r>
            <a:r>
              <a:rPr lang="en-US" dirty="0" err="1"/>
              <a:t>sPassword</a:t>
            </a:r>
            <a:r>
              <a:rPr lang="en-US" dirty="0"/>
              <a:t>" value="Test@123"/&gt;</a:t>
            </a:r>
          </a:p>
          <a:p>
            <a:pPr lvl="2">
              <a:lnSpc>
                <a:spcPct val="150000"/>
              </a:lnSpc>
            </a:pPr>
            <a:r>
              <a:rPr lang="en-US" dirty="0"/>
              <a:t>		&lt;classes&gt;</a:t>
            </a:r>
          </a:p>
          <a:p>
            <a:pPr lvl="2">
              <a:lnSpc>
                <a:spcPct val="150000"/>
              </a:lnSpc>
            </a:pPr>
            <a:r>
              <a:rPr lang="en-US" dirty="0"/>
              <a:t>		    &lt;class name="</a:t>
            </a:r>
            <a:r>
              <a:rPr lang="en-US" dirty="0" err="1"/>
              <a:t>automationFramework.TestngParameters</a:t>
            </a:r>
            <a:r>
              <a:rPr lang="en-US" dirty="0"/>
              <a:t>" /&gt;</a:t>
            </a:r>
          </a:p>
          <a:p>
            <a:pPr lvl="2">
              <a:lnSpc>
                <a:spcPct val="150000"/>
              </a:lnSpc>
            </a:pPr>
            <a:r>
              <a:rPr lang="en-US" dirty="0"/>
              <a:t> 		&lt;/classes&gt;</a:t>
            </a:r>
          </a:p>
          <a:p>
            <a:pPr lvl="2">
              <a:lnSpc>
                <a:spcPct val="150000"/>
              </a:lnSpc>
            </a:pPr>
            <a:r>
              <a:rPr lang="en-US" dirty="0"/>
              <a:t>     &lt;/test&gt;</a:t>
            </a:r>
          </a:p>
          <a:p>
            <a:pPr lvl="2">
              <a:lnSpc>
                <a:spcPct val="150000"/>
              </a:lnSpc>
            </a:pPr>
            <a:r>
              <a:rPr lang="en-US" dirty="0"/>
              <a:t> &lt;/suite&gt;</a:t>
            </a:r>
          </a:p>
        </p:txBody>
      </p:sp>
      <p:sp>
        <p:nvSpPr>
          <p:cNvPr id="6" name="Rectangle 5"/>
          <p:cNvSpPr/>
          <p:nvPr/>
        </p:nvSpPr>
        <p:spPr>
          <a:xfrm>
            <a:off x="-2" y="3478692"/>
            <a:ext cx="9144001" cy="584775"/>
          </a:xfrm>
          <a:prstGeom prst="rect">
            <a:avLst/>
          </a:prstGeom>
        </p:spPr>
        <p:txBody>
          <a:bodyPr wrap="square">
            <a:spAutoFit/>
          </a:bodyPr>
          <a:lstStyle/>
          <a:p>
            <a:pPr marL="285750" indent="-285750">
              <a:buFont typeface="Wingdings" panose="05000000000000000000" pitchFamily="2" charset="2"/>
              <a:buChar char="q"/>
            </a:pPr>
            <a:r>
              <a:rPr lang="en-US" sz="1600" dirty="0">
                <a:solidFill>
                  <a:srgbClr val="303030"/>
                </a:solidFill>
                <a:latin typeface="Calibri" panose="020F0502020204030204" pitchFamily="34" charset="0"/>
              </a:rPr>
              <a:t>Now, run the testng.xml, which will run the </a:t>
            </a:r>
            <a:r>
              <a:rPr lang="en-US" sz="1600" dirty="0" err="1">
                <a:solidFill>
                  <a:srgbClr val="303030"/>
                </a:solidFill>
                <a:latin typeface="Calibri" panose="020F0502020204030204" pitchFamily="34" charset="0"/>
              </a:rPr>
              <a:t>parameterTest</a:t>
            </a:r>
            <a:r>
              <a:rPr lang="en-US" sz="1600" dirty="0">
                <a:solidFill>
                  <a:srgbClr val="303030"/>
                </a:solidFill>
                <a:latin typeface="Calibri" panose="020F0502020204030204" pitchFamily="34" charset="0"/>
              </a:rPr>
              <a:t> method.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will try to find a parameter named </a:t>
            </a:r>
            <a:r>
              <a:rPr lang="en-US" sz="1600" dirty="0" err="1">
                <a:solidFill>
                  <a:srgbClr val="303030"/>
                </a:solidFill>
                <a:latin typeface="Calibri" panose="020F0502020204030204" pitchFamily="34" charset="0"/>
              </a:rPr>
              <a:t>sUsername</a:t>
            </a:r>
            <a:r>
              <a:rPr lang="en-US" sz="1600" dirty="0">
                <a:solidFill>
                  <a:srgbClr val="303030"/>
                </a:solidFill>
                <a:latin typeface="Calibri" panose="020F0502020204030204" pitchFamily="34" charset="0"/>
              </a:rPr>
              <a:t> &amp; </a:t>
            </a:r>
            <a:r>
              <a:rPr lang="en-US" sz="1600" dirty="0" err="1">
                <a:solidFill>
                  <a:srgbClr val="303030"/>
                </a:solidFill>
                <a:latin typeface="Calibri" panose="020F0502020204030204" pitchFamily="34" charset="0"/>
              </a:rPr>
              <a:t>sPassword</a:t>
            </a:r>
            <a:r>
              <a:rPr lang="en-US" sz="1600" dirty="0">
                <a:solidFill>
                  <a:srgbClr val="303030"/>
                </a:solidFill>
                <a:latin typeface="Calibri" panose="020F0502020204030204" pitchFamily="34" charset="0"/>
              </a:rPr>
              <a:t>.</a:t>
            </a:r>
            <a:endParaRPr lang="en-US" sz="1600" dirty="0">
              <a:latin typeface="Calibri" panose="020F0502020204030204" pitchFamily="34" charset="0"/>
            </a:endParaRPr>
          </a:p>
        </p:txBody>
      </p:sp>
    </p:spTree>
    <p:extLst>
      <p:ext uri="{BB962C8B-B14F-4D97-AF65-F5344CB8AC3E}">
        <p14:creationId xmlns:p14="http://schemas.microsoft.com/office/powerpoint/2010/main" val="2880279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2658"/>
            <a:ext cx="9143998" cy="380632"/>
          </a:xfrm>
        </p:spPr>
        <p:txBody>
          <a:bodyPr/>
          <a:lstStyle/>
          <a:p>
            <a:pPr marL="342900" indent="-342900" algn="l">
              <a:buFont typeface="Wingdings" panose="05000000000000000000" pitchFamily="2" charset="2"/>
              <a:buChar char="v"/>
            </a:pPr>
            <a:r>
              <a:rPr lang="en-US" sz="2400" b="1" dirty="0" err="1">
                <a:latin typeface="Calibri" panose="020F0502020204030204" pitchFamily="34" charset="0"/>
              </a:rPr>
              <a:t>TestNG</a:t>
            </a:r>
            <a:r>
              <a:rPr lang="en-US" sz="2400" b="1" dirty="0">
                <a:latin typeface="Calibri" panose="020F0502020204030204" pitchFamily="34" charset="0"/>
              </a:rPr>
              <a:t> </a:t>
            </a:r>
            <a:r>
              <a:rPr lang="en-US" sz="2400" b="1" dirty="0" err="1">
                <a:latin typeface="Calibri" panose="020F0502020204030204" pitchFamily="34" charset="0"/>
              </a:rPr>
              <a:t>DataProviders</a:t>
            </a:r>
            <a:r>
              <a:rPr lang="en-US" sz="2400" dirty="0">
                <a:latin typeface="Calibri" panose="020F0502020204030204" pitchFamily="34" charset="0"/>
              </a:rPr>
              <a:t/>
            </a:r>
            <a:br>
              <a:rPr lang="en-US" sz="2400" dirty="0">
                <a:latin typeface="Calibri" panose="020F0502020204030204" pitchFamily="34" charset="0"/>
              </a:rPr>
            </a:br>
            <a:r>
              <a:rPr lang="en-US" sz="2400" dirty="0">
                <a:latin typeface="Calibri" panose="020F0502020204030204" pitchFamily="34" charset="0"/>
              </a:rPr>
              <a:t/>
            </a:r>
            <a:br>
              <a:rPr lang="en-US" sz="2400" dirty="0">
                <a:latin typeface="Calibri" panose="020F0502020204030204" pitchFamily="34" charset="0"/>
              </a:rPr>
            </a:br>
            <a:endParaRPr lang="en-US" sz="2400" b="1" dirty="0">
              <a:solidFill>
                <a:schemeClr val="tx1"/>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673000" y="581745"/>
            <a:ext cx="837318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575186" y="568254"/>
            <a:ext cx="8568814" cy="440120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When you need to pass complex parameters or parameters that need to be created from Java (complex objects, objects read from a property file or a database, </a:t>
            </a:r>
            <a:r>
              <a:rPr lang="en-US" sz="1600" dirty="0" err="1">
                <a:solidFill>
                  <a:srgbClr val="303030"/>
                </a:solidFill>
                <a:latin typeface="Calibri" panose="020F0502020204030204" pitchFamily="34" charset="0"/>
              </a:rPr>
              <a:t>etc</a:t>
            </a:r>
            <a:r>
              <a:rPr lang="en-US" sz="1600" dirty="0">
                <a:solidFill>
                  <a:srgbClr val="303030"/>
                </a:solidFill>
                <a:latin typeface="Calibri" panose="020F0502020204030204" pitchFamily="34" charset="0"/>
              </a:rPr>
              <a:t>…), in such cases parameters can be passed using </a:t>
            </a:r>
            <a:r>
              <a:rPr lang="en-US" sz="1600" dirty="0" err="1">
                <a:solidFill>
                  <a:srgbClr val="303030"/>
                </a:solidFill>
                <a:latin typeface="Calibri" panose="020F0502020204030204" pitchFamily="34" charset="0"/>
              </a:rPr>
              <a:t>Dataproviders</a:t>
            </a:r>
            <a:r>
              <a:rPr lang="en-US" sz="1600" dirty="0">
                <a:solidFill>
                  <a:srgbClr val="303030"/>
                </a:solidFill>
                <a:latin typeface="Calibri" panose="020F0502020204030204" pitchFamily="34" charset="0"/>
              </a:rPr>
              <a:t>. A Data Provider is a method annotated with </a:t>
            </a:r>
            <a:r>
              <a:rPr lang="en-US" sz="1600" i="1" dirty="0">
                <a:solidFill>
                  <a:srgbClr val="303030"/>
                </a:solidFill>
                <a:latin typeface="Calibri" panose="020F0502020204030204" pitchFamily="34" charset="0"/>
              </a:rPr>
              <a:t>@</a:t>
            </a:r>
            <a:r>
              <a:rPr lang="en-US" sz="1600" i="1" dirty="0" err="1">
                <a:solidFill>
                  <a:srgbClr val="303030"/>
                </a:solidFill>
                <a:latin typeface="Calibri" panose="020F0502020204030204" pitchFamily="34" charset="0"/>
              </a:rPr>
              <a:t>DataProvider</a:t>
            </a:r>
            <a:r>
              <a:rPr lang="en-US" sz="1600" dirty="0">
                <a:solidFill>
                  <a:srgbClr val="303030"/>
                </a:solidFill>
                <a:latin typeface="Calibri" panose="020F0502020204030204" pitchFamily="34" charset="0"/>
              </a:rPr>
              <a:t>. A Data Provider returns an array of objects.</a:t>
            </a:r>
          </a:p>
          <a:p>
            <a:pPr marL="285750" indent="-285750">
              <a:lnSpc>
                <a:spcPct val="150000"/>
              </a:lnSpc>
              <a:buFont typeface="Wingdings" panose="05000000000000000000" pitchFamily="2" charset="2"/>
              <a:buChar char="q"/>
            </a:pPr>
            <a:r>
              <a:rPr lang="en-US" sz="1600" b="1" dirty="0">
                <a:solidFill>
                  <a:srgbClr val="CC1F20"/>
                </a:solidFill>
                <a:latin typeface="Calibri" panose="020F0502020204030204" pitchFamily="34" charset="0"/>
              </a:rPr>
              <a:t>Scenario</a:t>
            </a:r>
            <a:r>
              <a:rPr lang="en-US" sz="1600" b="1" dirty="0">
                <a:solidFill>
                  <a:srgbClr val="303030"/>
                </a:solidFill>
                <a:latin typeface="Calibri" panose="020F0502020204030204" pitchFamily="34" charset="0"/>
              </a:rPr>
              <a:t>:</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Define the method credentials() which is defined as a </a:t>
            </a:r>
            <a:r>
              <a:rPr lang="en-US" sz="1600" dirty="0" err="1">
                <a:latin typeface="Calibri" panose="020F0502020204030204" pitchFamily="34" charset="0"/>
              </a:rPr>
              <a:t>Dataprovider</a:t>
            </a:r>
            <a:r>
              <a:rPr lang="en-US" sz="1600" dirty="0">
                <a:latin typeface="Calibri" panose="020F0502020204030204" pitchFamily="34" charset="0"/>
              </a:rPr>
              <a:t> using the annotation. This method returns array of object array.</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Add a method test() to your </a:t>
            </a:r>
            <a:r>
              <a:rPr lang="en-US" sz="1600" dirty="0" err="1">
                <a:latin typeface="Calibri" panose="020F0502020204030204" pitchFamily="34" charset="0"/>
              </a:rPr>
              <a:t>DataProviderTest</a:t>
            </a:r>
            <a:r>
              <a:rPr lang="en-US" sz="1600" dirty="0">
                <a:latin typeface="Calibri" panose="020F0502020204030204" pitchFamily="34" charset="0"/>
              </a:rPr>
              <a:t> class. This method takes two strings as input parameters.</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Add the annotation </a:t>
            </a:r>
            <a:r>
              <a:rPr lang="en-US" sz="1600" i="1" dirty="0">
                <a:latin typeface="Calibri" panose="020F0502020204030204" pitchFamily="34" charset="0"/>
              </a:rPr>
              <a:t>@Test(</a:t>
            </a:r>
            <a:r>
              <a:rPr lang="en-US" sz="1600" i="1" dirty="0" err="1">
                <a:latin typeface="Calibri" panose="020F0502020204030204" pitchFamily="34" charset="0"/>
              </a:rPr>
              <a:t>dataProvider</a:t>
            </a:r>
            <a:r>
              <a:rPr lang="en-US" sz="1600" i="1" dirty="0">
                <a:latin typeface="Calibri" panose="020F0502020204030204" pitchFamily="34" charset="0"/>
              </a:rPr>
              <a:t> = “Authentication”)</a:t>
            </a:r>
            <a:r>
              <a:rPr lang="en-US" sz="1600" dirty="0">
                <a:latin typeface="Calibri" panose="020F0502020204030204" pitchFamily="34" charset="0"/>
              </a:rPr>
              <a:t> to this method. The attribute </a:t>
            </a:r>
            <a:r>
              <a:rPr lang="en-US" sz="1600" dirty="0" err="1">
                <a:latin typeface="Calibri" panose="020F0502020204030204" pitchFamily="34" charset="0"/>
              </a:rPr>
              <a:t>dataProvider</a:t>
            </a:r>
            <a:r>
              <a:rPr lang="en-US" sz="1600" dirty="0">
                <a:latin typeface="Calibri" panose="020F0502020204030204" pitchFamily="34" charset="0"/>
              </a:rPr>
              <a:t> is mapped to “Authentication”.</a:t>
            </a:r>
          </a:p>
          <a:p>
            <a:endParaRPr lang="en-US" sz="1600" dirty="0">
              <a:latin typeface="Calibri" panose="020F0502020204030204" pitchFamily="34" charset="0"/>
            </a:endParaRPr>
          </a:p>
        </p:txBody>
      </p:sp>
    </p:spTree>
    <p:extLst>
      <p:ext uri="{BB962C8B-B14F-4D97-AF65-F5344CB8AC3E}">
        <p14:creationId xmlns:p14="http://schemas.microsoft.com/office/powerpoint/2010/main" val="30826224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2658"/>
            <a:ext cx="9143998" cy="380632"/>
          </a:xfrm>
        </p:spPr>
        <p:txBody>
          <a:bodyPr/>
          <a:lstStyle/>
          <a:p>
            <a:pPr marL="285750" indent="-285750" algn="l">
              <a:buFont typeface="Wingdings" panose="05000000000000000000" pitchFamily="2" charset="2"/>
              <a:buChar char="q"/>
            </a:pPr>
            <a:r>
              <a:rPr lang="en-US" sz="1600" b="1" dirty="0">
                <a:solidFill>
                  <a:srgbClr val="CC1F20"/>
                </a:solidFill>
                <a:latin typeface="Calibri" panose="020F0502020204030204" pitchFamily="34" charset="0"/>
              </a:rPr>
              <a:t>Program:</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673000" y="581745"/>
            <a:ext cx="837318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575186" y="596109"/>
            <a:ext cx="8568814" cy="338554"/>
          </a:xfrm>
          <a:prstGeom prst="rect">
            <a:avLst/>
          </a:prstGeom>
        </p:spPr>
        <p:txBody>
          <a:bodyPr wrap="square">
            <a:spAutoFit/>
          </a:bodyPr>
          <a:lstStyle/>
          <a:p>
            <a:endParaRPr lang="en-US" sz="1600" dirty="0">
              <a:latin typeface="Calibri" panose="020F0502020204030204" pitchFamily="34" charset="0"/>
            </a:endParaRPr>
          </a:p>
        </p:txBody>
      </p:sp>
      <p:sp>
        <p:nvSpPr>
          <p:cNvPr id="5" name="Rectangle 4"/>
          <p:cNvSpPr/>
          <p:nvPr/>
        </p:nvSpPr>
        <p:spPr>
          <a:xfrm>
            <a:off x="575186" y="393290"/>
            <a:ext cx="8568812" cy="4154984"/>
          </a:xfrm>
          <a:prstGeom prst="rect">
            <a:avLst/>
          </a:prstGeom>
        </p:spPr>
        <p:txBody>
          <a:bodyPr wrap="square">
            <a:spAutoFit/>
          </a:bodyPr>
          <a:lstStyle/>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org.openqa.selenium.WebDriver</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org.openqa.selenium.chrome.ChromeDriver</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org.testng.annotations.DataProvider</a:t>
            </a:r>
            <a:r>
              <a:rPr lang="en-US" sz="1600" dirty="0">
                <a:latin typeface="Calibri" panose="020F0502020204030204" pitchFamily="34" charset="0"/>
              </a:rPr>
              <a:t>; </a:t>
            </a:r>
          </a:p>
          <a:p>
            <a:pPr>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org.testng.annotations.Test</a:t>
            </a:r>
            <a:r>
              <a:rPr lang="en-US" sz="1600" dirty="0">
                <a:latin typeface="Calibri" panose="020F0502020204030204" pitchFamily="34" charset="0"/>
              </a:rPr>
              <a:t>; </a:t>
            </a:r>
          </a:p>
          <a:p>
            <a:pPr>
              <a:lnSpc>
                <a:spcPct val="150000"/>
              </a:lnSpc>
            </a:pPr>
            <a:r>
              <a:rPr lang="en-US" sz="1600" dirty="0">
                <a:latin typeface="Calibri" panose="020F0502020204030204" pitchFamily="34" charset="0"/>
              </a:rPr>
              <a:t>public class </a:t>
            </a:r>
            <a:r>
              <a:rPr lang="en-US" sz="1600" dirty="0" err="1">
                <a:latin typeface="Calibri" panose="020F0502020204030204" pitchFamily="34" charset="0"/>
              </a:rPr>
              <a:t>DataProviderTest</a:t>
            </a:r>
            <a:r>
              <a:rPr lang="en-US" sz="1600" dirty="0">
                <a:latin typeface="Calibri" panose="020F0502020204030204" pitchFamily="34" charset="0"/>
              </a:rPr>
              <a:t> { </a:t>
            </a:r>
          </a:p>
          <a:p>
            <a:pPr>
              <a:lnSpc>
                <a:spcPct val="150000"/>
              </a:lnSpc>
            </a:pPr>
            <a:r>
              <a:rPr lang="en-US" sz="1600" dirty="0">
                <a:latin typeface="Calibri" panose="020F0502020204030204" pitchFamily="34" charset="0"/>
              </a:rPr>
              <a:t>	private static WebDriver driver;</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DataProvider</a:t>
            </a:r>
            <a:r>
              <a:rPr lang="en-US" sz="1600" dirty="0">
                <a:latin typeface="Calibri" panose="020F0502020204030204" pitchFamily="34" charset="0"/>
              </a:rPr>
              <a:t>(name = "Authentication") </a:t>
            </a:r>
          </a:p>
          <a:p>
            <a:pPr>
              <a:lnSpc>
                <a:spcPct val="150000"/>
              </a:lnSpc>
            </a:pPr>
            <a:r>
              <a:rPr lang="en-US" sz="1600" dirty="0">
                <a:latin typeface="Calibri" panose="020F0502020204030204" pitchFamily="34" charset="0"/>
              </a:rPr>
              <a:t>  public static Object[][] credentials() { </a:t>
            </a:r>
          </a:p>
          <a:p>
            <a:pPr>
              <a:lnSpc>
                <a:spcPct val="150000"/>
              </a:lnSpc>
            </a:pPr>
            <a:r>
              <a:rPr lang="en-US" sz="1600" dirty="0">
                <a:latin typeface="Calibri" panose="020F0502020204030204" pitchFamily="34" charset="0"/>
              </a:rPr>
              <a:t>        return new Object[][] { { "monika.assudani@perficient.com", "monika@123" }, {"monika.assudani@perficient.com", "monika@123" }};</a:t>
            </a:r>
          </a:p>
          <a:p>
            <a:pPr>
              <a:lnSpc>
                <a:spcPct val="150000"/>
              </a:lnSpc>
            </a:pPr>
            <a:r>
              <a:rPr lang="en-US" sz="1600" dirty="0">
                <a:latin typeface="Calibri" panose="020F0502020204030204" pitchFamily="34" charset="0"/>
              </a:rPr>
              <a:t>   }</a:t>
            </a:r>
          </a:p>
        </p:txBody>
      </p:sp>
    </p:spTree>
    <p:extLst>
      <p:ext uri="{BB962C8B-B14F-4D97-AF65-F5344CB8AC3E}">
        <p14:creationId xmlns:p14="http://schemas.microsoft.com/office/powerpoint/2010/main" val="131493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r>
              <a:rPr lang="en-US" sz="1600" dirty="0">
                <a:solidFill>
                  <a:schemeClr val="tx1"/>
                </a:solidFill>
                <a:latin typeface="Calibri" panose="020F0502020204030204" pitchFamily="34" charset="0"/>
              </a:rPr>
              <a:t>2) You will see a dialog window, click “</a:t>
            </a:r>
            <a:r>
              <a:rPr lang="en-US" sz="1600" b="1" dirty="0">
                <a:solidFill>
                  <a:schemeClr val="tx1"/>
                </a:solidFill>
                <a:latin typeface="Calibri" panose="020F0502020204030204" pitchFamily="34" charset="0"/>
              </a:rPr>
              <a:t>Add</a:t>
            </a:r>
            <a:r>
              <a:rPr lang="en-US" sz="1600" dirty="0">
                <a:solidFill>
                  <a:schemeClr val="tx1"/>
                </a:solidFill>
                <a:latin typeface="Calibri" panose="020F0502020204030204" pitchFamily="34" charset="0"/>
              </a:rPr>
              <a:t>” button.</a:t>
            </a:r>
          </a:p>
        </p:txBody>
      </p:sp>
      <p:pic>
        <p:nvPicPr>
          <p:cNvPr id="2" name="Picture 1"/>
          <p:cNvPicPr>
            <a:picLocks noChangeAspect="1"/>
          </p:cNvPicPr>
          <p:nvPr/>
        </p:nvPicPr>
        <p:blipFill>
          <a:blip r:embed="rId3"/>
          <a:stretch>
            <a:fillRect/>
          </a:stretch>
        </p:blipFill>
        <p:spPr>
          <a:xfrm>
            <a:off x="531785" y="471947"/>
            <a:ext cx="7225868" cy="4003381"/>
          </a:xfrm>
          <a:prstGeom prst="rect">
            <a:avLst/>
          </a:prstGeom>
        </p:spPr>
      </p:pic>
    </p:spTree>
    <p:extLst>
      <p:ext uri="{BB962C8B-B14F-4D97-AF65-F5344CB8AC3E}">
        <p14:creationId xmlns:p14="http://schemas.microsoft.com/office/powerpoint/2010/main" val="21236207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5833"/>
            <a:ext cx="9143998" cy="4893639"/>
          </a:xfrm>
        </p:spPr>
        <p:txBody>
          <a:bodyPr/>
          <a:lstStyle/>
          <a:p>
            <a:pPr algn="l">
              <a:lnSpc>
                <a:spcPct val="150000"/>
              </a:lnSpc>
            </a:pPr>
            <a:r>
              <a:rPr lang="en-US" sz="1600" dirty="0">
                <a:solidFill>
                  <a:srgbClr val="92D050"/>
                </a:solidFill>
                <a:latin typeface="Calibri" panose="020F0502020204030204" pitchFamily="34" charset="0"/>
              </a:rPr>
              <a:t> // Here we are calling the Data Provider object with its Name</a:t>
            </a: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@Test(</a:t>
            </a:r>
            <a:r>
              <a:rPr lang="en-US" sz="1600" dirty="0" err="1">
                <a:solidFill>
                  <a:schemeClr val="tx1"/>
                </a:solidFill>
                <a:latin typeface="Calibri" panose="020F0502020204030204" pitchFamily="34" charset="0"/>
              </a:rPr>
              <a:t>dataProvider</a:t>
            </a:r>
            <a:r>
              <a:rPr lang="en-US" sz="1600" dirty="0">
                <a:solidFill>
                  <a:schemeClr val="tx1"/>
                </a:solidFill>
                <a:latin typeface="Calibri" panose="020F0502020204030204" pitchFamily="34" charset="0"/>
              </a:rPr>
              <a:t> = "Authentication")</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public void test(String </a:t>
            </a:r>
            <a:r>
              <a:rPr lang="en-US" sz="1600" dirty="0" err="1">
                <a:solidFill>
                  <a:schemeClr val="tx1"/>
                </a:solidFill>
                <a:latin typeface="Calibri" panose="020F0502020204030204" pitchFamily="34" charset="0"/>
              </a:rPr>
              <a:t>sUsername</a:t>
            </a:r>
            <a:r>
              <a:rPr lang="en-US" sz="1600" dirty="0">
                <a:solidFill>
                  <a:schemeClr val="tx1"/>
                </a:solidFill>
                <a:latin typeface="Calibri" panose="020F0502020204030204" pitchFamily="34" charset="0"/>
              </a:rPr>
              <a:t>, String </a:t>
            </a:r>
            <a:r>
              <a:rPr lang="en-US" sz="1600" dirty="0" err="1">
                <a:solidFill>
                  <a:schemeClr val="tx1"/>
                </a:solidFill>
                <a:latin typeface="Calibri" panose="020F0502020204030204" pitchFamily="34" charset="0"/>
              </a:rPr>
              <a:t>sPassword</a:t>
            </a: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dirty="0" err="1">
                <a:solidFill>
                  <a:schemeClr val="tx1"/>
                </a:solidFill>
                <a:latin typeface="Calibri" panose="020F0502020204030204" pitchFamily="34" charset="0"/>
              </a:rPr>
              <a:t>System.setProperty</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webdriver.chrome.driver","C</a:t>
            </a:r>
            <a:r>
              <a:rPr lang="en-US" sz="1600" dirty="0">
                <a:solidFill>
                  <a:schemeClr val="tx1"/>
                </a:solidFill>
                <a:latin typeface="Calibri" panose="020F0502020204030204" pitchFamily="34" charset="0"/>
              </a:rPr>
              <a:t>:\\NewFrameWorkAutomation\\POM\\lib\\chromedriver.exe");</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driver = new </a:t>
            </a:r>
            <a:r>
              <a:rPr lang="en-US" sz="1600" dirty="0" err="1">
                <a:solidFill>
                  <a:schemeClr val="tx1"/>
                </a:solidFill>
                <a:latin typeface="Calibri" panose="020F0502020204030204" pitchFamily="34" charset="0"/>
              </a:rPr>
              <a:t>ChromeDriver</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driver.manage</a:t>
            </a:r>
            <a:r>
              <a:rPr lang="en-US" sz="1600" dirty="0">
                <a:solidFill>
                  <a:schemeClr val="tx1"/>
                </a:solidFill>
                <a:latin typeface="Calibri" panose="020F0502020204030204" pitchFamily="34" charset="0"/>
              </a:rPr>
              <a:t>().timeouts().</a:t>
            </a:r>
            <a:r>
              <a:rPr lang="en-US" sz="1600" dirty="0" err="1">
                <a:solidFill>
                  <a:schemeClr val="tx1"/>
                </a:solidFill>
                <a:latin typeface="Calibri" panose="020F0502020204030204" pitchFamily="34" charset="0"/>
              </a:rPr>
              <a:t>implicitlyWait</a:t>
            </a:r>
            <a:r>
              <a:rPr lang="en-US" sz="1600" dirty="0">
                <a:solidFill>
                  <a:schemeClr val="tx1"/>
                </a:solidFill>
                <a:latin typeface="Calibri" panose="020F0502020204030204" pitchFamily="34" charset="0"/>
              </a:rPr>
              <a:t>(10, </a:t>
            </a:r>
            <a:r>
              <a:rPr lang="en-US" sz="1600" dirty="0" err="1">
                <a:solidFill>
                  <a:schemeClr val="tx1"/>
                </a:solidFill>
                <a:latin typeface="Calibri" panose="020F0502020204030204" pitchFamily="34" charset="0"/>
              </a:rPr>
              <a:t>TimeUnit.SECONDS</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driver.get</a:t>
            </a:r>
            <a:r>
              <a:rPr lang="en-US" sz="1600" dirty="0">
                <a:solidFill>
                  <a:schemeClr val="tx1"/>
                </a:solidFill>
                <a:latin typeface="Calibri" panose="020F0502020204030204" pitchFamily="34" charset="0"/>
              </a:rPr>
              <a:t>("http://magento2-demo.nexcess.net/");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By.linkText</a:t>
            </a:r>
            <a:r>
              <a:rPr lang="en-US" sz="1600" dirty="0">
                <a:solidFill>
                  <a:schemeClr val="tx1"/>
                </a:solidFill>
                <a:latin typeface="Calibri" panose="020F0502020204030204" pitchFamily="34" charset="0"/>
              </a:rPr>
              <a:t>("Sign In")).click();</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(By.id("email")).</a:t>
            </a:r>
            <a:r>
              <a:rPr lang="en-US" sz="1600" dirty="0" err="1">
                <a:solidFill>
                  <a:schemeClr val="tx1"/>
                </a:solidFill>
                <a:latin typeface="Calibri" panose="020F0502020204030204" pitchFamily="34" charset="0"/>
              </a:rPr>
              <a:t>sendKeys</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sUsername</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(By.id("pass")).</a:t>
            </a:r>
            <a:r>
              <a:rPr lang="en-US" sz="1600" dirty="0" err="1">
                <a:solidFill>
                  <a:schemeClr val="tx1"/>
                </a:solidFill>
                <a:latin typeface="Calibri" panose="020F0502020204030204" pitchFamily="34" charset="0"/>
              </a:rPr>
              <a:t>sendKeys</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sPassword</a:t>
            </a:r>
            <a:r>
              <a:rPr lang="en-US" sz="1600" dirty="0">
                <a:solidFill>
                  <a:schemeClr val="tx1"/>
                </a:solidFill>
                <a:latin typeface="Calibri" panose="020F0502020204030204" pitchFamily="34" charset="0"/>
              </a:rPr>
              <a:t>);</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driver.findElement</a:t>
            </a:r>
            <a:r>
              <a:rPr lang="en-US" sz="1600" dirty="0">
                <a:solidFill>
                  <a:schemeClr val="tx1"/>
                </a:solidFill>
                <a:latin typeface="Calibri" panose="020F0502020204030204" pitchFamily="34" charset="0"/>
              </a:rPr>
              <a:t>(By.id("send2")).click();</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driver.quit</a:t>
            </a: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673000" y="581745"/>
            <a:ext cx="837318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575186" y="596109"/>
            <a:ext cx="8568814" cy="338554"/>
          </a:xfrm>
          <a:prstGeom prst="rect">
            <a:avLst/>
          </a:prstGeom>
        </p:spPr>
        <p:txBody>
          <a:bodyPr wrap="square">
            <a:spAutoFit/>
          </a:bodyPr>
          <a:lstStyle/>
          <a:p>
            <a:endParaRPr lang="en-US" sz="1600" dirty="0">
              <a:latin typeface="Calibri" panose="020F0502020204030204" pitchFamily="34" charset="0"/>
            </a:endParaRPr>
          </a:p>
        </p:txBody>
      </p:sp>
    </p:spTree>
    <p:extLst>
      <p:ext uri="{BB962C8B-B14F-4D97-AF65-F5344CB8AC3E}">
        <p14:creationId xmlns:p14="http://schemas.microsoft.com/office/powerpoint/2010/main" val="25306203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5833"/>
            <a:ext cx="9143998" cy="4893639"/>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673000" y="581745"/>
            <a:ext cx="837318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575186" y="596109"/>
            <a:ext cx="8568814" cy="338554"/>
          </a:xfrm>
          <a:prstGeom prst="rect">
            <a:avLst/>
          </a:prstGeom>
        </p:spPr>
        <p:txBody>
          <a:bodyPr wrap="square">
            <a:spAutoFit/>
          </a:bodyPr>
          <a:lstStyle/>
          <a:p>
            <a:endParaRPr lang="en-US" sz="1600" dirty="0">
              <a:latin typeface="Calibri" panose="020F0502020204030204" pitchFamily="34" charset="0"/>
            </a:endParaRPr>
          </a:p>
        </p:txBody>
      </p:sp>
      <p:sp>
        <p:nvSpPr>
          <p:cNvPr id="5" name="Rectangle 4"/>
          <p:cNvSpPr/>
          <p:nvPr/>
        </p:nvSpPr>
        <p:spPr>
          <a:xfrm>
            <a:off x="-3" y="63837"/>
            <a:ext cx="9144001" cy="792781"/>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Run the test by right click on the test case script and select </a:t>
            </a:r>
            <a:r>
              <a:rPr lang="en-US" sz="1600" b="1" dirty="0">
                <a:solidFill>
                  <a:srgbClr val="303030"/>
                </a:solidFill>
                <a:latin typeface="Calibri" panose="020F0502020204030204" pitchFamily="34" charset="0"/>
              </a:rPr>
              <a:t>Run As</a:t>
            </a:r>
            <a:r>
              <a:rPr lang="en-US" sz="1600" dirty="0">
                <a:solidFill>
                  <a:srgbClr val="303030"/>
                </a:solidFill>
                <a:latin typeface="Calibri" panose="020F0502020204030204" pitchFamily="34" charset="0"/>
              </a:rPr>
              <a:t> &gt; </a:t>
            </a:r>
            <a:r>
              <a:rPr lang="en-US" sz="1600" b="1" dirty="0" err="1">
                <a:solidFill>
                  <a:srgbClr val="303030"/>
                </a:solidFill>
                <a:latin typeface="Calibri" panose="020F0502020204030204" pitchFamily="34" charset="0"/>
              </a:rPr>
              <a:t>TestNG</a:t>
            </a:r>
            <a:r>
              <a:rPr lang="en-US" sz="1600" b="1" dirty="0">
                <a:solidFill>
                  <a:srgbClr val="303030"/>
                </a:solidFill>
                <a:latin typeface="Calibri" panose="020F0502020204030204" pitchFamily="34" charset="0"/>
              </a:rPr>
              <a:t> Test</a:t>
            </a:r>
            <a:r>
              <a:rPr lang="en-US" sz="1600" dirty="0">
                <a:solidFill>
                  <a:srgbClr val="303030"/>
                </a:solidFill>
                <a:latin typeface="Calibri" panose="020F0502020204030204" pitchFamily="34" charset="0"/>
              </a:rPr>
              <a:t>. Give it few minutes to complete the execution, once it is finished the results will look like this in the </a:t>
            </a:r>
            <a:r>
              <a:rPr lang="en-US" sz="1600" b="1" dirty="0" err="1">
                <a:solidFill>
                  <a:srgbClr val="303030"/>
                </a:solidFill>
                <a:latin typeface="Calibri" panose="020F0502020204030204" pitchFamily="34" charset="0"/>
              </a:rPr>
              <a:t>TestNg</a:t>
            </a:r>
            <a:r>
              <a:rPr lang="en-US" sz="1600" b="1" dirty="0">
                <a:solidFill>
                  <a:srgbClr val="303030"/>
                </a:solidFill>
                <a:latin typeface="Calibri" panose="020F0502020204030204" pitchFamily="34" charset="0"/>
              </a:rPr>
              <a:t> Result </a:t>
            </a:r>
            <a:r>
              <a:rPr lang="en-US" sz="1600" dirty="0">
                <a:solidFill>
                  <a:srgbClr val="303030"/>
                </a:solidFill>
                <a:latin typeface="Calibri" panose="020F0502020204030204" pitchFamily="34" charset="0"/>
              </a:rPr>
              <a:t>window.</a:t>
            </a:r>
            <a:endParaRPr lang="en-US" sz="1600" dirty="0">
              <a:latin typeface="Calibri" panose="020F0502020204030204" pitchFamily="34" charset="0"/>
            </a:endParaRPr>
          </a:p>
        </p:txBody>
      </p:sp>
      <p:pic>
        <p:nvPicPr>
          <p:cNvPr id="6" name="Picture 5"/>
          <p:cNvPicPr>
            <a:picLocks noChangeAspect="1"/>
          </p:cNvPicPr>
          <p:nvPr/>
        </p:nvPicPr>
        <p:blipFill>
          <a:blip r:embed="rId3"/>
          <a:stretch>
            <a:fillRect/>
          </a:stretch>
        </p:blipFill>
        <p:spPr>
          <a:xfrm>
            <a:off x="410095" y="934663"/>
            <a:ext cx="8323809" cy="3243345"/>
          </a:xfrm>
          <a:prstGeom prst="rect">
            <a:avLst/>
          </a:prstGeom>
        </p:spPr>
      </p:pic>
      <p:sp>
        <p:nvSpPr>
          <p:cNvPr id="8" name="Rectangle 7"/>
          <p:cNvSpPr/>
          <p:nvPr/>
        </p:nvSpPr>
        <p:spPr>
          <a:xfrm>
            <a:off x="0" y="4178008"/>
            <a:ext cx="9143998" cy="423449"/>
          </a:xfrm>
          <a:prstGeom prst="rect">
            <a:avLst/>
          </a:prstGeom>
        </p:spPr>
        <p:txBody>
          <a:bodyPr wrap="square">
            <a:spAutoFit/>
          </a:bodyPr>
          <a:lstStyle/>
          <a:p>
            <a:pPr>
              <a:lnSpc>
                <a:spcPct val="150000"/>
              </a:lnSpc>
            </a:pPr>
            <a:r>
              <a:rPr lang="en-US" sz="1600" b="1" dirty="0">
                <a:solidFill>
                  <a:srgbClr val="303030"/>
                </a:solidFill>
                <a:latin typeface="Calibri" panose="020F0502020204030204" pitchFamily="34" charset="0"/>
              </a:rPr>
              <a:t>Note: </a:t>
            </a:r>
            <a:r>
              <a:rPr lang="en-US" sz="1600" dirty="0">
                <a:solidFill>
                  <a:srgbClr val="303030"/>
                </a:solidFill>
                <a:latin typeface="Calibri" panose="020F0502020204030204" pitchFamily="34" charset="0"/>
              </a:rPr>
              <a:t>As the test data is provided two times, the above test executed two times completely.</a:t>
            </a:r>
            <a:endParaRPr lang="en-US" sz="1600" dirty="0">
              <a:latin typeface="Calibri" panose="020F0502020204030204" pitchFamily="34" charset="0"/>
            </a:endParaRPr>
          </a:p>
        </p:txBody>
      </p:sp>
    </p:spTree>
    <p:extLst>
      <p:ext uri="{BB962C8B-B14F-4D97-AF65-F5344CB8AC3E}">
        <p14:creationId xmlns:p14="http://schemas.microsoft.com/office/powerpoint/2010/main" val="14827487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5833"/>
            <a:ext cx="9143998" cy="4893639"/>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4" name="Rectangle 3"/>
          <p:cNvSpPr/>
          <p:nvPr/>
        </p:nvSpPr>
        <p:spPr>
          <a:xfrm>
            <a:off x="575186" y="596109"/>
            <a:ext cx="8568813" cy="1377300"/>
          </a:xfrm>
          <a:prstGeom prst="rect">
            <a:avLst/>
          </a:prstGeom>
        </p:spPr>
        <p:txBody>
          <a:bodyPr wrap="square">
            <a:spAutoFit/>
          </a:bodyPr>
          <a:lstStyle/>
          <a:p>
            <a:r>
              <a:rPr lang="en-US" dirty="0"/>
              <a:t/>
            </a:r>
            <a:br>
              <a:rPr lang="en-US" dirty="0"/>
            </a:br>
            <a:endParaRPr lang="en-US" dirty="0"/>
          </a:p>
          <a:p>
            <a:r>
              <a:rPr lang="en-US" dirty="0"/>
              <a:t/>
            </a:r>
            <a:br>
              <a:rPr lang="en-US" dirty="0"/>
            </a:br>
            <a:endParaRPr lang="en-US" sz="1600" dirty="0">
              <a:latin typeface="Calibri" panose="020F0502020204030204" pitchFamily="34" charset="0"/>
            </a:endParaRPr>
          </a:p>
          <a:p>
            <a:r>
              <a:rPr lang="en-US" dirty="0"/>
              <a:t/>
            </a:r>
            <a:br>
              <a:rPr lang="en-US" dirty="0"/>
            </a:br>
            <a:endParaRPr lang="en-US" dirty="0"/>
          </a:p>
        </p:txBody>
      </p:sp>
      <p:sp>
        <p:nvSpPr>
          <p:cNvPr id="2" name="Rectangle 1"/>
          <p:cNvSpPr/>
          <p:nvPr/>
        </p:nvSpPr>
        <p:spPr>
          <a:xfrm>
            <a:off x="673000" y="581745"/>
            <a:ext cx="837318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575186" y="596109"/>
            <a:ext cx="8568814" cy="338554"/>
          </a:xfrm>
          <a:prstGeom prst="rect">
            <a:avLst/>
          </a:prstGeom>
        </p:spPr>
        <p:txBody>
          <a:bodyPr wrap="square">
            <a:spAutoFit/>
          </a:bodyPr>
          <a:lstStyle/>
          <a:p>
            <a:endParaRPr lang="en-US" sz="1600" dirty="0">
              <a:latin typeface="Calibri" panose="020F0502020204030204" pitchFamily="34" charset="0"/>
            </a:endParaRPr>
          </a:p>
        </p:txBody>
      </p:sp>
      <p:sp>
        <p:nvSpPr>
          <p:cNvPr id="5" name="Rectangle 4"/>
          <p:cNvSpPr/>
          <p:nvPr/>
        </p:nvSpPr>
        <p:spPr>
          <a:xfrm>
            <a:off x="-3" y="63837"/>
            <a:ext cx="9144001" cy="977447"/>
          </a:xfrm>
          <a:prstGeom prst="rect">
            <a:avLst/>
          </a:prstGeom>
        </p:spPr>
        <p:txBody>
          <a:bodyPr wrap="square">
            <a:spAutoFit/>
          </a:bodyPr>
          <a:lstStyle/>
          <a:p>
            <a:pPr>
              <a:lnSpc>
                <a:spcPct val="150000"/>
              </a:lnSpc>
            </a:pPr>
            <a:r>
              <a:rPr lang="en-US" sz="2400" b="1" dirty="0" err="1">
                <a:solidFill>
                  <a:srgbClr val="CC1F20"/>
                </a:solidFill>
                <a:latin typeface="Calibri" panose="020F0502020204030204" pitchFamily="34" charset="0"/>
                <a:cs typeface="Helvetica Light"/>
              </a:rPr>
              <a:t>TestNG</a:t>
            </a:r>
            <a:r>
              <a:rPr lang="en-US" sz="2400" b="1" dirty="0">
                <a:solidFill>
                  <a:srgbClr val="CC1F20"/>
                </a:solidFill>
                <a:latin typeface="Calibri" panose="020F0502020204030204" pitchFamily="34" charset="0"/>
                <a:cs typeface="Helvetica Light"/>
              </a:rPr>
              <a:t> </a:t>
            </a:r>
            <a:r>
              <a:rPr lang="en-US" sz="2400" b="1" dirty="0" err="1">
                <a:solidFill>
                  <a:srgbClr val="CC1F20"/>
                </a:solidFill>
                <a:latin typeface="Calibri" panose="020F0502020204030204" pitchFamily="34" charset="0"/>
                <a:cs typeface="Helvetica Light"/>
              </a:rPr>
              <a:t>DataProvider</a:t>
            </a:r>
            <a:r>
              <a:rPr lang="en-US" sz="2400" b="1" dirty="0">
                <a:solidFill>
                  <a:srgbClr val="CC1F20"/>
                </a:solidFill>
                <a:latin typeface="Calibri" panose="020F0502020204030204" pitchFamily="34" charset="0"/>
                <a:cs typeface="Helvetica Light"/>
              </a:rPr>
              <a:t> with Excel </a:t>
            </a:r>
          </a:p>
          <a:p>
            <a:pPr marL="285750" indent="-285750">
              <a:lnSpc>
                <a:spcPct val="150000"/>
              </a:lnSpc>
              <a:buFont typeface="Wingdings" panose="05000000000000000000" pitchFamily="2" charset="2"/>
              <a:buChar char="q"/>
            </a:pPr>
            <a:endParaRPr lang="en-US" sz="1600" dirty="0">
              <a:latin typeface="Calibri" panose="020F0502020204030204" pitchFamily="34" charset="0"/>
            </a:endParaRPr>
          </a:p>
        </p:txBody>
      </p:sp>
    </p:spTree>
    <p:extLst>
      <p:ext uri="{BB962C8B-B14F-4D97-AF65-F5344CB8AC3E}">
        <p14:creationId xmlns:p14="http://schemas.microsoft.com/office/powerpoint/2010/main" val="23320656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 y="-101564"/>
            <a:ext cx="9143998" cy="596109"/>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4" name="Rectangle 3"/>
          <p:cNvSpPr/>
          <p:nvPr/>
        </p:nvSpPr>
        <p:spPr>
          <a:xfrm>
            <a:off x="378541" y="765386"/>
            <a:ext cx="8765459" cy="4116768"/>
          </a:xfrm>
          <a:prstGeom prst="rect">
            <a:avLst/>
          </a:prstGeom>
        </p:spPr>
        <p:txBody>
          <a:bodyPr wrap="square">
            <a:spAutoFit/>
          </a:bodyPr>
          <a:lstStyle/>
          <a:p>
            <a:pPr marL="628650" lvl="1" indent="-285750">
              <a:lnSpc>
                <a:spcPct val="150000"/>
              </a:lnSpc>
              <a:buFont typeface="Wingdings" panose="05000000000000000000" pitchFamily="2" charset="2"/>
              <a:buChar char="q"/>
            </a:pPr>
            <a:r>
              <a:rPr lang="en-US" sz="1600" dirty="0">
                <a:latin typeface="Calibri" panose="020F0502020204030204" pitchFamily="34" charset="0"/>
              </a:rPr>
              <a:t>In every project it is required to perform multi-browser testing to make sure that the functionality is working as expected with every browser to give equal user experience to all of the wide range of audience. It takes a considerable time to test everything on every browser and when we have used automation to reduce the testing efforts then why don’t we perform the multi-browser testing using automation. </a:t>
            </a:r>
            <a:r>
              <a:rPr lang="en-US" sz="1600" dirty="0" err="1">
                <a:latin typeface="Calibri" panose="020F0502020204030204" pitchFamily="34" charset="0"/>
              </a:rPr>
              <a:t>TestNG</a:t>
            </a:r>
            <a:r>
              <a:rPr lang="en-US" sz="1600" dirty="0">
                <a:latin typeface="Calibri" panose="020F0502020204030204" pitchFamily="34" charset="0"/>
              </a:rPr>
              <a:t> gives us functionality to perform same test on different browsers in a simple and easy way.</a:t>
            </a:r>
          </a:p>
          <a:p>
            <a:pPr marL="628650" lvl="1" indent="-285750">
              <a:lnSpc>
                <a:spcPct val="150000"/>
              </a:lnSpc>
              <a:buFont typeface="Wingdings" panose="05000000000000000000" pitchFamily="2" charset="2"/>
              <a:buChar char="q"/>
            </a:pPr>
            <a:r>
              <a:rPr lang="en-US" sz="1600" b="1" dirty="0">
                <a:solidFill>
                  <a:srgbClr val="CC1F20"/>
                </a:solidFill>
                <a:latin typeface="Calibri" panose="020F0502020204030204" pitchFamily="34" charset="0"/>
              </a:rPr>
              <a:t>Scenario:</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Create your Script to test a </a:t>
            </a:r>
            <a:r>
              <a:rPr lang="en-US" sz="1600" dirty="0" err="1">
                <a:latin typeface="Calibri" panose="020F0502020204030204" pitchFamily="34" charset="0"/>
              </a:rPr>
              <a:t>LogIn</a:t>
            </a:r>
            <a:r>
              <a:rPr lang="en-US" sz="1600" dirty="0">
                <a:latin typeface="Calibri" panose="020F0502020204030204" pitchFamily="34" charset="0"/>
              </a:rPr>
              <a:t> application using </a:t>
            </a:r>
            <a:r>
              <a:rPr lang="en-US" sz="1600" dirty="0" err="1">
                <a:latin typeface="Calibri" panose="020F0502020204030204" pitchFamily="34" charset="0"/>
              </a:rPr>
              <a:t>TestNG</a:t>
            </a:r>
            <a:r>
              <a:rPr lang="en-US" sz="1600" dirty="0">
                <a:latin typeface="Calibri" panose="020F0502020204030204" pitchFamily="34" charset="0"/>
              </a:rPr>
              <a:t> class.</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Pass ‘Browser Type’ as parameters using </a:t>
            </a:r>
            <a:r>
              <a:rPr lang="en-US" sz="1600" dirty="0" err="1">
                <a:latin typeface="Calibri" panose="020F0502020204030204" pitchFamily="34" charset="0"/>
              </a:rPr>
              <a:t>TestNG</a:t>
            </a:r>
            <a:r>
              <a:rPr lang="en-US" sz="1600" dirty="0">
                <a:latin typeface="Calibri" panose="020F0502020204030204" pitchFamily="34" charset="0"/>
              </a:rPr>
              <a:t> annotations to the before method of the </a:t>
            </a:r>
            <a:r>
              <a:rPr lang="en-US" sz="1600" dirty="0" err="1">
                <a:latin typeface="Calibri" panose="020F0502020204030204" pitchFamily="34" charset="0"/>
              </a:rPr>
              <a:t>TestNG</a:t>
            </a:r>
            <a:r>
              <a:rPr lang="en-US" sz="1600" dirty="0">
                <a:latin typeface="Calibri" panose="020F0502020204030204" pitchFamily="34" charset="0"/>
              </a:rPr>
              <a:t> class. This method will launch only the browser, which will be provided as parameter.</a:t>
            </a:r>
          </a:p>
        </p:txBody>
      </p:sp>
      <p:sp>
        <p:nvSpPr>
          <p:cNvPr id="2" name="Rectangle 1"/>
          <p:cNvSpPr/>
          <p:nvPr/>
        </p:nvSpPr>
        <p:spPr>
          <a:xfrm>
            <a:off x="673000" y="581745"/>
            <a:ext cx="837318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575186" y="596109"/>
            <a:ext cx="8568814" cy="338554"/>
          </a:xfrm>
          <a:prstGeom prst="rect">
            <a:avLst/>
          </a:prstGeom>
        </p:spPr>
        <p:txBody>
          <a:bodyPr wrap="square">
            <a:spAutoFit/>
          </a:bodyPr>
          <a:lstStyle/>
          <a:p>
            <a:endParaRPr lang="en-US" sz="1600" dirty="0">
              <a:latin typeface="Calibri" panose="020F0502020204030204" pitchFamily="34" charset="0"/>
            </a:endParaRPr>
          </a:p>
        </p:txBody>
      </p:sp>
      <p:sp>
        <p:nvSpPr>
          <p:cNvPr id="5" name="Rectangle 4"/>
          <p:cNvSpPr/>
          <p:nvPr/>
        </p:nvSpPr>
        <p:spPr>
          <a:xfrm>
            <a:off x="-8" y="-61148"/>
            <a:ext cx="9144001" cy="586699"/>
          </a:xfrm>
          <a:prstGeom prst="rect">
            <a:avLst/>
          </a:prstGeom>
        </p:spPr>
        <p:txBody>
          <a:bodyPr wrap="square">
            <a:spAutoFit/>
          </a:bodyPr>
          <a:lstStyle/>
          <a:p>
            <a:pPr>
              <a:lnSpc>
                <a:spcPct val="150000"/>
              </a:lnSpc>
            </a:pPr>
            <a:r>
              <a:rPr lang="en-US" sz="2400" dirty="0">
                <a:solidFill>
                  <a:srgbClr val="CC1F20"/>
                </a:solidFill>
                <a:latin typeface="Calibri" panose="020F0502020204030204" pitchFamily="34" charset="0"/>
              </a:rPr>
              <a:t>Multi Browser &amp; Parallel Testing</a:t>
            </a:r>
          </a:p>
        </p:txBody>
      </p:sp>
      <p:sp>
        <p:nvSpPr>
          <p:cNvPr id="6" name="Rectangle 5"/>
          <p:cNvSpPr/>
          <p:nvPr/>
        </p:nvSpPr>
        <p:spPr>
          <a:xfrm>
            <a:off x="244789" y="417041"/>
            <a:ext cx="2365519" cy="461665"/>
          </a:xfrm>
          <a:prstGeom prst="rect">
            <a:avLst/>
          </a:prstGeom>
        </p:spPr>
        <p:txBody>
          <a:bodyPr wrap="none">
            <a:spAutoFit/>
          </a:bodyPr>
          <a:lstStyle/>
          <a:p>
            <a:pPr marL="342900" indent="-342900">
              <a:buFont typeface="Wingdings" panose="05000000000000000000" pitchFamily="2" charset="2"/>
              <a:buChar char="v"/>
            </a:pPr>
            <a:r>
              <a:rPr lang="en-US" sz="2400" dirty="0">
                <a:solidFill>
                  <a:srgbClr val="CC1F20"/>
                </a:solidFill>
                <a:latin typeface="Calibri" panose="020F0502020204030204" pitchFamily="34" charset="0"/>
              </a:rPr>
              <a:t>Multi Browser </a:t>
            </a:r>
            <a:endParaRPr lang="en-US" sz="2400" dirty="0"/>
          </a:p>
        </p:txBody>
      </p:sp>
    </p:spTree>
    <p:extLst>
      <p:ext uri="{BB962C8B-B14F-4D97-AF65-F5344CB8AC3E}">
        <p14:creationId xmlns:p14="http://schemas.microsoft.com/office/powerpoint/2010/main" val="12885216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 y="-101564"/>
            <a:ext cx="9143998" cy="596109"/>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2" name="Rectangle 1"/>
          <p:cNvSpPr/>
          <p:nvPr/>
        </p:nvSpPr>
        <p:spPr>
          <a:xfrm>
            <a:off x="0" y="79046"/>
            <a:ext cx="914399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0" y="79046"/>
            <a:ext cx="8740877" cy="338554"/>
          </a:xfrm>
          <a:prstGeom prst="rect">
            <a:avLst/>
          </a:prstGeom>
        </p:spPr>
        <p:txBody>
          <a:bodyPr wrap="square">
            <a:spAutoFit/>
          </a:bodyPr>
          <a:lstStyle/>
          <a:p>
            <a:endParaRPr lang="en-US" sz="1600" dirty="0">
              <a:latin typeface="Calibri" panose="020F0502020204030204" pitchFamily="34" charset="0"/>
            </a:endParaRPr>
          </a:p>
        </p:txBody>
      </p:sp>
      <p:sp>
        <p:nvSpPr>
          <p:cNvPr id="8" name="Rectangle 7"/>
          <p:cNvSpPr/>
          <p:nvPr/>
        </p:nvSpPr>
        <p:spPr>
          <a:xfrm>
            <a:off x="0" y="71352"/>
            <a:ext cx="9144000" cy="338554"/>
          </a:xfrm>
          <a:prstGeom prst="rect">
            <a:avLst/>
          </a:prstGeom>
        </p:spPr>
        <p:txBody>
          <a:bodyPr wrap="square">
            <a:spAutoFit/>
          </a:bodyPr>
          <a:lstStyle/>
          <a:p>
            <a:pPr marL="285750" indent="-285750">
              <a:buFont typeface="Wingdings" panose="05000000000000000000" pitchFamily="2" charset="2"/>
              <a:buChar char="q"/>
            </a:pPr>
            <a:r>
              <a:rPr lang="en-US" sz="1600" b="1" dirty="0">
                <a:solidFill>
                  <a:srgbClr val="CC1F20"/>
                </a:solidFill>
                <a:latin typeface="Calibri" panose="020F0502020204030204" pitchFamily="34" charset="0"/>
              </a:rPr>
              <a:t>Program</a:t>
            </a:r>
            <a:r>
              <a:rPr lang="en-US" sz="1600" dirty="0">
                <a:latin typeface="Calibri" panose="020F0502020204030204" pitchFamily="34" charset="0"/>
              </a:rPr>
              <a:t>:</a:t>
            </a:r>
            <a:endParaRPr lang="en-US" sz="1600" dirty="0"/>
          </a:p>
        </p:txBody>
      </p:sp>
      <p:sp>
        <p:nvSpPr>
          <p:cNvPr id="9" name="Rectangle 8"/>
          <p:cNvSpPr/>
          <p:nvPr/>
        </p:nvSpPr>
        <p:spPr>
          <a:xfrm>
            <a:off x="162231" y="391035"/>
            <a:ext cx="8981761" cy="3785652"/>
          </a:xfrm>
          <a:prstGeom prst="rect">
            <a:avLst/>
          </a:prstGeom>
        </p:spPr>
        <p:txBody>
          <a:bodyPr wrap="square">
            <a:spAutoFit/>
          </a:bodyPr>
          <a:lstStyle/>
          <a:p>
            <a:pPr lvl="1">
              <a:lnSpc>
                <a:spcPct val="150000"/>
              </a:lnSpc>
            </a:pPr>
            <a:r>
              <a:rPr lang="en-US" sz="1600" dirty="0">
                <a:latin typeface="Calibri" panose="020F0502020204030204" pitchFamily="34" charset="0"/>
              </a:rPr>
              <a:t>package </a:t>
            </a:r>
            <a:r>
              <a:rPr lang="en-US" sz="1600" dirty="0" err="1">
                <a:latin typeface="Calibri" panose="020F0502020204030204" pitchFamily="34" charset="0"/>
              </a:rPr>
              <a:t>automationFramework</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org.openqa.selenium.By</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org.openqa.selenium.WebDriver</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org.openqa.selenium.chrome.ChromeDriver</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org.openqa.selenium.ie.InternetExplorerDriver</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org.testng.annotations.AfterClass</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org.testng.annotations.BeforeClass</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org.testng.annotations.Parameters</a:t>
            </a: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org.testng.annotations.Test</a:t>
            </a: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public class </a:t>
            </a:r>
            <a:r>
              <a:rPr lang="en-US" sz="1600" dirty="0" err="1">
                <a:latin typeface="Calibri" panose="020F0502020204030204" pitchFamily="34" charset="0"/>
              </a:rPr>
              <a:t>MultiBrowser</a:t>
            </a:r>
            <a:r>
              <a:rPr lang="en-US" sz="1600" dirty="0">
                <a:latin typeface="Calibri" panose="020F0502020204030204" pitchFamily="34" charset="0"/>
              </a:rPr>
              <a:t> {</a:t>
            </a:r>
          </a:p>
        </p:txBody>
      </p:sp>
    </p:spTree>
    <p:extLst>
      <p:ext uri="{BB962C8B-B14F-4D97-AF65-F5344CB8AC3E}">
        <p14:creationId xmlns:p14="http://schemas.microsoft.com/office/powerpoint/2010/main" val="35963800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 y="-101564"/>
            <a:ext cx="9143998" cy="596109"/>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2" name="Rectangle 1"/>
          <p:cNvSpPr/>
          <p:nvPr/>
        </p:nvSpPr>
        <p:spPr>
          <a:xfrm>
            <a:off x="0" y="79046"/>
            <a:ext cx="914399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0" y="79046"/>
            <a:ext cx="8740877" cy="338554"/>
          </a:xfrm>
          <a:prstGeom prst="rect">
            <a:avLst/>
          </a:prstGeom>
        </p:spPr>
        <p:txBody>
          <a:bodyPr wrap="square">
            <a:spAutoFit/>
          </a:bodyPr>
          <a:lstStyle/>
          <a:p>
            <a:endParaRPr lang="en-US" sz="1600" dirty="0">
              <a:latin typeface="Calibri" panose="020F0502020204030204" pitchFamily="34" charset="0"/>
            </a:endParaRPr>
          </a:p>
        </p:txBody>
      </p:sp>
      <p:sp>
        <p:nvSpPr>
          <p:cNvPr id="8" name="Rectangle 7"/>
          <p:cNvSpPr/>
          <p:nvPr/>
        </p:nvSpPr>
        <p:spPr>
          <a:xfrm>
            <a:off x="-7" y="-89206"/>
            <a:ext cx="9144000" cy="5262979"/>
          </a:xfrm>
          <a:prstGeom prst="rect">
            <a:avLst/>
          </a:prstGeom>
        </p:spPr>
        <p:txBody>
          <a:bodyPr wrap="square">
            <a:spAutoFit/>
          </a:bodyPr>
          <a:lstStyle/>
          <a:p>
            <a:pPr>
              <a:lnSpc>
                <a:spcPct val="150000"/>
              </a:lnSpc>
            </a:pPr>
            <a:r>
              <a:rPr lang="en-US" sz="1600" dirty="0">
                <a:latin typeface="Calibri" panose="020F0502020204030204" pitchFamily="34" charset="0"/>
              </a:rPr>
              <a:t>public WebDriver driver; </a:t>
            </a:r>
          </a:p>
          <a:p>
            <a:pPr>
              <a:lnSpc>
                <a:spcPct val="150000"/>
              </a:lnSpc>
            </a:pPr>
            <a:r>
              <a:rPr lang="en-US" sz="1600" dirty="0">
                <a:latin typeface="Calibri" panose="020F0502020204030204" pitchFamily="34" charset="0"/>
              </a:rPr>
              <a:t>  @Parameters("browser") </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BeforeClass</a:t>
            </a:r>
            <a:r>
              <a:rPr lang="en-US" sz="1600" dirty="0">
                <a:latin typeface="Calibri" panose="020F0502020204030204" pitchFamily="34" charset="0"/>
              </a:rPr>
              <a:t> </a:t>
            </a:r>
          </a:p>
          <a:p>
            <a:pPr>
              <a:lnSpc>
                <a:spcPct val="150000"/>
              </a:lnSpc>
            </a:pPr>
            <a:r>
              <a:rPr lang="en-US" sz="1600" dirty="0">
                <a:latin typeface="Calibri" panose="020F0502020204030204" pitchFamily="34" charset="0"/>
              </a:rPr>
              <a:t>  </a:t>
            </a:r>
            <a:r>
              <a:rPr lang="en-US" sz="1600" dirty="0">
                <a:solidFill>
                  <a:srgbClr val="92D050"/>
                </a:solidFill>
                <a:latin typeface="Calibri" panose="020F0502020204030204" pitchFamily="34" charset="0"/>
              </a:rPr>
              <a:t>// Passing Browser parameter from </a:t>
            </a:r>
            <a:r>
              <a:rPr lang="en-US" sz="1600" dirty="0" err="1">
                <a:solidFill>
                  <a:srgbClr val="92D050"/>
                </a:solidFill>
                <a:latin typeface="Calibri" panose="020F0502020204030204" pitchFamily="34" charset="0"/>
              </a:rPr>
              <a:t>TestNG</a:t>
            </a:r>
            <a:r>
              <a:rPr lang="en-US" sz="1600" dirty="0">
                <a:solidFill>
                  <a:srgbClr val="92D050"/>
                </a:solidFill>
                <a:latin typeface="Calibri" panose="020F0502020204030204" pitchFamily="34" charset="0"/>
              </a:rPr>
              <a:t> xml </a:t>
            </a:r>
          </a:p>
          <a:p>
            <a:pPr>
              <a:lnSpc>
                <a:spcPct val="150000"/>
              </a:lnSpc>
            </a:pPr>
            <a:r>
              <a:rPr lang="en-US" sz="1600" dirty="0">
                <a:latin typeface="Calibri" panose="020F0502020204030204" pitchFamily="34" charset="0"/>
              </a:rPr>
              <a:t>  public void </a:t>
            </a:r>
            <a:r>
              <a:rPr lang="en-US" sz="1600" dirty="0" err="1">
                <a:latin typeface="Calibri" panose="020F0502020204030204" pitchFamily="34" charset="0"/>
              </a:rPr>
              <a:t>beforeTest</a:t>
            </a:r>
            <a:r>
              <a:rPr lang="en-US" sz="1600" dirty="0">
                <a:latin typeface="Calibri" panose="020F0502020204030204" pitchFamily="34" charset="0"/>
              </a:rPr>
              <a:t>(String browser) { </a:t>
            </a:r>
          </a:p>
          <a:p>
            <a:pPr>
              <a:lnSpc>
                <a:spcPct val="150000"/>
              </a:lnSpc>
            </a:pPr>
            <a:r>
              <a:rPr lang="en-US" sz="1600" dirty="0">
                <a:solidFill>
                  <a:srgbClr val="92D050"/>
                </a:solidFill>
                <a:latin typeface="Calibri" panose="020F0502020204030204" pitchFamily="34" charset="0"/>
              </a:rPr>
              <a:t>  // If the browser is Firefox, then do this </a:t>
            </a:r>
          </a:p>
          <a:p>
            <a:pPr>
              <a:lnSpc>
                <a:spcPct val="150000"/>
              </a:lnSpc>
            </a:pPr>
            <a:r>
              <a:rPr lang="en-US" sz="1600" dirty="0">
                <a:latin typeface="Calibri" panose="020F0502020204030204" pitchFamily="34" charset="0"/>
              </a:rPr>
              <a:t>  if(</a:t>
            </a:r>
            <a:r>
              <a:rPr lang="en-US" sz="1600" dirty="0" err="1">
                <a:latin typeface="Calibri" panose="020F0502020204030204" pitchFamily="34" charset="0"/>
              </a:rPr>
              <a:t>browser.equalsIgnoreCase</a:t>
            </a:r>
            <a:r>
              <a:rPr lang="en-US" sz="1600" dirty="0">
                <a:latin typeface="Calibri" panose="020F0502020204030204" pitchFamily="34" charset="0"/>
              </a:rPr>
              <a:t>(“chrome")) { </a:t>
            </a:r>
          </a:p>
          <a:p>
            <a:pPr>
              <a:lnSpc>
                <a:spcPct val="150000"/>
              </a:lnSpc>
            </a:pPr>
            <a:r>
              <a:rPr lang="en-US" sz="1600" dirty="0">
                <a:latin typeface="Calibri" panose="020F0502020204030204" pitchFamily="34" charset="0"/>
              </a:rPr>
              <a:t>	  driver = new </a:t>
            </a:r>
            <a:r>
              <a:rPr lang="en-US" sz="1600" dirty="0" err="1">
                <a:latin typeface="Calibri" panose="020F0502020204030204" pitchFamily="34" charset="0"/>
              </a:rPr>
              <a:t>chromeDriver</a:t>
            </a:r>
            <a:r>
              <a:rPr lang="en-US" sz="1600" dirty="0">
                <a:latin typeface="Calibri" panose="020F0502020204030204" pitchFamily="34" charset="0"/>
              </a:rPr>
              <a:t>();</a:t>
            </a:r>
          </a:p>
          <a:p>
            <a:pPr>
              <a:lnSpc>
                <a:spcPct val="150000"/>
              </a:lnSpc>
            </a:pPr>
            <a:r>
              <a:rPr lang="en-US" sz="1600" dirty="0">
                <a:solidFill>
                  <a:srgbClr val="92D050"/>
                </a:solidFill>
                <a:latin typeface="Calibri" panose="020F0502020204030204" pitchFamily="34" charset="0"/>
              </a:rPr>
              <a:t>  // If browser is IE, then do this</a:t>
            </a:r>
            <a:r>
              <a:rPr lang="en-US" sz="1600" dirty="0">
                <a:latin typeface="Calibri" panose="020F0502020204030204" pitchFamily="34" charset="0"/>
              </a:rPr>
              <a:t>	   </a:t>
            </a:r>
          </a:p>
          <a:p>
            <a:pPr>
              <a:lnSpc>
                <a:spcPct val="150000"/>
              </a:lnSpc>
            </a:pPr>
            <a:r>
              <a:rPr lang="en-US" sz="1600" dirty="0">
                <a:latin typeface="Calibri" panose="020F0502020204030204" pitchFamily="34" charset="0"/>
              </a:rPr>
              <a:t>  }else if (</a:t>
            </a:r>
            <a:r>
              <a:rPr lang="en-US" sz="1600" dirty="0" err="1">
                <a:latin typeface="Calibri" panose="020F0502020204030204" pitchFamily="34" charset="0"/>
              </a:rPr>
              <a:t>browser.equalsIgnoreCase</a:t>
            </a:r>
            <a:r>
              <a:rPr lang="en-US" sz="1600" dirty="0">
                <a:latin typeface="Calibri" panose="020F0502020204030204" pitchFamily="34" charset="0"/>
              </a:rPr>
              <a:t>("</a:t>
            </a:r>
            <a:r>
              <a:rPr lang="en-US" sz="1600" dirty="0" err="1">
                <a:latin typeface="Calibri" panose="020F0502020204030204" pitchFamily="34" charset="0"/>
              </a:rPr>
              <a:t>ie</a:t>
            </a:r>
            <a:r>
              <a:rPr lang="en-US" sz="1600" dirty="0">
                <a:latin typeface="Calibri" panose="020F0502020204030204" pitchFamily="34" charset="0"/>
              </a:rPr>
              <a:t>")) { </a:t>
            </a:r>
          </a:p>
          <a:p>
            <a:pPr>
              <a:lnSpc>
                <a:spcPct val="150000"/>
              </a:lnSpc>
            </a:pPr>
            <a:r>
              <a:rPr lang="en-US" sz="1600" dirty="0">
                <a:latin typeface="Calibri" panose="020F0502020204030204" pitchFamily="34" charset="0"/>
              </a:rPr>
              <a:t>	</a:t>
            </a:r>
            <a:r>
              <a:rPr lang="en-US" sz="1600" dirty="0">
                <a:solidFill>
                  <a:srgbClr val="92D050"/>
                </a:solidFill>
                <a:latin typeface="Calibri" panose="020F0502020204030204" pitchFamily="34" charset="0"/>
              </a:rPr>
              <a:t>  // Here I am setting up the path for my </a:t>
            </a:r>
            <a:r>
              <a:rPr lang="en-US" sz="1600" dirty="0" err="1">
                <a:solidFill>
                  <a:srgbClr val="92D050"/>
                </a:solidFill>
                <a:latin typeface="Calibri" panose="020F0502020204030204" pitchFamily="34" charset="0"/>
              </a:rPr>
              <a:t>IEDriver</a:t>
            </a:r>
            <a:r>
              <a:rPr lang="en-US" sz="1600" dirty="0">
                <a:solidFill>
                  <a:srgbClr val="92D050"/>
                </a:solidFill>
                <a:latin typeface="Calibri" panose="020F0502020204030204" pitchFamily="34" charset="0"/>
              </a:rPr>
              <a:t> </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System.setProperty</a:t>
            </a:r>
            <a:r>
              <a:rPr lang="en-US" sz="1600" dirty="0">
                <a:latin typeface="Calibri" panose="020F0502020204030204" pitchFamily="34" charset="0"/>
              </a:rPr>
              <a:t>("</a:t>
            </a:r>
            <a:r>
              <a:rPr lang="en-US" sz="1600" dirty="0" err="1">
                <a:latin typeface="Calibri" panose="020F0502020204030204" pitchFamily="34" charset="0"/>
              </a:rPr>
              <a:t>webdriver.ie.driver</a:t>
            </a:r>
            <a:r>
              <a:rPr lang="en-US" sz="1600" dirty="0">
                <a:latin typeface="Calibri" panose="020F0502020204030204" pitchFamily="34" charset="0"/>
              </a:rPr>
              <a:t>", "Path of the IE browser");</a:t>
            </a:r>
          </a:p>
          <a:p>
            <a:pPr>
              <a:lnSpc>
                <a:spcPct val="150000"/>
              </a:lnSpc>
            </a:pPr>
            <a:r>
              <a:rPr lang="en-US" sz="1600" dirty="0">
                <a:latin typeface="Calibri" panose="020F0502020204030204" pitchFamily="34" charset="0"/>
              </a:rPr>
              <a:t>	  driver = new </a:t>
            </a:r>
            <a:r>
              <a:rPr lang="en-US" sz="1600" dirty="0" err="1">
                <a:latin typeface="Calibri" panose="020F0502020204030204" pitchFamily="34" charset="0"/>
              </a:rPr>
              <a:t>InternetExplorerDriver</a:t>
            </a:r>
            <a:r>
              <a:rPr lang="en-US" sz="1600" dirty="0">
                <a:latin typeface="Calibri" panose="020F0502020204030204" pitchFamily="34" charset="0"/>
              </a:rPr>
              <a:t>(); }</a:t>
            </a:r>
          </a:p>
          <a:p>
            <a:pPr>
              <a:lnSpc>
                <a:spcPct val="150000"/>
              </a:lnSpc>
            </a:pPr>
            <a:endParaRPr lang="en-US" sz="1600" dirty="0"/>
          </a:p>
        </p:txBody>
      </p:sp>
    </p:spTree>
    <p:extLst>
      <p:ext uri="{BB962C8B-B14F-4D97-AF65-F5344CB8AC3E}">
        <p14:creationId xmlns:p14="http://schemas.microsoft.com/office/powerpoint/2010/main" val="29572941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 y="-101564"/>
            <a:ext cx="9143998" cy="596109"/>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2" name="Rectangle 1"/>
          <p:cNvSpPr/>
          <p:nvPr/>
        </p:nvSpPr>
        <p:spPr>
          <a:xfrm>
            <a:off x="0" y="79046"/>
            <a:ext cx="914399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0" y="79046"/>
            <a:ext cx="8740877" cy="338554"/>
          </a:xfrm>
          <a:prstGeom prst="rect">
            <a:avLst/>
          </a:prstGeom>
        </p:spPr>
        <p:txBody>
          <a:bodyPr wrap="square">
            <a:spAutoFit/>
          </a:bodyPr>
          <a:lstStyle/>
          <a:p>
            <a:endParaRPr lang="en-US" sz="1600" dirty="0">
              <a:latin typeface="Calibri" panose="020F0502020204030204" pitchFamily="34" charset="0"/>
            </a:endParaRPr>
          </a:p>
        </p:txBody>
      </p:sp>
      <p:sp>
        <p:nvSpPr>
          <p:cNvPr id="8" name="Rectangle 7"/>
          <p:cNvSpPr/>
          <p:nvPr/>
        </p:nvSpPr>
        <p:spPr>
          <a:xfrm>
            <a:off x="0" y="-101564"/>
            <a:ext cx="9144000" cy="4893647"/>
          </a:xfrm>
          <a:prstGeom prst="rect">
            <a:avLst/>
          </a:prstGeom>
        </p:spPr>
        <p:txBody>
          <a:bodyPr wrap="square">
            <a:spAutoFit/>
          </a:bodyPr>
          <a:lstStyle/>
          <a:p>
            <a:pPr>
              <a:lnSpc>
                <a:spcPct val="150000"/>
              </a:lnSpc>
            </a:pPr>
            <a:r>
              <a:rPr lang="en-US" sz="1600" dirty="0">
                <a:latin typeface="Calibri" panose="020F0502020204030204" pitchFamily="34" charset="0"/>
              </a:rPr>
              <a:t>  </a:t>
            </a:r>
            <a:r>
              <a:rPr lang="en-US" sz="1600" dirty="0">
                <a:solidFill>
                  <a:srgbClr val="92D050"/>
                </a:solidFill>
                <a:latin typeface="Calibri" panose="020F0502020204030204" pitchFamily="34" charset="0"/>
              </a:rPr>
              <a:t>// Doesn't the browser type, </a:t>
            </a:r>
            <a:r>
              <a:rPr lang="en-US" sz="1600" dirty="0" err="1">
                <a:solidFill>
                  <a:srgbClr val="92D050"/>
                </a:solidFill>
                <a:latin typeface="Calibri" panose="020F0502020204030204" pitchFamily="34" charset="0"/>
              </a:rPr>
              <a:t>lauch</a:t>
            </a:r>
            <a:r>
              <a:rPr lang="en-US" sz="1600" dirty="0">
                <a:solidFill>
                  <a:srgbClr val="92D050"/>
                </a:solidFill>
                <a:latin typeface="Calibri" panose="020F0502020204030204" pitchFamily="34" charset="0"/>
              </a:rPr>
              <a:t> the Website</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driver.get</a:t>
            </a:r>
            <a:r>
              <a:rPr lang="en-US" sz="1600" dirty="0">
                <a:latin typeface="Calibri" panose="020F0502020204030204" pitchFamily="34" charset="0"/>
              </a:rPr>
              <a:t>("http://magento2-demo.nexcess.net/"); </a:t>
            </a:r>
          </a:p>
          <a:p>
            <a:pPr>
              <a:lnSpc>
                <a:spcPct val="150000"/>
              </a:lnSpc>
            </a:pPr>
            <a:r>
              <a:rPr lang="en-US" sz="1600" dirty="0">
                <a:latin typeface="Calibri" panose="020F0502020204030204" pitchFamily="34" charset="0"/>
              </a:rPr>
              <a:t>  } </a:t>
            </a:r>
          </a:p>
          <a:p>
            <a:pPr>
              <a:lnSpc>
                <a:spcPct val="150000"/>
              </a:lnSpc>
            </a:pPr>
            <a:r>
              <a:rPr lang="en-US" sz="1600" dirty="0">
                <a:solidFill>
                  <a:srgbClr val="92D050"/>
                </a:solidFill>
                <a:latin typeface="Calibri" panose="020F0502020204030204" pitchFamily="34" charset="0"/>
              </a:rPr>
              <a:t>  // Once Before method is completed, Test method will start </a:t>
            </a:r>
          </a:p>
          <a:p>
            <a:pPr>
              <a:lnSpc>
                <a:spcPct val="150000"/>
              </a:lnSpc>
            </a:pPr>
            <a:r>
              <a:rPr lang="en-US" sz="1600" dirty="0">
                <a:latin typeface="Calibri" panose="020F0502020204030204" pitchFamily="34" charset="0"/>
              </a:rPr>
              <a:t>  @Test public void login() throws </a:t>
            </a:r>
            <a:r>
              <a:rPr lang="en-US" sz="1600" dirty="0" err="1">
                <a:latin typeface="Calibri" panose="020F0502020204030204" pitchFamily="34" charset="0"/>
              </a:rPr>
              <a:t>InterruptedException</a:t>
            </a:r>
            <a:r>
              <a:rPr lang="en-US" sz="1600" dirty="0">
                <a:latin typeface="Calibri" panose="020F0502020204030204" pitchFamily="34" charset="0"/>
              </a:rPr>
              <a:t> {</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driver.findElement</a:t>
            </a:r>
            <a:r>
              <a:rPr lang="en-US" sz="1600" dirty="0">
                <a:latin typeface="Calibri" panose="020F0502020204030204" pitchFamily="34" charset="0"/>
              </a:rPr>
              <a:t>(</a:t>
            </a:r>
            <a:r>
              <a:rPr lang="en-US" sz="1600" dirty="0" err="1">
                <a:latin typeface="Calibri" panose="020F0502020204030204" pitchFamily="34" charset="0"/>
              </a:rPr>
              <a:t>By.linkText</a:t>
            </a:r>
            <a:r>
              <a:rPr lang="en-US" sz="1600" dirty="0">
                <a:latin typeface="Calibri" panose="020F0502020204030204" pitchFamily="34" charset="0"/>
              </a:rPr>
              <a:t>("Sign In")).click();</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driver.findElement</a:t>
            </a:r>
            <a:r>
              <a:rPr lang="en-US" sz="1600" dirty="0">
                <a:latin typeface="Calibri" panose="020F0502020204030204" pitchFamily="34" charset="0"/>
              </a:rPr>
              <a:t>(By.id("email")).</a:t>
            </a:r>
            <a:r>
              <a:rPr lang="en-US" sz="1600" dirty="0" err="1">
                <a:latin typeface="Calibri" panose="020F0502020204030204" pitchFamily="34" charset="0"/>
              </a:rPr>
              <a:t>sendKeys</a:t>
            </a:r>
            <a:r>
              <a:rPr lang="en-US" sz="1600" dirty="0">
                <a:latin typeface="Calibri" panose="020F0502020204030204" pitchFamily="34" charset="0"/>
              </a:rPr>
              <a:t>("monika.assudani@perficient.com");</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driver.findElement</a:t>
            </a:r>
            <a:r>
              <a:rPr lang="en-US" sz="1600" dirty="0">
                <a:latin typeface="Calibri" panose="020F0502020204030204" pitchFamily="34" charset="0"/>
              </a:rPr>
              <a:t>(By.id("pass")).</a:t>
            </a:r>
            <a:r>
              <a:rPr lang="en-US" sz="1600" dirty="0" err="1">
                <a:latin typeface="Calibri" panose="020F0502020204030204" pitchFamily="34" charset="0"/>
              </a:rPr>
              <a:t>sendKeys</a:t>
            </a:r>
            <a:r>
              <a:rPr lang="en-US" sz="1600" dirty="0">
                <a:latin typeface="Calibri" panose="020F0502020204030204" pitchFamily="34" charset="0"/>
              </a:rPr>
              <a:t>("monika@123");</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driver.findElement</a:t>
            </a:r>
            <a:r>
              <a:rPr lang="en-US" sz="1600" dirty="0">
                <a:latin typeface="Calibri" panose="020F0502020204030204" pitchFamily="34" charset="0"/>
              </a:rPr>
              <a:t>(By.id("send2")).click();</a:t>
            </a:r>
          </a:p>
          <a:p>
            <a:pPr>
              <a:lnSpc>
                <a:spcPct val="150000"/>
              </a:lnSpc>
            </a:pPr>
            <a:r>
              <a:rPr lang="en-US" sz="1600" dirty="0">
                <a:latin typeface="Calibri" panose="020F0502020204030204" pitchFamily="34" charset="0"/>
              </a:rPr>
              <a:t>	}  </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AfterClass</a:t>
            </a:r>
            <a:r>
              <a:rPr lang="en-US" sz="1600" dirty="0">
                <a:latin typeface="Calibri" panose="020F0502020204030204" pitchFamily="34" charset="0"/>
              </a:rPr>
              <a:t> public void </a:t>
            </a:r>
            <a:r>
              <a:rPr lang="en-US" sz="1600" dirty="0" err="1">
                <a:latin typeface="Calibri" panose="020F0502020204030204" pitchFamily="34" charset="0"/>
              </a:rPr>
              <a:t>afterTest</a:t>
            </a:r>
            <a:r>
              <a:rPr lang="en-US" sz="1600" dirty="0">
                <a:latin typeface="Calibri" panose="020F0502020204030204" pitchFamily="34" charset="0"/>
              </a:rPr>
              <a:t>() {</a:t>
            </a:r>
          </a:p>
          <a:p>
            <a:pPr>
              <a:lnSpc>
                <a:spcPct val="150000"/>
              </a:lnSpc>
            </a:pPr>
            <a:r>
              <a:rPr lang="en-US" sz="1600" dirty="0">
                <a:latin typeface="Calibri" panose="020F0502020204030204" pitchFamily="34" charset="0"/>
              </a:rPr>
              <a:t>		</a:t>
            </a:r>
            <a:r>
              <a:rPr lang="en-US" sz="1600" dirty="0" err="1">
                <a:latin typeface="Calibri" panose="020F0502020204030204" pitchFamily="34" charset="0"/>
              </a:rPr>
              <a:t>driver.quit</a:t>
            </a:r>
            <a:r>
              <a:rPr lang="en-US" sz="1600" dirty="0">
                <a:latin typeface="Calibri" panose="020F0502020204030204" pitchFamily="34" charset="0"/>
              </a:rPr>
              <a:t>();</a:t>
            </a:r>
          </a:p>
          <a:p>
            <a:pPr>
              <a:lnSpc>
                <a:spcPct val="150000"/>
              </a:lnSpc>
            </a:pPr>
            <a:r>
              <a:rPr lang="en-US" sz="1600" dirty="0">
                <a:latin typeface="Calibri" panose="020F0502020204030204" pitchFamily="34" charset="0"/>
              </a:rPr>
              <a:t>	} }</a:t>
            </a:r>
          </a:p>
        </p:txBody>
      </p:sp>
    </p:spTree>
    <p:extLst>
      <p:ext uri="{BB962C8B-B14F-4D97-AF65-F5344CB8AC3E}">
        <p14:creationId xmlns:p14="http://schemas.microsoft.com/office/powerpoint/2010/main" val="18051937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 y="-101564"/>
            <a:ext cx="9143998" cy="596109"/>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2" name="Rectangle 1"/>
          <p:cNvSpPr/>
          <p:nvPr/>
        </p:nvSpPr>
        <p:spPr>
          <a:xfrm>
            <a:off x="0" y="79046"/>
            <a:ext cx="914399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0" y="79046"/>
            <a:ext cx="8740877" cy="338554"/>
          </a:xfrm>
          <a:prstGeom prst="rect">
            <a:avLst/>
          </a:prstGeom>
        </p:spPr>
        <p:txBody>
          <a:bodyPr wrap="square">
            <a:spAutoFit/>
          </a:bodyPr>
          <a:lstStyle/>
          <a:p>
            <a:endParaRPr lang="en-US" sz="1600" dirty="0">
              <a:latin typeface="Calibri" panose="020F0502020204030204" pitchFamily="34" charset="0"/>
            </a:endParaRPr>
          </a:p>
        </p:txBody>
      </p:sp>
      <p:sp>
        <p:nvSpPr>
          <p:cNvPr id="8" name="Rectangle 7"/>
          <p:cNvSpPr/>
          <p:nvPr/>
        </p:nvSpPr>
        <p:spPr>
          <a:xfrm>
            <a:off x="0" y="-6891"/>
            <a:ext cx="9144000" cy="791179"/>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latin typeface="Calibri" panose="020F0502020204030204" pitchFamily="34" charset="0"/>
              </a:rPr>
              <a:t>Create a </a:t>
            </a:r>
            <a:r>
              <a:rPr lang="en-US" sz="1600" dirty="0" err="1">
                <a:latin typeface="Calibri" panose="020F0502020204030204" pitchFamily="34" charset="0"/>
              </a:rPr>
              <a:t>TestNG</a:t>
            </a:r>
            <a:r>
              <a:rPr lang="en-US" sz="1600" dirty="0">
                <a:latin typeface="Calibri" panose="020F0502020204030204" pitchFamily="34" charset="0"/>
              </a:rPr>
              <a:t> XML for running your test. Configure the </a:t>
            </a:r>
            <a:r>
              <a:rPr lang="en-US" sz="1600" dirty="0" err="1">
                <a:latin typeface="Calibri" panose="020F0502020204030204" pitchFamily="34" charset="0"/>
              </a:rPr>
              <a:t>TestNG</a:t>
            </a:r>
            <a:r>
              <a:rPr lang="en-US" sz="1600" dirty="0">
                <a:latin typeface="Calibri" panose="020F0502020204030204" pitchFamily="34" charset="0"/>
              </a:rPr>
              <a:t> XML for passing parameters i.e. to tell which browser should be used for Running the Test</a:t>
            </a:r>
          </a:p>
        </p:txBody>
      </p:sp>
      <p:sp>
        <p:nvSpPr>
          <p:cNvPr id="4" name="Rectangle 3"/>
          <p:cNvSpPr/>
          <p:nvPr/>
        </p:nvSpPr>
        <p:spPr>
          <a:xfrm>
            <a:off x="-1" y="791828"/>
            <a:ext cx="9143993" cy="3785652"/>
          </a:xfrm>
          <a:prstGeom prst="rect">
            <a:avLst/>
          </a:prstGeom>
        </p:spPr>
        <p:txBody>
          <a:bodyPr wrap="square">
            <a:spAutoFit/>
          </a:bodyPr>
          <a:lstStyle/>
          <a:p>
            <a:pPr lvl="2">
              <a:lnSpc>
                <a:spcPct val="150000"/>
              </a:lnSpc>
            </a:pPr>
            <a:r>
              <a:rPr lang="en-US" sz="1600" dirty="0">
                <a:latin typeface="Calibri" panose="020F0502020204030204" pitchFamily="34" charset="0"/>
              </a:rPr>
              <a:t>&lt;?xml version="1.0" encoding="UTF-8"?&gt;</a:t>
            </a:r>
          </a:p>
          <a:p>
            <a:pPr lvl="2">
              <a:lnSpc>
                <a:spcPct val="150000"/>
              </a:lnSpc>
            </a:pPr>
            <a:r>
              <a:rPr lang="en-US" sz="1600" dirty="0">
                <a:latin typeface="Calibri" panose="020F0502020204030204" pitchFamily="34" charset="0"/>
              </a:rPr>
              <a:t>&lt;!DOCTYPE suite SYSTEM "http://testng.org/testng-1.0.dtd"&gt;</a:t>
            </a:r>
          </a:p>
          <a:p>
            <a:pPr lvl="2">
              <a:lnSpc>
                <a:spcPct val="150000"/>
              </a:lnSpc>
            </a:pPr>
            <a:r>
              <a:rPr lang="en-US" sz="1600" dirty="0">
                <a:latin typeface="Calibri" panose="020F0502020204030204" pitchFamily="34" charset="0"/>
              </a:rPr>
              <a:t>&lt;suite name="Suite" parallel="none"&gt; </a:t>
            </a:r>
          </a:p>
          <a:p>
            <a:pPr lvl="2">
              <a:lnSpc>
                <a:spcPct val="150000"/>
              </a:lnSpc>
            </a:pPr>
            <a:r>
              <a:rPr lang="en-US" sz="1600" dirty="0">
                <a:latin typeface="Calibri" panose="020F0502020204030204" pitchFamily="34" charset="0"/>
              </a:rPr>
              <a:t> &lt;test name="</a:t>
            </a:r>
            <a:r>
              <a:rPr lang="en-US" sz="1600" dirty="0" err="1">
                <a:latin typeface="Calibri" panose="020F0502020204030204" pitchFamily="34" charset="0"/>
              </a:rPr>
              <a:t>FirefoxTest</a:t>
            </a:r>
            <a:r>
              <a:rPr lang="en-US" sz="1600" dirty="0">
                <a:latin typeface="Calibri" panose="020F0502020204030204" pitchFamily="34" charset="0"/>
              </a:rPr>
              <a:t>"&gt; </a:t>
            </a:r>
          </a:p>
          <a:p>
            <a:pPr lvl="2">
              <a:lnSpc>
                <a:spcPct val="150000"/>
              </a:lnSpc>
            </a:pPr>
            <a:r>
              <a:rPr lang="en-US" sz="1600" dirty="0">
                <a:latin typeface="Calibri" panose="020F0502020204030204" pitchFamily="34" charset="0"/>
              </a:rPr>
              <a:t> &lt;parameter name="browser" value="</a:t>
            </a:r>
            <a:r>
              <a:rPr lang="en-US" sz="1600" dirty="0" err="1">
                <a:latin typeface="Calibri" panose="020F0502020204030204" pitchFamily="34" charset="0"/>
              </a:rPr>
              <a:t>firefox</a:t>
            </a:r>
            <a:r>
              <a:rPr lang="en-US" sz="1600" dirty="0">
                <a:latin typeface="Calibri" panose="020F0502020204030204" pitchFamily="34" charset="0"/>
              </a:rPr>
              <a:t>" /&gt; </a:t>
            </a:r>
          </a:p>
          <a:p>
            <a:pPr lvl="2">
              <a:lnSpc>
                <a:spcPct val="150000"/>
              </a:lnSpc>
            </a:pPr>
            <a:r>
              <a:rPr lang="en-US" sz="1600" dirty="0">
                <a:latin typeface="Calibri" panose="020F0502020204030204" pitchFamily="34" charset="0"/>
              </a:rPr>
              <a:t> &lt;classes&gt; </a:t>
            </a:r>
          </a:p>
          <a:p>
            <a:pPr lvl="2">
              <a:lnSpc>
                <a:spcPct val="150000"/>
              </a:lnSpc>
            </a:pPr>
            <a:r>
              <a:rPr lang="en-US" sz="1600" dirty="0">
                <a:latin typeface="Calibri" panose="020F0502020204030204" pitchFamily="34" charset="0"/>
              </a:rPr>
              <a:t> &lt;class name="</a:t>
            </a:r>
            <a:r>
              <a:rPr lang="en-US" sz="1600" dirty="0" err="1">
                <a:latin typeface="Calibri" panose="020F0502020204030204" pitchFamily="34" charset="0"/>
              </a:rPr>
              <a:t>automationFramework.MultiBrowser</a:t>
            </a:r>
            <a:r>
              <a:rPr lang="en-US" sz="1600" dirty="0">
                <a:latin typeface="Calibri" panose="020F0502020204030204" pitchFamily="34" charset="0"/>
              </a:rPr>
              <a:t>" /&gt; </a:t>
            </a:r>
          </a:p>
          <a:p>
            <a:pPr lvl="2">
              <a:lnSpc>
                <a:spcPct val="150000"/>
              </a:lnSpc>
            </a:pPr>
            <a:r>
              <a:rPr lang="en-US" sz="1600" dirty="0">
                <a:latin typeface="Calibri" panose="020F0502020204030204" pitchFamily="34" charset="0"/>
              </a:rPr>
              <a:t> &lt;/classes&gt; </a:t>
            </a:r>
          </a:p>
          <a:p>
            <a:pPr lvl="2">
              <a:lnSpc>
                <a:spcPct val="150000"/>
              </a:lnSpc>
            </a:pPr>
            <a:r>
              <a:rPr lang="en-US" sz="1600" dirty="0">
                <a:latin typeface="Calibri" panose="020F0502020204030204" pitchFamily="34" charset="0"/>
              </a:rPr>
              <a:t> &lt;/test&gt; </a:t>
            </a:r>
          </a:p>
          <a:p>
            <a:pPr lvl="2">
              <a:lnSpc>
                <a:spcPct val="150000"/>
              </a:lnSpc>
            </a:pPr>
            <a:r>
              <a:rPr lang="en-US" sz="1600" dirty="0">
                <a:latin typeface="Calibri" panose="020F0502020204030204" pitchFamily="34" charset="0"/>
              </a:rPr>
              <a:t>&lt;/suite&gt;</a:t>
            </a:r>
          </a:p>
        </p:txBody>
      </p:sp>
    </p:spTree>
    <p:extLst>
      <p:ext uri="{BB962C8B-B14F-4D97-AF65-F5344CB8AC3E}">
        <p14:creationId xmlns:p14="http://schemas.microsoft.com/office/powerpoint/2010/main" val="10862345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 y="-101564"/>
            <a:ext cx="9143998" cy="596109"/>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2" name="Rectangle 1"/>
          <p:cNvSpPr/>
          <p:nvPr/>
        </p:nvSpPr>
        <p:spPr>
          <a:xfrm>
            <a:off x="0" y="79046"/>
            <a:ext cx="914399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0" y="79046"/>
            <a:ext cx="8740877" cy="338554"/>
          </a:xfrm>
          <a:prstGeom prst="rect">
            <a:avLst/>
          </a:prstGeom>
        </p:spPr>
        <p:txBody>
          <a:bodyPr wrap="square">
            <a:spAutoFit/>
          </a:bodyPr>
          <a:lstStyle/>
          <a:p>
            <a:endParaRPr lang="en-US" sz="1600" dirty="0">
              <a:latin typeface="Calibri" panose="020F0502020204030204" pitchFamily="34" charset="0"/>
            </a:endParaRPr>
          </a:p>
        </p:txBody>
      </p:sp>
      <p:sp>
        <p:nvSpPr>
          <p:cNvPr id="8" name="Rectangle 7"/>
          <p:cNvSpPr/>
          <p:nvPr/>
        </p:nvSpPr>
        <p:spPr>
          <a:xfrm>
            <a:off x="0" y="-6891"/>
            <a:ext cx="9144000" cy="3007170"/>
          </a:xfrm>
          <a:prstGeom prst="rect">
            <a:avLst/>
          </a:prstGeom>
        </p:spPr>
        <p:txBody>
          <a:bodyPr wrap="square">
            <a:spAutoFit/>
          </a:bodyPr>
          <a:lstStyle/>
          <a:p>
            <a:pPr lvl="2">
              <a:lnSpc>
                <a:spcPct val="150000"/>
              </a:lnSpc>
            </a:pPr>
            <a:r>
              <a:rPr lang="en-US" sz="1600" dirty="0">
                <a:latin typeface="Calibri" panose="020F0502020204030204" pitchFamily="34" charset="0"/>
              </a:rPr>
              <a:t>&lt;test name="</a:t>
            </a:r>
            <a:r>
              <a:rPr lang="en-US" sz="1600" dirty="0" err="1">
                <a:latin typeface="Calibri" panose="020F0502020204030204" pitchFamily="34" charset="0"/>
              </a:rPr>
              <a:t>IETest</a:t>
            </a:r>
            <a:r>
              <a:rPr lang="en-US" sz="1600" dirty="0">
                <a:latin typeface="Calibri" panose="020F0502020204030204" pitchFamily="34" charset="0"/>
              </a:rPr>
              <a:t>"&gt; </a:t>
            </a:r>
          </a:p>
          <a:p>
            <a:pPr lvl="2">
              <a:lnSpc>
                <a:spcPct val="150000"/>
              </a:lnSpc>
            </a:pPr>
            <a:r>
              <a:rPr lang="en-US" sz="1600" dirty="0">
                <a:latin typeface="Calibri" panose="020F0502020204030204" pitchFamily="34" charset="0"/>
              </a:rPr>
              <a:t> &lt;parameter name="browser" value="</a:t>
            </a:r>
            <a:r>
              <a:rPr lang="en-US" sz="1600" dirty="0" err="1">
                <a:latin typeface="Calibri" panose="020F0502020204030204" pitchFamily="34" charset="0"/>
              </a:rPr>
              <a:t>ie</a:t>
            </a:r>
            <a:r>
              <a:rPr lang="en-US" sz="1600" dirty="0">
                <a:latin typeface="Calibri" panose="020F0502020204030204" pitchFamily="34" charset="0"/>
              </a:rPr>
              <a:t>" /&gt;</a:t>
            </a:r>
          </a:p>
          <a:p>
            <a:pPr lvl="2">
              <a:lnSpc>
                <a:spcPct val="150000"/>
              </a:lnSpc>
            </a:pPr>
            <a:r>
              <a:rPr lang="en-US" sz="1600" dirty="0">
                <a:latin typeface="Calibri" panose="020F0502020204030204" pitchFamily="34" charset="0"/>
              </a:rPr>
              <a:t>  &lt;classes&gt; </a:t>
            </a:r>
          </a:p>
          <a:p>
            <a:pPr lvl="2">
              <a:lnSpc>
                <a:spcPct val="150000"/>
              </a:lnSpc>
            </a:pPr>
            <a:r>
              <a:rPr lang="en-US" sz="1600" dirty="0">
                <a:latin typeface="Calibri" panose="020F0502020204030204" pitchFamily="34" charset="0"/>
              </a:rPr>
              <a:t> &lt;class name="</a:t>
            </a:r>
            <a:r>
              <a:rPr lang="en-US" sz="1600" dirty="0" err="1">
                <a:latin typeface="Calibri" panose="020F0502020204030204" pitchFamily="34" charset="0"/>
              </a:rPr>
              <a:t>automationFramework.MultiBrowser</a:t>
            </a:r>
            <a:r>
              <a:rPr lang="en-US" sz="1600" dirty="0">
                <a:latin typeface="Calibri" panose="020F0502020204030204" pitchFamily="34" charset="0"/>
              </a:rPr>
              <a:t>" /&gt; </a:t>
            </a:r>
          </a:p>
          <a:p>
            <a:pPr lvl="2">
              <a:lnSpc>
                <a:spcPct val="150000"/>
              </a:lnSpc>
            </a:pPr>
            <a:r>
              <a:rPr lang="en-US" sz="1600" dirty="0">
                <a:latin typeface="Calibri" panose="020F0502020204030204" pitchFamily="34" charset="0"/>
              </a:rPr>
              <a:t> &lt;/classes&gt; </a:t>
            </a:r>
          </a:p>
          <a:p>
            <a:pPr lvl="2">
              <a:lnSpc>
                <a:spcPct val="150000"/>
              </a:lnSpc>
            </a:pPr>
            <a:r>
              <a:rPr lang="en-US" sz="1600" dirty="0">
                <a:latin typeface="Calibri" panose="020F0502020204030204" pitchFamily="34" charset="0"/>
              </a:rPr>
              <a:t> &lt;/test&gt; </a:t>
            </a:r>
          </a:p>
          <a:p>
            <a:pPr>
              <a:lnSpc>
                <a:spcPct val="150000"/>
              </a:lnSpc>
            </a:pPr>
            <a:r>
              <a:rPr lang="en-US" sz="1600" b="1" dirty="0">
                <a:latin typeface="Calibri" panose="020F0502020204030204" pitchFamily="34" charset="0"/>
              </a:rPr>
              <a:t> Note: </a:t>
            </a:r>
            <a:r>
              <a:rPr lang="en-US" sz="1600" dirty="0">
                <a:latin typeface="Calibri" panose="020F0502020204030204" pitchFamily="34" charset="0"/>
              </a:rPr>
              <a:t>You can set any number of Browsers here and just for the example purpose I have set up only two main browsers.</a:t>
            </a:r>
          </a:p>
        </p:txBody>
      </p:sp>
    </p:spTree>
    <p:extLst>
      <p:ext uri="{BB962C8B-B14F-4D97-AF65-F5344CB8AC3E}">
        <p14:creationId xmlns:p14="http://schemas.microsoft.com/office/powerpoint/2010/main" val="38467681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 y="-101564"/>
            <a:ext cx="9143998" cy="596109"/>
          </a:xfrm>
        </p:spPr>
        <p:txBody>
          <a:bodyPr/>
          <a:lstStyle/>
          <a:p>
            <a:pPr algn="l">
              <a:lnSpc>
                <a:spcPct val="150000"/>
              </a:lnSpc>
            </a:pPr>
            <a:r>
              <a:rPr lang="en-US" sz="1600" dirty="0">
                <a:solidFill>
                  <a:schemeClr val="tx1"/>
                </a:solidFill>
                <a:latin typeface="Calibri" panose="020F0502020204030204" pitchFamily="34" charset="0"/>
              </a:rPr>
              <a:t/>
            </a:r>
            <a:br>
              <a:rPr lang="en-US" sz="1600" dirty="0">
                <a:solidFill>
                  <a:schemeClr val="tx1"/>
                </a:solidFill>
                <a:latin typeface="Calibri" panose="020F0502020204030204" pitchFamily="34" charset="0"/>
              </a:rPr>
            </a:br>
            <a:r>
              <a:rPr lang="en-US" sz="1600" dirty="0">
                <a:solidFill>
                  <a:schemeClr val="tx1"/>
                </a:solidFill>
                <a:latin typeface="Calibri" panose="020F0502020204030204" pitchFamily="34" charset="0"/>
              </a:rPr>
              <a:t> 	</a:t>
            </a:r>
            <a:br>
              <a:rPr lang="en-US" sz="1600" dirty="0">
                <a:solidFill>
                  <a:schemeClr val="tx1"/>
                </a:solidFill>
                <a:latin typeface="Calibri" panose="020F0502020204030204" pitchFamily="34" charset="0"/>
              </a:rPr>
            </a:br>
            <a:r>
              <a:rPr lang="en-US" sz="1600" b="1" dirty="0">
                <a:solidFill>
                  <a:srgbClr val="CC1F20"/>
                </a:solidFill>
                <a:latin typeface="Calibri" panose="020F0502020204030204" pitchFamily="34" charset="0"/>
              </a:rPr>
              <a:t/>
            </a:r>
            <a:br>
              <a:rPr lang="en-US" sz="1600" b="1"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2" name="Rectangle 1"/>
          <p:cNvSpPr/>
          <p:nvPr/>
        </p:nvSpPr>
        <p:spPr>
          <a:xfrm>
            <a:off x="0" y="79046"/>
            <a:ext cx="914399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0" y="79046"/>
            <a:ext cx="8740877" cy="338554"/>
          </a:xfrm>
          <a:prstGeom prst="rect">
            <a:avLst/>
          </a:prstGeom>
        </p:spPr>
        <p:txBody>
          <a:bodyPr wrap="square">
            <a:spAutoFit/>
          </a:bodyPr>
          <a:lstStyle/>
          <a:p>
            <a:endParaRPr lang="en-US" sz="1600" dirty="0">
              <a:latin typeface="Calibri" panose="020F0502020204030204" pitchFamily="34" charset="0"/>
            </a:endParaRPr>
          </a:p>
        </p:txBody>
      </p:sp>
      <p:sp>
        <p:nvSpPr>
          <p:cNvPr id="8" name="Rectangle 7"/>
          <p:cNvSpPr/>
          <p:nvPr/>
        </p:nvSpPr>
        <p:spPr>
          <a:xfrm>
            <a:off x="0" y="-6891"/>
            <a:ext cx="9144000" cy="423449"/>
          </a:xfrm>
          <a:prstGeom prst="rect">
            <a:avLst/>
          </a:prstGeom>
        </p:spPr>
        <p:txBody>
          <a:bodyPr wrap="square">
            <a:spAutoFit/>
          </a:bodyPr>
          <a:lstStyle/>
          <a:p>
            <a:pPr lvl="2">
              <a:lnSpc>
                <a:spcPct val="150000"/>
              </a:lnSpc>
            </a:pPr>
            <a:endParaRPr lang="en-US" sz="1600" dirty="0">
              <a:latin typeface="Calibri" panose="020F0502020204030204" pitchFamily="34" charset="0"/>
            </a:endParaRPr>
          </a:p>
        </p:txBody>
      </p:sp>
      <p:sp>
        <p:nvSpPr>
          <p:cNvPr id="4" name="Rectangle 3"/>
          <p:cNvSpPr/>
          <p:nvPr/>
        </p:nvSpPr>
        <p:spPr>
          <a:xfrm>
            <a:off x="0" y="79046"/>
            <a:ext cx="9144000" cy="584775"/>
          </a:xfrm>
          <a:prstGeom prst="rect">
            <a:avLst/>
          </a:prstGeom>
        </p:spPr>
        <p:txBody>
          <a:bodyPr wrap="square">
            <a:spAutoFit/>
          </a:bodyPr>
          <a:lstStyle/>
          <a:p>
            <a:pPr marL="285750" indent="-285750">
              <a:buFont typeface="Wingdings" panose="05000000000000000000" pitchFamily="2" charset="2"/>
              <a:buChar char="q"/>
            </a:pPr>
            <a:r>
              <a:rPr lang="en-US" sz="1600" dirty="0">
                <a:solidFill>
                  <a:srgbClr val="303030"/>
                </a:solidFill>
                <a:latin typeface="Calibri" panose="020F0502020204030204" pitchFamily="34" charset="0"/>
              </a:rPr>
              <a:t>Now it’s time to run the xml. Run the test by right click on the testng.xml file and select </a:t>
            </a:r>
            <a:r>
              <a:rPr lang="en-US" sz="1600" b="1" dirty="0">
                <a:solidFill>
                  <a:srgbClr val="303030"/>
                </a:solidFill>
                <a:latin typeface="Calibri" panose="020F0502020204030204" pitchFamily="34" charset="0"/>
              </a:rPr>
              <a:t>Run As</a:t>
            </a:r>
            <a:r>
              <a:rPr lang="en-US" sz="1600" dirty="0">
                <a:solidFill>
                  <a:srgbClr val="303030"/>
                </a:solidFill>
                <a:latin typeface="Calibri" panose="020F0502020204030204" pitchFamily="34" charset="0"/>
              </a:rPr>
              <a:t> &gt; </a:t>
            </a:r>
            <a:r>
              <a:rPr lang="en-US" sz="1600" b="1" dirty="0" err="1">
                <a:solidFill>
                  <a:srgbClr val="303030"/>
                </a:solidFill>
                <a:latin typeface="Calibri" panose="020F0502020204030204" pitchFamily="34" charset="0"/>
              </a:rPr>
              <a:t>TestNG</a:t>
            </a:r>
            <a:r>
              <a:rPr lang="en-US" sz="1600" b="1" dirty="0">
                <a:solidFill>
                  <a:srgbClr val="303030"/>
                </a:solidFill>
                <a:latin typeface="Calibri" panose="020F0502020204030204" pitchFamily="34" charset="0"/>
              </a:rPr>
              <a:t> Suite</a:t>
            </a:r>
            <a:r>
              <a:rPr lang="en-US" sz="1600" dirty="0">
                <a:solidFill>
                  <a:srgbClr val="303030"/>
                </a:solidFill>
                <a:latin typeface="Calibri" panose="020F0502020204030204" pitchFamily="34" charset="0"/>
              </a:rPr>
              <a:t>.</a:t>
            </a:r>
            <a:endParaRPr lang="en-US" sz="1600"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933250" y="663821"/>
            <a:ext cx="6628571" cy="3466667"/>
          </a:xfrm>
          <a:prstGeom prst="rect">
            <a:avLst/>
          </a:prstGeom>
        </p:spPr>
      </p:pic>
      <p:sp>
        <p:nvSpPr>
          <p:cNvPr id="6" name="Rectangle 5"/>
          <p:cNvSpPr/>
          <p:nvPr/>
        </p:nvSpPr>
        <p:spPr>
          <a:xfrm>
            <a:off x="-5" y="4042760"/>
            <a:ext cx="9143997" cy="830997"/>
          </a:xfrm>
          <a:prstGeom prst="rect">
            <a:avLst/>
          </a:prstGeom>
        </p:spPr>
        <p:txBody>
          <a:bodyPr wrap="square">
            <a:spAutoFit/>
          </a:bodyPr>
          <a:lstStyle/>
          <a:p>
            <a:pPr>
              <a:lnSpc>
                <a:spcPct val="150000"/>
              </a:lnSpc>
            </a:pPr>
            <a:r>
              <a:rPr lang="en-US" sz="1600" b="1" dirty="0">
                <a:solidFill>
                  <a:srgbClr val="303030"/>
                </a:solidFill>
                <a:latin typeface="Calibri" panose="020F0502020204030204" pitchFamily="34" charset="0"/>
              </a:rPr>
              <a:t>Note: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will execute the test one by one. You may like to perform parallel tests, next topic will cover that.</a:t>
            </a:r>
            <a:endParaRPr lang="en-US" sz="1600" dirty="0">
              <a:latin typeface="Calibri" panose="020F0502020204030204" pitchFamily="34" charset="0"/>
            </a:endParaRPr>
          </a:p>
        </p:txBody>
      </p:sp>
    </p:spTree>
    <p:extLst>
      <p:ext uri="{BB962C8B-B14F-4D97-AF65-F5344CB8AC3E}">
        <p14:creationId xmlns:p14="http://schemas.microsoft.com/office/powerpoint/2010/main" val="354482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r>
              <a:rPr lang="en-US" sz="1600" dirty="0">
                <a:solidFill>
                  <a:schemeClr val="tx1"/>
                </a:solidFill>
                <a:latin typeface="Calibri" panose="020F0502020204030204" pitchFamily="34" charset="0"/>
              </a:rPr>
              <a:t>3) Type name as you wish, lets take “</a:t>
            </a:r>
            <a:r>
              <a:rPr lang="en-US" sz="1600" b="1"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and type “</a:t>
            </a:r>
            <a:r>
              <a:rPr lang="en-US" sz="1600" b="1" dirty="0">
                <a:solidFill>
                  <a:schemeClr val="tx1"/>
                </a:solidFill>
                <a:latin typeface="Calibri" panose="020F0502020204030204" pitchFamily="34" charset="0"/>
              </a:rPr>
              <a:t>http://beust.com/eclipse/</a:t>
            </a:r>
            <a:r>
              <a:rPr lang="en-US" sz="1600" dirty="0">
                <a:solidFill>
                  <a:schemeClr val="tx1"/>
                </a:solidFill>
                <a:latin typeface="Calibri" panose="020F0502020204030204" pitchFamily="34" charset="0"/>
              </a:rPr>
              <a:t>” as location. Click OK.</a:t>
            </a:r>
          </a:p>
        </p:txBody>
      </p:sp>
      <p:pic>
        <p:nvPicPr>
          <p:cNvPr id="4" name="Picture 3"/>
          <p:cNvPicPr>
            <a:picLocks noChangeAspect="1"/>
          </p:cNvPicPr>
          <p:nvPr/>
        </p:nvPicPr>
        <p:blipFill>
          <a:blip r:embed="rId3"/>
          <a:stretch>
            <a:fillRect/>
          </a:stretch>
        </p:blipFill>
        <p:spPr>
          <a:xfrm>
            <a:off x="1012723" y="845574"/>
            <a:ext cx="6794090" cy="3578941"/>
          </a:xfrm>
          <a:prstGeom prst="rect">
            <a:avLst/>
          </a:prstGeom>
        </p:spPr>
      </p:pic>
    </p:spTree>
    <p:extLst>
      <p:ext uri="{BB962C8B-B14F-4D97-AF65-F5344CB8AC3E}">
        <p14:creationId xmlns:p14="http://schemas.microsoft.com/office/powerpoint/2010/main" val="16314548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 y="12736"/>
            <a:ext cx="9143998" cy="596109"/>
          </a:xfrm>
        </p:spPr>
        <p:txBody>
          <a:bodyPr/>
          <a:lstStyle/>
          <a:p>
            <a:pPr marL="342900" indent="-342900" algn="l">
              <a:lnSpc>
                <a:spcPct val="150000"/>
              </a:lnSpc>
              <a:buFont typeface="Wingdings" panose="05000000000000000000" pitchFamily="2" charset="2"/>
              <a:buChar char="v"/>
            </a:pPr>
            <a:r>
              <a:rPr lang="en-US" sz="2400" b="1" dirty="0">
                <a:latin typeface="Calibri" panose="020F0502020204030204" pitchFamily="34" charset="0"/>
              </a:rPr>
              <a:t>Parallel Tests using </a:t>
            </a:r>
            <a:r>
              <a:rPr lang="en-US" sz="2400" b="1" dirty="0" err="1">
                <a:latin typeface="Calibri" panose="020F0502020204030204" pitchFamily="34" charset="0"/>
              </a:rPr>
              <a:t>TestNG</a:t>
            </a:r>
            <a:r>
              <a:rPr lang="en-US" sz="2400" dirty="0">
                <a:latin typeface="Calibri" panose="020F0502020204030204" pitchFamily="34" charset="0"/>
              </a:rPr>
              <a:t/>
            </a:r>
            <a:br>
              <a:rPr lang="en-US" sz="2400" dirty="0">
                <a:latin typeface="Calibri" panose="020F0502020204030204" pitchFamily="34" charset="0"/>
              </a:rPr>
            </a:br>
            <a:r>
              <a:rPr lang="en-US" sz="2400" dirty="0">
                <a:solidFill>
                  <a:schemeClr val="tx1"/>
                </a:solidFill>
                <a:latin typeface="Calibri" panose="020F0502020204030204" pitchFamily="34" charset="0"/>
              </a:rPr>
              <a:t/>
            </a:r>
            <a:br>
              <a:rPr lang="en-US" sz="2400" dirty="0">
                <a:solidFill>
                  <a:schemeClr val="tx1"/>
                </a:solidFill>
                <a:latin typeface="Calibri" panose="020F0502020204030204" pitchFamily="34" charset="0"/>
              </a:rPr>
            </a:br>
            <a:r>
              <a:rPr lang="en-US" sz="2400" dirty="0">
                <a:solidFill>
                  <a:schemeClr val="tx1"/>
                </a:solidFill>
                <a:latin typeface="Calibri" panose="020F0502020204030204" pitchFamily="34" charset="0"/>
              </a:rPr>
              <a:t> 	</a:t>
            </a:r>
            <a:br>
              <a:rPr lang="en-US" sz="2400" dirty="0">
                <a:solidFill>
                  <a:schemeClr val="tx1"/>
                </a:solidFill>
                <a:latin typeface="Calibri" panose="020F0502020204030204" pitchFamily="34" charset="0"/>
              </a:rPr>
            </a:br>
            <a:r>
              <a:rPr lang="en-US" sz="2400" b="1" dirty="0">
                <a:solidFill>
                  <a:srgbClr val="CC1F20"/>
                </a:solidFill>
                <a:latin typeface="Calibri" panose="020F0502020204030204" pitchFamily="34" charset="0"/>
              </a:rPr>
              <a:t/>
            </a:r>
            <a:br>
              <a:rPr lang="en-US" sz="2400" b="1" dirty="0">
                <a:solidFill>
                  <a:srgbClr val="CC1F20"/>
                </a:solidFill>
                <a:latin typeface="Calibri" panose="020F0502020204030204" pitchFamily="34" charset="0"/>
              </a:rPr>
            </a:br>
            <a:endParaRPr lang="en-US" sz="2400" b="1" dirty="0">
              <a:solidFill>
                <a:srgbClr val="CC1F20"/>
              </a:solidFill>
              <a:latin typeface="Calibri" panose="020F0502020204030204" pitchFamily="34" charset="0"/>
            </a:endParaRPr>
          </a:p>
        </p:txBody>
      </p:sp>
      <p:sp>
        <p:nvSpPr>
          <p:cNvPr id="2" name="Rectangle 1"/>
          <p:cNvSpPr/>
          <p:nvPr/>
        </p:nvSpPr>
        <p:spPr>
          <a:xfrm>
            <a:off x="0" y="79046"/>
            <a:ext cx="914399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0" y="79046"/>
            <a:ext cx="8740877" cy="338554"/>
          </a:xfrm>
          <a:prstGeom prst="rect">
            <a:avLst/>
          </a:prstGeom>
        </p:spPr>
        <p:txBody>
          <a:bodyPr wrap="square">
            <a:spAutoFit/>
          </a:bodyPr>
          <a:lstStyle/>
          <a:p>
            <a:endParaRPr lang="en-US" sz="1600" dirty="0">
              <a:latin typeface="Calibri" panose="020F0502020204030204" pitchFamily="34" charset="0"/>
            </a:endParaRPr>
          </a:p>
        </p:txBody>
      </p:sp>
      <p:sp>
        <p:nvSpPr>
          <p:cNvPr id="8" name="Rectangle 7"/>
          <p:cNvSpPr/>
          <p:nvPr/>
        </p:nvSpPr>
        <p:spPr>
          <a:xfrm>
            <a:off x="0" y="-6891"/>
            <a:ext cx="9144000" cy="423449"/>
          </a:xfrm>
          <a:prstGeom prst="rect">
            <a:avLst/>
          </a:prstGeom>
        </p:spPr>
        <p:txBody>
          <a:bodyPr wrap="square">
            <a:spAutoFit/>
          </a:bodyPr>
          <a:lstStyle/>
          <a:p>
            <a:pPr lvl="2">
              <a:lnSpc>
                <a:spcPct val="150000"/>
              </a:lnSpc>
            </a:pPr>
            <a:endParaRPr lang="en-US" sz="1600" dirty="0">
              <a:latin typeface="Calibri" panose="020F0502020204030204" pitchFamily="34" charset="0"/>
            </a:endParaRPr>
          </a:p>
        </p:txBody>
      </p:sp>
      <p:sp>
        <p:nvSpPr>
          <p:cNvPr id="6" name="Rectangle 5"/>
          <p:cNvSpPr/>
          <p:nvPr/>
        </p:nvSpPr>
        <p:spPr>
          <a:xfrm>
            <a:off x="-5" y="4042760"/>
            <a:ext cx="9143997" cy="423449"/>
          </a:xfrm>
          <a:prstGeom prst="rect">
            <a:avLst/>
          </a:prstGeom>
        </p:spPr>
        <p:txBody>
          <a:bodyPr wrap="square">
            <a:spAutoFit/>
          </a:bodyPr>
          <a:lstStyle/>
          <a:p>
            <a:pPr>
              <a:lnSpc>
                <a:spcPct val="150000"/>
              </a:lnSpc>
            </a:pPr>
            <a:endParaRPr lang="en-US" sz="1600" dirty="0">
              <a:latin typeface="Calibri" panose="020F0502020204030204" pitchFamily="34" charset="0"/>
            </a:endParaRPr>
          </a:p>
        </p:txBody>
      </p:sp>
      <p:sp>
        <p:nvSpPr>
          <p:cNvPr id="9" name="Rectangle 8"/>
          <p:cNvSpPr/>
          <p:nvPr/>
        </p:nvSpPr>
        <p:spPr>
          <a:xfrm>
            <a:off x="624348" y="744049"/>
            <a:ext cx="8519652" cy="2270109"/>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Using the feature provided by </a:t>
            </a:r>
            <a:r>
              <a:rPr lang="en-US" sz="1600" dirty="0" err="1">
                <a:solidFill>
                  <a:srgbClr val="303030"/>
                </a:solidFill>
                <a:latin typeface="Calibri" panose="020F0502020204030204" pitchFamily="34" charset="0"/>
              </a:rPr>
              <a:t>TestNG</a:t>
            </a:r>
            <a:r>
              <a:rPr lang="en-US" sz="1600" dirty="0">
                <a:solidFill>
                  <a:srgbClr val="303030"/>
                </a:solidFill>
                <a:latin typeface="Calibri" panose="020F0502020204030204" pitchFamily="34" charset="0"/>
              </a:rPr>
              <a:t> for Parallel Executions. just take the above example for Sign In application with two different browsers. This time all we want is to execute test in both browsers simultaneously.</a:t>
            </a:r>
          </a:p>
          <a:p>
            <a:pPr marL="285750" indent="-285750">
              <a:lnSpc>
                <a:spcPct val="150000"/>
              </a:lnSpc>
              <a:buFont typeface="Wingdings" panose="05000000000000000000" pitchFamily="2" charset="2"/>
              <a:buChar char="q"/>
            </a:pPr>
            <a:r>
              <a:rPr lang="en-US" sz="1600" dirty="0">
                <a:solidFill>
                  <a:srgbClr val="303030"/>
                </a:solidFill>
                <a:latin typeface="Calibri" panose="020F0502020204030204" pitchFamily="34" charset="0"/>
              </a:rPr>
              <a:t>Now just set the ‘</a:t>
            </a:r>
            <a:r>
              <a:rPr lang="en-US" sz="1600" b="1" dirty="0">
                <a:solidFill>
                  <a:srgbClr val="303030"/>
                </a:solidFill>
                <a:latin typeface="Calibri" panose="020F0502020204030204" pitchFamily="34" charset="0"/>
              </a:rPr>
              <a:t>parallel</a:t>
            </a:r>
            <a:r>
              <a:rPr lang="en-US" sz="1600" dirty="0">
                <a:solidFill>
                  <a:srgbClr val="303030"/>
                </a:solidFill>
                <a:latin typeface="Calibri" panose="020F0502020204030204" pitchFamily="34" charset="0"/>
              </a:rPr>
              <a:t>‘ attribute to ‘</a:t>
            </a:r>
            <a:r>
              <a:rPr lang="en-US" sz="1600" b="1" dirty="0">
                <a:solidFill>
                  <a:srgbClr val="303030"/>
                </a:solidFill>
                <a:latin typeface="Calibri" panose="020F0502020204030204" pitchFamily="34" charset="0"/>
              </a:rPr>
              <a:t>tests</a:t>
            </a:r>
            <a:r>
              <a:rPr lang="en-US" sz="1600" dirty="0">
                <a:solidFill>
                  <a:srgbClr val="303030"/>
                </a:solidFill>
                <a:latin typeface="Calibri" panose="020F0502020204030204" pitchFamily="34" charset="0"/>
              </a:rPr>
              <a:t>‘ in the above used xml and give a run again. This time you will notice that your both browsers will open almost simultaneously and your test will run in parallel.</a:t>
            </a:r>
            <a:endParaRPr lang="en-US" sz="1600" b="0" i="0" dirty="0">
              <a:solidFill>
                <a:srgbClr val="303030"/>
              </a:solidFill>
              <a:effectLst/>
              <a:latin typeface="Calibri" panose="020F0502020204030204" pitchFamily="34" charset="0"/>
            </a:endParaRPr>
          </a:p>
        </p:txBody>
      </p:sp>
    </p:spTree>
    <p:extLst>
      <p:ext uri="{BB962C8B-B14F-4D97-AF65-F5344CB8AC3E}">
        <p14:creationId xmlns:p14="http://schemas.microsoft.com/office/powerpoint/2010/main" val="3784672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 y="3349"/>
            <a:ext cx="9143998" cy="596109"/>
          </a:xfrm>
        </p:spPr>
        <p:txBody>
          <a:bodyPr/>
          <a:lstStyle/>
          <a:p>
            <a:pPr marL="285750" indent="-285750" algn="l">
              <a:lnSpc>
                <a:spcPct val="150000"/>
              </a:lnSpc>
              <a:buFont typeface="Wingdings" panose="05000000000000000000" pitchFamily="2" charset="2"/>
              <a:buChar char="q"/>
            </a:pPr>
            <a:r>
              <a:rPr lang="en-US" sz="1600" b="1" dirty="0">
                <a:solidFill>
                  <a:srgbClr val="CC1F20"/>
                </a:solidFill>
                <a:latin typeface="Calibri" panose="020F0502020204030204" pitchFamily="34" charset="0"/>
              </a:rPr>
              <a:t>Program</a:t>
            </a:r>
            <a:r>
              <a:rPr lang="en-US" sz="1600" dirty="0">
                <a:solidFill>
                  <a:srgbClr val="CC1F20"/>
                </a:solidFill>
                <a:latin typeface="Calibri" panose="020F0502020204030204" pitchFamily="34" charset="0"/>
              </a:rPr>
              <a:t>:</a:t>
            </a:r>
            <a:br>
              <a:rPr lang="en-US" sz="1600"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2" name="Rectangle 1"/>
          <p:cNvSpPr/>
          <p:nvPr/>
        </p:nvSpPr>
        <p:spPr>
          <a:xfrm>
            <a:off x="0" y="79046"/>
            <a:ext cx="914399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0" y="79046"/>
            <a:ext cx="8740877" cy="338554"/>
          </a:xfrm>
          <a:prstGeom prst="rect">
            <a:avLst/>
          </a:prstGeom>
        </p:spPr>
        <p:txBody>
          <a:bodyPr wrap="square">
            <a:spAutoFit/>
          </a:bodyPr>
          <a:lstStyle/>
          <a:p>
            <a:endParaRPr lang="en-US" sz="1600" dirty="0">
              <a:latin typeface="Calibri" panose="020F0502020204030204" pitchFamily="34" charset="0"/>
            </a:endParaRPr>
          </a:p>
        </p:txBody>
      </p:sp>
      <p:sp>
        <p:nvSpPr>
          <p:cNvPr id="8" name="Rectangle 7"/>
          <p:cNvSpPr/>
          <p:nvPr/>
        </p:nvSpPr>
        <p:spPr>
          <a:xfrm>
            <a:off x="0" y="-6891"/>
            <a:ext cx="9144000" cy="423449"/>
          </a:xfrm>
          <a:prstGeom prst="rect">
            <a:avLst/>
          </a:prstGeom>
        </p:spPr>
        <p:txBody>
          <a:bodyPr wrap="square">
            <a:spAutoFit/>
          </a:bodyPr>
          <a:lstStyle/>
          <a:p>
            <a:pPr lvl="2">
              <a:lnSpc>
                <a:spcPct val="150000"/>
              </a:lnSpc>
            </a:pPr>
            <a:endParaRPr lang="en-US" sz="1600" dirty="0">
              <a:latin typeface="Calibri" panose="020F0502020204030204" pitchFamily="34" charset="0"/>
            </a:endParaRPr>
          </a:p>
        </p:txBody>
      </p:sp>
      <p:sp>
        <p:nvSpPr>
          <p:cNvPr id="6" name="Rectangle 5"/>
          <p:cNvSpPr/>
          <p:nvPr/>
        </p:nvSpPr>
        <p:spPr>
          <a:xfrm>
            <a:off x="-5" y="4042760"/>
            <a:ext cx="9143997" cy="423449"/>
          </a:xfrm>
          <a:prstGeom prst="rect">
            <a:avLst/>
          </a:prstGeom>
        </p:spPr>
        <p:txBody>
          <a:bodyPr wrap="square">
            <a:spAutoFit/>
          </a:bodyPr>
          <a:lstStyle/>
          <a:p>
            <a:pPr>
              <a:lnSpc>
                <a:spcPct val="150000"/>
              </a:lnSpc>
            </a:pPr>
            <a:endParaRPr lang="en-US" sz="1600" dirty="0">
              <a:latin typeface="Calibri" panose="020F0502020204030204" pitchFamily="34" charset="0"/>
            </a:endParaRPr>
          </a:p>
        </p:txBody>
      </p:sp>
      <p:sp>
        <p:nvSpPr>
          <p:cNvPr id="5" name="Rectangle 4"/>
          <p:cNvSpPr/>
          <p:nvPr/>
        </p:nvSpPr>
        <p:spPr>
          <a:xfrm>
            <a:off x="236751" y="466616"/>
            <a:ext cx="5612177" cy="4524315"/>
          </a:xfrm>
          <a:prstGeom prst="rect">
            <a:avLst/>
          </a:prstGeom>
        </p:spPr>
        <p:txBody>
          <a:bodyPr wrap="none">
            <a:spAutoFit/>
          </a:bodyPr>
          <a:lstStyle/>
          <a:p>
            <a:pPr lvl="1">
              <a:lnSpc>
                <a:spcPct val="150000"/>
              </a:lnSpc>
            </a:pPr>
            <a:r>
              <a:rPr lang="en-US" sz="1600" dirty="0">
                <a:latin typeface="Calibri" panose="020F0502020204030204" pitchFamily="34" charset="0"/>
              </a:rPr>
              <a:t>&lt;?xml version="1.0" encoding="UTF-8"?&gt;</a:t>
            </a:r>
          </a:p>
          <a:p>
            <a:pPr lvl="1">
              <a:lnSpc>
                <a:spcPct val="150000"/>
              </a:lnSpc>
            </a:pPr>
            <a:r>
              <a:rPr lang="en-US" sz="1600" dirty="0">
                <a:latin typeface="Calibri" panose="020F0502020204030204" pitchFamily="34" charset="0"/>
              </a:rPr>
              <a:t>&lt;!DOCTYPE suite SYSTEM "http://testng.org/testng-1.0.dtd"&gt;</a:t>
            </a:r>
          </a:p>
          <a:p>
            <a:pPr lvl="1">
              <a:lnSpc>
                <a:spcPct val="150000"/>
              </a:lnSpc>
            </a:pPr>
            <a:r>
              <a:rPr lang="en-US" sz="1600" dirty="0">
                <a:latin typeface="Calibri" panose="020F0502020204030204" pitchFamily="34" charset="0"/>
              </a:rPr>
              <a:t>&lt;suite name="Suite" parallel="tests"&gt;</a:t>
            </a:r>
          </a:p>
          <a:p>
            <a:pPr lvl="1">
              <a:lnSpc>
                <a:spcPct val="150000"/>
              </a:lnSpc>
            </a:pPr>
            <a:r>
              <a:rPr lang="en-US" sz="1600" dirty="0">
                <a:latin typeface="Calibri" panose="020F0502020204030204" pitchFamily="34" charset="0"/>
              </a:rPr>
              <a:t> &lt;test name="</a:t>
            </a:r>
            <a:r>
              <a:rPr lang="en-US" sz="1600" dirty="0" err="1">
                <a:latin typeface="Calibri" panose="020F0502020204030204" pitchFamily="34" charset="0"/>
              </a:rPr>
              <a:t>FirefoxTest</a:t>
            </a: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&lt;parameter name="browser" value="</a:t>
            </a:r>
            <a:r>
              <a:rPr lang="en-US" sz="1600" dirty="0" err="1">
                <a:latin typeface="Calibri" panose="020F0502020204030204" pitchFamily="34" charset="0"/>
              </a:rPr>
              <a:t>firefox</a:t>
            </a:r>
            <a:r>
              <a:rPr lang="en-US" sz="1600" dirty="0">
                <a:latin typeface="Calibri" panose="020F0502020204030204" pitchFamily="34" charset="0"/>
              </a:rPr>
              <a:t>" /&gt; </a:t>
            </a:r>
          </a:p>
          <a:p>
            <a:pPr lvl="1">
              <a:lnSpc>
                <a:spcPct val="150000"/>
              </a:lnSpc>
            </a:pPr>
            <a:r>
              <a:rPr lang="en-US" sz="1600" dirty="0">
                <a:latin typeface="Calibri" panose="020F0502020204030204" pitchFamily="34" charset="0"/>
              </a:rPr>
              <a:t> &lt;classes&gt; </a:t>
            </a:r>
          </a:p>
          <a:p>
            <a:pPr lvl="1">
              <a:lnSpc>
                <a:spcPct val="150000"/>
              </a:lnSpc>
            </a:pPr>
            <a:r>
              <a:rPr lang="en-US" sz="1600" dirty="0">
                <a:latin typeface="Calibri" panose="020F0502020204030204" pitchFamily="34" charset="0"/>
              </a:rPr>
              <a:t> &lt;class name="</a:t>
            </a:r>
            <a:r>
              <a:rPr lang="en-US" sz="1600" dirty="0" err="1">
                <a:latin typeface="Calibri" panose="020F0502020204030204" pitchFamily="34" charset="0"/>
              </a:rPr>
              <a:t>automationFramework.MultiBrowser</a:t>
            </a:r>
            <a:r>
              <a:rPr lang="en-US" sz="1600" dirty="0">
                <a:latin typeface="Calibri" panose="020F0502020204030204" pitchFamily="34" charset="0"/>
              </a:rPr>
              <a:t>" /&gt; </a:t>
            </a:r>
          </a:p>
          <a:p>
            <a:pPr lvl="1">
              <a:lnSpc>
                <a:spcPct val="150000"/>
              </a:lnSpc>
            </a:pPr>
            <a:r>
              <a:rPr lang="en-US" sz="1600" dirty="0">
                <a:latin typeface="Calibri" panose="020F0502020204030204" pitchFamily="34" charset="0"/>
              </a:rPr>
              <a:t> &lt;/classes&gt; </a:t>
            </a:r>
          </a:p>
          <a:p>
            <a:pPr lvl="1">
              <a:lnSpc>
                <a:spcPct val="150000"/>
              </a:lnSpc>
            </a:pPr>
            <a:r>
              <a:rPr lang="en-US" sz="1600" dirty="0">
                <a:latin typeface="Calibri" panose="020F0502020204030204" pitchFamily="34" charset="0"/>
              </a:rPr>
              <a:t> &lt;/test&gt; </a:t>
            </a:r>
          </a:p>
          <a:p>
            <a:pPr lvl="1">
              <a:lnSpc>
                <a:spcPct val="150000"/>
              </a:lnSpc>
            </a:pPr>
            <a:r>
              <a:rPr lang="en-US" sz="1600" dirty="0">
                <a:latin typeface="Calibri" panose="020F0502020204030204" pitchFamily="34" charset="0"/>
              </a:rPr>
              <a:t> &lt;test name="</a:t>
            </a:r>
            <a:r>
              <a:rPr lang="en-US" sz="1600" dirty="0" err="1">
                <a:latin typeface="Calibri" panose="020F0502020204030204" pitchFamily="34" charset="0"/>
              </a:rPr>
              <a:t>IETest</a:t>
            </a:r>
            <a:r>
              <a:rPr lang="en-US" sz="1600" dirty="0">
                <a:latin typeface="Calibri" panose="020F0502020204030204" pitchFamily="34" charset="0"/>
              </a:rPr>
              <a:t>"&gt; </a:t>
            </a:r>
          </a:p>
          <a:p>
            <a:pPr lvl="1">
              <a:lnSpc>
                <a:spcPct val="150000"/>
              </a:lnSpc>
            </a:pPr>
            <a:r>
              <a:rPr lang="en-US" sz="1600" dirty="0">
                <a:latin typeface="Calibri" panose="020F0502020204030204" pitchFamily="34" charset="0"/>
              </a:rPr>
              <a:t> &lt;parameter name="browser" value="</a:t>
            </a:r>
            <a:r>
              <a:rPr lang="en-US" sz="1600" dirty="0" err="1">
                <a:latin typeface="Calibri" panose="020F0502020204030204" pitchFamily="34" charset="0"/>
              </a:rPr>
              <a:t>ie</a:t>
            </a:r>
            <a:r>
              <a:rPr lang="en-US" sz="1600" dirty="0">
                <a:latin typeface="Calibri" panose="020F0502020204030204" pitchFamily="34" charset="0"/>
              </a:rPr>
              <a:t>" /&gt; </a:t>
            </a:r>
          </a:p>
          <a:p>
            <a:pPr>
              <a:lnSpc>
                <a:spcPct val="150000"/>
              </a:lnSpc>
            </a:pPr>
            <a:endParaRPr lang="en-US" sz="1600" dirty="0">
              <a:latin typeface="Calibri" panose="020F0502020204030204" pitchFamily="34" charset="0"/>
            </a:endParaRPr>
          </a:p>
        </p:txBody>
      </p:sp>
    </p:spTree>
    <p:extLst>
      <p:ext uri="{BB962C8B-B14F-4D97-AF65-F5344CB8AC3E}">
        <p14:creationId xmlns:p14="http://schemas.microsoft.com/office/powerpoint/2010/main" val="5668435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 y="3349"/>
            <a:ext cx="9143998" cy="596109"/>
          </a:xfrm>
        </p:spPr>
        <p:txBody>
          <a:bodyPr/>
          <a:lstStyle/>
          <a:p>
            <a:pPr algn="l">
              <a:lnSpc>
                <a:spcPct val="150000"/>
              </a:lnSpc>
            </a:pPr>
            <a:r>
              <a:rPr lang="en-US" sz="1600" dirty="0">
                <a:solidFill>
                  <a:srgbClr val="CC1F20"/>
                </a:solidFill>
                <a:latin typeface="Calibri" panose="020F0502020204030204" pitchFamily="34" charset="0"/>
              </a:rPr>
              <a:t/>
            </a:r>
            <a:br>
              <a:rPr lang="en-US" sz="1600" dirty="0">
                <a:solidFill>
                  <a:srgbClr val="CC1F20"/>
                </a:solidFill>
                <a:latin typeface="Calibri" panose="020F0502020204030204" pitchFamily="34" charset="0"/>
              </a:rPr>
            </a:br>
            <a:endParaRPr lang="en-US" sz="1600" b="1" dirty="0">
              <a:solidFill>
                <a:srgbClr val="CC1F20"/>
              </a:solidFill>
              <a:latin typeface="Calibri" panose="020F0502020204030204" pitchFamily="34" charset="0"/>
            </a:endParaRPr>
          </a:p>
        </p:txBody>
      </p:sp>
      <p:sp>
        <p:nvSpPr>
          <p:cNvPr id="2" name="Rectangle 1"/>
          <p:cNvSpPr/>
          <p:nvPr/>
        </p:nvSpPr>
        <p:spPr>
          <a:xfrm>
            <a:off x="0" y="79046"/>
            <a:ext cx="9143993" cy="830997"/>
          </a:xfrm>
          <a:prstGeom prst="rect">
            <a:avLst/>
          </a:prstGeom>
        </p:spPr>
        <p:txBody>
          <a:bodyPr wrap="square">
            <a:spAutoFit/>
          </a:bodyPr>
          <a:lstStyle/>
          <a:p>
            <a:endParaRPr lang="en-US" sz="1600" b="1" dirty="0">
              <a:solidFill>
                <a:srgbClr val="C00000"/>
              </a:solidFill>
              <a:latin typeface="Calibri" panose="020F0502020204030204" pitchFamily="34" charset="0"/>
            </a:endParaRPr>
          </a:p>
          <a:p>
            <a:pPr marL="285750" indent="-285750">
              <a:buFont typeface="Wingdings" panose="05000000000000000000" pitchFamily="2" charset="2"/>
              <a:buChar char="q"/>
            </a:pPr>
            <a:endParaRPr lang="en-US" sz="1600" b="1" dirty="0">
              <a:solidFill>
                <a:srgbClr val="C00000"/>
              </a:solidFill>
              <a:latin typeface="Calibri" panose="020F0502020204030204" pitchFamily="34" charset="0"/>
            </a:endParaRPr>
          </a:p>
          <a:p>
            <a:endParaRPr lang="en-US" sz="1600" dirty="0"/>
          </a:p>
        </p:txBody>
      </p:sp>
      <p:sp>
        <p:nvSpPr>
          <p:cNvPr id="7" name="Rectangle 6"/>
          <p:cNvSpPr/>
          <p:nvPr/>
        </p:nvSpPr>
        <p:spPr>
          <a:xfrm>
            <a:off x="0" y="79046"/>
            <a:ext cx="8740877" cy="338554"/>
          </a:xfrm>
          <a:prstGeom prst="rect">
            <a:avLst/>
          </a:prstGeom>
        </p:spPr>
        <p:txBody>
          <a:bodyPr wrap="square">
            <a:spAutoFit/>
          </a:bodyPr>
          <a:lstStyle/>
          <a:p>
            <a:endParaRPr lang="en-US" sz="1600" dirty="0">
              <a:latin typeface="Calibri" panose="020F0502020204030204" pitchFamily="34" charset="0"/>
            </a:endParaRPr>
          </a:p>
        </p:txBody>
      </p:sp>
      <p:sp>
        <p:nvSpPr>
          <p:cNvPr id="8" name="Rectangle 7"/>
          <p:cNvSpPr/>
          <p:nvPr/>
        </p:nvSpPr>
        <p:spPr>
          <a:xfrm>
            <a:off x="0" y="-6891"/>
            <a:ext cx="9144000" cy="423449"/>
          </a:xfrm>
          <a:prstGeom prst="rect">
            <a:avLst/>
          </a:prstGeom>
        </p:spPr>
        <p:txBody>
          <a:bodyPr wrap="square">
            <a:spAutoFit/>
          </a:bodyPr>
          <a:lstStyle/>
          <a:p>
            <a:pPr lvl="2">
              <a:lnSpc>
                <a:spcPct val="150000"/>
              </a:lnSpc>
            </a:pPr>
            <a:endParaRPr lang="en-US" sz="1600" dirty="0">
              <a:latin typeface="Calibri" panose="020F0502020204030204" pitchFamily="34" charset="0"/>
            </a:endParaRPr>
          </a:p>
        </p:txBody>
      </p:sp>
      <p:sp>
        <p:nvSpPr>
          <p:cNvPr id="6" name="Rectangle 5"/>
          <p:cNvSpPr/>
          <p:nvPr/>
        </p:nvSpPr>
        <p:spPr>
          <a:xfrm>
            <a:off x="-5" y="4042760"/>
            <a:ext cx="9143997" cy="423449"/>
          </a:xfrm>
          <a:prstGeom prst="rect">
            <a:avLst/>
          </a:prstGeom>
        </p:spPr>
        <p:txBody>
          <a:bodyPr wrap="square">
            <a:spAutoFit/>
          </a:bodyPr>
          <a:lstStyle/>
          <a:p>
            <a:pPr>
              <a:lnSpc>
                <a:spcPct val="150000"/>
              </a:lnSpc>
            </a:pPr>
            <a:endParaRPr lang="en-US" sz="1600" dirty="0">
              <a:latin typeface="Calibri" panose="020F0502020204030204" pitchFamily="34" charset="0"/>
            </a:endParaRPr>
          </a:p>
        </p:txBody>
      </p:sp>
      <p:sp>
        <p:nvSpPr>
          <p:cNvPr id="4" name="Rectangle 3"/>
          <p:cNvSpPr/>
          <p:nvPr/>
        </p:nvSpPr>
        <p:spPr>
          <a:xfrm>
            <a:off x="2" y="44158"/>
            <a:ext cx="9143997" cy="1900777"/>
          </a:xfrm>
          <a:prstGeom prst="rect">
            <a:avLst/>
          </a:prstGeom>
        </p:spPr>
        <p:txBody>
          <a:bodyPr wrap="square">
            <a:spAutoFit/>
          </a:bodyPr>
          <a:lstStyle/>
          <a:p>
            <a:pPr>
              <a:lnSpc>
                <a:spcPct val="150000"/>
              </a:lnSpc>
            </a:pPr>
            <a:r>
              <a:rPr lang="en-US" dirty="0"/>
              <a:t> </a:t>
            </a:r>
            <a:r>
              <a:rPr lang="en-US" sz="1600" dirty="0">
                <a:latin typeface="Calibri" panose="020F0502020204030204" pitchFamily="34" charset="0"/>
              </a:rPr>
              <a:t>&lt;classes&gt; </a:t>
            </a:r>
          </a:p>
          <a:p>
            <a:pPr>
              <a:lnSpc>
                <a:spcPct val="150000"/>
              </a:lnSpc>
            </a:pPr>
            <a:r>
              <a:rPr lang="en-US" sz="1600" dirty="0">
                <a:latin typeface="Calibri" panose="020F0502020204030204" pitchFamily="34" charset="0"/>
              </a:rPr>
              <a:t> &lt;class name="</a:t>
            </a:r>
            <a:r>
              <a:rPr lang="en-US" sz="1600" dirty="0" err="1">
                <a:latin typeface="Calibri" panose="020F0502020204030204" pitchFamily="34" charset="0"/>
              </a:rPr>
              <a:t>automationFramework.MultiBrowser</a:t>
            </a:r>
            <a:r>
              <a:rPr lang="en-US" sz="1600" dirty="0">
                <a:latin typeface="Calibri" panose="020F0502020204030204" pitchFamily="34" charset="0"/>
              </a:rPr>
              <a:t>" /&gt; </a:t>
            </a:r>
          </a:p>
          <a:p>
            <a:pPr>
              <a:lnSpc>
                <a:spcPct val="150000"/>
              </a:lnSpc>
            </a:pPr>
            <a:r>
              <a:rPr lang="en-US" sz="1600" dirty="0">
                <a:latin typeface="Calibri" panose="020F0502020204030204" pitchFamily="34" charset="0"/>
              </a:rPr>
              <a:t> &lt;/classes&gt; </a:t>
            </a:r>
          </a:p>
          <a:p>
            <a:pPr>
              <a:lnSpc>
                <a:spcPct val="150000"/>
              </a:lnSpc>
            </a:pPr>
            <a:r>
              <a:rPr lang="en-US" sz="1600" dirty="0">
                <a:latin typeface="Calibri" panose="020F0502020204030204" pitchFamily="34" charset="0"/>
              </a:rPr>
              <a:t> &lt;/test&gt; </a:t>
            </a:r>
          </a:p>
          <a:p>
            <a:pPr>
              <a:lnSpc>
                <a:spcPct val="150000"/>
              </a:lnSpc>
            </a:pPr>
            <a:r>
              <a:rPr lang="en-US" sz="1600" dirty="0">
                <a:latin typeface="Calibri" panose="020F0502020204030204" pitchFamily="34" charset="0"/>
              </a:rPr>
              <a:t>&lt;/suite&gt;</a:t>
            </a:r>
          </a:p>
        </p:txBody>
      </p:sp>
      <p:sp>
        <p:nvSpPr>
          <p:cNvPr id="9" name="Rectangle 8"/>
          <p:cNvSpPr/>
          <p:nvPr/>
        </p:nvSpPr>
        <p:spPr>
          <a:xfrm>
            <a:off x="-8" y="2195997"/>
            <a:ext cx="9144007" cy="792781"/>
          </a:xfrm>
          <a:prstGeom prst="rect">
            <a:avLst/>
          </a:prstGeom>
        </p:spPr>
        <p:txBody>
          <a:bodyPr wrap="square">
            <a:spAutoFit/>
          </a:bodyPr>
          <a:lstStyle/>
          <a:p>
            <a:pPr>
              <a:lnSpc>
                <a:spcPct val="150000"/>
              </a:lnSpc>
            </a:pPr>
            <a:r>
              <a:rPr lang="en-US" sz="1600" b="1" dirty="0">
                <a:solidFill>
                  <a:srgbClr val="303030"/>
                </a:solidFill>
                <a:latin typeface="Calibri" panose="020F0502020204030204" pitchFamily="34" charset="0"/>
              </a:rPr>
              <a:t>Note: </a:t>
            </a:r>
            <a:r>
              <a:rPr lang="en-US" sz="1600" dirty="0">
                <a:solidFill>
                  <a:srgbClr val="303030"/>
                </a:solidFill>
                <a:latin typeface="Calibri" panose="020F0502020204030204" pitchFamily="34" charset="0"/>
              </a:rPr>
              <a:t>You may see some intermittent issues using parallel testing. I will not recommend you this rather run one by one only.</a:t>
            </a:r>
            <a:endParaRPr lang="en-US" sz="1600" dirty="0">
              <a:latin typeface="Calibri" panose="020F0502020204030204" pitchFamily="34" charset="0"/>
            </a:endParaRPr>
          </a:p>
        </p:txBody>
      </p:sp>
    </p:spTree>
    <p:extLst>
      <p:ext uri="{BB962C8B-B14F-4D97-AF65-F5344CB8AC3E}">
        <p14:creationId xmlns:p14="http://schemas.microsoft.com/office/powerpoint/2010/main" val="27386943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2825" y="1595438"/>
            <a:ext cx="2109788"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ChangeArrowheads="1"/>
          </p:cNvSpPr>
          <p:nvPr/>
        </p:nvSpPr>
        <p:spPr bwMode="auto">
          <a:xfrm>
            <a:off x="2807494" y="1133475"/>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gency FB" panose="020B0503020202020204" pitchFamily="34" charset="0"/>
                <a:cs typeface="Times New Roman" panose="02020603050405020304" pitchFamily="18" charset="0"/>
              </a:defRPr>
            </a:lvl1pPr>
            <a:lvl2pPr marL="742950" indent="-285750">
              <a:spcBef>
                <a:spcPct val="20000"/>
              </a:spcBef>
              <a:buChar char="–"/>
              <a:defRPr sz="2800">
                <a:solidFill>
                  <a:schemeClr val="tx1"/>
                </a:solidFill>
                <a:latin typeface="Agency FB" panose="020B0503020202020204" pitchFamily="34" charset="0"/>
                <a:cs typeface="Times New Roman" panose="02020603050405020304" pitchFamily="18" charset="0"/>
              </a:defRPr>
            </a:lvl2pPr>
            <a:lvl3pPr>
              <a:spcBef>
                <a:spcPct val="20000"/>
              </a:spcBef>
              <a:buChar char="•"/>
              <a:defRPr sz="2400">
                <a:solidFill>
                  <a:schemeClr val="tx1"/>
                </a:solidFill>
                <a:latin typeface="Agency FB" panose="020B0503020202020204" pitchFamily="34" charset="0"/>
                <a:cs typeface="Times New Roman" panose="02020603050405020304" pitchFamily="18" charset="0"/>
              </a:defRPr>
            </a:lvl3pPr>
            <a:lvl4pPr marL="1600200" indent="-228600">
              <a:spcBef>
                <a:spcPct val="20000"/>
              </a:spcBef>
              <a:buChar char="–"/>
              <a:defRPr sz="16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har char="»"/>
              <a:defRPr sz="16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Times New Roman" panose="02020603050405020304" pitchFamily="18" charset="0"/>
              </a:defRPr>
            </a:lvl9pPr>
          </a:lstStyle>
          <a:p>
            <a:pPr lvl="2" eaLnBrk="1" hangingPunct="1">
              <a:spcBef>
                <a:spcPct val="0"/>
              </a:spcBef>
              <a:buFontTx/>
              <a:buNone/>
            </a:pPr>
            <a:r>
              <a:rPr lang="en-US" altLang="en-US" b="1" dirty="0">
                <a:latin typeface="Calibri" panose="020F0502020204030204" pitchFamily="34" charset="0"/>
              </a:rPr>
              <a:t>Any Questions?   </a:t>
            </a:r>
          </a:p>
        </p:txBody>
      </p:sp>
    </p:spTree>
    <p:extLst>
      <p:ext uri="{BB962C8B-B14F-4D97-AF65-F5344CB8AC3E}">
        <p14:creationId xmlns:p14="http://schemas.microsoft.com/office/powerpoint/2010/main" val="253329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67"/>
            <a:ext cx="9144000" cy="4661155"/>
          </a:xfrm>
        </p:spPr>
        <p:txBody>
          <a:bodyPr/>
          <a:lstStyle/>
          <a:p>
            <a:pPr algn="l">
              <a:lnSpc>
                <a:spcPct val="150000"/>
              </a:lnSpc>
            </a:pPr>
            <a:r>
              <a:rPr lang="en-US" sz="1600" dirty="0">
                <a:solidFill>
                  <a:schemeClr val="tx1"/>
                </a:solidFill>
                <a:latin typeface="Calibri" panose="020F0502020204030204" pitchFamily="34" charset="0"/>
              </a:rPr>
              <a:t>4) You come back to the previous window but this time you must see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option in the available software list. Just Click </a:t>
            </a:r>
            <a:r>
              <a:rPr lang="en-US" sz="1600" dirty="0" err="1">
                <a:solidFill>
                  <a:schemeClr val="tx1"/>
                </a:solidFill>
                <a:latin typeface="Calibri" panose="020F0502020204030204" pitchFamily="34" charset="0"/>
              </a:rPr>
              <a:t>TestNG</a:t>
            </a:r>
            <a:r>
              <a:rPr lang="en-US" sz="1600" dirty="0">
                <a:solidFill>
                  <a:schemeClr val="tx1"/>
                </a:solidFill>
                <a:latin typeface="Calibri" panose="020F0502020204030204" pitchFamily="34" charset="0"/>
              </a:rPr>
              <a:t> and press “</a:t>
            </a:r>
            <a:r>
              <a:rPr lang="en-US" sz="1600" b="1" dirty="0">
                <a:solidFill>
                  <a:schemeClr val="tx1"/>
                </a:solidFill>
                <a:latin typeface="Calibri" panose="020F0502020204030204" pitchFamily="34" charset="0"/>
              </a:rPr>
              <a:t>Next</a:t>
            </a:r>
            <a:r>
              <a:rPr lang="en-US" sz="1600" dirty="0">
                <a:solidFill>
                  <a:schemeClr val="tx1"/>
                </a:solidFill>
                <a:latin typeface="Calibri" panose="020F0502020204030204" pitchFamily="34" charset="0"/>
              </a:rPr>
              <a:t>” button.</a:t>
            </a:r>
          </a:p>
        </p:txBody>
      </p:sp>
      <p:pic>
        <p:nvPicPr>
          <p:cNvPr id="2" name="Picture 1"/>
          <p:cNvPicPr>
            <a:picLocks noChangeAspect="1"/>
          </p:cNvPicPr>
          <p:nvPr/>
        </p:nvPicPr>
        <p:blipFill>
          <a:blip r:embed="rId3"/>
          <a:stretch>
            <a:fillRect/>
          </a:stretch>
        </p:blipFill>
        <p:spPr>
          <a:xfrm>
            <a:off x="1065306" y="865238"/>
            <a:ext cx="7013387" cy="3637936"/>
          </a:xfrm>
          <a:prstGeom prst="rect">
            <a:avLst/>
          </a:prstGeom>
        </p:spPr>
      </p:pic>
    </p:spTree>
    <p:extLst>
      <p:ext uri="{BB962C8B-B14F-4D97-AF65-F5344CB8AC3E}">
        <p14:creationId xmlns:p14="http://schemas.microsoft.com/office/powerpoint/2010/main" val="1287654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p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mage and Cop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mage and Copy Slid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Image and Copy Slide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Image and Copy Slide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Secondary Cover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Divider/Quote Slid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Divider/Quote Slid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EF73510B1A8647953DB486EA0BCE1C" ma:contentTypeVersion="0" ma:contentTypeDescription="Create a new document." ma:contentTypeScope="" ma:versionID="85eaa68397381defa57906dab4701f2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5CC336-3631-47A4-850E-6C9AEF907332}"/>
</file>

<file path=customXml/itemProps2.xml><?xml version="1.0" encoding="utf-8"?>
<ds:datastoreItem xmlns:ds="http://schemas.openxmlformats.org/officeDocument/2006/customXml" ds:itemID="{48B3EC49-02FB-4B95-A46F-8653CED5AE36}"/>
</file>

<file path=customXml/itemProps3.xml><?xml version="1.0" encoding="utf-8"?>
<ds:datastoreItem xmlns:ds="http://schemas.openxmlformats.org/officeDocument/2006/customXml" ds:itemID="{78A4916F-7789-48DA-AA94-EA76A1B7DCDF}"/>
</file>

<file path=docProps/app.xml><?xml version="1.0" encoding="utf-8"?>
<Properties xmlns="http://schemas.openxmlformats.org/officeDocument/2006/extended-properties" xmlns:vt="http://schemas.openxmlformats.org/officeDocument/2006/docPropsVTypes">
  <Template/>
  <TotalTime>16400</TotalTime>
  <Words>2521</Words>
  <Application>Microsoft Office PowerPoint</Application>
  <PresentationFormat>On-screen Show (16:9)</PresentationFormat>
  <Paragraphs>703</Paragraphs>
  <Slides>83</Slides>
  <Notes>82</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83</vt:i4>
      </vt:variant>
    </vt:vector>
  </HeadingPairs>
  <TitlesOfParts>
    <vt:vector size="101" baseType="lpstr">
      <vt:lpstr>.AppleSystemUIFont</vt:lpstr>
      <vt:lpstr>Arial</vt:lpstr>
      <vt:lpstr>Calibri</vt:lpstr>
      <vt:lpstr>Century Gothic</vt:lpstr>
      <vt:lpstr>Helvetica</vt:lpstr>
      <vt:lpstr>Helvetica Light</vt:lpstr>
      <vt:lpstr>Times New Roman</vt:lpstr>
      <vt:lpstr>Verdana</vt:lpstr>
      <vt:lpstr>Wingdings</vt:lpstr>
      <vt:lpstr>Cover Slide</vt:lpstr>
      <vt:lpstr>Copy Slides</vt:lpstr>
      <vt:lpstr>Image and Copy Slide</vt:lpstr>
      <vt:lpstr>Image and Copy Slide 2</vt:lpstr>
      <vt:lpstr>Image and Copy Slide 3</vt:lpstr>
      <vt:lpstr>Image and Copy Slide 4</vt:lpstr>
      <vt:lpstr>Secondary Cover Slide</vt:lpstr>
      <vt:lpstr>Divider/Quote Slide 1</vt:lpstr>
      <vt:lpstr>Divider/Quote Slide 2</vt:lpstr>
      <vt:lpstr>PowerPoint Presentation</vt:lpstr>
      <vt:lpstr>What we are going to cover in this session?</vt:lpstr>
      <vt:lpstr>PowerPoint Presentation</vt:lpstr>
      <vt:lpstr>Benefits of TestNG </vt:lpstr>
      <vt:lpstr>Steps to Install TestNG</vt:lpstr>
      <vt:lpstr>Steps to follow:   1) Launch the Eclipse IDE and from Help menu, click “Install New Software”. </vt:lpstr>
      <vt:lpstr>2) You will see a dialog window, click “Add” button.</vt:lpstr>
      <vt:lpstr>3) Type name as you wish, lets take “TestNG” and type “http://beust.com/eclipse/” as location. Click OK.</vt:lpstr>
      <vt:lpstr>4) You come back to the previous window but this time you must see TestNG option in the available software list. Just Click TestNG and press “Next” button.</vt:lpstr>
      <vt:lpstr>5) Click “I accept the terms of the license agreement” then click Finish.</vt:lpstr>
      <vt:lpstr>6) You may or may not encounter a Security warning, if in case you do just click OK.</vt:lpstr>
      <vt:lpstr>7) Click Next again on the succeeding dialog box until it prompts you to Restart the Eclipse. 8) You are all done now, just Click Yes.</vt:lpstr>
      <vt:lpstr>9) Proceed with your workplace. 10) After restart, verify if TestNG was indeed successfully installed. Right click on you project and see  if TestNG is displayed in the opened menu.</vt:lpstr>
      <vt:lpstr>First Test Case with TestNG   </vt:lpstr>
      <vt:lpstr>PowerPoint Presentation</vt:lpstr>
      <vt:lpstr>2) If your project is set up and you have selected the Test Case folder before creating TestNG class then the source folder and the package name will be prepopullated on the form. Set class name as ‘TestNG‘. Under Annotations, check “@BeforeMethod”, “@AfterMethod” and click Finish. That’s it. </vt:lpstr>
      <vt:lpstr>3) Now it will display the newly created TestNg class under the Test Case package(folder). TestNG class will look like the image below with displaying three empty methods. One method f() by default and before &amp; after method, as selected during the creation of the class. </vt:lpstr>
      <vt:lpstr>4) Project explorer will look like this with TestNG class.   </vt:lpstr>
      <vt:lpstr>5) Let’s take an example of First Test Case and divide the test case in to three parts . @BeforeMethod : Launch Firefox and direct it to the Base URL @Test : Enter Username &amp; Password to Login, Print console message and Log out @AfterMethod : Close Firefox browser 6) Program :   package automationFramework;   import org.testng.annotations.Test;   import org.testng.annotations.BeforeMethod;   import java.util.concurrent.TimeUnit;   import org.openqa.selenium.By;   import org.openqa.selenium.WebDriver;   import org.openqa.selenium.chrome.ChromeDriver;   </vt:lpstr>
      <vt:lpstr>import org.testng.annotations.AfterMethod; public class TestNG { public WebDriver driver;   @Test   public  void main(){   driver.findElement(By.linkText("Sign In")).click();   // Find the element that's ID attribute is ‘email' (emailAddress)   // Enter Username on the element found by above desc.   driver.findElement(By.id("email")).sendKeys("monika.assudani@perficient.com");   // Find the element that's ID attribute is ‘pass' (Password)   // Enter Password on the element found by the above desc.          </vt:lpstr>
      <vt:lpstr>driver.findElement(By.id("pass")).sendKeys("monika@123");       // Now submit the form. WebDriver will find the form for us from the element       driver.findElement(By.id("send2")).click();       // Print a Log In message to the screen       System.out.println(" Login Successfully");   }  @BeforeMethod public void beforeMethod() { // Create a new instance of the chrome driver System.setProperty("webdriver.chrome.driver","C:\\NewFrameWorkAutomation\\POM\\lib\\chromedriver.exe"); driver = new ChromeDriver();</vt:lpstr>
      <vt:lpstr>//Put a Implicit wait, this means that any search for elements on the page could take the time the implicit wait is set for before throwing exception       driver.manage().timeouts().implicitlyWait(10, TimeUnit.SECONDS);       //Launch the magento default Website       driver.get("http://magento2-demo.nexcess.net/");       driver.manage().window().maximize();   } @AfterMethod public void afterMethod() {   // Close the driver       driver.quit();   } }</vt:lpstr>
      <vt:lpstr>6) Run the test by right click on the test case script and select Run As &gt; TestNG Test.</vt:lpstr>
      <vt:lpstr>7) Give it few minutes to complete the execution, once it is finished the results will look like this in the TestNg Result window.</vt:lpstr>
      <vt:lpstr>It displayed ‘passed : 1’. This means test is successful and  Passed. There are 3 sub tabs. “All Tests”, “Failed Tests” and “Summary”. Just click “All Tests” to see what is there.</vt:lpstr>
      <vt:lpstr>8) TestNG also produce HTML reports. To access those reports go to the Projectdirectory and open test-     output folder.</vt:lpstr>
      <vt:lpstr>9) Open ‘emailable-report.html‘, as this is a html report open it with browser.</vt:lpstr>
      <vt:lpstr>10) TestNG also produce ‘index.html‘ report and it resides in the same test-output folder. This reports gives the link to all the different component of the TestNG reports like Groups &amp; Reporter Output. On clicking these will display detailed descriptions of execution. In the advance chapter of TestNG we will go though each of the TestNG topics.</vt:lpstr>
      <vt:lpstr>PowerPoint Presentation</vt:lpstr>
      <vt:lpstr>Annotations, Groups, &amp; DependOn  </vt:lpstr>
      <vt:lpstr>&lt;suite&gt;       &lt;test&gt;      &lt;classes&gt;        &lt;method&gt;             &lt;test&gt;          &lt;/method&gt;      &lt;/classes&gt;      &lt;/test&gt;  &lt;/suite&gt;</vt:lpstr>
      <vt:lpstr>  </vt:lpstr>
      <vt:lpstr>  </vt:lpstr>
      <vt:lpstr>  </vt:lpstr>
      <vt:lpstr>  </vt:lpstr>
      <vt:lpstr>  </vt:lpstr>
      <vt:lpstr>  </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After executing the program, your Reporters log will look like this:</vt:lpstr>
      <vt:lpstr>TestNG Asserts  </vt:lpstr>
      <vt:lpstr>Assert.assertTrue() &amp; Assert.assertFalse()    </vt:lpstr>
      <vt:lpstr>@Test   public void f() {  System.setProperty("webdriver.chrome.driver","C:\\NewFrameWorkAutomation\\POM\\lib\\chromedriver.exe");  WebDriver driver = new ChromeDriver();       driver.manage().timeouts().implicitlyWait(10, TimeUnit.SECONDS);       driver.get("http://magento2-demo.nexcess.net/");       // Here driver will try to find out Sign in link on the application  driver.findElement(By.linkText("Sign In")).click();       //Test will only continue, if the below statement is true       //This is to check whether the link is displayed or not       Assert.assertTrue(Sign In.isDisplayed());      //Sign in will be clicked only if the above condition is true </vt:lpstr>
      <vt:lpstr> Sign In.click();   } }  Note: Assert true statement fails the test and stop the execution of the test, if the actual output is false.  Assert.assertFalse() works opposite of Assert.assertTrue(). It means that if you want your test to continue only if when some certain element is not present on the page. You will use Assert false, so it will fail the test in case of the element present on the page.</vt:lpstr>
      <vt:lpstr>Assert.assertEquals()</vt:lpstr>
      <vt:lpstr>TestNG Parameters &amp; Data Provider</vt:lpstr>
      <vt:lpstr>Scenarios:  </vt:lpstr>
      <vt:lpstr>import org.testng.annotations.Parameters;  public class TestngParameters {  private static WebDriver driver;    @Test     @Parameters({ "sUsername", "sPassword" })    public void test(String sUsername, String sPassword) {  System.setProperty("webdriver.chrome.driver","C:\\NewFrameWorkAutomation\\POM\\lib\\chromedriver.exe"); WebDriver driver = new ChromeDriver();  driver.manage().timeouts().implicitlyWait(10, TimeUnit.SECONDS);  driver.get("http://magento2-demo.nexcess.net/");  driver.findElement(By.linkText("Sign In")).click();    </vt:lpstr>
      <vt:lpstr>driver.findElement(By.id(“email")).sendKeys(sUsername); driver.findElement(By.id(“pass")).sendKeys(sPassword);       driver.findElement(By.id("send2")).click();       driver.quit();   } }</vt:lpstr>
      <vt:lpstr>The parameter would be passed values from testng.xml which we will see in the next step.</vt:lpstr>
      <vt:lpstr>TestNG DataProviders  </vt:lpstr>
      <vt:lpstr>Program: </vt:lpstr>
      <vt:lpstr> // Here we are calling the Data Provider object with its Name   @Test(dataProvider = "Authentication")   public void test(String sUsername, String sPassword) { System.setProperty("webdriver.chrome.driver","C:\\NewFrameWorkAutomation\\POM\\lib\\chromedriver.exe");  driver = new ChromeDriver();       driver.manage().timeouts().implicitlyWait(10, TimeUnit.SECONDS);       driver.get("http://magento2-demo.nexcess.net/");       driver.findElement(By.linkText("Sign In")).click();       driver.findElement(By.id("email")).sendKeys(sUsername);       driver.findElement(By.id("pass")).sendKeys(sPassword);       driver.findElement(By.id("send2")).click();       driver.quit(); }}     </vt:lpstr>
      <vt:lpstr>     </vt:lpstr>
      <vt:lpstr>     </vt:lpstr>
      <vt:lpstr>     </vt:lpstr>
      <vt:lpstr>     </vt:lpstr>
      <vt:lpstr>     </vt:lpstr>
      <vt:lpstr>     </vt:lpstr>
      <vt:lpstr>     </vt:lpstr>
      <vt:lpstr>     </vt:lpstr>
      <vt:lpstr>     </vt:lpstr>
      <vt:lpstr>Parallel Tests using TestNG      </vt:lpstr>
      <vt:lpstr>Program: </vt:lpstr>
      <vt:lpstr> </vt:lpstr>
      <vt:lpstr>PowerPoint Presentation</vt:lpstr>
    </vt:vector>
  </TitlesOfParts>
  <Company>Perficient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Kaatman</dc:creator>
  <cp:lastModifiedBy>Ritesh Sachdeo</cp:lastModifiedBy>
  <cp:revision>788</cp:revision>
  <cp:lastPrinted>2016-07-06T17:22:17Z</cp:lastPrinted>
  <dcterms:created xsi:type="dcterms:W3CDTF">2014-10-20T14:45:52Z</dcterms:created>
  <dcterms:modified xsi:type="dcterms:W3CDTF">2017-07-31T11:26:24Z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0x0101004AEF73510B1A8647953DB486EA0BCE1C</vt:lpwstr>
  </property>
</Properties>
</file>