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75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CC0000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CC0000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CC0000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CC0000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CC0000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2975" y="66525"/>
            <a:ext cx="348618" cy="3579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05004" y="33115"/>
            <a:ext cx="5133990" cy="1287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6487" y="2058449"/>
            <a:ext cx="8171024" cy="1776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56125" y="4778067"/>
            <a:ext cx="217804" cy="167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CC0000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terms/r/randd.asp" TargetMode="External"/><Relationship Id="rId2" Type="http://schemas.openxmlformats.org/officeDocument/2006/relationships/hyperlink" Target="https://www.investopedia.com/terms/o/operating_expense.asp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hyperlink" Target="https://www.investopedia.com/terms/i/intellectualproperty.asp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119473"/>
            <a:ext cx="5593601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145" dirty="0"/>
              <a:t>Capstone</a:t>
            </a:r>
            <a:r>
              <a:rPr sz="4000" spc="-65" dirty="0"/>
              <a:t> </a:t>
            </a:r>
            <a:r>
              <a:rPr sz="4000" spc="90" dirty="0"/>
              <a:t>Project</a:t>
            </a:r>
            <a:r>
              <a:rPr sz="4000" spc="-60" dirty="0"/>
              <a:t> 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381000" y="1504950"/>
            <a:ext cx="8375332" cy="5854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37510" marR="5080" indent="-2925445">
              <a:lnSpc>
                <a:spcPct val="114999"/>
              </a:lnSpc>
              <a:spcBef>
                <a:spcPts val="100"/>
              </a:spcBef>
            </a:pPr>
            <a:r>
              <a:rPr lang="en-US" sz="3600" b="1" spc="75" dirty="0">
                <a:solidFill>
                  <a:srgbClr val="134F5C"/>
                </a:solidFill>
                <a:latin typeface="Tahoma"/>
                <a:cs typeface="Tahoma"/>
              </a:rPr>
              <a:t>  </a:t>
            </a:r>
            <a:r>
              <a:rPr sz="3600" b="1" spc="-5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3600" b="1" spc="160" dirty="0">
                <a:solidFill>
                  <a:srgbClr val="134F5C"/>
                </a:solidFill>
                <a:latin typeface="Tahoma"/>
                <a:cs typeface="Tahoma"/>
              </a:rPr>
              <a:t>Company</a:t>
            </a:r>
            <a:r>
              <a:rPr sz="3600" b="1" spc="-4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3600" b="1" spc="135" dirty="0">
                <a:solidFill>
                  <a:srgbClr val="134F5C"/>
                </a:solidFill>
                <a:latin typeface="Tahoma"/>
                <a:cs typeface="Tahoma"/>
              </a:rPr>
              <a:t>Bankruptcy </a:t>
            </a:r>
            <a:r>
              <a:rPr sz="3600" b="1" spc="-104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3600" b="1" spc="114" dirty="0">
                <a:solidFill>
                  <a:srgbClr val="134F5C"/>
                </a:solidFill>
                <a:latin typeface="Tahoma"/>
                <a:cs typeface="Tahoma"/>
              </a:rPr>
              <a:t>Prediction</a:t>
            </a:r>
            <a:endParaRPr sz="36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52129" y="4766037"/>
            <a:ext cx="965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CC0000"/>
                </a:solidFill>
                <a:latin typeface="Arial MT"/>
                <a:cs typeface="Arial MT"/>
              </a:rPr>
              <a:t>1</a:t>
            </a:r>
            <a:endParaRPr sz="1000">
              <a:latin typeface="Arial MT"/>
              <a:cs typeface="Arial M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51122B-8B97-4948-A499-C1171D290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239" y="0"/>
            <a:ext cx="1121761" cy="701101"/>
          </a:xfrm>
          <a:prstGeom prst="rect">
            <a:avLst/>
          </a:prstGeom>
        </p:spPr>
      </p:pic>
      <p:pic>
        <p:nvPicPr>
          <p:cNvPr id="9" name="Graphic 8" descr="Bar chart">
            <a:extLst>
              <a:ext uri="{FF2B5EF4-FFF2-40B4-BE49-F238E27FC236}">
                <a16:creationId xmlns:a16="http://schemas.microsoft.com/office/drawing/2014/main" id="{5E963E64-2A5A-4520-A140-26EF6CD216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" y="15586"/>
            <a:ext cx="914400" cy="914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887A894-51BA-47C6-89FA-B4B1ECC4842D}"/>
              </a:ext>
            </a:extLst>
          </p:cNvPr>
          <p:cNvSpPr/>
          <p:nvPr/>
        </p:nvSpPr>
        <p:spPr>
          <a:xfrm>
            <a:off x="1371600" y="4166251"/>
            <a:ext cx="5334000" cy="7620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Shubham </a:t>
            </a:r>
            <a:r>
              <a:rPr lang="en-US" sz="36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Purkar</a:t>
            </a:r>
            <a:endParaRPr lang="en-US" sz="3600" b="1" dirty="0">
              <a:solidFill>
                <a:schemeClr val="tx2">
                  <a:lumMod val="60000"/>
                  <a:lumOff val="40000"/>
                </a:schemeClr>
              </a:solidFill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600" y="1047375"/>
            <a:ext cx="8453120" cy="3484879"/>
          </a:xfrm>
          <a:custGeom>
            <a:avLst/>
            <a:gdLst/>
            <a:ahLst/>
            <a:cxnLst/>
            <a:rect l="l" t="t" r="r" b="b"/>
            <a:pathLst>
              <a:path w="8453120" h="3484879">
                <a:moveTo>
                  <a:pt x="0" y="0"/>
                </a:moveTo>
                <a:lnTo>
                  <a:pt x="8452799" y="0"/>
                </a:lnTo>
                <a:lnTo>
                  <a:pt x="8452799" y="3484499"/>
                </a:lnTo>
                <a:lnTo>
                  <a:pt x="0" y="34844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37499" y="222234"/>
            <a:ext cx="8384540" cy="422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100"/>
              </a:spcBef>
              <a:buFont typeface="MS PGothic"/>
              <a:buChar char="➢"/>
              <a:tabLst>
                <a:tab pos="621665" algn="l"/>
                <a:tab pos="622300" algn="l"/>
              </a:tabLst>
            </a:pPr>
            <a:r>
              <a:rPr sz="3000" b="1" spc="50" dirty="0">
                <a:solidFill>
                  <a:srgbClr val="CC0000"/>
                </a:solidFill>
                <a:latin typeface="Tahoma"/>
                <a:cs typeface="Tahoma"/>
              </a:rPr>
              <a:t>Important</a:t>
            </a:r>
            <a:r>
              <a:rPr sz="3000" b="1" spc="-4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3000" b="1" spc="75" dirty="0">
                <a:solidFill>
                  <a:srgbClr val="CC0000"/>
                </a:solidFill>
                <a:latin typeface="Tahoma"/>
                <a:cs typeface="Tahoma"/>
              </a:rPr>
              <a:t>Feature</a:t>
            </a:r>
            <a:r>
              <a:rPr sz="3000" b="1" spc="-4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3000" b="1" spc="85" dirty="0">
                <a:solidFill>
                  <a:srgbClr val="CC0000"/>
                </a:solidFill>
                <a:latin typeface="Tahoma"/>
                <a:cs typeface="Tahoma"/>
              </a:rPr>
              <a:t>Selection</a:t>
            </a:r>
            <a:r>
              <a:rPr sz="3000" b="1" spc="-3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3000" b="1" spc="45" dirty="0">
                <a:solidFill>
                  <a:srgbClr val="CC0000"/>
                </a:solidFill>
                <a:latin typeface="Tahoma"/>
                <a:cs typeface="Tahoma"/>
              </a:rPr>
              <a:t>Techn.</a:t>
            </a:r>
            <a:endParaRPr sz="3000">
              <a:latin typeface="Tahoma"/>
              <a:cs typeface="Tahoma"/>
            </a:endParaRPr>
          </a:p>
          <a:p>
            <a:pPr marL="550545" marR="5080" lvl="1" indent="-359410">
              <a:lnSpc>
                <a:spcPct val="115100"/>
              </a:lnSpc>
              <a:spcBef>
                <a:spcPts val="3110"/>
              </a:spcBef>
              <a:buClr>
                <a:srgbClr val="134F5C"/>
              </a:buClr>
              <a:buFont typeface="Arial"/>
              <a:buChar char="●"/>
              <a:tabLst>
                <a:tab pos="550545" algn="l"/>
                <a:tab pos="551180" algn="l"/>
              </a:tabLst>
            </a:pPr>
            <a:r>
              <a:rPr sz="1700" b="1" u="heavy" spc="50" dirty="0">
                <a:solidFill>
                  <a:srgbClr val="123654"/>
                </a:solidFill>
                <a:uFill>
                  <a:solidFill>
                    <a:srgbClr val="123654"/>
                  </a:solidFill>
                </a:uFill>
                <a:latin typeface="Tahoma"/>
                <a:cs typeface="Tahoma"/>
              </a:rPr>
              <a:t>Quasi </a:t>
            </a:r>
            <a:r>
              <a:rPr sz="1700" b="1" u="heavy" spc="40" dirty="0">
                <a:solidFill>
                  <a:srgbClr val="123654"/>
                </a:solidFill>
                <a:uFill>
                  <a:solidFill>
                    <a:srgbClr val="123654"/>
                  </a:solidFill>
                </a:uFill>
                <a:latin typeface="Tahoma"/>
                <a:cs typeface="Tahoma"/>
              </a:rPr>
              <a:t>Method:</a:t>
            </a:r>
            <a:r>
              <a:rPr sz="1700" b="1" spc="40" dirty="0">
                <a:solidFill>
                  <a:srgbClr val="123654"/>
                </a:solidFill>
                <a:latin typeface="Tahoma"/>
                <a:cs typeface="Tahoma"/>
              </a:rPr>
              <a:t> </a:t>
            </a:r>
            <a:r>
              <a:rPr sz="1600" b="1" spc="40" dirty="0">
                <a:solidFill>
                  <a:srgbClr val="134F5C"/>
                </a:solidFill>
                <a:latin typeface="Tahoma"/>
                <a:cs typeface="Tahoma"/>
              </a:rPr>
              <a:t>Quasi-constant </a:t>
            </a:r>
            <a:r>
              <a:rPr sz="1600" b="1" spc="25" dirty="0">
                <a:solidFill>
                  <a:srgbClr val="134F5C"/>
                </a:solidFill>
                <a:latin typeface="Tahoma"/>
                <a:cs typeface="Tahoma"/>
              </a:rPr>
              <a:t>features </a:t>
            </a:r>
            <a:r>
              <a:rPr sz="1600" b="1" spc="20" dirty="0">
                <a:solidFill>
                  <a:srgbClr val="134F5C"/>
                </a:solidFill>
                <a:latin typeface="Tahoma"/>
                <a:cs typeface="Tahoma"/>
              </a:rPr>
              <a:t>are </a:t>
            </a:r>
            <a:r>
              <a:rPr sz="1600" b="1" spc="50" dirty="0">
                <a:solidFill>
                  <a:srgbClr val="134F5C"/>
                </a:solidFill>
                <a:latin typeface="Tahoma"/>
                <a:cs typeface="Tahoma"/>
              </a:rPr>
              <a:t>those </a:t>
            </a:r>
            <a:r>
              <a:rPr sz="1600" b="1" spc="40" dirty="0">
                <a:solidFill>
                  <a:srgbClr val="134F5C"/>
                </a:solidFill>
                <a:latin typeface="Tahoma"/>
                <a:cs typeface="Tahoma"/>
              </a:rPr>
              <a:t>that </a:t>
            </a:r>
            <a:r>
              <a:rPr sz="1600" b="1" spc="55" dirty="0">
                <a:solidFill>
                  <a:srgbClr val="134F5C"/>
                </a:solidFill>
                <a:latin typeface="Tahoma"/>
                <a:cs typeface="Tahoma"/>
              </a:rPr>
              <a:t>show the </a:t>
            </a:r>
            <a:r>
              <a:rPr sz="1600" b="1" spc="65" dirty="0">
                <a:solidFill>
                  <a:srgbClr val="134F5C"/>
                </a:solidFill>
                <a:latin typeface="Tahoma"/>
                <a:cs typeface="Tahoma"/>
              </a:rPr>
              <a:t>same </a:t>
            </a:r>
            <a:r>
              <a:rPr sz="1600" b="1" spc="7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30" dirty="0">
                <a:solidFill>
                  <a:srgbClr val="134F5C"/>
                </a:solidFill>
                <a:latin typeface="Tahoma"/>
                <a:cs typeface="Tahoma"/>
              </a:rPr>
              <a:t>value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15" dirty="0">
                <a:solidFill>
                  <a:srgbClr val="134F5C"/>
                </a:solidFill>
                <a:latin typeface="Tahoma"/>
                <a:cs typeface="Tahoma"/>
              </a:rPr>
              <a:t>for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134F5C"/>
                </a:solidFill>
                <a:latin typeface="Tahoma"/>
                <a:cs typeface="Tahoma"/>
              </a:rPr>
              <a:t>the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35" dirty="0">
                <a:solidFill>
                  <a:srgbClr val="134F5C"/>
                </a:solidFill>
                <a:latin typeface="Tahoma"/>
                <a:cs typeface="Tahoma"/>
              </a:rPr>
              <a:t>great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20" dirty="0">
                <a:solidFill>
                  <a:srgbClr val="134F5C"/>
                </a:solidFill>
                <a:latin typeface="Tahoma"/>
                <a:cs typeface="Tahoma"/>
              </a:rPr>
              <a:t>majority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30" dirty="0">
                <a:solidFill>
                  <a:srgbClr val="134F5C"/>
                </a:solidFill>
                <a:latin typeface="Tahoma"/>
                <a:cs typeface="Tahoma"/>
              </a:rPr>
              <a:t>of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134F5C"/>
                </a:solidFill>
                <a:latin typeface="Tahoma"/>
                <a:cs typeface="Tahoma"/>
              </a:rPr>
              <a:t>the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40" dirty="0">
                <a:solidFill>
                  <a:srgbClr val="134F5C"/>
                </a:solidFill>
                <a:latin typeface="Tahoma"/>
                <a:cs typeface="Tahoma"/>
              </a:rPr>
              <a:t>observations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30" dirty="0">
                <a:solidFill>
                  <a:srgbClr val="134F5C"/>
                </a:solidFill>
                <a:latin typeface="Tahoma"/>
                <a:cs typeface="Tahoma"/>
              </a:rPr>
              <a:t>of</a:t>
            </a:r>
            <a:r>
              <a:rPr sz="16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134F5C"/>
                </a:solidFill>
                <a:latin typeface="Tahoma"/>
                <a:cs typeface="Tahoma"/>
              </a:rPr>
              <a:t>the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25" dirty="0">
                <a:solidFill>
                  <a:srgbClr val="134F5C"/>
                </a:solidFill>
                <a:latin typeface="Tahoma"/>
                <a:cs typeface="Tahoma"/>
              </a:rPr>
              <a:t>dataset.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-85" dirty="0">
                <a:solidFill>
                  <a:srgbClr val="134F5C"/>
                </a:solidFill>
                <a:latin typeface="Tahoma"/>
                <a:cs typeface="Tahoma"/>
              </a:rPr>
              <a:t>In</a:t>
            </a:r>
            <a:r>
              <a:rPr sz="1600" b="1" spc="-2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30" dirty="0">
                <a:solidFill>
                  <a:srgbClr val="134F5C"/>
                </a:solidFill>
                <a:latin typeface="Tahoma"/>
                <a:cs typeface="Tahoma"/>
              </a:rPr>
              <a:t>general, </a:t>
            </a:r>
            <a:r>
              <a:rPr sz="1600" b="1" spc="-45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50" dirty="0">
                <a:solidFill>
                  <a:srgbClr val="134F5C"/>
                </a:solidFill>
                <a:latin typeface="Tahoma"/>
                <a:cs typeface="Tahoma"/>
              </a:rPr>
              <a:t>these </a:t>
            </a:r>
            <a:r>
              <a:rPr sz="1600" b="1" spc="25" dirty="0">
                <a:solidFill>
                  <a:srgbClr val="134F5C"/>
                </a:solidFill>
                <a:latin typeface="Tahoma"/>
                <a:cs typeface="Tahoma"/>
              </a:rPr>
              <a:t>features </a:t>
            </a:r>
            <a:r>
              <a:rPr sz="1600" b="1" spc="40" dirty="0">
                <a:solidFill>
                  <a:srgbClr val="134F5C"/>
                </a:solidFill>
                <a:latin typeface="Tahoma"/>
                <a:cs typeface="Tahoma"/>
              </a:rPr>
              <a:t>provide </a:t>
            </a:r>
            <a:r>
              <a:rPr sz="1600" b="1" spc="15" dirty="0">
                <a:solidFill>
                  <a:srgbClr val="134F5C"/>
                </a:solidFill>
                <a:latin typeface="Tahoma"/>
                <a:cs typeface="Tahoma"/>
              </a:rPr>
              <a:t>little </a:t>
            </a:r>
            <a:r>
              <a:rPr sz="1600" b="1" dirty="0">
                <a:solidFill>
                  <a:srgbClr val="134F5C"/>
                </a:solidFill>
                <a:latin typeface="Tahoma"/>
                <a:cs typeface="Tahoma"/>
              </a:rPr>
              <a:t>if </a:t>
            </a:r>
            <a:r>
              <a:rPr sz="1600" b="1" spc="40" dirty="0">
                <a:solidFill>
                  <a:srgbClr val="134F5C"/>
                </a:solidFill>
                <a:latin typeface="Tahoma"/>
                <a:cs typeface="Tahoma"/>
              </a:rPr>
              <a:t>any information that </a:t>
            </a:r>
            <a:r>
              <a:rPr sz="1600" b="1" spc="20" dirty="0">
                <a:solidFill>
                  <a:srgbClr val="134F5C"/>
                </a:solidFill>
                <a:latin typeface="Tahoma"/>
                <a:cs typeface="Tahoma"/>
              </a:rPr>
              <a:t>allows </a:t>
            </a:r>
            <a:r>
              <a:rPr sz="1600" b="1" spc="25" dirty="0">
                <a:solidFill>
                  <a:srgbClr val="134F5C"/>
                </a:solidFill>
                <a:latin typeface="Tahoma"/>
                <a:cs typeface="Tahoma"/>
              </a:rPr>
              <a:t>a </a:t>
            </a:r>
            <a:r>
              <a:rPr sz="1600" b="1" spc="70" dirty="0">
                <a:solidFill>
                  <a:srgbClr val="134F5C"/>
                </a:solidFill>
                <a:latin typeface="Tahoma"/>
                <a:cs typeface="Tahoma"/>
              </a:rPr>
              <a:t>machine </a:t>
            </a:r>
            <a:r>
              <a:rPr sz="1600" b="1" spc="7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40" dirty="0">
                <a:solidFill>
                  <a:srgbClr val="134F5C"/>
                </a:solidFill>
                <a:latin typeface="Tahoma"/>
                <a:cs typeface="Tahoma"/>
              </a:rPr>
              <a:t>learning</a:t>
            </a:r>
            <a:r>
              <a:rPr sz="1600" b="1" spc="-2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75" dirty="0">
                <a:solidFill>
                  <a:srgbClr val="134F5C"/>
                </a:solidFill>
                <a:latin typeface="Tahoma"/>
                <a:cs typeface="Tahoma"/>
              </a:rPr>
              <a:t>model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30" dirty="0">
                <a:solidFill>
                  <a:srgbClr val="134F5C"/>
                </a:solidFill>
                <a:latin typeface="Tahoma"/>
                <a:cs typeface="Tahoma"/>
              </a:rPr>
              <a:t>to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45" dirty="0">
                <a:solidFill>
                  <a:srgbClr val="134F5C"/>
                </a:solidFill>
                <a:latin typeface="Tahoma"/>
                <a:cs typeface="Tahoma"/>
              </a:rPr>
              <a:t>discriminate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25" dirty="0">
                <a:solidFill>
                  <a:srgbClr val="134F5C"/>
                </a:solidFill>
                <a:latin typeface="Tahoma"/>
                <a:cs typeface="Tahoma"/>
              </a:rPr>
              <a:t>or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50" dirty="0">
                <a:solidFill>
                  <a:srgbClr val="134F5C"/>
                </a:solidFill>
                <a:latin typeface="Tahoma"/>
                <a:cs typeface="Tahoma"/>
              </a:rPr>
              <a:t>predict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25" dirty="0">
                <a:solidFill>
                  <a:srgbClr val="134F5C"/>
                </a:solidFill>
                <a:latin typeface="Tahoma"/>
                <a:cs typeface="Tahoma"/>
              </a:rPr>
              <a:t>a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20" dirty="0">
                <a:solidFill>
                  <a:srgbClr val="134F5C"/>
                </a:solidFill>
                <a:latin typeface="Tahoma"/>
                <a:cs typeface="Tahoma"/>
              </a:rPr>
              <a:t>target.</a:t>
            </a:r>
            <a:endParaRPr sz="1600">
              <a:latin typeface="Tahoma"/>
              <a:cs typeface="Tahoma"/>
            </a:endParaRPr>
          </a:p>
          <a:p>
            <a:pPr marL="1228090">
              <a:lnSpc>
                <a:spcPct val="100000"/>
              </a:lnSpc>
              <a:spcBef>
                <a:spcPts val="1120"/>
              </a:spcBef>
            </a:pPr>
            <a:r>
              <a:rPr sz="1600" b="1" u="heavy" spc="6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ahoma"/>
                <a:cs typeface="Tahoma"/>
              </a:rPr>
              <a:t>Using</a:t>
            </a:r>
            <a:r>
              <a:rPr sz="1600" b="1" u="heavy" spc="-2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ahoma"/>
                <a:cs typeface="Tahoma"/>
              </a:rPr>
              <a:t> </a:t>
            </a:r>
            <a:r>
              <a:rPr sz="1600" b="1" u="heavy" spc="4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ahoma"/>
                <a:cs typeface="Tahoma"/>
              </a:rPr>
              <a:t>Quasi</a:t>
            </a:r>
            <a:r>
              <a:rPr sz="1600" b="1" u="heavy" spc="-1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ahoma"/>
                <a:cs typeface="Tahoma"/>
              </a:rPr>
              <a:t> </a:t>
            </a:r>
            <a:r>
              <a:rPr sz="1600" b="1" u="heavy" spc="5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ahoma"/>
                <a:cs typeface="Tahoma"/>
              </a:rPr>
              <a:t>Constant</a:t>
            </a:r>
            <a:r>
              <a:rPr sz="1600" b="1" u="heavy" spc="-1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ahoma"/>
                <a:cs typeface="Tahoma"/>
              </a:rPr>
              <a:t> </a:t>
            </a:r>
            <a:r>
              <a:rPr sz="1600" b="1" u="heavy" spc="3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ahoma"/>
                <a:cs typeface="Tahoma"/>
              </a:rPr>
              <a:t>Method:</a:t>
            </a:r>
            <a:r>
              <a:rPr sz="1600" b="1" spc="-2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600" b="1" spc="-235" dirty="0">
                <a:solidFill>
                  <a:srgbClr val="134F5C"/>
                </a:solidFill>
                <a:latin typeface="Tahoma"/>
                <a:cs typeface="Tahoma"/>
              </a:rPr>
              <a:t>31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65" dirty="0">
                <a:solidFill>
                  <a:srgbClr val="134F5C"/>
                </a:solidFill>
                <a:latin typeface="Tahoma"/>
                <a:cs typeface="Tahoma"/>
              </a:rPr>
              <a:t>columns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35" dirty="0">
                <a:solidFill>
                  <a:srgbClr val="134F5C"/>
                </a:solidFill>
                <a:latin typeface="Tahoma"/>
                <a:cs typeface="Tahoma"/>
              </a:rPr>
              <a:t>were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50" dirty="0">
                <a:solidFill>
                  <a:srgbClr val="134F5C"/>
                </a:solidFill>
                <a:latin typeface="Tahoma"/>
                <a:cs typeface="Tahoma"/>
              </a:rPr>
              <a:t>selected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Tahoma"/>
              <a:cs typeface="Tahoma"/>
            </a:endParaRPr>
          </a:p>
          <a:p>
            <a:pPr marL="550545" marR="156210" lvl="1" indent="-359410">
              <a:lnSpc>
                <a:spcPct val="115100"/>
              </a:lnSpc>
              <a:buFont typeface="Arial"/>
              <a:buChar char="●"/>
              <a:tabLst>
                <a:tab pos="550545" algn="l"/>
                <a:tab pos="551180" algn="l"/>
              </a:tabLst>
            </a:pPr>
            <a:r>
              <a:rPr sz="1700" b="1" u="heavy" spc="40" dirty="0">
                <a:solidFill>
                  <a:srgbClr val="123654"/>
                </a:solidFill>
                <a:uFill>
                  <a:solidFill>
                    <a:srgbClr val="123654"/>
                  </a:solidFill>
                </a:uFill>
                <a:latin typeface="Tahoma"/>
                <a:cs typeface="Tahoma"/>
              </a:rPr>
              <a:t>Lasso</a:t>
            </a:r>
            <a:r>
              <a:rPr sz="1700" b="1" u="heavy" spc="-15" dirty="0">
                <a:solidFill>
                  <a:srgbClr val="123654"/>
                </a:solidFill>
                <a:uFill>
                  <a:solidFill>
                    <a:srgbClr val="123654"/>
                  </a:solidFill>
                </a:uFill>
                <a:latin typeface="Tahoma"/>
                <a:cs typeface="Tahoma"/>
              </a:rPr>
              <a:t> </a:t>
            </a:r>
            <a:r>
              <a:rPr sz="1700" b="1" u="heavy" spc="20" dirty="0">
                <a:solidFill>
                  <a:srgbClr val="123654"/>
                </a:solidFill>
                <a:uFill>
                  <a:solidFill>
                    <a:srgbClr val="123654"/>
                  </a:solidFill>
                </a:uFill>
                <a:latin typeface="Tahoma"/>
                <a:cs typeface="Tahoma"/>
              </a:rPr>
              <a:t>Regression:</a:t>
            </a:r>
            <a:r>
              <a:rPr sz="1700" b="1" spc="-10" dirty="0">
                <a:solidFill>
                  <a:srgbClr val="123654"/>
                </a:solidFill>
                <a:latin typeface="Tahoma"/>
                <a:cs typeface="Tahoma"/>
              </a:rPr>
              <a:t> </a:t>
            </a:r>
            <a:r>
              <a:rPr sz="1600" b="1" spc="-85" dirty="0">
                <a:solidFill>
                  <a:srgbClr val="134F5C"/>
                </a:solidFill>
                <a:latin typeface="Tahoma"/>
                <a:cs typeface="Tahoma"/>
              </a:rPr>
              <a:t>In</a:t>
            </a:r>
            <a:r>
              <a:rPr sz="16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20" dirty="0">
                <a:solidFill>
                  <a:srgbClr val="134F5C"/>
                </a:solidFill>
                <a:latin typeface="Tahoma"/>
                <a:cs typeface="Tahoma"/>
              </a:rPr>
              <a:t>linear</a:t>
            </a:r>
            <a:r>
              <a:rPr sz="16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75" dirty="0">
                <a:solidFill>
                  <a:srgbClr val="134F5C"/>
                </a:solidFill>
                <a:latin typeface="Tahoma"/>
                <a:cs typeface="Tahoma"/>
              </a:rPr>
              <a:t>model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25" dirty="0">
                <a:solidFill>
                  <a:srgbClr val="134F5C"/>
                </a:solidFill>
                <a:latin typeface="Tahoma"/>
                <a:cs typeface="Tahoma"/>
              </a:rPr>
              <a:t>regularization,</a:t>
            </a:r>
            <a:r>
              <a:rPr sz="16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134F5C"/>
                </a:solidFill>
                <a:latin typeface="Tahoma"/>
                <a:cs typeface="Tahoma"/>
              </a:rPr>
              <a:t>the</a:t>
            </a:r>
            <a:r>
              <a:rPr sz="16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50" dirty="0">
                <a:solidFill>
                  <a:srgbClr val="134F5C"/>
                </a:solidFill>
                <a:latin typeface="Tahoma"/>
                <a:cs typeface="Tahoma"/>
              </a:rPr>
              <a:t>penalty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10" dirty="0">
                <a:solidFill>
                  <a:srgbClr val="134F5C"/>
                </a:solidFill>
                <a:latin typeface="Tahoma"/>
                <a:cs typeface="Tahoma"/>
              </a:rPr>
              <a:t>is</a:t>
            </a:r>
            <a:r>
              <a:rPr sz="16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50" dirty="0">
                <a:solidFill>
                  <a:srgbClr val="134F5C"/>
                </a:solidFill>
                <a:latin typeface="Tahoma"/>
                <a:cs typeface="Tahoma"/>
              </a:rPr>
              <a:t>applied </a:t>
            </a:r>
            <a:r>
              <a:rPr sz="1600" b="1" spc="-45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20" dirty="0">
                <a:solidFill>
                  <a:srgbClr val="134F5C"/>
                </a:solidFill>
                <a:latin typeface="Tahoma"/>
                <a:cs typeface="Tahoma"/>
              </a:rPr>
              <a:t>over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134F5C"/>
                </a:solidFill>
                <a:latin typeface="Tahoma"/>
                <a:cs typeface="Tahoma"/>
              </a:rPr>
              <a:t>the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134F5C"/>
                </a:solidFill>
                <a:latin typeface="Tahoma"/>
                <a:cs typeface="Tahoma"/>
              </a:rPr>
              <a:t>coefﬁcients</a:t>
            </a:r>
            <a:r>
              <a:rPr sz="16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40" dirty="0">
                <a:solidFill>
                  <a:srgbClr val="134F5C"/>
                </a:solidFill>
                <a:latin typeface="Tahoma"/>
                <a:cs typeface="Tahoma"/>
              </a:rPr>
              <a:t>that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134F5C"/>
                </a:solidFill>
                <a:latin typeface="Tahoma"/>
                <a:cs typeface="Tahoma"/>
              </a:rPr>
              <a:t>multiply</a:t>
            </a:r>
            <a:r>
              <a:rPr sz="16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60" dirty="0">
                <a:solidFill>
                  <a:srgbClr val="134F5C"/>
                </a:solidFill>
                <a:latin typeface="Tahoma"/>
                <a:cs typeface="Tahoma"/>
              </a:rPr>
              <a:t>each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30" dirty="0">
                <a:solidFill>
                  <a:srgbClr val="134F5C"/>
                </a:solidFill>
                <a:latin typeface="Tahoma"/>
                <a:cs typeface="Tahoma"/>
              </a:rPr>
              <a:t>of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134F5C"/>
                </a:solidFill>
                <a:latin typeface="Tahoma"/>
                <a:cs typeface="Tahoma"/>
              </a:rPr>
              <a:t>the</a:t>
            </a:r>
            <a:r>
              <a:rPr sz="16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30" dirty="0">
                <a:solidFill>
                  <a:srgbClr val="134F5C"/>
                </a:solidFill>
                <a:latin typeface="Tahoma"/>
                <a:cs typeface="Tahoma"/>
              </a:rPr>
              <a:t>predictors.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35" dirty="0">
                <a:solidFill>
                  <a:srgbClr val="134F5C"/>
                </a:solidFill>
                <a:latin typeface="Tahoma"/>
                <a:cs typeface="Tahoma"/>
              </a:rPr>
              <a:t>Lasso</a:t>
            </a:r>
            <a:r>
              <a:rPr sz="16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25" dirty="0">
                <a:solidFill>
                  <a:srgbClr val="134F5C"/>
                </a:solidFill>
                <a:latin typeface="Tahoma"/>
                <a:cs typeface="Tahoma"/>
              </a:rPr>
              <a:t>or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-200" dirty="0">
                <a:solidFill>
                  <a:srgbClr val="134F5C"/>
                </a:solidFill>
                <a:latin typeface="Tahoma"/>
                <a:cs typeface="Tahoma"/>
              </a:rPr>
              <a:t>l1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45" dirty="0">
                <a:solidFill>
                  <a:srgbClr val="134F5C"/>
                </a:solidFill>
                <a:latin typeface="Tahoma"/>
                <a:cs typeface="Tahoma"/>
              </a:rPr>
              <a:t>has </a:t>
            </a:r>
            <a:r>
              <a:rPr sz="1600" b="1" spc="-45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134F5C"/>
                </a:solidFill>
                <a:latin typeface="Tahoma"/>
                <a:cs typeface="Tahoma"/>
              </a:rPr>
              <a:t>the </a:t>
            </a:r>
            <a:r>
              <a:rPr sz="1600" b="1" spc="45" dirty="0">
                <a:solidFill>
                  <a:srgbClr val="134F5C"/>
                </a:solidFill>
                <a:latin typeface="Tahoma"/>
                <a:cs typeface="Tahoma"/>
              </a:rPr>
              <a:t>property </a:t>
            </a:r>
            <a:r>
              <a:rPr sz="1600" b="1" spc="40" dirty="0">
                <a:solidFill>
                  <a:srgbClr val="134F5C"/>
                </a:solidFill>
                <a:latin typeface="Tahoma"/>
                <a:cs typeface="Tahoma"/>
              </a:rPr>
              <a:t>that </a:t>
            </a:r>
            <a:r>
              <a:rPr sz="1600" b="1" spc="10" dirty="0">
                <a:solidFill>
                  <a:srgbClr val="134F5C"/>
                </a:solidFill>
                <a:latin typeface="Tahoma"/>
                <a:cs typeface="Tahoma"/>
              </a:rPr>
              <a:t>is </a:t>
            </a:r>
            <a:r>
              <a:rPr sz="1600" b="1" spc="45" dirty="0">
                <a:solidFill>
                  <a:srgbClr val="134F5C"/>
                </a:solidFill>
                <a:latin typeface="Tahoma"/>
                <a:cs typeface="Tahoma"/>
              </a:rPr>
              <a:t>able </a:t>
            </a:r>
            <a:r>
              <a:rPr sz="1600" b="1" spc="30" dirty="0">
                <a:solidFill>
                  <a:srgbClr val="134F5C"/>
                </a:solidFill>
                <a:latin typeface="Tahoma"/>
                <a:cs typeface="Tahoma"/>
              </a:rPr>
              <a:t>to </a:t>
            </a:r>
            <a:r>
              <a:rPr sz="1600" b="1" spc="45" dirty="0">
                <a:solidFill>
                  <a:srgbClr val="134F5C"/>
                </a:solidFill>
                <a:latin typeface="Tahoma"/>
                <a:cs typeface="Tahoma"/>
              </a:rPr>
              <a:t>shrink </a:t>
            </a:r>
            <a:r>
              <a:rPr sz="1600" b="1" spc="75" dirty="0">
                <a:solidFill>
                  <a:srgbClr val="134F5C"/>
                </a:solidFill>
                <a:latin typeface="Tahoma"/>
                <a:cs typeface="Tahoma"/>
              </a:rPr>
              <a:t>some </a:t>
            </a:r>
            <a:r>
              <a:rPr sz="1600" b="1" spc="60" dirty="0">
                <a:solidFill>
                  <a:srgbClr val="134F5C"/>
                </a:solidFill>
                <a:latin typeface="Tahoma"/>
                <a:cs typeface="Tahoma"/>
              </a:rPr>
              <a:t>coefﬁcients </a:t>
            </a:r>
            <a:r>
              <a:rPr sz="1600" b="1" spc="30" dirty="0">
                <a:solidFill>
                  <a:srgbClr val="134F5C"/>
                </a:solidFill>
                <a:latin typeface="Tahoma"/>
                <a:cs typeface="Tahoma"/>
              </a:rPr>
              <a:t>to </a:t>
            </a:r>
            <a:r>
              <a:rPr sz="1600" b="1" dirty="0">
                <a:solidFill>
                  <a:srgbClr val="134F5C"/>
                </a:solidFill>
                <a:latin typeface="Tahoma"/>
                <a:cs typeface="Tahoma"/>
              </a:rPr>
              <a:t>zero. </a:t>
            </a:r>
            <a:r>
              <a:rPr sz="1600" b="1" spc="20" dirty="0">
                <a:solidFill>
                  <a:srgbClr val="134F5C"/>
                </a:solidFill>
                <a:latin typeface="Tahoma"/>
                <a:cs typeface="Tahoma"/>
              </a:rPr>
              <a:t>Therefore, </a:t>
            </a:r>
            <a:r>
              <a:rPr sz="1600" b="1" spc="2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40" dirty="0">
                <a:solidFill>
                  <a:srgbClr val="134F5C"/>
                </a:solidFill>
                <a:latin typeface="Tahoma"/>
                <a:cs typeface="Tahoma"/>
              </a:rPr>
              <a:t>that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25" dirty="0">
                <a:solidFill>
                  <a:srgbClr val="134F5C"/>
                </a:solidFill>
                <a:latin typeface="Tahoma"/>
                <a:cs typeface="Tahoma"/>
              </a:rPr>
              <a:t>feature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70" dirty="0">
                <a:solidFill>
                  <a:srgbClr val="134F5C"/>
                </a:solidFill>
                <a:latin typeface="Tahoma"/>
                <a:cs typeface="Tahoma"/>
              </a:rPr>
              <a:t>can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75" dirty="0">
                <a:solidFill>
                  <a:srgbClr val="134F5C"/>
                </a:solidFill>
                <a:latin typeface="Tahoma"/>
                <a:cs typeface="Tahoma"/>
              </a:rPr>
              <a:t>be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134F5C"/>
                </a:solidFill>
                <a:latin typeface="Tahoma"/>
                <a:cs typeface="Tahoma"/>
              </a:rPr>
              <a:t>removed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80" dirty="0">
                <a:solidFill>
                  <a:srgbClr val="134F5C"/>
                </a:solidFill>
                <a:latin typeface="Tahoma"/>
                <a:cs typeface="Tahoma"/>
              </a:rPr>
              <a:t>from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134F5C"/>
                </a:solidFill>
                <a:latin typeface="Tahoma"/>
                <a:cs typeface="Tahoma"/>
              </a:rPr>
              <a:t>the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45" dirty="0">
                <a:solidFill>
                  <a:srgbClr val="134F5C"/>
                </a:solidFill>
                <a:latin typeface="Tahoma"/>
                <a:cs typeface="Tahoma"/>
              </a:rPr>
              <a:t>model.</a:t>
            </a:r>
            <a:endParaRPr sz="1600">
              <a:latin typeface="Tahoma"/>
              <a:cs typeface="Tahoma"/>
            </a:endParaRPr>
          </a:p>
          <a:p>
            <a:pPr marL="316230">
              <a:lnSpc>
                <a:spcPct val="100000"/>
              </a:lnSpc>
              <a:spcBef>
                <a:spcPts val="1115"/>
              </a:spcBef>
            </a:pPr>
            <a:r>
              <a:rPr sz="1600" b="1" u="heavy" spc="6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ahoma"/>
                <a:cs typeface="Tahoma"/>
              </a:rPr>
              <a:t>Using</a:t>
            </a:r>
            <a:r>
              <a:rPr sz="1600" b="1" u="heavy" spc="-2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ahoma"/>
                <a:cs typeface="Tahoma"/>
              </a:rPr>
              <a:t> </a:t>
            </a:r>
            <a:r>
              <a:rPr sz="1600" b="1" u="heavy" spc="3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ahoma"/>
                <a:cs typeface="Tahoma"/>
              </a:rPr>
              <a:t>Lasso</a:t>
            </a:r>
            <a:r>
              <a:rPr sz="1600" b="1" u="heavy" spc="-1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ahoma"/>
                <a:cs typeface="Tahoma"/>
              </a:rPr>
              <a:t> </a:t>
            </a:r>
            <a:r>
              <a:rPr sz="1600" b="1" u="heavy" spc="4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ahoma"/>
                <a:cs typeface="Tahoma"/>
              </a:rPr>
              <a:t>Regression</a:t>
            </a:r>
            <a:r>
              <a:rPr sz="1600" b="1" u="heavy" spc="-1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ahoma"/>
                <a:cs typeface="Tahoma"/>
              </a:rPr>
              <a:t> </a:t>
            </a:r>
            <a:r>
              <a:rPr sz="1600" b="1" u="heavy" spc="7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ahoma"/>
                <a:cs typeface="Tahoma"/>
              </a:rPr>
              <a:t>Method</a:t>
            </a:r>
            <a:r>
              <a:rPr sz="1600" b="1" u="heavy" spc="-1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ahoma"/>
                <a:cs typeface="Tahoma"/>
              </a:rPr>
              <a:t> </a:t>
            </a:r>
            <a:r>
              <a:rPr sz="1600" b="1" u="heavy" spc="7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ahoma"/>
                <a:cs typeface="Tahoma"/>
              </a:rPr>
              <a:t>and</a:t>
            </a:r>
            <a:r>
              <a:rPr sz="1600" b="1" u="heavy" spc="-1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ahoma"/>
                <a:cs typeface="Tahoma"/>
              </a:rPr>
              <a:t> </a:t>
            </a:r>
            <a:r>
              <a:rPr sz="1600" b="1" u="heavy" spc="-2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ahoma"/>
                <a:cs typeface="Tahoma"/>
              </a:rPr>
              <a:t>VIF</a:t>
            </a:r>
            <a:r>
              <a:rPr sz="1600" b="1" u="heavy" spc="-1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ahoma"/>
                <a:cs typeface="Tahoma"/>
              </a:rPr>
              <a:t> </a:t>
            </a:r>
            <a:r>
              <a:rPr sz="1600" b="1" u="heavy" spc="1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ahoma"/>
                <a:cs typeface="Tahoma"/>
              </a:rPr>
              <a:t>scores:</a:t>
            </a:r>
            <a:r>
              <a:rPr sz="1600" b="1" spc="-2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600" b="1" spc="-200" dirty="0">
                <a:solidFill>
                  <a:srgbClr val="134F5C"/>
                </a:solidFill>
                <a:latin typeface="Tahoma"/>
                <a:cs typeface="Tahoma"/>
              </a:rPr>
              <a:t>19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65" dirty="0">
                <a:solidFill>
                  <a:srgbClr val="134F5C"/>
                </a:solidFill>
                <a:latin typeface="Tahoma"/>
                <a:cs typeface="Tahoma"/>
              </a:rPr>
              <a:t>columns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35" dirty="0">
                <a:solidFill>
                  <a:srgbClr val="134F5C"/>
                </a:solidFill>
                <a:latin typeface="Tahoma"/>
                <a:cs typeface="Tahoma"/>
              </a:rPr>
              <a:t>were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50" dirty="0">
                <a:solidFill>
                  <a:srgbClr val="134F5C"/>
                </a:solidFill>
                <a:latin typeface="Tahoma"/>
                <a:cs typeface="Tahoma"/>
              </a:rPr>
              <a:t>selected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5DB829-947F-44E4-9256-75E92F3DE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0" y="-8935"/>
            <a:ext cx="1044677" cy="70110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600" y="944425"/>
            <a:ext cx="8453120" cy="3796029"/>
          </a:xfrm>
          <a:custGeom>
            <a:avLst/>
            <a:gdLst/>
            <a:ahLst/>
            <a:cxnLst/>
            <a:rect l="l" t="t" r="r" b="b"/>
            <a:pathLst>
              <a:path w="8453120" h="3796029">
                <a:moveTo>
                  <a:pt x="0" y="0"/>
                </a:moveTo>
                <a:lnTo>
                  <a:pt x="8452799" y="0"/>
                </a:lnTo>
                <a:lnTo>
                  <a:pt x="8452799" y="3795599"/>
                </a:lnTo>
                <a:lnTo>
                  <a:pt x="0" y="37955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37499" y="222234"/>
            <a:ext cx="8397875" cy="4436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100"/>
              </a:spcBef>
              <a:buFont typeface="MS PGothic"/>
              <a:buChar char="➢"/>
              <a:tabLst>
                <a:tab pos="621665" algn="l"/>
                <a:tab pos="622300" algn="l"/>
              </a:tabLst>
            </a:pPr>
            <a:r>
              <a:rPr sz="3000" b="1" spc="50" dirty="0">
                <a:solidFill>
                  <a:srgbClr val="CC0000"/>
                </a:solidFill>
                <a:latin typeface="Tahoma"/>
                <a:cs typeface="Tahoma"/>
              </a:rPr>
              <a:t>Important</a:t>
            </a:r>
            <a:r>
              <a:rPr sz="3000" b="1" spc="-4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3000" b="1" spc="75" dirty="0">
                <a:solidFill>
                  <a:srgbClr val="CC0000"/>
                </a:solidFill>
                <a:latin typeface="Tahoma"/>
                <a:cs typeface="Tahoma"/>
              </a:rPr>
              <a:t>Feature</a:t>
            </a:r>
            <a:r>
              <a:rPr sz="3000" b="1" spc="-4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3000" b="1" spc="85" dirty="0">
                <a:solidFill>
                  <a:srgbClr val="CC0000"/>
                </a:solidFill>
                <a:latin typeface="Tahoma"/>
                <a:cs typeface="Tahoma"/>
              </a:rPr>
              <a:t>Selection</a:t>
            </a:r>
            <a:r>
              <a:rPr sz="3000" b="1" spc="-3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3000" b="1" spc="45" dirty="0">
                <a:solidFill>
                  <a:srgbClr val="CC0000"/>
                </a:solidFill>
                <a:latin typeface="Tahoma"/>
                <a:cs typeface="Tahoma"/>
              </a:rPr>
              <a:t>Techn.</a:t>
            </a:r>
            <a:endParaRPr sz="3000">
              <a:latin typeface="Tahoma"/>
              <a:cs typeface="Tahoma"/>
            </a:endParaRPr>
          </a:p>
          <a:p>
            <a:pPr marL="550545" marR="137160" lvl="1" indent="-359410">
              <a:lnSpc>
                <a:spcPct val="115100"/>
              </a:lnSpc>
              <a:spcBef>
                <a:spcPts val="2545"/>
              </a:spcBef>
              <a:buClr>
                <a:srgbClr val="134F5C"/>
              </a:buClr>
              <a:buFont typeface="Arial"/>
              <a:buChar char="●"/>
              <a:tabLst>
                <a:tab pos="550545" algn="l"/>
                <a:tab pos="551180" algn="l"/>
              </a:tabLst>
            </a:pPr>
            <a:r>
              <a:rPr sz="1700" b="1" u="heavy" spc="20" dirty="0">
                <a:solidFill>
                  <a:srgbClr val="123654"/>
                </a:solidFill>
                <a:uFill>
                  <a:solidFill>
                    <a:srgbClr val="123654"/>
                  </a:solidFill>
                </a:uFill>
                <a:latin typeface="Tahoma"/>
                <a:cs typeface="Tahoma"/>
              </a:rPr>
              <a:t>Information </a:t>
            </a:r>
            <a:r>
              <a:rPr sz="1700" b="1" u="heavy" spc="-5" dirty="0">
                <a:solidFill>
                  <a:srgbClr val="123654"/>
                </a:solidFill>
                <a:uFill>
                  <a:solidFill>
                    <a:srgbClr val="123654"/>
                  </a:solidFill>
                </a:uFill>
                <a:latin typeface="Tahoma"/>
                <a:cs typeface="Tahoma"/>
              </a:rPr>
              <a:t>Gain:</a:t>
            </a:r>
            <a:r>
              <a:rPr sz="1700" b="1" spc="-5" dirty="0">
                <a:solidFill>
                  <a:srgbClr val="123654"/>
                </a:solidFill>
                <a:latin typeface="Tahoma"/>
                <a:cs typeface="Tahoma"/>
              </a:rPr>
              <a:t> </a:t>
            </a:r>
            <a:r>
              <a:rPr sz="1600" b="1" spc="20" dirty="0">
                <a:solidFill>
                  <a:srgbClr val="134F5C"/>
                </a:solidFill>
                <a:latin typeface="Tahoma"/>
                <a:cs typeface="Tahoma"/>
              </a:rPr>
              <a:t>Information </a:t>
            </a:r>
            <a:r>
              <a:rPr sz="1600" b="1" spc="55" dirty="0">
                <a:solidFill>
                  <a:srgbClr val="134F5C"/>
                </a:solidFill>
                <a:latin typeface="Tahoma"/>
                <a:cs typeface="Tahoma"/>
              </a:rPr>
              <a:t>gain </a:t>
            </a:r>
            <a:r>
              <a:rPr sz="1600" b="1" spc="25" dirty="0">
                <a:solidFill>
                  <a:srgbClr val="134F5C"/>
                </a:solidFill>
                <a:latin typeface="Tahoma"/>
                <a:cs typeface="Tahoma"/>
              </a:rPr>
              <a:t>or </a:t>
            </a:r>
            <a:r>
              <a:rPr sz="1600" b="1" spc="60" dirty="0">
                <a:solidFill>
                  <a:srgbClr val="134F5C"/>
                </a:solidFill>
                <a:latin typeface="Tahoma"/>
                <a:cs typeface="Tahoma"/>
              </a:rPr>
              <a:t>mutual </a:t>
            </a:r>
            <a:r>
              <a:rPr sz="1600" b="1" spc="40" dirty="0">
                <a:solidFill>
                  <a:srgbClr val="134F5C"/>
                </a:solidFill>
                <a:latin typeface="Tahoma"/>
                <a:cs typeface="Tahoma"/>
              </a:rPr>
              <a:t>information </a:t>
            </a:r>
            <a:r>
              <a:rPr sz="1600" b="1" spc="45" dirty="0">
                <a:solidFill>
                  <a:srgbClr val="134F5C"/>
                </a:solidFill>
                <a:latin typeface="Tahoma"/>
                <a:cs typeface="Tahoma"/>
              </a:rPr>
              <a:t>measures </a:t>
            </a:r>
            <a:r>
              <a:rPr sz="1600" b="1" spc="5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65" dirty="0">
                <a:solidFill>
                  <a:srgbClr val="134F5C"/>
                </a:solidFill>
                <a:latin typeface="Tahoma"/>
                <a:cs typeface="Tahoma"/>
              </a:rPr>
              <a:t>how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100" dirty="0">
                <a:solidFill>
                  <a:srgbClr val="134F5C"/>
                </a:solidFill>
                <a:latin typeface="Tahoma"/>
                <a:cs typeface="Tahoma"/>
              </a:rPr>
              <a:t>much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40" dirty="0">
                <a:solidFill>
                  <a:srgbClr val="134F5C"/>
                </a:solidFill>
                <a:latin typeface="Tahoma"/>
                <a:cs typeface="Tahoma"/>
              </a:rPr>
              <a:t>information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134F5C"/>
                </a:solidFill>
                <a:latin typeface="Tahoma"/>
                <a:cs typeface="Tahoma"/>
              </a:rPr>
              <a:t>the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30" dirty="0">
                <a:solidFill>
                  <a:srgbClr val="134F5C"/>
                </a:solidFill>
                <a:latin typeface="Tahoma"/>
                <a:cs typeface="Tahoma"/>
              </a:rPr>
              <a:t>presence/absence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30" dirty="0">
                <a:solidFill>
                  <a:srgbClr val="134F5C"/>
                </a:solidFill>
                <a:latin typeface="Tahoma"/>
                <a:cs typeface="Tahoma"/>
              </a:rPr>
              <a:t>of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25" dirty="0">
                <a:solidFill>
                  <a:srgbClr val="134F5C"/>
                </a:solidFill>
                <a:latin typeface="Tahoma"/>
                <a:cs typeface="Tahoma"/>
              </a:rPr>
              <a:t>a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25" dirty="0">
                <a:solidFill>
                  <a:srgbClr val="134F5C"/>
                </a:solidFill>
                <a:latin typeface="Tahoma"/>
                <a:cs typeface="Tahoma"/>
              </a:rPr>
              <a:t>feature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45" dirty="0">
                <a:solidFill>
                  <a:srgbClr val="134F5C"/>
                </a:solidFill>
                <a:latin typeface="Tahoma"/>
                <a:cs typeface="Tahoma"/>
              </a:rPr>
              <a:t>contributes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30" dirty="0">
                <a:solidFill>
                  <a:srgbClr val="134F5C"/>
                </a:solidFill>
                <a:latin typeface="Tahoma"/>
                <a:cs typeface="Tahoma"/>
              </a:rPr>
              <a:t>to </a:t>
            </a:r>
            <a:r>
              <a:rPr sz="1600" b="1" spc="-45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75" dirty="0">
                <a:solidFill>
                  <a:srgbClr val="134F5C"/>
                </a:solidFill>
                <a:latin typeface="Tahoma"/>
                <a:cs typeface="Tahoma"/>
              </a:rPr>
              <a:t>making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134F5C"/>
                </a:solidFill>
                <a:latin typeface="Tahoma"/>
                <a:cs typeface="Tahoma"/>
              </a:rPr>
              <a:t>the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45" dirty="0">
                <a:solidFill>
                  <a:srgbClr val="134F5C"/>
                </a:solidFill>
                <a:latin typeface="Tahoma"/>
                <a:cs typeface="Tahoma"/>
              </a:rPr>
              <a:t>correct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50" dirty="0">
                <a:solidFill>
                  <a:srgbClr val="134F5C"/>
                </a:solidFill>
                <a:latin typeface="Tahoma"/>
                <a:cs typeface="Tahoma"/>
              </a:rPr>
              <a:t>prediction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70" dirty="0">
                <a:solidFill>
                  <a:srgbClr val="134F5C"/>
                </a:solidFill>
                <a:latin typeface="Tahoma"/>
                <a:cs typeface="Tahoma"/>
              </a:rPr>
              <a:t>on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134F5C"/>
                </a:solidFill>
                <a:latin typeface="Tahoma"/>
                <a:cs typeface="Tahoma"/>
              </a:rPr>
              <a:t>the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20" dirty="0">
                <a:solidFill>
                  <a:srgbClr val="134F5C"/>
                </a:solidFill>
                <a:latin typeface="Tahoma"/>
                <a:cs typeface="Tahoma"/>
              </a:rPr>
              <a:t>target.</a:t>
            </a:r>
            <a:endParaRPr sz="1600">
              <a:latin typeface="Tahoma"/>
              <a:cs typeface="Tahoma"/>
            </a:endParaRPr>
          </a:p>
          <a:p>
            <a:pPr marL="1140460">
              <a:lnSpc>
                <a:spcPct val="100000"/>
              </a:lnSpc>
              <a:spcBef>
                <a:spcPts val="1115"/>
              </a:spcBef>
            </a:pPr>
            <a:r>
              <a:rPr sz="1600" b="1" u="heavy" spc="6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ahoma"/>
                <a:cs typeface="Tahoma"/>
              </a:rPr>
              <a:t>Using</a:t>
            </a:r>
            <a:r>
              <a:rPr sz="1600" b="1" u="heavy" spc="-2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ahoma"/>
                <a:cs typeface="Tahoma"/>
              </a:rPr>
              <a:t> </a:t>
            </a:r>
            <a:r>
              <a:rPr sz="1600" b="1" u="heavy" spc="2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ahoma"/>
                <a:cs typeface="Tahoma"/>
              </a:rPr>
              <a:t>Information</a:t>
            </a:r>
            <a:r>
              <a:rPr sz="1600" b="1" u="heavy" spc="-2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ahoma"/>
                <a:cs typeface="Tahoma"/>
              </a:rPr>
              <a:t> </a:t>
            </a:r>
            <a:r>
              <a:rPr sz="1600" b="1" u="heavy" spc="3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ahoma"/>
                <a:cs typeface="Tahoma"/>
              </a:rPr>
              <a:t>Gain</a:t>
            </a:r>
            <a:r>
              <a:rPr sz="1600" b="1" u="heavy" spc="-2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ahoma"/>
                <a:cs typeface="Tahoma"/>
              </a:rPr>
              <a:t> </a:t>
            </a:r>
            <a:r>
              <a:rPr sz="1600" b="1" u="heavy" spc="3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ahoma"/>
                <a:cs typeface="Tahoma"/>
              </a:rPr>
              <a:t>Method:</a:t>
            </a:r>
            <a:r>
              <a:rPr sz="1600" b="1" spc="-2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600" b="1" spc="50" dirty="0">
                <a:solidFill>
                  <a:srgbClr val="134F5C"/>
                </a:solidFill>
                <a:latin typeface="Tahoma"/>
                <a:cs typeface="Tahoma"/>
              </a:rPr>
              <a:t>30columns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35" dirty="0">
                <a:solidFill>
                  <a:srgbClr val="134F5C"/>
                </a:solidFill>
                <a:latin typeface="Tahoma"/>
                <a:cs typeface="Tahoma"/>
              </a:rPr>
              <a:t>were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50" dirty="0">
                <a:solidFill>
                  <a:srgbClr val="134F5C"/>
                </a:solidFill>
                <a:latin typeface="Tahoma"/>
                <a:cs typeface="Tahoma"/>
              </a:rPr>
              <a:t>selected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>
              <a:latin typeface="Tahoma"/>
              <a:cs typeface="Tahoma"/>
            </a:endParaRPr>
          </a:p>
          <a:p>
            <a:pPr marL="550545" marR="5080" lvl="1" indent="-359410">
              <a:lnSpc>
                <a:spcPct val="114999"/>
              </a:lnSpc>
              <a:buFont typeface="Arial"/>
              <a:buChar char="●"/>
              <a:tabLst>
                <a:tab pos="550545" algn="l"/>
                <a:tab pos="551180" algn="l"/>
              </a:tabLst>
            </a:pPr>
            <a:r>
              <a:rPr sz="1700" b="1" u="heavy" spc="75" dirty="0">
                <a:solidFill>
                  <a:srgbClr val="123654"/>
                </a:solidFill>
                <a:uFill>
                  <a:solidFill>
                    <a:srgbClr val="123654"/>
                  </a:solidFill>
                </a:uFill>
                <a:latin typeface="Tahoma"/>
                <a:cs typeface="Tahoma"/>
              </a:rPr>
              <a:t>Random </a:t>
            </a:r>
            <a:r>
              <a:rPr sz="1700" b="1" u="heavy" spc="5" dirty="0">
                <a:solidFill>
                  <a:srgbClr val="123654"/>
                </a:solidFill>
                <a:uFill>
                  <a:solidFill>
                    <a:srgbClr val="123654"/>
                  </a:solidFill>
                </a:uFill>
                <a:latin typeface="Tahoma"/>
                <a:cs typeface="Tahoma"/>
              </a:rPr>
              <a:t>Forest:</a:t>
            </a:r>
            <a:r>
              <a:rPr sz="1700" b="1" spc="5" dirty="0">
                <a:solidFill>
                  <a:srgbClr val="123654"/>
                </a:solidFill>
                <a:latin typeface="Tahoma"/>
                <a:cs typeface="Tahoma"/>
              </a:rPr>
              <a:t> </a:t>
            </a:r>
            <a:r>
              <a:rPr sz="1600" b="1" spc="70" dirty="0">
                <a:solidFill>
                  <a:srgbClr val="134F5C"/>
                </a:solidFill>
                <a:latin typeface="Tahoma"/>
                <a:cs typeface="Tahoma"/>
              </a:rPr>
              <a:t>Random </a:t>
            </a:r>
            <a:r>
              <a:rPr sz="1600" b="1" spc="25" dirty="0">
                <a:solidFill>
                  <a:srgbClr val="134F5C"/>
                </a:solidFill>
                <a:latin typeface="Tahoma"/>
                <a:cs typeface="Tahoma"/>
              </a:rPr>
              <a:t>forests </a:t>
            </a:r>
            <a:r>
              <a:rPr sz="1600" b="1" spc="40" dirty="0">
                <a:solidFill>
                  <a:srgbClr val="134F5C"/>
                </a:solidFill>
                <a:latin typeface="Tahoma"/>
                <a:cs typeface="Tahoma"/>
              </a:rPr>
              <a:t>consist </a:t>
            </a:r>
            <a:r>
              <a:rPr sz="1600" b="1" spc="30" dirty="0">
                <a:solidFill>
                  <a:srgbClr val="134F5C"/>
                </a:solidFill>
                <a:latin typeface="Tahoma"/>
                <a:cs typeface="Tahoma"/>
              </a:rPr>
              <a:t>of </a:t>
            </a:r>
            <a:r>
              <a:rPr sz="1600" b="1" spc="-120" dirty="0">
                <a:solidFill>
                  <a:srgbClr val="134F5C"/>
                </a:solidFill>
                <a:latin typeface="Tahoma"/>
                <a:cs typeface="Tahoma"/>
              </a:rPr>
              <a:t>4-12 </a:t>
            </a:r>
            <a:r>
              <a:rPr sz="1600" b="1" spc="65" dirty="0">
                <a:solidFill>
                  <a:srgbClr val="134F5C"/>
                </a:solidFill>
                <a:latin typeface="Tahoma"/>
                <a:cs typeface="Tahoma"/>
              </a:rPr>
              <a:t>hundred </a:t>
            </a:r>
            <a:r>
              <a:rPr sz="1600" b="1" spc="50" dirty="0">
                <a:solidFill>
                  <a:srgbClr val="134F5C"/>
                </a:solidFill>
                <a:latin typeface="Tahoma"/>
                <a:cs typeface="Tahoma"/>
              </a:rPr>
              <a:t>decision </a:t>
            </a:r>
            <a:r>
              <a:rPr sz="1600" b="1" spc="10" dirty="0">
                <a:solidFill>
                  <a:srgbClr val="134F5C"/>
                </a:solidFill>
                <a:latin typeface="Tahoma"/>
                <a:cs typeface="Tahoma"/>
              </a:rPr>
              <a:t>trees, </a:t>
            </a:r>
            <a:r>
              <a:rPr sz="1600" b="1" spc="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60" dirty="0">
                <a:solidFill>
                  <a:srgbClr val="134F5C"/>
                </a:solidFill>
                <a:latin typeface="Tahoma"/>
                <a:cs typeface="Tahoma"/>
              </a:rPr>
              <a:t>each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30" dirty="0">
                <a:solidFill>
                  <a:srgbClr val="134F5C"/>
                </a:solidFill>
                <a:latin typeface="Tahoma"/>
                <a:cs typeface="Tahoma"/>
              </a:rPr>
              <a:t>of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80" dirty="0">
                <a:solidFill>
                  <a:srgbClr val="134F5C"/>
                </a:solidFill>
                <a:latin typeface="Tahoma"/>
                <a:cs typeface="Tahoma"/>
              </a:rPr>
              <a:t>them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50" dirty="0">
                <a:solidFill>
                  <a:srgbClr val="134F5C"/>
                </a:solidFill>
                <a:latin typeface="Tahoma"/>
                <a:cs typeface="Tahoma"/>
              </a:rPr>
              <a:t>built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20" dirty="0">
                <a:solidFill>
                  <a:srgbClr val="134F5C"/>
                </a:solidFill>
                <a:latin typeface="Tahoma"/>
                <a:cs typeface="Tahoma"/>
              </a:rPr>
              <a:t>over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25" dirty="0">
                <a:solidFill>
                  <a:srgbClr val="134F5C"/>
                </a:solidFill>
                <a:latin typeface="Tahoma"/>
                <a:cs typeface="Tahoma"/>
              </a:rPr>
              <a:t>a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65" dirty="0">
                <a:solidFill>
                  <a:srgbClr val="134F5C"/>
                </a:solidFill>
                <a:latin typeface="Tahoma"/>
                <a:cs typeface="Tahoma"/>
              </a:rPr>
              <a:t>random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35" dirty="0">
                <a:solidFill>
                  <a:srgbClr val="134F5C"/>
                </a:solidFill>
                <a:latin typeface="Tahoma"/>
                <a:cs typeface="Tahoma"/>
              </a:rPr>
              <a:t>extraction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30" dirty="0">
                <a:solidFill>
                  <a:srgbClr val="134F5C"/>
                </a:solidFill>
                <a:latin typeface="Tahoma"/>
                <a:cs typeface="Tahoma"/>
              </a:rPr>
              <a:t>of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134F5C"/>
                </a:solidFill>
                <a:latin typeface="Tahoma"/>
                <a:cs typeface="Tahoma"/>
              </a:rPr>
              <a:t>the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40" dirty="0">
                <a:solidFill>
                  <a:srgbClr val="134F5C"/>
                </a:solidFill>
                <a:latin typeface="Tahoma"/>
                <a:cs typeface="Tahoma"/>
              </a:rPr>
              <a:t>observations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80" dirty="0">
                <a:solidFill>
                  <a:srgbClr val="134F5C"/>
                </a:solidFill>
                <a:latin typeface="Tahoma"/>
                <a:cs typeface="Tahoma"/>
              </a:rPr>
              <a:t>from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134F5C"/>
                </a:solidFill>
                <a:latin typeface="Tahoma"/>
                <a:cs typeface="Tahoma"/>
              </a:rPr>
              <a:t>the </a:t>
            </a:r>
            <a:r>
              <a:rPr sz="1600" b="1" spc="-45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40" dirty="0">
                <a:solidFill>
                  <a:srgbClr val="134F5C"/>
                </a:solidFill>
                <a:latin typeface="Tahoma"/>
                <a:cs typeface="Tahoma"/>
              </a:rPr>
              <a:t>dataset </a:t>
            </a:r>
            <a:r>
              <a:rPr sz="1600" b="1" spc="70" dirty="0">
                <a:solidFill>
                  <a:srgbClr val="134F5C"/>
                </a:solidFill>
                <a:latin typeface="Tahoma"/>
                <a:cs typeface="Tahoma"/>
              </a:rPr>
              <a:t>and </a:t>
            </a:r>
            <a:r>
              <a:rPr sz="1600" b="1" spc="25" dirty="0">
                <a:solidFill>
                  <a:srgbClr val="134F5C"/>
                </a:solidFill>
                <a:latin typeface="Tahoma"/>
                <a:cs typeface="Tahoma"/>
              </a:rPr>
              <a:t>a </a:t>
            </a:r>
            <a:r>
              <a:rPr sz="1600" b="1" spc="65" dirty="0">
                <a:solidFill>
                  <a:srgbClr val="134F5C"/>
                </a:solidFill>
                <a:latin typeface="Tahoma"/>
                <a:cs typeface="Tahoma"/>
              </a:rPr>
              <a:t>random </a:t>
            </a:r>
            <a:r>
              <a:rPr sz="1600" b="1" spc="35" dirty="0">
                <a:solidFill>
                  <a:srgbClr val="134F5C"/>
                </a:solidFill>
                <a:latin typeface="Tahoma"/>
                <a:cs typeface="Tahoma"/>
              </a:rPr>
              <a:t>extraction </a:t>
            </a:r>
            <a:r>
              <a:rPr sz="1600" b="1" spc="30" dirty="0">
                <a:solidFill>
                  <a:srgbClr val="134F5C"/>
                </a:solidFill>
                <a:latin typeface="Tahoma"/>
                <a:cs typeface="Tahoma"/>
              </a:rPr>
              <a:t>of </a:t>
            </a:r>
            <a:r>
              <a:rPr sz="1600" b="1" spc="55" dirty="0">
                <a:solidFill>
                  <a:srgbClr val="134F5C"/>
                </a:solidFill>
                <a:latin typeface="Tahoma"/>
                <a:cs typeface="Tahoma"/>
              </a:rPr>
              <a:t>the </a:t>
            </a:r>
            <a:r>
              <a:rPr sz="1600" b="1" spc="15" dirty="0">
                <a:solidFill>
                  <a:srgbClr val="134F5C"/>
                </a:solidFill>
                <a:latin typeface="Tahoma"/>
                <a:cs typeface="Tahoma"/>
              </a:rPr>
              <a:t>features. </a:t>
            </a:r>
            <a:r>
              <a:rPr sz="1600" b="1" spc="35" dirty="0">
                <a:solidFill>
                  <a:srgbClr val="134F5C"/>
                </a:solidFill>
                <a:latin typeface="Tahoma"/>
                <a:cs typeface="Tahoma"/>
              </a:rPr>
              <a:t>Features </a:t>
            </a:r>
            <a:r>
              <a:rPr sz="1600" b="1" spc="40" dirty="0">
                <a:solidFill>
                  <a:srgbClr val="134F5C"/>
                </a:solidFill>
                <a:latin typeface="Tahoma"/>
                <a:cs typeface="Tahoma"/>
              </a:rPr>
              <a:t>that </a:t>
            </a:r>
            <a:r>
              <a:rPr sz="1600" b="1" spc="20" dirty="0">
                <a:solidFill>
                  <a:srgbClr val="134F5C"/>
                </a:solidFill>
                <a:latin typeface="Tahoma"/>
                <a:cs typeface="Tahoma"/>
              </a:rPr>
              <a:t>are </a:t>
            </a:r>
            <a:r>
              <a:rPr sz="1600" b="1" spc="2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50" dirty="0">
                <a:solidFill>
                  <a:srgbClr val="134F5C"/>
                </a:solidFill>
                <a:latin typeface="Tahoma"/>
                <a:cs typeface="Tahoma"/>
              </a:rPr>
              <a:t>selected </a:t>
            </a:r>
            <a:r>
              <a:rPr sz="1600" b="1" spc="30" dirty="0">
                <a:solidFill>
                  <a:srgbClr val="134F5C"/>
                </a:solidFill>
                <a:latin typeface="Tahoma"/>
                <a:cs typeface="Tahoma"/>
              </a:rPr>
              <a:t>at </a:t>
            </a:r>
            <a:r>
              <a:rPr sz="1600" b="1" spc="55" dirty="0">
                <a:solidFill>
                  <a:srgbClr val="134F5C"/>
                </a:solidFill>
                <a:latin typeface="Tahoma"/>
                <a:cs typeface="Tahoma"/>
              </a:rPr>
              <a:t>the </a:t>
            </a:r>
            <a:r>
              <a:rPr sz="1600" b="1" spc="50" dirty="0">
                <a:solidFill>
                  <a:srgbClr val="134F5C"/>
                </a:solidFill>
                <a:latin typeface="Tahoma"/>
                <a:cs typeface="Tahoma"/>
              </a:rPr>
              <a:t>top </a:t>
            </a:r>
            <a:r>
              <a:rPr sz="1600" b="1" spc="30" dirty="0">
                <a:solidFill>
                  <a:srgbClr val="134F5C"/>
                </a:solidFill>
                <a:latin typeface="Tahoma"/>
                <a:cs typeface="Tahoma"/>
              </a:rPr>
              <a:t>of </a:t>
            </a:r>
            <a:r>
              <a:rPr sz="1600" b="1" spc="55" dirty="0">
                <a:solidFill>
                  <a:srgbClr val="134F5C"/>
                </a:solidFill>
                <a:latin typeface="Tahoma"/>
                <a:cs typeface="Tahoma"/>
              </a:rPr>
              <a:t>the </a:t>
            </a:r>
            <a:r>
              <a:rPr sz="1600" b="1" spc="30" dirty="0">
                <a:solidFill>
                  <a:srgbClr val="134F5C"/>
                </a:solidFill>
                <a:latin typeface="Tahoma"/>
                <a:cs typeface="Tahoma"/>
              </a:rPr>
              <a:t>trees </a:t>
            </a:r>
            <a:r>
              <a:rPr sz="1600" b="1" spc="20" dirty="0">
                <a:solidFill>
                  <a:srgbClr val="134F5C"/>
                </a:solidFill>
                <a:latin typeface="Tahoma"/>
                <a:cs typeface="Tahoma"/>
              </a:rPr>
              <a:t>are </a:t>
            </a:r>
            <a:r>
              <a:rPr sz="1600" b="1" spc="40" dirty="0">
                <a:solidFill>
                  <a:srgbClr val="134F5C"/>
                </a:solidFill>
                <a:latin typeface="Tahoma"/>
                <a:cs typeface="Tahoma"/>
              </a:rPr>
              <a:t>in </a:t>
            </a:r>
            <a:r>
              <a:rPr sz="1600" b="1" spc="45" dirty="0">
                <a:solidFill>
                  <a:srgbClr val="134F5C"/>
                </a:solidFill>
                <a:latin typeface="Tahoma"/>
                <a:cs typeface="Tahoma"/>
              </a:rPr>
              <a:t>general </a:t>
            </a:r>
            <a:r>
              <a:rPr sz="1600" b="1" spc="60" dirty="0">
                <a:solidFill>
                  <a:srgbClr val="134F5C"/>
                </a:solidFill>
                <a:latin typeface="Tahoma"/>
                <a:cs typeface="Tahoma"/>
              </a:rPr>
              <a:t>more </a:t>
            </a:r>
            <a:r>
              <a:rPr sz="1600" b="1" spc="55" dirty="0">
                <a:solidFill>
                  <a:srgbClr val="134F5C"/>
                </a:solidFill>
                <a:latin typeface="Tahoma"/>
                <a:cs typeface="Tahoma"/>
              </a:rPr>
              <a:t>important than </a:t>
            </a:r>
            <a:r>
              <a:rPr sz="1600" b="1" spc="6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25" dirty="0">
                <a:solidFill>
                  <a:srgbClr val="134F5C"/>
                </a:solidFill>
                <a:latin typeface="Tahoma"/>
                <a:cs typeface="Tahoma"/>
              </a:rPr>
              <a:t>features </a:t>
            </a:r>
            <a:r>
              <a:rPr sz="1600" b="1" spc="40" dirty="0">
                <a:solidFill>
                  <a:srgbClr val="134F5C"/>
                </a:solidFill>
                <a:latin typeface="Tahoma"/>
                <a:cs typeface="Tahoma"/>
              </a:rPr>
              <a:t>that </a:t>
            </a:r>
            <a:r>
              <a:rPr sz="1600" b="1" spc="20" dirty="0">
                <a:solidFill>
                  <a:srgbClr val="134F5C"/>
                </a:solidFill>
                <a:latin typeface="Tahoma"/>
                <a:cs typeface="Tahoma"/>
              </a:rPr>
              <a:t>are </a:t>
            </a:r>
            <a:r>
              <a:rPr sz="1600" b="1" spc="50" dirty="0">
                <a:solidFill>
                  <a:srgbClr val="134F5C"/>
                </a:solidFill>
                <a:latin typeface="Tahoma"/>
                <a:cs typeface="Tahoma"/>
              </a:rPr>
              <a:t>selected </a:t>
            </a:r>
            <a:r>
              <a:rPr sz="1600" b="1" spc="30" dirty="0">
                <a:solidFill>
                  <a:srgbClr val="134F5C"/>
                </a:solidFill>
                <a:latin typeface="Tahoma"/>
                <a:cs typeface="Tahoma"/>
              </a:rPr>
              <a:t>at </a:t>
            </a:r>
            <a:r>
              <a:rPr sz="1600" b="1" spc="55" dirty="0">
                <a:solidFill>
                  <a:srgbClr val="134F5C"/>
                </a:solidFill>
                <a:latin typeface="Tahoma"/>
                <a:cs typeface="Tahoma"/>
              </a:rPr>
              <a:t>the </a:t>
            </a:r>
            <a:r>
              <a:rPr sz="1600" b="1" spc="80" dirty="0">
                <a:solidFill>
                  <a:srgbClr val="134F5C"/>
                </a:solidFill>
                <a:latin typeface="Tahoma"/>
                <a:cs typeface="Tahoma"/>
              </a:rPr>
              <a:t>end </a:t>
            </a:r>
            <a:r>
              <a:rPr sz="1600" b="1" spc="65" dirty="0">
                <a:solidFill>
                  <a:srgbClr val="134F5C"/>
                </a:solidFill>
                <a:latin typeface="Tahoma"/>
                <a:cs typeface="Tahoma"/>
              </a:rPr>
              <a:t>nodes </a:t>
            </a:r>
            <a:r>
              <a:rPr sz="1600" b="1" spc="30" dirty="0">
                <a:solidFill>
                  <a:srgbClr val="134F5C"/>
                </a:solidFill>
                <a:latin typeface="Tahoma"/>
                <a:cs typeface="Tahoma"/>
              </a:rPr>
              <a:t>of </a:t>
            </a:r>
            <a:r>
              <a:rPr sz="1600" b="1" spc="55" dirty="0">
                <a:solidFill>
                  <a:srgbClr val="134F5C"/>
                </a:solidFill>
                <a:latin typeface="Tahoma"/>
                <a:cs typeface="Tahoma"/>
              </a:rPr>
              <a:t>the </a:t>
            </a:r>
            <a:r>
              <a:rPr sz="1600" b="1" spc="10" dirty="0">
                <a:solidFill>
                  <a:srgbClr val="134F5C"/>
                </a:solidFill>
                <a:latin typeface="Tahoma"/>
                <a:cs typeface="Tahoma"/>
              </a:rPr>
              <a:t>trees, </a:t>
            </a:r>
            <a:r>
              <a:rPr sz="1600" b="1" spc="25" dirty="0">
                <a:solidFill>
                  <a:srgbClr val="134F5C"/>
                </a:solidFill>
                <a:latin typeface="Tahoma"/>
                <a:cs typeface="Tahoma"/>
              </a:rPr>
              <a:t>as </a:t>
            </a:r>
            <a:r>
              <a:rPr sz="1600" b="1" spc="40" dirty="0">
                <a:solidFill>
                  <a:srgbClr val="134F5C"/>
                </a:solidFill>
                <a:latin typeface="Tahoma"/>
                <a:cs typeface="Tahoma"/>
              </a:rPr>
              <a:t>generally </a:t>
            </a:r>
            <a:r>
              <a:rPr sz="1600" b="1" spc="55" dirty="0">
                <a:solidFill>
                  <a:srgbClr val="134F5C"/>
                </a:solidFill>
                <a:latin typeface="Tahoma"/>
                <a:cs typeface="Tahoma"/>
              </a:rPr>
              <a:t>the </a:t>
            </a:r>
            <a:r>
              <a:rPr sz="1600" b="1" spc="-45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50" dirty="0">
                <a:solidFill>
                  <a:srgbClr val="134F5C"/>
                </a:solidFill>
                <a:latin typeface="Tahoma"/>
                <a:cs typeface="Tahoma"/>
              </a:rPr>
              <a:t>top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25" dirty="0">
                <a:solidFill>
                  <a:srgbClr val="134F5C"/>
                </a:solidFill>
                <a:latin typeface="Tahoma"/>
                <a:cs typeface="Tahoma"/>
              </a:rPr>
              <a:t>splits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40" dirty="0">
                <a:solidFill>
                  <a:srgbClr val="134F5C"/>
                </a:solidFill>
                <a:latin typeface="Tahoma"/>
                <a:cs typeface="Tahoma"/>
              </a:rPr>
              <a:t>lead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30" dirty="0">
                <a:solidFill>
                  <a:srgbClr val="134F5C"/>
                </a:solidFill>
                <a:latin typeface="Tahoma"/>
                <a:cs typeface="Tahoma"/>
              </a:rPr>
              <a:t>to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60" dirty="0">
                <a:solidFill>
                  <a:srgbClr val="134F5C"/>
                </a:solidFill>
                <a:latin typeface="Tahoma"/>
                <a:cs typeface="Tahoma"/>
              </a:rPr>
              <a:t>bigger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40" dirty="0">
                <a:solidFill>
                  <a:srgbClr val="134F5C"/>
                </a:solidFill>
                <a:latin typeface="Tahoma"/>
                <a:cs typeface="Tahoma"/>
              </a:rPr>
              <a:t>information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25" dirty="0">
                <a:solidFill>
                  <a:srgbClr val="134F5C"/>
                </a:solidFill>
                <a:latin typeface="Tahoma"/>
                <a:cs typeface="Tahoma"/>
              </a:rPr>
              <a:t>gains.</a:t>
            </a:r>
            <a:endParaRPr sz="1600">
              <a:latin typeface="Tahoma"/>
              <a:cs typeface="Tahoma"/>
            </a:endParaRPr>
          </a:p>
          <a:p>
            <a:pPr marL="1641475">
              <a:lnSpc>
                <a:spcPct val="100000"/>
              </a:lnSpc>
              <a:spcBef>
                <a:spcPts val="1115"/>
              </a:spcBef>
            </a:pPr>
            <a:r>
              <a:rPr sz="1600" b="1" u="heavy" spc="6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ahoma"/>
                <a:cs typeface="Tahoma"/>
              </a:rPr>
              <a:t>Using</a:t>
            </a:r>
            <a:r>
              <a:rPr sz="1600" b="1" u="heavy" spc="-2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ahoma"/>
                <a:cs typeface="Tahoma"/>
              </a:rPr>
              <a:t> </a:t>
            </a:r>
            <a:r>
              <a:rPr sz="1600" b="1" u="heavy" spc="7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ahoma"/>
                <a:cs typeface="Tahoma"/>
              </a:rPr>
              <a:t>Random</a:t>
            </a:r>
            <a:r>
              <a:rPr sz="1600" b="1" u="heavy" spc="-2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ahoma"/>
                <a:cs typeface="Tahoma"/>
              </a:rPr>
              <a:t> </a:t>
            </a:r>
            <a:r>
              <a:rPr sz="1600" b="1" u="heavy" spc="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ahoma"/>
                <a:cs typeface="Tahoma"/>
              </a:rPr>
              <a:t>Forest:</a:t>
            </a:r>
            <a:r>
              <a:rPr sz="1600" b="1" spc="-2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600" b="1" spc="-5" dirty="0">
                <a:solidFill>
                  <a:srgbClr val="134F5C"/>
                </a:solidFill>
                <a:latin typeface="Tahoma"/>
                <a:cs typeface="Tahoma"/>
              </a:rPr>
              <a:t>30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65" dirty="0">
                <a:solidFill>
                  <a:srgbClr val="134F5C"/>
                </a:solidFill>
                <a:latin typeface="Tahoma"/>
                <a:cs typeface="Tahoma"/>
              </a:rPr>
              <a:t>columns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35" dirty="0">
                <a:solidFill>
                  <a:srgbClr val="134F5C"/>
                </a:solidFill>
                <a:latin typeface="Tahoma"/>
                <a:cs typeface="Tahoma"/>
              </a:rPr>
              <a:t>were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50" dirty="0">
                <a:solidFill>
                  <a:srgbClr val="134F5C"/>
                </a:solidFill>
                <a:latin typeface="Tahoma"/>
                <a:cs typeface="Tahoma"/>
              </a:rPr>
              <a:t>selected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9EE5DF-AF41-43CB-BFBD-DFAC7812D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0" y="0"/>
            <a:ext cx="1047135" cy="70110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7499" y="222234"/>
            <a:ext cx="68199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100"/>
              </a:spcBef>
              <a:buFont typeface="MS PGothic"/>
              <a:buChar char="➢"/>
              <a:tabLst>
                <a:tab pos="621665" algn="l"/>
                <a:tab pos="622300" algn="l"/>
              </a:tabLst>
            </a:pPr>
            <a:r>
              <a:rPr sz="3000" b="1" spc="110" dirty="0">
                <a:solidFill>
                  <a:srgbClr val="CC0000"/>
                </a:solidFill>
                <a:latin typeface="Tahoma"/>
                <a:cs typeface="Tahoma"/>
              </a:rPr>
              <a:t>Other</a:t>
            </a:r>
            <a:r>
              <a:rPr sz="3000" b="1" spc="-5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3000" b="1" spc="75" dirty="0">
                <a:solidFill>
                  <a:srgbClr val="CC0000"/>
                </a:solidFill>
                <a:latin typeface="Tahoma"/>
                <a:cs typeface="Tahoma"/>
              </a:rPr>
              <a:t>Feature</a:t>
            </a:r>
            <a:r>
              <a:rPr sz="3000" b="1" spc="-4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3000" b="1" spc="85" dirty="0">
                <a:solidFill>
                  <a:srgbClr val="CC0000"/>
                </a:solidFill>
                <a:latin typeface="Tahoma"/>
                <a:cs typeface="Tahoma"/>
              </a:rPr>
              <a:t>Selection</a:t>
            </a:r>
            <a:r>
              <a:rPr sz="3000" b="1" spc="-5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3000" b="1" spc="45" dirty="0">
                <a:solidFill>
                  <a:srgbClr val="CC0000"/>
                </a:solidFill>
                <a:latin typeface="Tahoma"/>
                <a:cs typeface="Tahoma"/>
              </a:rPr>
              <a:t>Techn.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45600" y="974874"/>
            <a:ext cx="8453120" cy="1806575"/>
          </a:xfrm>
          <a:prstGeom prst="rect">
            <a:avLst/>
          </a:prstGeom>
          <a:ln w="28574">
            <a:solidFill>
              <a:srgbClr val="CC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Times New Roman"/>
              <a:cs typeface="Times New Roman"/>
            </a:endParaRPr>
          </a:p>
          <a:p>
            <a:pPr marL="287655" indent="-202565">
              <a:lnSpc>
                <a:spcPct val="100000"/>
              </a:lnSpc>
              <a:buClr>
                <a:srgbClr val="123654"/>
              </a:buClr>
              <a:buAutoNum type="arabicPeriod"/>
              <a:tabLst>
                <a:tab pos="288290" algn="l"/>
              </a:tabLst>
            </a:pPr>
            <a:r>
              <a:rPr sz="1700" b="1" u="heavy" spc="4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ahoma"/>
                <a:cs typeface="Tahoma"/>
              </a:rPr>
              <a:t>Usi</a:t>
            </a:r>
            <a:r>
              <a:rPr sz="1700" b="1" u="heavy" spc="6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ahoma"/>
                <a:cs typeface="Tahoma"/>
              </a:rPr>
              <a:t>n</a:t>
            </a:r>
            <a:r>
              <a:rPr sz="1700" b="1" u="heavy" spc="12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ahoma"/>
                <a:cs typeface="Tahoma"/>
              </a:rPr>
              <a:t>g</a:t>
            </a:r>
            <a:r>
              <a:rPr sz="1700" b="1" u="heavy" spc="-2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ahoma"/>
                <a:cs typeface="Tahoma"/>
              </a:rPr>
              <a:t> </a:t>
            </a:r>
            <a:r>
              <a:rPr sz="1700" b="1" u="heavy" spc="9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ahoma"/>
                <a:cs typeface="Tahoma"/>
              </a:rPr>
              <a:t>V</a:t>
            </a:r>
            <a:r>
              <a:rPr sz="1700" b="1" u="heavy" spc="-8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ahoma"/>
                <a:cs typeface="Tahoma"/>
              </a:rPr>
              <a:t>IF</a:t>
            </a:r>
            <a:r>
              <a:rPr sz="1700" b="1" u="heavy" spc="-8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ahoma"/>
                <a:cs typeface="Tahoma"/>
              </a:rPr>
              <a:t>-</a:t>
            </a:r>
            <a:r>
              <a:rPr sz="1700" b="1" u="heavy" spc="-2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ahoma"/>
                <a:cs typeface="Tahoma"/>
              </a:rPr>
              <a:t> </a:t>
            </a:r>
            <a:r>
              <a:rPr sz="1700" b="1" u="heavy" spc="-1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ahoma"/>
                <a:cs typeface="Tahoma"/>
              </a:rPr>
              <a:t>7</a:t>
            </a:r>
            <a:r>
              <a:rPr sz="1700" b="1" u="heavy" spc="-42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ahoma"/>
                <a:cs typeface="Tahoma"/>
              </a:rPr>
              <a:t>1</a:t>
            </a:r>
            <a:r>
              <a:rPr sz="1700" b="1" spc="-2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700" b="1" u="heavy" spc="90" dirty="0">
                <a:solidFill>
                  <a:srgbClr val="123654"/>
                </a:solidFill>
                <a:uFill>
                  <a:solidFill>
                    <a:srgbClr val="123654"/>
                  </a:solidFill>
                </a:uFill>
                <a:latin typeface="Tahoma"/>
                <a:cs typeface="Tahoma"/>
              </a:rPr>
              <a:t>c</a:t>
            </a:r>
            <a:r>
              <a:rPr sz="1700" b="1" u="heavy" spc="75" dirty="0">
                <a:solidFill>
                  <a:srgbClr val="123654"/>
                </a:solidFill>
                <a:uFill>
                  <a:solidFill>
                    <a:srgbClr val="123654"/>
                  </a:solidFill>
                </a:uFill>
                <a:latin typeface="Tahoma"/>
                <a:cs typeface="Tahoma"/>
              </a:rPr>
              <a:t>olumn</a:t>
            </a:r>
            <a:r>
              <a:rPr sz="1700" b="1" u="heavy" spc="25" dirty="0">
                <a:solidFill>
                  <a:srgbClr val="123654"/>
                </a:solidFill>
                <a:uFill>
                  <a:solidFill>
                    <a:srgbClr val="123654"/>
                  </a:solidFill>
                </a:uFill>
                <a:latin typeface="Tahoma"/>
                <a:cs typeface="Tahoma"/>
              </a:rPr>
              <a:t>s</a:t>
            </a:r>
            <a:r>
              <a:rPr sz="1700" b="1" u="heavy" spc="-20" dirty="0">
                <a:solidFill>
                  <a:srgbClr val="123654"/>
                </a:solidFill>
                <a:uFill>
                  <a:solidFill>
                    <a:srgbClr val="123654"/>
                  </a:solidFill>
                </a:uFill>
                <a:latin typeface="Tahoma"/>
                <a:cs typeface="Tahoma"/>
              </a:rPr>
              <a:t> </a:t>
            </a:r>
            <a:r>
              <a:rPr sz="1700" b="1" u="heavy" spc="55" dirty="0">
                <a:solidFill>
                  <a:srgbClr val="123654"/>
                </a:solidFill>
                <a:uFill>
                  <a:solidFill>
                    <a:srgbClr val="123654"/>
                  </a:solidFill>
                </a:uFill>
                <a:latin typeface="Tahoma"/>
                <a:cs typeface="Tahoma"/>
              </a:rPr>
              <a:t>w</a:t>
            </a:r>
            <a:r>
              <a:rPr sz="1700" b="1" u="heavy" spc="30" dirty="0">
                <a:solidFill>
                  <a:srgbClr val="123654"/>
                </a:solidFill>
                <a:uFill>
                  <a:solidFill>
                    <a:srgbClr val="123654"/>
                  </a:solidFill>
                </a:uFill>
                <a:latin typeface="Tahoma"/>
                <a:cs typeface="Tahoma"/>
              </a:rPr>
              <a:t>e</a:t>
            </a:r>
            <a:r>
              <a:rPr sz="1700" b="1" u="heavy" spc="5" dirty="0">
                <a:solidFill>
                  <a:srgbClr val="123654"/>
                </a:solidFill>
                <a:uFill>
                  <a:solidFill>
                    <a:srgbClr val="123654"/>
                  </a:solidFill>
                </a:uFill>
                <a:latin typeface="Tahoma"/>
                <a:cs typeface="Tahoma"/>
              </a:rPr>
              <a:t>r</a:t>
            </a:r>
            <a:r>
              <a:rPr sz="1700" b="1" u="heavy" spc="60" dirty="0">
                <a:solidFill>
                  <a:srgbClr val="123654"/>
                </a:solidFill>
                <a:uFill>
                  <a:solidFill>
                    <a:srgbClr val="123654"/>
                  </a:solidFill>
                </a:uFill>
                <a:latin typeface="Tahoma"/>
                <a:cs typeface="Tahoma"/>
              </a:rPr>
              <a:t>e</a:t>
            </a:r>
            <a:r>
              <a:rPr sz="1700" b="1" u="heavy" spc="-20" dirty="0">
                <a:solidFill>
                  <a:srgbClr val="123654"/>
                </a:solidFill>
                <a:uFill>
                  <a:solidFill>
                    <a:srgbClr val="123654"/>
                  </a:solidFill>
                </a:uFill>
                <a:latin typeface="Tahoma"/>
                <a:cs typeface="Tahoma"/>
              </a:rPr>
              <a:t> </a:t>
            </a:r>
            <a:r>
              <a:rPr sz="1700" b="1" u="heavy" spc="50" dirty="0">
                <a:solidFill>
                  <a:srgbClr val="123654"/>
                </a:solidFill>
                <a:uFill>
                  <a:solidFill>
                    <a:srgbClr val="123654"/>
                  </a:solidFill>
                </a:uFill>
                <a:latin typeface="Tahoma"/>
                <a:cs typeface="Tahoma"/>
              </a:rPr>
              <a:t>sele</a:t>
            </a:r>
            <a:r>
              <a:rPr sz="1700" b="1" u="heavy" spc="60" dirty="0">
                <a:solidFill>
                  <a:srgbClr val="123654"/>
                </a:solidFill>
                <a:uFill>
                  <a:solidFill>
                    <a:srgbClr val="123654"/>
                  </a:solidFill>
                </a:uFill>
                <a:latin typeface="Tahoma"/>
                <a:cs typeface="Tahoma"/>
              </a:rPr>
              <a:t>c</a:t>
            </a:r>
            <a:r>
              <a:rPr sz="1700" b="1" u="heavy" dirty="0">
                <a:solidFill>
                  <a:srgbClr val="123654"/>
                </a:solidFill>
                <a:uFill>
                  <a:solidFill>
                    <a:srgbClr val="123654"/>
                  </a:solidFill>
                </a:uFill>
                <a:latin typeface="Tahoma"/>
                <a:cs typeface="Tahoma"/>
              </a:rPr>
              <a:t>t</a:t>
            </a:r>
            <a:r>
              <a:rPr sz="1700" b="1" u="heavy" spc="25" dirty="0">
                <a:solidFill>
                  <a:srgbClr val="123654"/>
                </a:solidFill>
                <a:uFill>
                  <a:solidFill>
                    <a:srgbClr val="123654"/>
                  </a:solidFill>
                </a:uFill>
                <a:latin typeface="Tahoma"/>
                <a:cs typeface="Tahoma"/>
              </a:rPr>
              <a:t>ed.</a:t>
            </a:r>
            <a:endParaRPr sz="1700">
              <a:latin typeface="Tahoma"/>
              <a:cs typeface="Tahoma"/>
            </a:endParaRPr>
          </a:p>
          <a:p>
            <a:pPr marL="332740" indent="-247650">
              <a:lnSpc>
                <a:spcPct val="100000"/>
              </a:lnSpc>
              <a:spcBef>
                <a:spcPts val="305"/>
              </a:spcBef>
              <a:buClr>
                <a:srgbClr val="123654"/>
              </a:buClr>
              <a:buAutoNum type="arabicPeriod"/>
              <a:tabLst>
                <a:tab pos="333375" algn="l"/>
              </a:tabLst>
            </a:pPr>
            <a:r>
              <a:rPr sz="1700" b="1" u="heavy" spc="4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ahoma"/>
                <a:cs typeface="Tahoma"/>
              </a:rPr>
              <a:t>Usi</a:t>
            </a:r>
            <a:r>
              <a:rPr sz="1700" b="1" u="heavy" spc="6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ahoma"/>
                <a:cs typeface="Tahoma"/>
              </a:rPr>
              <a:t>n</a:t>
            </a:r>
            <a:r>
              <a:rPr sz="1700" b="1" u="heavy" spc="12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ahoma"/>
                <a:cs typeface="Tahoma"/>
              </a:rPr>
              <a:t>g</a:t>
            </a:r>
            <a:r>
              <a:rPr sz="1700" b="1" u="heavy" spc="-2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ahoma"/>
                <a:cs typeface="Tahoma"/>
              </a:rPr>
              <a:t> </a:t>
            </a:r>
            <a:r>
              <a:rPr sz="1700" b="1" u="heavy" spc="9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ahoma"/>
                <a:cs typeface="Tahoma"/>
              </a:rPr>
              <a:t>V</a:t>
            </a:r>
            <a:r>
              <a:rPr sz="1700" b="1" u="heavy" spc="-26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ahoma"/>
                <a:cs typeface="Tahoma"/>
              </a:rPr>
              <a:t>I</a:t>
            </a:r>
            <a:r>
              <a:rPr sz="1700" b="1" u="heavy" spc="9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ahoma"/>
                <a:cs typeface="Tahoma"/>
              </a:rPr>
              <a:t>F</a:t>
            </a:r>
            <a:r>
              <a:rPr sz="1700" b="1" u="heavy" spc="-2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ahoma"/>
                <a:cs typeface="Tahoma"/>
              </a:rPr>
              <a:t> </a:t>
            </a:r>
            <a:r>
              <a:rPr sz="1700" b="1" u="heavy" spc="5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ahoma"/>
                <a:cs typeface="Tahoma"/>
              </a:rPr>
              <a:t>a</a:t>
            </a:r>
            <a:r>
              <a:rPr sz="1700" b="1" u="heavy" spc="7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ahoma"/>
                <a:cs typeface="Tahoma"/>
              </a:rPr>
              <a:t>n</a:t>
            </a:r>
            <a:r>
              <a:rPr sz="1700" b="1" u="heavy" spc="10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ahoma"/>
                <a:cs typeface="Tahoma"/>
              </a:rPr>
              <a:t>d</a:t>
            </a:r>
            <a:r>
              <a:rPr sz="1700" b="1" u="heavy" spc="-2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ahoma"/>
                <a:cs typeface="Tahoma"/>
              </a:rPr>
              <a:t> </a:t>
            </a:r>
            <a:r>
              <a:rPr sz="1700" b="1" u="heavy" spc="5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ahoma"/>
                <a:cs typeface="Tahoma"/>
              </a:rPr>
              <a:t>p</a:t>
            </a:r>
            <a:r>
              <a:rPr sz="1700" b="1" u="heavy" spc="-26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ahoma"/>
                <a:cs typeface="Tahoma"/>
              </a:rPr>
              <a:t>_</a:t>
            </a:r>
            <a:r>
              <a:rPr sz="1700" b="1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ahoma"/>
                <a:cs typeface="Tahoma"/>
              </a:rPr>
              <a:t>v</a:t>
            </a:r>
            <a:r>
              <a:rPr sz="1700" b="1" u="heavy" spc="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ahoma"/>
                <a:cs typeface="Tahoma"/>
              </a:rPr>
              <a:t>alues(logit)</a:t>
            </a:r>
            <a:r>
              <a:rPr sz="1700" b="1" spc="-3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700" b="1" u="heavy" spc="-420" dirty="0">
                <a:solidFill>
                  <a:srgbClr val="123654"/>
                </a:solidFill>
                <a:uFill>
                  <a:solidFill>
                    <a:srgbClr val="123654"/>
                  </a:solidFill>
                </a:uFill>
                <a:latin typeface="Tahoma"/>
                <a:cs typeface="Tahoma"/>
              </a:rPr>
              <a:t>1</a:t>
            </a:r>
            <a:r>
              <a:rPr sz="1700" b="1" u="heavy" spc="85" dirty="0">
                <a:solidFill>
                  <a:srgbClr val="123654"/>
                </a:solidFill>
                <a:uFill>
                  <a:solidFill>
                    <a:srgbClr val="123654"/>
                  </a:solidFill>
                </a:uFill>
                <a:latin typeface="Tahoma"/>
                <a:cs typeface="Tahoma"/>
              </a:rPr>
              <a:t>4</a:t>
            </a:r>
            <a:r>
              <a:rPr sz="1700" b="1" u="heavy" spc="-20" dirty="0">
                <a:solidFill>
                  <a:srgbClr val="123654"/>
                </a:solidFill>
                <a:uFill>
                  <a:solidFill>
                    <a:srgbClr val="123654"/>
                  </a:solidFill>
                </a:uFill>
                <a:latin typeface="Tahoma"/>
                <a:cs typeface="Tahoma"/>
              </a:rPr>
              <a:t> </a:t>
            </a:r>
            <a:r>
              <a:rPr sz="1700" b="1" u="heavy" spc="55" dirty="0">
                <a:solidFill>
                  <a:srgbClr val="123654"/>
                </a:solidFill>
                <a:uFill>
                  <a:solidFill>
                    <a:srgbClr val="123654"/>
                  </a:solidFill>
                </a:uFill>
                <a:latin typeface="Tahoma"/>
                <a:cs typeface="Tahoma"/>
              </a:rPr>
              <a:t>w</a:t>
            </a:r>
            <a:r>
              <a:rPr sz="1700" b="1" u="heavy" spc="30" dirty="0">
                <a:solidFill>
                  <a:srgbClr val="123654"/>
                </a:solidFill>
                <a:uFill>
                  <a:solidFill>
                    <a:srgbClr val="123654"/>
                  </a:solidFill>
                </a:uFill>
                <a:latin typeface="Tahoma"/>
                <a:cs typeface="Tahoma"/>
              </a:rPr>
              <a:t>e</a:t>
            </a:r>
            <a:r>
              <a:rPr sz="1700" b="1" u="heavy" spc="5" dirty="0">
                <a:solidFill>
                  <a:srgbClr val="123654"/>
                </a:solidFill>
                <a:uFill>
                  <a:solidFill>
                    <a:srgbClr val="123654"/>
                  </a:solidFill>
                </a:uFill>
                <a:latin typeface="Tahoma"/>
                <a:cs typeface="Tahoma"/>
              </a:rPr>
              <a:t>r</a:t>
            </a:r>
            <a:r>
              <a:rPr sz="1700" b="1" u="heavy" spc="60" dirty="0">
                <a:solidFill>
                  <a:srgbClr val="123654"/>
                </a:solidFill>
                <a:uFill>
                  <a:solidFill>
                    <a:srgbClr val="123654"/>
                  </a:solidFill>
                </a:uFill>
                <a:latin typeface="Tahoma"/>
                <a:cs typeface="Tahoma"/>
              </a:rPr>
              <a:t>e</a:t>
            </a:r>
            <a:r>
              <a:rPr sz="1700" b="1" u="heavy" spc="-20" dirty="0">
                <a:solidFill>
                  <a:srgbClr val="123654"/>
                </a:solidFill>
                <a:uFill>
                  <a:solidFill>
                    <a:srgbClr val="123654"/>
                  </a:solidFill>
                </a:uFill>
                <a:latin typeface="Tahoma"/>
                <a:cs typeface="Tahoma"/>
              </a:rPr>
              <a:t> </a:t>
            </a:r>
            <a:r>
              <a:rPr sz="1700" b="1" u="heavy" spc="50" dirty="0">
                <a:solidFill>
                  <a:srgbClr val="123654"/>
                </a:solidFill>
                <a:uFill>
                  <a:solidFill>
                    <a:srgbClr val="123654"/>
                  </a:solidFill>
                </a:uFill>
                <a:latin typeface="Tahoma"/>
                <a:cs typeface="Tahoma"/>
              </a:rPr>
              <a:t>sele</a:t>
            </a:r>
            <a:r>
              <a:rPr sz="1700" b="1" u="heavy" spc="60" dirty="0">
                <a:solidFill>
                  <a:srgbClr val="123654"/>
                </a:solidFill>
                <a:uFill>
                  <a:solidFill>
                    <a:srgbClr val="123654"/>
                  </a:solidFill>
                </a:uFill>
                <a:latin typeface="Tahoma"/>
                <a:cs typeface="Tahoma"/>
              </a:rPr>
              <a:t>c</a:t>
            </a:r>
            <a:r>
              <a:rPr sz="1700" b="1" u="heavy" dirty="0">
                <a:solidFill>
                  <a:srgbClr val="123654"/>
                </a:solidFill>
                <a:uFill>
                  <a:solidFill>
                    <a:srgbClr val="123654"/>
                  </a:solidFill>
                </a:uFill>
                <a:latin typeface="Tahoma"/>
                <a:cs typeface="Tahoma"/>
              </a:rPr>
              <a:t>t</a:t>
            </a:r>
            <a:r>
              <a:rPr sz="1700" b="1" u="heavy" spc="25" dirty="0">
                <a:solidFill>
                  <a:srgbClr val="123654"/>
                </a:solidFill>
                <a:uFill>
                  <a:solidFill>
                    <a:srgbClr val="123654"/>
                  </a:solidFill>
                </a:uFill>
                <a:latin typeface="Tahoma"/>
                <a:cs typeface="Tahoma"/>
              </a:rPr>
              <a:t>ed.</a:t>
            </a:r>
            <a:endParaRPr sz="1700">
              <a:latin typeface="Tahoma"/>
              <a:cs typeface="Tahoma"/>
            </a:endParaRPr>
          </a:p>
          <a:p>
            <a:pPr marL="330835" indent="-245745">
              <a:lnSpc>
                <a:spcPct val="100000"/>
              </a:lnSpc>
              <a:spcBef>
                <a:spcPts val="305"/>
              </a:spcBef>
              <a:buClr>
                <a:srgbClr val="123654"/>
              </a:buClr>
              <a:buAutoNum type="arabicPeriod"/>
              <a:tabLst>
                <a:tab pos="331470" algn="l"/>
              </a:tabLst>
            </a:pPr>
            <a:r>
              <a:rPr sz="1700" b="1" u="heavy" spc="6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ahoma"/>
                <a:cs typeface="Tahoma"/>
              </a:rPr>
              <a:t>Using</a:t>
            </a:r>
            <a:r>
              <a:rPr sz="1700" b="1" u="heavy" spc="-2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ahoma"/>
                <a:cs typeface="Tahoma"/>
              </a:rPr>
              <a:t> </a:t>
            </a:r>
            <a:r>
              <a:rPr sz="1700" b="1" u="heavy" spc="-1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ahoma"/>
                <a:cs typeface="Tahoma"/>
              </a:rPr>
              <a:t>p_values-</a:t>
            </a:r>
            <a:r>
              <a:rPr sz="1700" b="1" u="heavy" spc="-2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ahoma"/>
                <a:cs typeface="Tahoma"/>
              </a:rPr>
              <a:t> </a:t>
            </a:r>
            <a:r>
              <a:rPr sz="1700" b="1" u="heavy" spc="5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ahoma"/>
                <a:cs typeface="Tahoma"/>
              </a:rPr>
              <a:t>OLS</a:t>
            </a:r>
            <a:r>
              <a:rPr sz="1700" b="1" u="heavy" spc="-2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ahoma"/>
                <a:cs typeface="Tahoma"/>
              </a:rPr>
              <a:t> </a:t>
            </a:r>
            <a:r>
              <a:rPr sz="1700" b="1" u="heavy" spc="-8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ahoma"/>
                <a:cs typeface="Tahoma"/>
              </a:rPr>
              <a:t>32</a:t>
            </a:r>
            <a:r>
              <a:rPr sz="1700" b="1" spc="-35" dirty="0">
                <a:solidFill>
                  <a:srgbClr val="123654"/>
                </a:solidFill>
                <a:latin typeface="Tahoma"/>
                <a:cs typeface="Tahoma"/>
              </a:rPr>
              <a:t> </a:t>
            </a:r>
            <a:r>
              <a:rPr sz="1700" b="1" u="heavy" spc="40" dirty="0">
                <a:solidFill>
                  <a:srgbClr val="123654"/>
                </a:solidFill>
                <a:uFill>
                  <a:solidFill>
                    <a:srgbClr val="123654"/>
                  </a:solidFill>
                </a:uFill>
                <a:latin typeface="Tahoma"/>
                <a:cs typeface="Tahoma"/>
              </a:rPr>
              <a:t>were</a:t>
            </a:r>
            <a:r>
              <a:rPr sz="1700" b="1" u="heavy" spc="-25" dirty="0">
                <a:solidFill>
                  <a:srgbClr val="123654"/>
                </a:solidFill>
                <a:uFill>
                  <a:solidFill>
                    <a:srgbClr val="123654"/>
                  </a:solidFill>
                </a:uFill>
                <a:latin typeface="Tahoma"/>
                <a:cs typeface="Tahoma"/>
              </a:rPr>
              <a:t> </a:t>
            </a:r>
            <a:r>
              <a:rPr sz="1700" b="1" u="heavy" spc="35" dirty="0">
                <a:solidFill>
                  <a:srgbClr val="123654"/>
                </a:solidFill>
                <a:uFill>
                  <a:solidFill>
                    <a:srgbClr val="123654"/>
                  </a:solidFill>
                </a:uFill>
                <a:latin typeface="Tahoma"/>
                <a:cs typeface="Tahoma"/>
              </a:rPr>
              <a:t>selected.</a:t>
            </a:r>
            <a:endParaRPr sz="1700">
              <a:latin typeface="Tahoma"/>
              <a:cs typeface="Tahoma"/>
            </a:endParaRPr>
          </a:p>
          <a:p>
            <a:pPr marL="356235" indent="-271145">
              <a:lnSpc>
                <a:spcPct val="100000"/>
              </a:lnSpc>
              <a:spcBef>
                <a:spcPts val="309"/>
              </a:spcBef>
              <a:buClr>
                <a:srgbClr val="123654"/>
              </a:buClr>
              <a:buAutoNum type="arabicPeriod"/>
              <a:tabLst>
                <a:tab pos="356870" algn="l"/>
              </a:tabLst>
            </a:pPr>
            <a:r>
              <a:rPr sz="1700" b="1" u="heavy" spc="6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ahoma"/>
                <a:cs typeface="Tahoma"/>
              </a:rPr>
              <a:t>Using</a:t>
            </a:r>
            <a:r>
              <a:rPr sz="1700" b="1" u="heavy" spc="-4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ahoma"/>
                <a:cs typeface="Tahoma"/>
              </a:rPr>
              <a:t> </a:t>
            </a:r>
            <a:r>
              <a:rPr sz="1700" b="1" u="heavy" spc="1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ahoma"/>
                <a:cs typeface="Tahoma"/>
              </a:rPr>
              <a:t>just</a:t>
            </a:r>
            <a:r>
              <a:rPr sz="1700" b="1" u="heavy" spc="-3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ahoma"/>
                <a:cs typeface="Tahoma"/>
              </a:rPr>
              <a:t> </a:t>
            </a:r>
            <a:r>
              <a:rPr sz="1700" b="1" u="heavy" spc="4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ahoma"/>
                <a:cs typeface="Tahoma"/>
              </a:rPr>
              <a:t>Lasso</a:t>
            </a:r>
            <a:r>
              <a:rPr sz="1700" b="1" spc="-45" dirty="0">
                <a:solidFill>
                  <a:srgbClr val="123654"/>
                </a:solidFill>
                <a:latin typeface="Tahoma"/>
                <a:cs typeface="Tahoma"/>
              </a:rPr>
              <a:t> </a:t>
            </a:r>
            <a:r>
              <a:rPr sz="1700" b="1" u="heavy" spc="-45" dirty="0">
                <a:solidFill>
                  <a:srgbClr val="123654"/>
                </a:solidFill>
                <a:uFill>
                  <a:solidFill>
                    <a:srgbClr val="123654"/>
                  </a:solidFill>
                </a:uFill>
                <a:latin typeface="Tahoma"/>
                <a:cs typeface="Tahoma"/>
              </a:rPr>
              <a:t>-24.</a:t>
            </a:r>
            <a:endParaRPr sz="1700">
              <a:latin typeface="Tahoma"/>
              <a:cs typeface="Tahom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FECBB6-14EE-44A6-9D0E-BD2B226E9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1848" y="3733"/>
            <a:ext cx="1121761" cy="70110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76705" marR="5080" indent="-1031875">
              <a:lnSpc>
                <a:spcPct val="114999"/>
              </a:lnSpc>
              <a:spcBef>
                <a:spcPts val="100"/>
              </a:spcBef>
            </a:pPr>
            <a:r>
              <a:rPr spc="70" dirty="0"/>
              <a:t>Exploratory</a:t>
            </a:r>
            <a:r>
              <a:rPr spc="-110" dirty="0"/>
              <a:t> </a:t>
            </a:r>
            <a:r>
              <a:rPr spc="110" dirty="0"/>
              <a:t>Data </a:t>
            </a:r>
            <a:r>
              <a:rPr spc="-1040" dirty="0"/>
              <a:t> </a:t>
            </a:r>
            <a:r>
              <a:rPr spc="85" dirty="0"/>
              <a:t>Analysis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7791" y="1585379"/>
            <a:ext cx="4587092" cy="353416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954333-8E07-40E5-BDF5-5307E3254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2239" y="0"/>
            <a:ext cx="1121761" cy="70110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950" y="0"/>
            <a:ext cx="6753859" cy="80073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lnSpc>
                <a:spcPct val="115799"/>
              </a:lnSpc>
              <a:spcBef>
                <a:spcPts val="250"/>
              </a:spcBef>
            </a:pPr>
            <a:r>
              <a:rPr sz="2400" spc="65" dirty="0"/>
              <a:t>Primary</a:t>
            </a:r>
            <a:r>
              <a:rPr sz="2400" spc="-25" dirty="0"/>
              <a:t> </a:t>
            </a:r>
            <a:r>
              <a:rPr sz="2400" spc="60" dirty="0"/>
              <a:t>EDA:</a:t>
            </a:r>
            <a:r>
              <a:rPr sz="2400" spc="-20" dirty="0"/>
              <a:t> </a:t>
            </a:r>
            <a:r>
              <a:rPr sz="1800" spc="65" dirty="0">
                <a:solidFill>
                  <a:srgbClr val="134F5C"/>
                </a:solidFill>
              </a:rPr>
              <a:t>Understanding</a:t>
            </a:r>
            <a:r>
              <a:rPr sz="1800" spc="-15" dirty="0">
                <a:solidFill>
                  <a:srgbClr val="134F5C"/>
                </a:solidFill>
              </a:rPr>
              <a:t> </a:t>
            </a:r>
            <a:r>
              <a:rPr sz="1800" spc="65" dirty="0">
                <a:solidFill>
                  <a:srgbClr val="134F5C"/>
                </a:solidFill>
              </a:rPr>
              <a:t>the</a:t>
            </a:r>
            <a:r>
              <a:rPr sz="1800" spc="-20" dirty="0">
                <a:solidFill>
                  <a:srgbClr val="134F5C"/>
                </a:solidFill>
              </a:rPr>
              <a:t> </a:t>
            </a:r>
            <a:r>
              <a:rPr sz="1800" spc="45" dirty="0">
                <a:solidFill>
                  <a:srgbClr val="134F5C"/>
                </a:solidFill>
              </a:rPr>
              <a:t>effect</a:t>
            </a:r>
            <a:r>
              <a:rPr sz="1800" spc="-15" dirty="0">
                <a:solidFill>
                  <a:srgbClr val="134F5C"/>
                </a:solidFill>
              </a:rPr>
              <a:t> </a:t>
            </a:r>
            <a:r>
              <a:rPr sz="1800" spc="35" dirty="0">
                <a:solidFill>
                  <a:srgbClr val="134F5C"/>
                </a:solidFill>
              </a:rPr>
              <a:t>of</a:t>
            </a:r>
            <a:r>
              <a:rPr sz="1800" spc="-15" dirty="0">
                <a:solidFill>
                  <a:srgbClr val="134F5C"/>
                </a:solidFill>
              </a:rPr>
              <a:t> </a:t>
            </a:r>
            <a:r>
              <a:rPr sz="1800" spc="65" dirty="0">
                <a:solidFill>
                  <a:srgbClr val="134F5C"/>
                </a:solidFill>
              </a:rPr>
              <a:t>the</a:t>
            </a:r>
            <a:r>
              <a:rPr sz="1800" spc="-20" dirty="0">
                <a:solidFill>
                  <a:srgbClr val="134F5C"/>
                </a:solidFill>
              </a:rPr>
              <a:t> </a:t>
            </a:r>
            <a:r>
              <a:rPr sz="1800" spc="35" dirty="0">
                <a:solidFill>
                  <a:srgbClr val="134F5C"/>
                </a:solidFill>
              </a:rPr>
              <a:t>value </a:t>
            </a:r>
            <a:r>
              <a:rPr sz="1800" spc="-509" dirty="0">
                <a:solidFill>
                  <a:srgbClr val="134F5C"/>
                </a:solidFill>
              </a:rPr>
              <a:t> </a:t>
            </a:r>
            <a:r>
              <a:rPr sz="1800" spc="35" dirty="0">
                <a:solidFill>
                  <a:srgbClr val="134F5C"/>
                </a:solidFill>
              </a:rPr>
              <a:t>of</a:t>
            </a:r>
            <a:r>
              <a:rPr sz="1800" spc="-25" dirty="0">
                <a:solidFill>
                  <a:srgbClr val="134F5C"/>
                </a:solidFill>
              </a:rPr>
              <a:t> </a:t>
            </a:r>
            <a:r>
              <a:rPr sz="1800" spc="30" dirty="0">
                <a:solidFill>
                  <a:srgbClr val="134F5C"/>
                </a:solidFill>
              </a:rPr>
              <a:t>a</a:t>
            </a:r>
            <a:r>
              <a:rPr sz="1800" spc="-20" dirty="0">
                <a:solidFill>
                  <a:srgbClr val="134F5C"/>
                </a:solidFill>
              </a:rPr>
              <a:t> </a:t>
            </a:r>
            <a:r>
              <a:rPr sz="1800" spc="30" dirty="0">
                <a:solidFill>
                  <a:srgbClr val="134F5C"/>
                </a:solidFill>
              </a:rPr>
              <a:t>feature</a:t>
            </a:r>
            <a:r>
              <a:rPr sz="1800" spc="-20" dirty="0">
                <a:solidFill>
                  <a:srgbClr val="134F5C"/>
                </a:solidFill>
              </a:rPr>
              <a:t> </a:t>
            </a:r>
            <a:r>
              <a:rPr sz="1800" spc="75" dirty="0">
                <a:solidFill>
                  <a:srgbClr val="134F5C"/>
                </a:solidFill>
              </a:rPr>
              <a:t>on</a:t>
            </a:r>
            <a:r>
              <a:rPr sz="1800" spc="-20" dirty="0">
                <a:solidFill>
                  <a:srgbClr val="134F5C"/>
                </a:solidFill>
              </a:rPr>
              <a:t> </a:t>
            </a:r>
            <a:r>
              <a:rPr sz="1800" spc="65" dirty="0">
                <a:solidFill>
                  <a:srgbClr val="134F5C"/>
                </a:solidFill>
              </a:rPr>
              <a:t>the</a:t>
            </a:r>
            <a:r>
              <a:rPr sz="1800" spc="-25" dirty="0">
                <a:solidFill>
                  <a:srgbClr val="134F5C"/>
                </a:solidFill>
              </a:rPr>
              <a:t> </a:t>
            </a:r>
            <a:r>
              <a:rPr sz="1800" spc="60" dirty="0">
                <a:solidFill>
                  <a:srgbClr val="134F5C"/>
                </a:solidFill>
              </a:rPr>
              <a:t>decision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170662" y="3514525"/>
            <a:ext cx="8326755" cy="1542415"/>
          </a:xfrm>
          <a:prstGeom prst="rect">
            <a:avLst/>
          </a:prstGeom>
          <a:ln w="19049">
            <a:solidFill>
              <a:srgbClr val="CC0000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542925" indent="-336550">
              <a:lnSpc>
                <a:spcPct val="100000"/>
              </a:lnSpc>
              <a:spcBef>
                <a:spcPts val="610"/>
              </a:spcBef>
              <a:buFont typeface="Arial"/>
              <a:buChar char="●"/>
              <a:tabLst>
                <a:tab pos="542290" algn="l"/>
                <a:tab pos="542925" algn="l"/>
              </a:tabLst>
            </a:pPr>
            <a:r>
              <a:rPr sz="1400" b="1" spc="50" dirty="0">
                <a:solidFill>
                  <a:srgbClr val="134F5C"/>
                </a:solidFill>
                <a:latin typeface="Tahoma"/>
                <a:cs typeface="Tahoma"/>
              </a:rPr>
              <a:t>Bankruptcy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10" dirty="0">
                <a:solidFill>
                  <a:srgbClr val="134F5C"/>
                </a:solidFill>
                <a:latin typeface="Tahoma"/>
                <a:cs typeface="Tahoma"/>
              </a:rPr>
              <a:t>is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55" dirty="0">
                <a:solidFill>
                  <a:srgbClr val="134F5C"/>
                </a:solidFill>
                <a:latin typeface="Tahoma"/>
                <a:cs typeface="Tahoma"/>
              </a:rPr>
              <a:t>more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134F5C"/>
                </a:solidFill>
                <a:latin typeface="Tahoma"/>
                <a:cs typeface="Tahoma"/>
              </a:rPr>
              <a:t>likely,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134F5C"/>
                </a:solidFill>
                <a:latin typeface="Tahoma"/>
                <a:cs typeface="Tahoma"/>
              </a:rPr>
              <a:t>if</a:t>
            </a:r>
            <a:r>
              <a:rPr sz="1400" b="1" spc="-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34F5C"/>
                </a:solidFill>
                <a:latin typeface="Tahoma"/>
                <a:cs typeface="Tahoma"/>
              </a:rPr>
              <a:t>the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value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of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features</a:t>
            </a:r>
            <a:r>
              <a:rPr sz="1400" b="1" spc="-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55" dirty="0">
                <a:solidFill>
                  <a:srgbClr val="134F5C"/>
                </a:solidFill>
                <a:latin typeface="Tahoma"/>
                <a:cs typeface="Tahoma"/>
              </a:rPr>
              <a:t>such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0" dirty="0">
                <a:solidFill>
                  <a:srgbClr val="134F5C"/>
                </a:solidFill>
                <a:latin typeface="Tahoma"/>
                <a:cs typeface="Tahoma"/>
              </a:rPr>
              <a:t>as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5" dirty="0">
                <a:solidFill>
                  <a:srgbClr val="134F5C"/>
                </a:solidFill>
                <a:latin typeface="Tahoma"/>
                <a:cs typeface="Tahoma"/>
              </a:rPr>
              <a:t>ROA(A)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value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10" dirty="0">
                <a:solidFill>
                  <a:srgbClr val="134F5C"/>
                </a:solidFill>
                <a:latin typeface="Tahoma"/>
                <a:cs typeface="Tahoma"/>
              </a:rPr>
              <a:t>is</a:t>
            </a:r>
            <a:r>
              <a:rPr sz="1400" b="1" spc="-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low.</a:t>
            </a:r>
            <a:endParaRPr sz="1400">
              <a:latin typeface="Tahoma"/>
              <a:cs typeface="Tahoma"/>
            </a:endParaRPr>
          </a:p>
          <a:p>
            <a:pPr marL="542925" marR="593090" indent="-336550">
              <a:lnSpc>
                <a:spcPct val="135700"/>
              </a:lnSpc>
              <a:buFont typeface="Arial"/>
              <a:buChar char="●"/>
              <a:tabLst>
                <a:tab pos="542290" algn="l"/>
                <a:tab pos="542925" algn="l"/>
              </a:tabLst>
            </a:pPr>
            <a:r>
              <a:rPr sz="1400" b="1" spc="30" dirty="0">
                <a:solidFill>
                  <a:srgbClr val="134F5C"/>
                </a:solidFill>
                <a:latin typeface="Tahoma"/>
                <a:cs typeface="Tahoma"/>
              </a:rPr>
              <a:t>Value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of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features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60" dirty="0">
                <a:solidFill>
                  <a:srgbClr val="134F5C"/>
                </a:solidFill>
                <a:latin typeface="Tahoma"/>
                <a:cs typeface="Tahoma"/>
              </a:rPr>
              <a:t>such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0" dirty="0">
                <a:solidFill>
                  <a:srgbClr val="134F5C"/>
                </a:solidFill>
                <a:latin typeface="Tahoma"/>
                <a:cs typeface="Tahoma"/>
              </a:rPr>
              <a:t>as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60" dirty="0">
                <a:solidFill>
                  <a:srgbClr val="134F5C"/>
                </a:solidFill>
                <a:latin typeface="Tahoma"/>
                <a:cs typeface="Tahoma"/>
              </a:rPr>
              <a:t>Accounts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134F5C"/>
                </a:solidFill>
                <a:latin typeface="Tahoma"/>
                <a:cs typeface="Tahoma"/>
              </a:rPr>
              <a:t>Receivable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Turnover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10" dirty="0">
                <a:solidFill>
                  <a:srgbClr val="134F5C"/>
                </a:solidFill>
                <a:latin typeface="Tahoma"/>
                <a:cs typeface="Tahoma"/>
              </a:rPr>
              <a:t>is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0" dirty="0">
                <a:solidFill>
                  <a:srgbClr val="134F5C"/>
                </a:solidFill>
                <a:latin typeface="Tahoma"/>
                <a:cs typeface="Tahoma"/>
              </a:rPr>
              <a:t>less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0" dirty="0">
                <a:solidFill>
                  <a:srgbClr val="134F5C"/>
                </a:solidFill>
                <a:latin typeface="Tahoma"/>
                <a:cs typeface="Tahoma"/>
              </a:rPr>
              <a:t>likely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to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34F5C"/>
                </a:solidFill>
                <a:latin typeface="Tahoma"/>
                <a:cs typeface="Tahoma"/>
              </a:rPr>
              <a:t>cause </a:t>
            </a:r>
            <a:r>
              <a:rPr sz="1400" b="1" spc="-39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34F5C"/>
                </a:solidFill>
                <a:latin typeface="Tahoma"/>
                <a:cs typeface="Tahoma"/>
              </a:rPr>
              <a:t>bankruptcy.</a:t>
            </a:r>
            <a:endParaRPr sz="1400">
              <a:latin typeface="Tahoma"/>
              <a:cs typeface="Tahoma"/>
            </a:endParaRPr>
          </a:p>
          <a:p>
            <a:pPr marL="542925" marR="230504" indent="-336550">
              <a:lnSpc>
                <a:spcPct val="135700"/>
              </a:lnSpc>
              <a:buFont typeface="Arial"/>
              <a:buChar char="●"/>
              <a:tabLst>
                <a:tab pos="542290" algn="l"/>
                <a:tab pos="542925" algn="l"/>
              </a:tabLst>
            </a:pPr>
            <a:r>
              <a:rPr sz="1400" b="1" spc="35" dirty="0">
                <a:solidFill>
                  <a:srgbClr val="134F5C"/>
                </a:solidFill>
                <a:latin typeface="Tahoma"/>
                <a:cs typeface="Tahoma"/>
              </a:rPr>
              <a:t>For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45" dirty="0">
                <a:solidFill>
                  <a:srgbClr val="134F5C"/>
                </a:solidFill>
                <a:latin typeface="Tahoma"/>
                <a:cs typeface="Tahoma"/>
              </a:rPr>
              <a:t>higher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values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of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features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0" dirty="0">
                <a:solidFill>
                  <a:srgbClr val="134F5C"/>
                </a:solidFill>
                <a:latin typeface="Tahoma"/>
                <a:cs typeface="Tahoma"/>
              </a:rPr>
              <a:t>like</a:t>
            </a:r>
            <a:r>
              <a:rPr sz="1400" b="1" spc="-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134F5C"/>
                </a:solidFill>
                <a:latin typeface="Tahoma"/>
                <a:cs typeface="Tahoma"/>
              </a:rPr>
              <a:t>Retained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134F5C"/>
                </a:solidFill>
                <a:latin typeface="Tahoma"/>
                <a:cs typeface="Tahoma"/>
              </a:rPr>
              <a:t>Earnings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to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5" dirty="0">
                <a:solidFill>
                  <a:srgbClr val="134F5C"/>
                </a:solidFill>
                <a:latin typeface="Tahoma"/>
                <a:cs typeface="Tahoma"/>
              </a:rPr>
              <a:t>Total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Assets,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a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60" dirty="0">
                <a:solidFill>
                  <a:srgbClr val="134F5C"/>
                </a:solidFill>
                <a:latin typeface="Tahoma"/>
                <a:cs typeface="Tahoma"/>
              </a:rPr>
              <a:t>company</a:t>
            </a:r>
            <a:r>
              <a:rPr sz="1400" b="1" spc="-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10" dirty="0">
                <a:solidFill>
                  <a:srgbClr val="134F5C"/>
                </a:solidFill>
                <a:latin typeface="Tahoma"/>
                <a:cs typeface="Tahoma"/>
              </a:rPr>
              <a:t>is </a:t>
            </a:r>
            <a:r>
              <a:rPr sz="1400" b="1" spc="-39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0" dirty="0">
                <a:solidFill>
                  <a:srgbClr val="134F5C"/>
                </a:solidFill>
                <a:latin typeface="Tahoma"/>
                <a:cs typeface="Tahoma"/>
              </a:rPr>
              <a:t>likely</a:t>
            </a:r>
            <a:r>
              <a:rPr sz="14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to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0" dirty="0">
                <a:solidFill>
                  <a:srgbClr val="134F5C"/>
                </a:solidFill>
                <a:latin typeface="Tahoma"/>
                <a:cs typeface="Tahoma"/>
              </a:rPr>
              <a:t>stay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10" dirty="0">
                <a:solidFill>
                  <a:srgbClr val="134F5C"/>
                </a:solidFill>
                <a:latin typeface="Tahoma"/>
                <a:cs typeface="Tahoma"/>
              </a:rPr>
              <a:t>aﬂoat.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6750" y="3086198"/>
            <a:ext cx="1841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100"/>
              </a:spcBef>
              <a:buFont typeface="MS PGothic"/>
              <a:buChar char="➢"/>
              <a:tabLst>
                <a:tab pos="545465" algn="l"/>
                <a:tab pos="546100" algn="l"/>
              </a:tabLst>
            </a:pPr>
            <a:r>
              <a:rPr sz="2400" b="1" spc="20" dirty="0">
                <a:solidFill>
                  <a:srgbClr val="CC0000"/>
                </a:solidFill>
                <a:latin typeface="Tahoma"/>
                <a:cs typeface="Tahoma"/>
              </a:rPr>
              <a:t>Insights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1525" y="4766037"/>
            <a:ext cx="1670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CC0000"/>
                </a:solidFill>
                <a:latin typeface="Arial MT"/>
                <a:cs typeface="Arial MT"/>
              </a:rPr>
              <a:t>14</a:t>
            </a:r>
            <a:endParaRPr sz="10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32550"/>
            <a:ext cx="2698011" cy="18479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51325" y="1007236"/>
            <a:ext cx="2998736" cy="20539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24275" y="1007237"/>
            <a:ext cx="3019275" cy="20967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607983-E33E-4303-BB4A-86E47257D4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2239" y="-35346"/>
            <a:ext cx="1121761" cy="70110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950" y="229823"/>
            <a:ext cx="51701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5" dirty="0"/>
              <a:t>Primary</a:t>
            </a:r>
            <a:r>
              <a:rPr sz="2400" spc="-25" dirty="0"/>
              <a:t> </a:t>
            </a:r>
            <a:r>
              <a:rPr sz="2400" spc="60" dirty="0"/>
              <a:t>EDA:</a:t>
            </a:r>
            <a:r>
              <a:rPr sz="2400" spc="-25" dirty="0"/>
              <a:t> </a:t>
            </a:r>
            <a:r>
              <a:rPr sz="1800" spc="85" dirty="0">
                <a:solidFill>
                  <a:srgbClr val="134F5C"/>
                </a:solidFill>
              </a:rPr>
              <a:t>Checking</a:t>
            </a:r>
            <a:r>
              <a:rPr sz="1800" spc="-20" dirty="0">
                <a:solidFill>
                  <a:srgbClr val="134F5C"/>
                </a:solidFill>
              </a:rPr>
              <a:t> </a:t>
            </a:r>
            <a:r>
              <a:rPr sz="1800" spc="65" dirty="0">
                <a:solidFill>
                  <a:srgbClr val="134F5C"/>
                </a:solidFill>
              </a:rPr>
              <a:t>the</a:t>
            </a:r>
            <a:r>
              <a:rPr sz="1800" spc="-20" dirty="0">
                <a:solidFill>
                  <a:srgbClr val="134F5C"/>
                </a:solidFill>
              </a:rPr>
              <a:t> </a:t>
            </a:r>
            <a:r>
              <a:rPr sz="1800" spc="30" dirty="0">
                <a:solidFill>
                  <a:srgbClr val="134F5C"/>
                </a:solidFill>
              </a:rPr>
              <a:t>Imbalance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463162" y="3759762"/>
            <a:ext cx="8326755" cy="767715"/>
          </a:xfrm>
          <a:prstGeom prst="rect">
            <a:avLst/>
          </a:prstGeom>
          <a:ln w="19049">
            <a:solidFill>
              <a:srgbClr val="CC0000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542925" marR="412115" indent="-336550">
              <a:lnSpc>
                <a:spcPct val="135700"/>
              </a:lnSpc>
              <a:spcBef>
                <a:spcPts val="750"/>
              </a:spcBef>
              <a:buFont typeface="Arial"/>
              <a:buChar char="●"/>
              <a:tabLst>
                <a:tab pos="542290" algn="l"/>
                <a:tab pos="542925" algn="l"/>
              </a:tabLst>
            </a:pPr>
            <a:r>
              <a:rPr sz="1400" b="1" spc="45" dirty="0">
                <a:solidFill>
                  <a:srgbClr val="134F5C"/>
                </a:solidFill>
                <a:latin typeface="Tahoma"/>
                <a:cs typeface="Tahoma"/>
              </a:rPr>
              <a:t>The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134F5C"/>
                </a:solidFill>
                <a:latin typeface="Tahoma"/>
                <a:cs typeface="Tahoma"/>
              </a:rPr>
              <a:t>target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0" dirty="0">
                <a:solidFill>
                  <a:srgbClr val="134F5C"/>
                </a:solidFill>
                <a:latin typeface="Tahoma"/>
                <a:cs typeface="Tahoma"/>
              </a:rPr>
              <a:t>variable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10" dirty="0">
                <a:solidFill>
                  <a:srgbClr val="134F5C"/>
                </a:solidFill>
                <a:latin typeface="Tahoma"/>
                <a:cs typeface="Tahoma"/>
              </a:rPr>
              <a:t>is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45" dirty="0">
                <a:solidFill>
                  <a:srgbClr val="134F5C"/>
                </a:solidFill>
                <a:latin typeface="Tahoma"/>
                <a:cs typeface="Tahoma"/>
              </a:rPr>
              <a:t>highly</a:t>
            </a:r>
            <a:r>
              <a:rPr sz="1400" b="1" spc="-2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134F5C"/>
                </a:solidFill>
                <a:latin typeface="Tahoma"/>
                <a:cs typeface="Tahoma"/>
              </a:rPr>
              <a:t>imbalanced.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34F5C"/>
                </a:solidFill>
                <a:latin typeface="Tahoma"/>
                <a:cs typeface="Tahoma"/>
              </a:rPr>
              <a:t>Less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45" dirty="0">
                <a:solidFill>
                  <a:srgbClr val="134F5C"/>
                </a:solidFill>
                <a:latin typeface="Tahoma"/>
                <a:cs typeface="Tahoma"/>
              </a:rPr>
              <a:t>than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-165" dirty="0">
                <a:solidFill>
                  <a:srgbClr val="134F5C"/>
                </a:solidFill>
                <a:latin typeface="Tahoma"/>
                <a:cs typeface="Tahoma"/>
              </a:rPr>
              <a:t>3.5%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134F5C"/>
                </a:solidFill>
                <a:latin typeface="Tahoma"/>
                <a:cs typeface="Tahoma"/>
              </a:rPr>
              <a:t>instances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15" dirty="0">
                <a:solidFill>
                  <a:srgbClr val="134F5C"/>
                </a:solidFill>
                <a:latin typeface="Tahoma"/>
                <a:cs typeface="Tahoma"/>
              </a:rPr>
              <a:t>for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34F5C"/>
                </a:solidFill>
                <a:latin typeface="Tahoma"/>
                <a:cs typeface="Tahoma"/>
              </a:rPr>
              <a:t>bankrupt </a:t>
            </a:r>
            <a:r>
              <a:rPr sz="1400" b="1" spc="-39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55" dirty="0">
                <a:solidFill>
                  <a:srgbClr val="134F5C"/>
                </a:solidFill>
                <a:latin typeface="Tahoma"/>
                <a:cs typeface="Tahoma"/>
              </a:rPr>
              <a:t>companies</a:t>
            </a:r>
            <a:r>
              <a:rPr sz="14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10" dirty="0">
                <a:solidFill>
                  <a:srgbClr val="134F5C"/>
                </a:solidFill>
                <a:latin typeface="Tahoma"/>
                <a:cs typeface="Tahoma"/>
              </a:rPr>
              <a:t>exist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134F5C"/>
                </a:solidFill>
                <a:latin typeface="Tahoma"/>
                <a:cs typeface="Tahoma"/>
              </a:rPr>
              <a:t>in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34F5C"/>
                </a:solidFill>
                <a:latin typeface="Tahoma"/>
                <a:cs typeface="Tahoma"/>
              </a:rPr>
              <a:t>the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134F5C"/>
                </a:solidFill>
                <a:latin typeface="Tahoma"/>
                <a:cs typeface="Tahoma"/>
              </a:rPr>
              <a:t>data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10" dirty="0">
                <a:solidFill>
                  <a:srgbClr val="134F5C"/>
                </a:solidFill>
                <a:latin typeface="Tahoma"/>
                <a:cs typeface="Tahoma"/>
              </a:rPr>
              <a:t>set.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1162" y="3283385"/>
            <a:ext cx="1841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100"/>
              </a:spcBef>
              <a:buFont typeface="MS PGothic"/>
              <a:buChar char="➢"/>
              <a:tabLst>
                <a:tab pos="545465" algn="l"/>
                <a:tab pos="546100" algn="l"/>
              </a:tabLst>
            </a:pPr>
            <a:r>
              <a:rPr sz="2400" b="1" spc="20" dirty="0">
                <a:solidFill>
                  <a:srgbClr val="CC0000"/>
                </a:solidFill>
                <a:latin typeface="Tahoma"/>
                <a:cs typeface="Tahoma"/>
              </a:rPr>
              <a:t>Insights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272" y="979275"/>
            <a:ext cx="3102577" cy="20234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87404" y="979275"/>
            <a:ext cx="3333750" cy="107632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72758C-9603-4954-864B-EED652A1A7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050" y="-23966"/>
            <a:ext cx="1123950" cy="69858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950" y="210298"/>
            <a:ext cx="6004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5" dirty="0"/>
              <a:t>Primary</a:t>
            </a:r>
            <a:r>
              <a:rPr sz="2400" spc="-25" dirty="0"/>
              <a:t> </a:t>
            </a:r>
            <a:r>
              <a:rPr sz="2400" spc="60" dirty="0"/>
              <a:t>EDA:</a:t>
            </a:r>
            <a:r>
              <a:rPr sz="2400" spc="-25" dirty="0"/>
              <a:t> </a:t>
            </a:r>
            <a:r>
              <a:rPr sz="1800" spc="70" dirty="0">
                <a:solidFill>
                  <a:srgbClr val="134F5C"/>
                </a:solidFill>
              </a:rPr>
              <a:t>Detecting</a:t>
            </a:r>
            <a:r>
              <a:rPr sz="1800" spc="-20" dirty="0">
                <a:solidFill>
                  <a:srgbClr val="134F5C"/>
                </a:solidFill>
              </a:rPr>
              <a:t> </a:t>
            </a:r>
            <a:r>
              <a:rPr sz="1800" spc="80" dirty="0">
                <a:solidFill>
                  <a:srgbClr val="134F5C"/>
                </a:solidFill>
              </a:rPr>
              <a:t>and</a:t>
            </a:r>
            <a:r>
              <a:rPr sz="1800" spc="-20" dirty="0">
                <a:solidFill>
                  <a:srgbClr val="134F5C"/>
                </a:solidFill>
              </a:rPr>
              <a:t> </a:t>
            </a:r>
            <a:r>
              <a:rPr sz="1800" spc="80" dirty="0">
                <a:solidFill>
                  <a:srgbClr val="134F5C"/>
                </a:solidFill>
              </a:rPr>
              <a:t>Capping</a:t>
            </a:r>
            <a:r>
              <a:rPr sz="1800" spc="-20" dirty="0">
                <a:solidFill>
                  <a:srgbClr val="134F5C"/>
                </a:solidFill>
              </a:rPr>
              <a:t> </a:t>
            </a:r>
            <a:r>
              <a:rPr sz="1800" spc="30" dirty="0">
                <a:solidFill>
                  <a:srgbClr val="134F5C"/>
                </a:solidFill>
              </a:rPr>
              <a:t>outliers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451362" y="3792562"/>
            <a:ext cx="8326755" cy="742950"/>
          </a:xfrm>
          <a:prstGeom prst="rect">
            <a:avLst/>
          </a:prstGeom>
          <a:ln w="19049">
            <a:solidFill>
              <a:srgbClr val="CC0000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marL="542925" marR="94615" indent="-336550">
              <a:lnSpc>
                <a:spcPct val="135700"/>
              </a:lnSpc>
              <a:spcBef>
                <a:spcPts val="555"/>
              </a:spcBef>
              <a:buFont typeface="Arial"/>
              <a:buChar char="●"/>
              <a:tabLst>
                <a:tab pos="542290" algn="l"/>
                <a:tab pos="542925" algn="l"/>
              </a:tabLst>
            </a:pPr>
            <a:r>
              <a:rPr sz="1400" b="1" spc="30" dirty="0">
                <a:solidFill>
                  <a:srgbClr val="134F5C"/>
                </a:solidFill>
                <a:latin typeface="Tahoma"/>
                <a:cs typeface="Tahoma"/>
              </a:rPr>
              <a:t>Outliers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34F5C"/>
                </a:solidFill>
                <a:latin typeface="Tahoma"/>
                <a:cs typeface="Tahoma"/>
              </a:rPr>
              <a:t>were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70" dirty="0">
                <a:solidFill>
                  <a:srgbClr val="134F5C"/>
                </a:solidFill>
                <a:latin typeface="Tahoma"/>
                <a:cs typeface="Tahoma"/>
              </a:rPr>
              <a:t>capped</a:t>
            </a:r>
            <a:r>
              <a:rPr sz="1400" b="1" spc="-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at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45" dirty="0">
                <a:solidFill>
                  <a:srgbClr val="134F5C"/>
                </a:solidFill>
                <a:latin typeface="Tahoma"/>
                <a:cs typeface="Tahoma"/>
              </a:rPr>
              <a:t>80</a:t>
            </a:r>
            <a:r>
              <a:rPr sz="1400" b="1" spc="-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134F5C"/>
                </a:solidFill>
                <a:latin typeface="Tahoma"/>
                <a:cs typeface="Tahoma"/>
              </a:rPr>
              <a:t>percentile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value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60" dirty="0">
                <a:solidFill>
                  <a:srgbClr val="134F5C"/>
                </a:solidFill>
                <a:latin typeface="Tahoma"/>
                <a:cs typeface="Tahoma"/>
              </a:rPr>
              <a:t>on</a:t>
            </a:r>
            <a:r>
              <a:rPr sz="1400" b="1" spc="-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34F5C"/>
                </a:solidFill>
                <a:latin typeface="Tahoma"/>
                <a:cs typeface="Tahoma"/>
              </a:rPr>
              <a:t>the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55" dirty="0">
                <a:solidFill>
                  <a:srgbClr val="134F5C"/>
                </a:solidFill>
                <a:latin typeface="Tahoma"/>
                <a:cs typeface="Tahoma"/>
              </a:rPr>
              <a:t>upper</a:t>
            </a:r>
            <a:r>
              <a:rPr sz="1400" b="1" spc="-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134F5C"/>
                </a:solidFill>
                <a:latin typeface="Tahoma"/>
                <a:cs typeface="Tahoma"/>
              </a:rPr>
              <a:t>side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60" dirty="0">
                <a:solidFill>
                  <a:srgbClr val="134F5C"/>
                </a:solidFill>
                <a:latin typeface="Tahoma"/>
                <a:cs typeface="Tahoma"/>
              </a:rPr>
              <a:t>and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at</a:t>
            </a:r>
            <a:r>
              <a:rPr sz="1400" b="1" spc="-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20 </a:t>
            </a:r>
            <a:r>
              <a:rPr sz="1400" b="1" spc="35" dirty="0">
                <a:solidFill>
                  <a:srgbClr val="134F5C"/>
                </a:solidFill>
                <a:latin typeface="Tahoma"/>
                <a:cs typeface="Tahoma"/>
              </a:rPr>
              <a:t>percentile </a:t>
            </a:r>
            <a:r>
              <a:rPr sz="1400" b="1" spc="-39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value</a:t>
            </a:r>
            <a:r>
              <a:rPr sz="14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at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34F5C"/>
                </a:solidFill>
                <a:latin typeface="Tahoma"/>
                <a:cs typeface="Tahoma"/>
              </a:rPr>
              <a:t>the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55" dirty="0">
                <a:solidFill>
                  <a:srgbClr val="134F5C"/>
                </a:solidFill>
                <a:latin typeface="Tahoma"/>
                <a:cs typeface="Tahoma"/>
              </a:rPr>
              <a:t>bottom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134F5C"/>
                </a:solidFill>
                <a:latin typeface="Tahoma"/>
                <a:cs typeface="Tahoma"/>
              </a:rPr>
              <a:t>side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00337" y="995524"/>
            <a:ext cx="4330065" cy="2250440"/>
            <a:chOff x="4600337" y="995524"/>
            <a:chExt cx="4330065" cy="22504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310" y="1252862"/>
              <a:ext cx="4262968" cy="175085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614624" y="995524"/>
              <a:ext cx="0" cy="2250440"/>
            </a:xfrm>
            <a:custGeom>
              <a:avLst/>
              <a:gdLst/>
              <a:ahLst/>
              <a:cxnLst/>
              <a:rect l="l" t="t" r="r" b="b"/>
              <a:pathLst>
                <a:path h="2250440">
                  <a:moveTo>
                    <a:pt x="0" y="0"/>
                  </a:moveTo>
                  <a:lnTo>
                    <a:pt x="0" y="2250299"/>
                  </a:lnTo>
                </a:path>
              </a:pathLst>
            </a:custGeom>
            <a:ln w="2857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4687" y="1199212"/>
            <a:ext cx="4320222" cy="179036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763350" y="833022"/>
            <a:ext cx="7334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70" dirty="0">
                <a:solidFill>
                  <a:srgbClr val="134F5C"/>
                </a:solidFill>
                <a:latin typeface="Tahoma"/>
                <a:cs typeface="Tahoma"/>
              </a:rPr>
              <a:t>Be</a:t>
            </a:r>
            <a:r>
              <a:rPr sz="1600" b="1" spc="25" dirty="0">
                <a:solidFill>
                  <a:srgbClr val="134F5C"/>
                </a:solidFill>
                <a:latin typeface="Tahoma"/>
                <a:cs typeface="Tahoma"/>
              </a:rPr>
              <a:t>f</a:t>
            </a:r>
            <a:r>
              <a:rPr sz="1600" b="1" spc="30" dirty="0">
                <a:solidFill>
                  <a:srgbClr val="134F5C"/>
                </a:solidFill>
                <a:latin typeface="Tahoma"/>
                <a:cs typeface="Tahoma"/>
              </a:rPr>
              <a:t>o</a:t>
            </a:r>
            <a:r>
              <a:rPr sz="1600" b="1" spc="5" dirty="0">
                <a:solidFill>
                  <a:srgbClr val="134F5C"/>
                </a:solidFill>
                <a:latin typeface="Tahoma"/>
                <a:cs typeface="Tahoma"/>
              </a:rPr>
              <a:t>r</a:t>
            </a:r>
            <a:r>
              <a:rPr sz="1600" b="1" spc="55" dirty="0">
                <a:solidFill>
                  <a:srgbClr val="134F5C"/>
                </a:solidFill>
                <a:latin typeface="Tahoma"/>
                <a:cs typeface="Tahoma"/>
              </a:rPr>
              <a:t>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6513375" y="886671"/>
            <a:ext cx="5607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60" dirty="0">
                <a:solidFill>
                  <a:srgbClr val="134F5C"/>
                </a:solidFill>
                <a:latin typeface="Tahoma"/>
                <a:cs typeface="Tahoma"/>
              </a:rPr>
              <a:t>Af</a:t>
            </a:r>
            <a:r>
              <a:rPr sz="1600" b="1" spc="15" dirty="0">
                <a:solidFill>
                  <a:srgbClr val="134F5C"/>
                </a:solidFill>
                <a:latin typeface="Tahoma"/>
                <a:cs typeface="Tahoma"/>
              </a:rPr>
              <a:t>t</a:t>
            </a:r>
            <a:r>
              <a:rPr sz="1600" b="1" spc="25" dirty="0">
                <a:solidFill>
                  <a:srgbClr val="134F5C"/>
                </a:solidFill>
                <a:latin typeface="Tahoma"/>
                <a:cs typeface="Tahoma"/>
              </a:rPr>
              <a:t>er</a:t>
            </a:r>
            <a:endParaRPr sz="1600">
              <a:latin typeface="Tahoma"/>
              <a:cs typeface="Tahoma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0860AC-D2EF-4329-B997-B025FBD27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239" y="0"/>
            <a:ext cx="1121761" cy="70110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325" y="0"/>
            <a:ext cx="7004050" cy="80073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lnSpc>
                <a:spcPct val="115799"/>
              </a:lnSpc>
              <a:spcBef>
                <a:spcPts val="250"/>
              </a:spcBef>
            </a:pPr>
            <a:r>
              <a:rPr sz="2400" spc="65" dirty="0"/>
              <a:t>Primary</a:t>
            </a:r>
            <a:r>
              <a:rPr sz="2400" spc="-20" dirty="0"/>
              <a:t> </a:t>
            </a:r>
            <a:r>
              <a:rPr sz="2400" spc="60" dirty="0"/>
              <a:t>EDA:</a:t>
            </a:r>
            <a:r>
              <a:rPr sz="2400" spc="-20" dirty="0"/>
              <a:t> </a:t>
            </a:r>
            <a:r>
              <a:rPr sz="1800" spc="65" dirty="0">
                <a:solidFill>
                  <a:srgbClr val="134F5C"/>
                </a:solidFill>
              </a:rPr>
              <a:t>Understanding</a:t>
            </a:r>
            <a:r>
              <a:rPr sz="1800" spc="-15" dirty="0">
                <a:solidFill>
                  <a:srgbClr val="134F5C"/>
                </a:solidFill>
              </a:rPr>
              <a:t> </a:t>
            </a:r>
            <a:r>
              <a:rPr sz="1800" spc="65" dirty="0">
                <a:solidFill>
                  <a:srgbClr val="134F5C"/>
                </a:solidFill>
              </a:rPr>
              <a:t>the</a:t>
            </a:r>
            <a:r>
              <a:rPr sz="1800" spc="-15" dirty="0">
                <a:solidFill>
                  <a:srgbClr val="134F5C"/>
                </a:solidFill>
              </a:rPr>
              <a:t> </a:t>
            </a:r>
            <a:r>
              <a:rPr sz="1800" spc="35" dirty="0">
                <a:solidFill>
                  <a:srgbClr val="134F5C"/>
                </a:solidFill>
              </a:rPr>
              <a:t>correlation</a:t>
            </a:r>
            <a:r>
              <a:rPr sz="1800" spc="-15" dirty="0">
                <a:solidFill>
                  <a:srgbClr val="134F5C"/>
                </a:solidFill>
              </a:rPr>
              <a:t> </a:t>
            </a:r>
            <a:r>
              <a:rPr sz="1800" spc="65" dirty="0">
                <a:solidFill>
                  <a:srgbClr val="134F5C"/>
                </a:solidFill>
              </a:rPr>
              <a:t>between </a:t>
            </a:r>
            <a:r>
              <a:rPr sz="1800" spc="-509" dirty="0">
                <a:solidFill>
                  <a:srgbClr val="134F5C"/>
                </a:solidFill>
              </a:rPr>
              <a:t> </a:t>
            </a:r>
            <a:r>
              <a:rPr sz="1800" spc="30" dirty="0">
                <a:solidFill>
                  <a:srgbClr val="134F5C"/>
                </a:solidFill>
              </a:rPr>
              <a:t>features</a:t>
            </a:r>
            <a:r>
              <a:rPr sz="1800" spc="-25" dirty="0">
                <a:solidFill>
                  <a:srgbClr val="134F5C"/>
                </a:solidFill>
              </a:rPr>
              <a:t> </a:t>
            </a:r>
            <a:r>
              <a:rPr sz="1800" spc="80" dirty="0">
                <a:solidFill>
                  <a:srgbClr val="134F5C"/>
                </a:solidFill>
              </a:rPr>
              <a:t>and</a:t>
            </a:r>
            <a:r>
              <a:rPr sz="1800" spc="-20" dirty="0">
                <a:solidFill>
                  <a:srgbClr val="134F5C"/>
                </a:solidFill>
              </a:rPr>
              <a:t> </a:t>
            </a:r>
            <a:r>
              <a:rPr sz="1800" spc="45" dirty="0">
                <a:solidFill>
                  <a:srgbClr val="134F5C"/>
                </a:solidFill>
              </a:rPr>
              <a:t>target</a:t>
            </a:r>
            <a:r>
              <a:rPr sz="1800" spc="-20" dirty="0">
                <a:solidFill>
                  <a:srgbClr val="134F5C"/>
                </a:solidFill>
              </a:rPr>
              <a:t> </a:t>
            </a:r>
            <a:r>
              <a:rPr sz="1800" spc="25" dirty="0">
                <a:solidFill>
                  <a:srgbClr val="134F5C"/>
                </a:solidFill>
              </a:rPr>
              <a:t>variable</a:t>
            </a:r>
            <a:endParaRPr sz="1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475" y="780000"/>
            <a:ext cx="6845048" cy="43571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0BB597-9910-4070-82AA-D565F45E3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312" y="0"/>
            <a:ext cx="1121761" cy="70110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362" y="271197"/>
            <a:ext cx="7004050" cy="80073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lnSpc>
                <a:spcPct val="115799"/>
              </a:lnSpc>
              <a:spcBef>
                <a:spcPts val="250"/>
              </a:spcBef>
            </a:pPr>
            <a:r>
              <a:rPr sz="2400" spc="65" dirty="0"/>
              <a:t>Primary</a:t>
            </a:r>
            <a:r>
              <a:rPr sz="2400" spc="-20" dirty="0"/>
              <a:t> </a:t>
            </a:r>
            <a:r>
              <a:rPr sz="2400" spc="60" dirty="0"/>
              <a:t>EDA:</a:t>
            </a:r>
            <a:r>
              <a:rPr sz="2400" spc="-20" dirty="0"/>
              <a:t> </a:t>
            </a:r>
            <a:r>
              <a:rPr sz="1800" spc="65" dirty="0">
                <a:solidFill>
                  <a:srgbClr val="134F5C"/>
                </a:solidFill>
              </a:rPr>
              <a:t>Understanding</a:t>
            </a:r>
            <a:r>
              <a:rPr sz="1800" spc="-15" dirty="0">
                <a:solidFill>
                  <a:srgbClr val="134F5C"/>
                </a:solidFill>
              </a:rPr>
              <a:t> </a:t>
            </a:r>
            <a:r>
              <a:rPr sz="1800" spc="65" dirty="0">
                <a:solidFill>
                  <a:srgbClr val="134F5C"/>
                </a:solidFill>
              </a:rPr>
              <a:t>the</a:t>
            </a:r>
            <a:r>
              <a:rPr sz="1800" spc="-15" dirty="0">
                <a:solidFill>
                  <a:srgbClr val="134F5C"/>
                </a:solidFill>
              </a:rPr>
              <a:t> </a:t>
            </a:r>
            <a:r>
              <a:rPr sz="1800" spc="35" dirty="0">
                <a:solidFill>
                  <a:srgbClr val="134F5C"/>
                </a:solidFill>
              </a:rPr>
              <a:t>correlation</a:t>
            </a:r>
            <a:r>
              <a:rPr sz="1800" spc="-15" dirty="0">
                <a:solidFill>
                  <a:srgbClr val="134F5C"/>
                </a:solidFill>
              </a:rPr>
              <a:t> </a:t>
            </a:r>
            <a:r>
              <a:rPr sz="1800" spc="65" dirty="0">
                <a:solidFill>
                  <a:srgbClr val="134F5C"/>
                </a:solidFill>
              </a:rPr>
              <a:t>between </a:t>
            </a:r>
            <a:r>
              <a:rPr sz="1800" spc="-509" dirty="0">
                <a:solidFill>
                  <a:srgbClr val="134F5C"/>
                </a:solidFill>
              </a:rPr>
              <a:t> </a:t>
            </a:r>
            <a:r>
              <a:rPr sz="1800" spc="30" dirty="0">
                <a:solidFill>
                  <a:srgbClr val="134F5C"/>
                </a:solidFill>
              </a:rPr>
              <a:t>features</a:t>
            </a:r>
            <a:r>
              <a:rPr sz="1800" spc="-25" dirty="0">
                <a:solidFill>
                  <a:srgbClr val="134F5C"/>
                </a:solidFill>
              </a:rPr>
              <a:t> </a:t>
            </a:r>
            <a:r>
              <a:rPr sz="1800" spc="80" dirty="0">
                <a:solidFill>
                  <a:srgbClr val="134F5C"/>
                </a:solidFill>
              </a:rPr>
              <a:t>and</a:t>
            </a:r>
            <a:r>
              <a:rPr sz="1800" spc="-20" dirty="0">
                <a:solidFill>
                  <a:srgbClr val="134F5C"/>
                </a:solidFill>
              </a:rPr>
              <a:t> </a:t>
            </a:r>
            <a:r>
              <a:rPr sz="1800" spc="45" dirty="0">
                <a:solidFill>
                  <a:srgbClr val="134F5C"/>
                </a:solidFill>
              </a:rPr>
              <a:t>target</a:t>
            </a:r>
            <a:r>
              <a:rPr sz="1800" spc="-20" dirty="0">
                <a:solidFill>
                  <a:srgbClr val="134F5C"/>
                </a:solidFill>
              </a:rPr>
              <a:t> </a:t>
            </a:r>
            <a:r>
              <a:rPr sz="1800" spc="10" dirty="0">
                <a:solidFill>
                  <a:srgbClr val="134F5C"/>
                </a:solidFill>
              </a:rPr>
              <a:t>variable.</a:t>
            </a:r>
            <a:r>
              <a:rPr sz="1800" spc="-20" dirty="0">
                <a:solidFill>
                  <a:srgbClr val="134F5C"/>
                </a:solidFill>
              </a:rPr>
              <a:t> </a:t>
            </a:r>
            <a:r>
              <a:rPr sz="1800" spc="-15" dirty="0">
                <a:solidFill>
                  <a:srgbClr val="134F5C"/>
                </a:solidFill>
              </a:rPr>
              <a:t>(Contd.)</a:t>
            </a:r>
            <a:endParaRPr sz="1800" dirty="0"/>
          </a:p>
        </p:txBody>
      </p:sp>
      <p:sp>
        <p:nvSpPr>
          <p:cNvPr id="3" name="object 3"/>
          <p:cNvSpPr/>
          <p:nvPr/>
        </p:nvSpPr>
        <p:spPr>
          <a:xfrm>
            <a:off x="435949" y="1914075"/>
            <a:ext cx="8326755" cy="2448560"/>
          </a:xfrm>
          <a:custGeom>
            <a:avLst/>
            <a:gdLst/>
            <a:ahLst/>
            <a:cxnLst/>
            <a:rect l="l" t="t" r="r" b="b"/>
            <a:pathLst>
              <a:path w="8326755" h="2448560">
                <a:moveTo>
                  <a:pt x="0" y="0"/>
                </a:moveTo>
                <a:lnTo>
                  <a:pt x="8326499" y="0"/>
                </a:lnTo>
                <a:lnTo>
                  <a:pt x="8326499" y="2448299"/>
                </a:lnTo>
                <a:lnTo>
                  <a:pt x="0" y="24482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8362" y="1298423"/>
            <a:ext cx="8266430" cy="2983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100"/>
              </a:spcBef>
              <a:buFont typeface="MS PGothic"/>
              <a:buChar char="➢"/>
              <a:tabLst>
                <a:tab pos="545465" algn="l"/>
                <a:tab pos="546100" algn="l"/>
              </a:tabLst>
            </a:pPr>
            <a:r>
              <a:rPr sz="2400" b="1" spc="20" dirty="0">
                <a:solidFill>
                  <a:srgbClr val="CC0000"/>
                </a:solidFill>
                <a:latin typeface="Tahoma"/>
                <a:cs typeface="Tahoma"/>
              </a:rPr>
              <a:t>Insights</a:t>
            </a:r>
            <a:endParaRPr sz="2400" dirty="0">
              <a:latin typeface="Tahoma"/>
              <a:cs typeface="Tahoma"/>
            </a:endParaRPr>
          </a:p>
          <a:p>
            <a:pPr marL="600075" marR="5080" lvl="1" indent="-336550">
              <a:lnSpc>
                <a:spcPct val="160000"/>
              </a:lnSpc>
              <a:spcBef>
                <a:spcPts val="1595"/>
              </a:spcBef>
              <a:buFont typeface="Arial"/>
              <a:buChar char="●"/>
              <a:tabLst>
                <a:tab pos="600075" algn="l"/>
                <a:tab pos="600710" algn="l"/>
              </a:tabLst>
            </a:pPr>
            <a:r>
              <a:rPr sz="1400" b="1" spc="30" dirty="0">
                <a:solidFill>
                  <a:srgbClr val="134F5C"/>
                </a:solidFill>
                <a:latin typeface="Tahoma"/>
                <a:cs typeface="Tahoma"/>
              </a:rPr>
              <a:t>After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65" dirty="0">
                <a:solidFill>
                  <a:srgbClr val="134F5C"/>
                </a:solidFill>
                <a:latin typeface="Tahoma"/>
                <a:cs typeface="Tahoma"/>
              </a:rPr>
              <a:t>going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34F5C"/>
                </a:solidFill>
                <a:latin typeface="Tahoma"/>
                <a:cs typeface="Tahoma"/>
              </a:rPr>
              <a:t>through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5" dirty="0">
                <a:solidFill>
                  <a:srgbClr val="134F5C"/>
                </a:solidFill>
                <a:latin typeface="Tahoma"/>
                <a:cs typeface="Tahoma"/>
              </a:rPr>
              <a:t>all</a:t>
            </a:r>
            <a:r>
              <a:rPr sz="1400" b="1" spc="-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34F5C"/>
                </a:solidFill>
                <a:latin typeface="Tahoma"/>
                <a:cs typeface="Tahoma"/>
              </a:rPr>
              <a:t>the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134F5C"/>
                </a:solidFill>
                <a:latin typeface="Tahoma"/>
                <a:cs typeface="Tahoma"/>
              </a:rPr>
              <a:t>columns,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45" dirty="0">
                <a:solidFill>
                  <a:srgbClr val="134F5C"/>
                </a:solidFill>
                <a:latin typeface="Tahoma"/>
                <a:cs typeface="Tahoma"/>
              </a:rPr>
              <a:t>we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55" dirty="0">
                <a:solidFill>
                  <a:srgbClr val="134F5C"/>
                </a:solidFill>
                <a:latin typeface="Tahoma"/>
                <a:cs typeface="Tahoma"/>
              </a:rPr>
              <a:t>found</a:t>
            </a:r>
            <a:r>
              <a:rPr sz="1400" b="1" spc="-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134F5C"/>
                </a:solidFill>
                <a:latin typeface="Tahoma"/>
                <a:cs typeface="Tahoma"/>
              </a:rPr>
              <a:t>that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60" dirty="0">
                <a:solidFill>
                  <a:srgbClr val="134F5C"/>
                </a:solidFill>
                <a:latin typeface="Tahoma"/>
                <a:cs typeface="Tahoma"/>
              </a:rPr>
              <a:t>none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of</a:t>
            </a:r>
            <a:r>
              <a:rPr sz="1400" b="1" spc="-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34F5C"/>
                </a:solidFill>
                <a:latin typeface="Tahoma"/>
                <a:cs typeface="Tahoma"/>
              </a:rPr>
              <a:t>the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features</a:t>
            </a:r>
            <a:r>
              <a:rPr sz="1400" b="1" spc="-4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134F5C"/>
                </a:solidFill>
                <a:latin typeface="Tahoma"/>
                <a:cs typeface="Tahoma"/>
              </a:rPr>
              <a:t>displayed </a:t>
            </a:r>
            <a:r>
              <a:rPr sz="1400" b="1" spc="-39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134F5C"/>
                </a:solidFill>
                <a:latin typeface="Tahoma"/>
                <a:cs typeface="Tahoma"/>
              </a:rPr>
              <a:t>any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60" dirty="0">
                <a:solidFill>
                  <a:srgbClr val="134F5C"/>
                </a:solidFill>
                <a:latin typeface="Tahoma"/>
                <a:cs typeface="Tahoma"/>
              </a:rPr>
              <a:t>high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correlation(&gt;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-60" dirty="0">
                <a:solidFill>
                  <a:srgbClr val="134F5C"/>
                </a:solidFill>
                <a:latin typeface="Tahoma"/>
                <a:cs typeface="Tahoma"/>
              </a:rPr>
              <a:t>0.5)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134F5C"/>
                </a:solidFill>
                <a:latin typeface="Tahoma"/>
                <a:cs typeface="Tahoma"/>
              </a:rPr>
              <a:t>with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34F5C"/>
                </a:solidFill>
                <a:latin typeface="Tahoma"/>
                <a:cs typeface="Tahoma"/>
              </a:rPr>
              <a:t>the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134F5C"/>
                </a:solidFill>
                <a:latin typeface="Tahoma"/>
                <a:cs typeface="Tahoma"/>
              </a:rPr>
              <a:t>target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10" dirty="0">
                <a:solidFill>
                  <a:srgbClr val="134F5C"/>
                </a:solidFill>
                <a:latin typeface="Tahoma"/>
                <a:cs typeface="Tahoma"/>
              </a:rPr>
              <a:t>variable,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34F5C"/>
                </a:solidFill>
                <a:latin typeface="Tahoma"/>
                <a:cs typeface="Tahoma"/>
              </a:rPr>
              <a:t>bankruptcy.</a:t>
            </a:r>
            <a:endParaRPr sz="1400" dirty="0">
              <a:latin typeface="Tahoma"/>
              <a:cs typeface="Tahoma"/>
            </a:endParaRPr>
          </a:p>
          <a:p>
            <a:pPr marL="600075" lvl="1" indent="-336550">
              <a:lnSpc>
                <a:spcPct val="100000"/>
              </a:lnSpc>
              <a:spcBef>
                <a:spcPts val="1010"/>
              </a:spcBef>
              <a:buFont typeface="Arial"/>
              <a:buChar char="●"/>
              <a:tabLst>
                <a:tab pos="600075" algn="l"/>
                <a:tab pos="600710" algn="l"/>
              </a:tabLst>
            </a:pPr>
            <a:r>
              <a:rPr sz="1400" b="1" spc="45" dirty="0">
                <a:solidFill>
                  <a:srgbClr val="134F5C"/>
                </a:solidFill>
                <a:latin typeface="Tahoma"/>
                <a:cs typeface="Tahoma"/>
              </a:rPr>
              <a:t>The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60" dirty="0">
                <a:solidFill>
                  <a:srgbClr val="134F5C"/>
                </a:solidFill>
                <a:latin typeface="Tahoma"/>
                <a:cs typeface="Tahoma"/>
              </a:rPr>
              <a:t>most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134F5C"/>
                </a:solidFill>
                <a:latin typeface="Tahoma"/>
                <a:cs typeface="Tahoma"/>
              </a:rPr>
              <a:t>negatively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34F5C"/>
                </a:solidFill>
                <a:latin typeface="Tahoma"/>
                <a:cs typeface="Tahoma"/>
              </a:rPr>
              <a:t>correlated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feature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34F5C"/>
                </a:solidFill>
                <a:latin typeface="Tahoma"/>
                <a:cs typeface="Tahoma"/>
              </a:rPr>
              <a:t>was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-65" dirty="0">
                <a:solidFill>
                  <a:srgbClr val="134F5C"/>
                </a:solidFill>
                <a:latin typeface="Tahoma"/>
                <a:cs typeface="Tahoma"/>
              </a:rPr>
              <a:t>'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0" dirty="0">
                <a:solidFill>
                  <a:srgbClr val="134F5C"/>
                </a:solidFill>
                <a:latin typeface="Tahoma"/>
                <a:cs typeface="Tahoma"/>
              </a:rPr>
              <a:t>Net-Income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to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5" dirty="0">
                <a:solidFill>
                  <a:srgbClr val="134F5C"/>
                </a:solidFill>
                <a:latin typeface="Tahoma"/>
                <a:cs typeface="Tahoma"/>
              </a:rPr>
              <a:t>Total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Assets'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i.e </a:t>
            </a:r>
            <a:r>
              <a:rPr sz="1400" b="1" spc="-45" dirty="0">
                <a:solidFill>
                  <a:srgbClr val="134F5C"/>
                </a:solidFill>
                <a:latin typeface="Tahoma"/>
                <a:cs typeface="Tahoma"/>
              </a:rPr>
              <a:t>-0.32</a:t>
            </a:r>
            <a:endParaRPr sz="1400" dirty="0">
              <a:latin typeface="Tahoma"/>
              <a:cs typeface="Tahoma"/>
            </a:endParaRPr>
          </a:p>
          <a:p>
            <a:pPr marL="600075" lvl="1" indent="-336550">
              <a:lnSpc>
                <a:spcPct val="100000"/>
              </a:lnSpc>
              <a:spcBef>
                <a:spcPts val="1010"/>
              </a:spcBef>
              <a:buFont typeface="Arial"/>
              <a:buChar char="●"/>
              <a:tabLst>
                <a:tab pos="600075" algn="l"/>
                <a:tab pos="600710" algn="l"/>
              </a:tabLst>
            </a:pPr>
            <a:r>
              <a:rPr sz="1400" b="1" spc="45" dirty="0">
                <a:solidFill>
                  <a:srgbClr val="134F5C"/>
                </a:solidFill>
                <a:latin typeface="Tahoma"/>
                <a:cs typeface="Tahoma"/>
              </a:rPr>
              <a:t>The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60" dirty="0">
                <a:solidFill>
                  <a:srgbClr val="134F5C"/>
                </a:solidFill>
                <a:latin typeface="Tahoma"/>
                <a:cs typeface="Tahoma"/>
              </a:rPr>
              <a:t>most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positively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34F5C"/>
                </a:solidFill>
                <a:latin typeface="Tahoma"/>
                <a:cs typeface="Tahoma"/>
              </a:rPr>
              <a:t>correlated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feature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34F5C"/>
                </a:solidFill>
                <a:latin typeface="Tahoma"/>
                <a:cs typeface="Tahoma"/>
              </a:rPr>
              <a:t>was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-65" dirty="0">
                <a:solidFill>
                  <a:srgbClr val="134F5C"/>
                </a:solidFill>
                <a:latin typeface="Tahoma"/>
                <a:cs typeface="Tahoma"/>
              </a:rPr>
              <a:t>'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60" dirty="0">
                <a:solidFill>
                  <a:srgbClr val="134F5C"/>
                </a:solidFill>
                <a:latin typeface="Tahoma"/>
                <a:cs typeface="Tahoma"/>
              </a:rPr>
              <a:t>Debt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134F5C"/>
                </a:solidFill>
                <a:latin typeface="Tahoma"/>
                <a:cs typeface="Tahoma"/>
              </a:rPr>
              <a:t>Ratio'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i.e </a:t>
            </a:r>
            <a:r>
              <a:rPr sz="1400" b="1" spc="-90" dirty="0">
                <a:solidFill>
                  <a:srgbClr val="134F5C"/>
                </a:solidFill>
                <a:latin typeface="Tahoma"/>
                <a:cs typeface="Tahoma"/>
              </a:rPr>
              <a:t>+0.25.</a:t>
            </a:r>
            <a:endParaRPr sz="1400" dirty="0">
              <a:latin typeface="Tahoma"/>
              <a:cs typeface="Tahoma"/>
            </a:endParaRPr>
          </a:p>
          <a:p>
            <a:pPr marL="600075" marR="95250" lvl="1" indent="-336550">
              <a:lnSpc>
                <a:spcPct val="160000"/>
              </a:lnSpc>
              <a:buFont typeface="Arial"/>
              <a:buChar char="●"/>
              <a:tabLst>
                <a:tab pos="600075" algn="l"/>
                <a:tab pos="600710" algn="l"/>
              </a:tabLst>
            </a:pPr>
            <a:r>
              <a:rPr sz="1400" b="1" spc="30" dirty="0">
                <a:solidFill>
                  <a:srgbClr val="134F5C"/>
                </a:solidFill>
                <a:latin typeface="Tahoma"/>
                <a:cs typeface="Tahoma"/>
              </a:rPr>
              <a:t>Conclusion: </a:t>
            </a:r>
            <a:r>
              <a:rPr sz="1400" b="1" spc="55" dirty="0">
                <a:solidFill>
                  <a:srgbClr val="134F5C"/>
                </a:solidFill>
                <a:latin typeface="Tahoma"/>
                <a:cs typeface="Tahoma"/>
              </a:rPr>
              <a:t>Our </a:t>
            </a:r>
            <a:r>
              <a:rPr sz="1400" b="1" spc="35" dirty="0">
                <a:solidFill>
                  <a:srgbClr val="134F5C"/>
                </a:solidFill>
                <a:latin typeface="Tahoma"/>
                <a:cs typeface="Tahoma"/>
              </a:rPr>
              <a:t>dataset doesn't provide any </a:t>
            </a:r>
            <a:r>
              <a:rPr sz="1400" b="1" spc="55" dirty="0">
                <a:solidFill>
                  <a:srgbClr val="134F5C"/>
                </a:solidFill>
                <a:latin typeface="Tahoma"/>
                <a:cs typeface="Tahoma"/>
              </a:rPr>
              <a:t>modelling </a:t>
            </a:r>
            <a:r>
              <a:rPr sz="1400" b="1" spc="40" dirty="0">
                <a:solidFill>
                  <a:srgbClr val="134F5C"/>
                </a:solidFill>
                <a:latin typeface="Tahoma"/>
                <a:cs typeface="Tahoma"/>
              </a:rPr>
              <a:t>power with </a:t>
            </a:r>
            <a:r>
              <a:rPr sz="1400" b="1" spc="45" dirty="0">
                <a:solidFill>
                  <a:srgbClr val="134F5C"/>
                </a:solidFill>
                <a:latin typeface="Tahoma"/>
                <a:cs typeface="Tahoma"/>
              </a:rPr>
              <a:t>respect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to </a:t>
            </a:r>
            <a:r>
              <a:rPr sz="1400" b="1" spc="3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0" dirty="0">
                <a:solidFill>
                  <a:srgbClr val="134F5C"/>
                </a:solidFill>
                <a:latin typeface="Tahoma"/>
                <a:cs typeface="Tahoma"/>
              </a:rPr>
              <a:t>linear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34F5C"/>
                </a:solidFill>
                <a:latin typeface="Tahoma"/>
                <a:cs typeface="Tahoma"/>
              </a:rPr>
              <a:t>algorithms.</a:t>
            </a:r>
            <a:r>
              <a:rPr sz="14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134F5C"/>
                </a:solidFill>
                <a:latin typeface="Tahoma"/>
                <a:cs typeface="Tahoma"/>
              </a:rPr>
              <a:t>Since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134F5C"/>
                </a:solidFill>
                <a:latin typeface="Tahoma"/>
                <a:cs typeface="Tahoma"/>
              </a:rPr>
              <a:t>there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10" dirty="0">
                <a:solidFill>
                  <a:srgbClr val="134F5C"/>
                </a:solidFill>
                <a:latin typeface="Tahoma"/>
                <a:cs typeface="Tahoma"/>
              </a:rPr>
              <a:t>is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a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60" dirty="0">
                <a:solidFill>
                  <a:srgbClr val="134F5C"/>
                </a:solidFill>
                <a:latin typeface="Tahoma"/>
                <a:cs typeface="Tahoma"/>
              </a:rPr>
              <a:t>high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34F5C"/>
                </a:solidFill>
                <a:latin typeface="Tahoma"/>
                <a:cs typeface="Tahoma"/>
              </a:rPr>
              <a:t>imbalance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134F5C"/>
                </a:solidFill>
                <a:latin typeface="Tahoma"/>
                <a:cs typeface="Tahoma"/>
              </a:rPr>
              <a:t>in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34F5C"/>
                </a:solidFill>
                <a:latin typeface="Tahoma"/>
                <a:cs typeface="Tahoma"/>
              </a:rPr>
              <a:t>the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15" dirty="0">
                <a:solidFill>
                  <a:srgbClr val="134F5C"/>
                </a:solidFill>
                <a:latin typeface="Tahoma"/>
                <a:cs typeface="Tahoma"/>
              </a:rPr>
              <a:t>classes,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34F5C"/>
                </a:solidFill>
                <a:latin typeface="Tahoma"/>
                <a:cs typeface="Tahoma"/>
              </a:rPr>
              <a:t>this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134F5C"/>
                </a:solidFill>
                <a:latin typeface="Tahoma"/>
                <a:cs typeface="Tahoma"/>
              </a:rPr>
              <a:t>looks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0" dirty="0">
                <a:solidFill>
                  <a:srgbClr val="134F5C"/>
                </a:solidFill>
                <a:latin typeface="Tahoma"/>
                <a:cs typeface="Tahoma"/>
              </a:rPr>
              <a:t>like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45" dirty="0">
                <a:solidFill>
                  <a:srgbClr val="134F5C"/>
                </a:solidFill>
                <a:latin typeface="Tahoma"/>
                <a:cs typeface="Tahoma"/>
              </a:rPr>
              <a:t>an </a:t>
            </a:r>
            <a:r>
              <a:rPr sz="1400" b="1" spc="-39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45" dirty="0">
                <a:solidFill>
                  <a:srgbClr val="134F5C"/>
                </a:solidFill>
                <a:latin typeface="Tahoma"/>
                <a:cs typeface="Tahoma"/>
              </a:rPr>
              <a:t>anomaly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45" dirty="0">
                <a:solidFill>
                  <a:srgbClr val="134F5C"/>
                </a:solidFill>
                <a:latin typeface="Tahoma"/>
                <a:cs typeface="Tahoma"/>
              </a:rPr>
              <a:t>detection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134F5C"/>
                </a:solidFill>
                <a:latin typeface="Tahoma"/>
                <a:cs typeface="Tahoma"/>
              </a:rPr>
              <a:t>problem.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So,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let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134F5C"/>
                </a:solidFill>
                <a:latin typeface="Tahoma"/>
                <a:cs typeface="Tahoma"/>
              </a:rPr>
              <a:t>us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try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45" dirty="0">
                <a:solidFill>
                  <a:srgbClr val="134F5C"/>
                </a:solidFill>
                <a:latin typeface="Tahoma"/>
                <a:cs typeface="Tahoma"/>
              </a:rPr>
              <a:t>anomaly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45" dirty="0">
                <a:solidFill>
                  <a:srgbClr val="134F5C"/>
                </a:solidFill>
                <a:latin typeface="Tahoma"/>
                <a:cs typeface="Tahoma"/>
              </a:rPr>
              <a:t>detection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34F5C"/>
                </a:solidFill>
                <a:latin typeface="Tahoma"/>
                <a:cs typeface="Tahoma"/>
              </a:rPr>
              <a:t>algorithm.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AC9BDC-913B-49F8-BF93-41CA61C6C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239" y="0"/>
            <a:ext cx="1121761" cy="70110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362" y="271197"/>
            <a:ext cx="6462395" cy="80073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lnSpc>
                <a:spcPct val="115799"/>
              </a:lnSpc>
              <a:spcBef>
                <a:spcPts val="250"/>
              </a:spcBef>
            </a:pPr>
            <a:r>
              <a:rPr sz="2400" spc="60" dirty="0"/>
              <a:t>EDA:</a:t>
            </a:r>
            <a:r>
              <a:rPr sz="2400" spc="-15" dirty="0"/>
              <a:t> </a:t>
            </a:r>
            <a:r>
              <a:rPr sz="1800" spc="65" dirty="0">
                <a:solidFill>
                  <a:srgbClr val="134F5C"/>
                </a:solidFill>
              </a:rPr>
              <a:t>Using</a:t>
            </a:r>
            <a:r>
              <a:rPr sz="1800" spc="-15" dirty="0">
                <a:solidFill>
                  <a:srgbClr val="134F5C"/>
                </a:solidFill>
              </a:rPr>
              <a:t> </a:t>
            </a:r>
            <a:r>
              <a:rPr sz="1800" spc="75" dirty="0">
                <a:solidFill>
                  <a:srgbClr val="134F5C"/>
                </a:solidFill>
              </a:rPr>
              <a:t>Anomaly</a:t>
            </a:r>
            <a:r>
              <a:rPr sz="1800" spc="-10" dirty="0">
                <a:solidFill>
                  <a:srgbClr val="134F5C"/>
                </a:solidFill>
              </a:rPr>
              <a:t> </a:t>
            </a:r>
            <a:r>
              <a:rPr sz="1800" spc="60" dirty="0">
                <a:solidFill>
                  <a:srgbClr val="134F5C"/>
                </a:solidFill>
              </a:rPr>
              <a:t>Detection</a:t>
            </a:r>
            <a:r>
              <a:rPr sz="1800" spc="-10" dirty="0">
                <a:solidFill>
                  <a:srgbClr val="134F5C"/>
                </a:solidFill>
              </a:rPr>
              <a:t> </a:t>
            </a:r>
            <a:r>
              <a:rPr sz="1800" spc="65" dirty="0">
                <a:solidFill>
                  <a:srgbClr val="134F5C"/>
                </a:solidFill>
              </a:rPr>
              <a:t>Algorithm</a:t>
            </a:r>
            <a:r>
              <a:rPr sz="1800" spc="-10" dirty="0">
                <a:solidFill>
                  <a:srgbClr val="134F5C"/>
                </a:solidFill>
              </a:rPr>
              <a:t> </a:t>
            </a:r>
            <a:r>
              <a:rPr sz="1800" spc="35" dirty="0">
                <a:solidFill>
                  <a:srgbClr val="134F5C"/>
                </a:solidFill>
              </a:rPr>
              <a:t>to</a:t>
            </a:r>
            <a:r>
              <a:rPr sz="1800" spc="-15" dirty="0">
                <a:solidFill>
                  <a:srgbClr val="134F5C"/>
                </a:solidFill>
              </a:rPr>
              <a:t> </a:t>
            </a:r>
            <a:r>
              <a:rPr sz="1800" spc="40" dirty="0">
                <a:solidFill>
                  <a:srgbClr val="134F5C"/>
                </a:solidFill>
              </a:rPr>
              <a:t>further </a:t>
            </a:r>
            <a:r>
              <a:rPr sz="1800" spc="-509" dirty="0">
                <a:solidFill>
                  <a:srgbClr val="134F5C"/>
                </a:solidFill>
              </a:rPr>
              <a:t> </a:t>
            </a:r>
            <a:r>
              <a:rPr sz="1800" spc="30" dirty="0">
                <a:solidFill>
                  <a:srgbClr val="134F5C"/>
                </a:solidFill>
              </a:rPr>
              <a:t>explore</a:t>
            </a:r>
            <a:r>
              <a:rPr sz="1800" spc="-25" dirty="0">
                <a:solidFill>
                  <a:srgbClr val="134F5C"/>
                </a:solidFill>
              </a:rPr>
              <a:t> </a:t>
            </a:r>
            <a:r>
              <a:rPr sz="1800" spc="65" dirty="0">
                <a:solidFill>
                  <a:srgbClr val="134F5C"/>
                </a:solidFill>
              </a:rPr>
              <a:t>the</a:t>
            </a:r>
            <a:r>
              <a:rPr sz="1800" spc="-20" dirty="0">
                <a:solidFill>
                  <a:srgbClr val="134F5C"/>
                </a:solidFill>
              </a:rPr>
              <a:t> </a:t>
            </a:r>
            <a:r>
              <a:rPr sz="1800" spc="20" dirty="0">
                <a:solidFill>
                  <a:srgbClr val="134F5C"/>
                </a:solidFill>
              </a:rPr>
              <a:t>data.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486487" y="2058449"/>
            <a:ext cx="4084954" cy="1776095"/>
          </a:xfrm>
          <a:prstGeom prst="rect">
            <a:avLst/>
          </a:prstGeom>
          <a:ln w="19049">
            <a:solidFill>
              <a:srgbClr val="CC000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542925" marR="187960" indent="-336550">
              <a:lnSpc>
                <a:spcPts val="2690"/>
              </a:lnSpc>
              <a:spcBef>
                <a:spcPts val="65"/>
              </a:spcBef>
              <a:buFont typeface="Arial"/>
              <a:buChar char="●"/>
              <a:tabLst>
                <a:tab pos="542290" algn="l"/>
                <a:tab pos="542925" algn="l"/>
              </a:tabLst>
            </a:pPr>
            <a:r>
              <a:rPr sz="1400" b="1" dirty="0">
                <a:solidFill>
                  <a:srgbClr val="134F5C"/>
                </a:solidFill>
                <a:latin typeface="Tahoma"/>
                <a:cs typeface="Tahoma"/>
              </a:rPr>
              <a:t>Isolation </a:t>
            </a:r>
            <a:r>
              <a:rPr sz="1400" b="1" spc="30" dirty="0">
                <a:solidFill>
                  <a:srgbClr val="134F5C"/>
                </a:solidFill>
                <a:latin typeface="Tahoma"/>
                <a:cs typeface="Tahoma"/>
              </a:rPr>
              <a:t>Forest was </a:t>
            </a:r>
            <a:r>
              <a:rPr sz="1400" b="1" spc="55" dirty="0">
                <a:solidFill>
                  <a:srgbClr val="134F5C"/>
                </a:solidFill>
                <a:latin typeface="Tahoma"/>
                <a:cs typeface="Tahoma"/>
              </a:rPr>
              <a:t>used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to </a:t>
            </a:r>
            <a:r>
              <a:rPr sz="1400" b="1" spc="50" dirty="0">
                <a:solidFill>
                  <a:srgbClr val="134F5C"/>
                </a:solidFill>
                <a:latin typeface="Tahoma"/>
                <a:cs typeface="Tahoma"/>
              </a:rPr>
              <a:t>detect </a:t>
            </a:r>
            <a:r>
              <a:rPr sz="1400" b="1" spc="5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134F5C"/>
                </a:solidFill>
                <a:latin typeface="Tahoma"/>
                <a:cs typeface="Tahoma"/>
              </a:rPr>
              <a:t>anomalies </a:t>
            </a:r>
            <a:r>
              <a:rPr sz="1400" b="1" spc="35" dirty="0">
                <a:solidFill>
                  <a:srgbClr val="134F5C"/>
                </a:solidFill>
                <a:latin typeface="Tahoma"/>
                <a:cs typeface="Tahoma"/>
              </a:rPr>
              <a:t>in </a:t>
            </a:r>
            <a:r>
              <a:rPr sz="1400" b="1" spc="50" dirty="0">
                <a:solidFill>
                  <a:srgbClr val="134F5C"/>
                </a:solidFill>
                <a:latin typeface="Tahoma"/>
                <a:cs typeface="Tahoma"/>
              </a:rPr>
              <a:t>the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dataset. </a:t>
            </a:r>
            <a:r>
              <a:rPr sz="1400" b="1" spc="40" dirty="0">
                <a:solidFill>
                  <a:srgbClr val="134F5C"/>
                </a:solidFill>
                <a:latin typeface="Tahoma"/>
                <a:cs typeface="Tahoma"/>
              </a:rPr>
              <a:t>Since </a:t>
            </a:r>
            <a:r>
              <a:rPr sz="1400" b="1" spc="4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15" dirty="0">
                <a:solidFill>
                  <a:srgbClr val="134F5C"/>
                </a:solidFill>
                <a:latin typeface="Tahoma"/>
                <a:cs typeface="Tahoma"/>
              </a:rPr>
              <a:t>results,</a:t>
            </a:r>
            <a:r>
              <a:rPr sz="14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34F5C"/>
                </a:solidFill>
                <a:latin typeface="Tahoma"/>
                <a:cs typeface="Tahoma"/>
              </a:rPr>
              <a:t>were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34F5C"/>
                </a:solidFill>
                <a:latin typeface="Tahoma"/>
                <a:cs typeface="Tahoma"/>
              </a:rPr>
              <a:t>not</a:t>
            </a:r>
            <a:r>
              <a:rPr sz="14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75" dirty="0">
                <a:solidFill>
                  <a:srgbClr val="134F5C"/>
                </a:solidFill>
                <a:latin typeface="Tahoma"/>
                <a:cs typeface="Tahoma"/>
              </a:rPr>
              <a:t>up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to</a:t>
            </a:r>
            <a:r>
              <a:rPr sz="14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34F5C"/>
                </a:solidFill>
                <a:latin typeface="Tahoma"/>
                <a:cs typeface="Tahoma"/>
              </a:rPr>
              <a:t>the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34F5C"/>
                </a:solidFill>
                <a:latin typeface="Tahoma"/>
                <a:cs typeface="Tahoma"/>
              </a:rPr>
              <a:t>mark,</a:t>
            </a:r>
            <a:r>
              <a:rPr sz="14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let </a:t>
            </a:r>
            <a:r>
              <a:rPr sz="1400" b="1" spc="-39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134F5C"/>
                </a:solidFill>
                <a:latin typeface="Tahoma"/>
                <a:cs typeface="Tahoma"/>
              </a:rPr>
              <a:t>us </a:t>
            </a:r>
            <a:r>
              <a:rPr sz="1400" b="1" spc="20" dirty="0">
                <a:solidFill>
                  <a:srgbClr val="134F5C"/>
                </a:solidFill>
                <a:latin typeface="Tahoma"/>
                <a:cs typeface="Tahoma"/>
              </a:rPr>
              <a:t>visualize </a:t>
            </a:r>
            <a:r>
              <a:rPr sz="1400" b="1" spc="50" dirty="0">
                <a:solidFill>
                  <a:srgbClr val="134F5C"/>
                </a:solidFill>
                <a:latin typeface="Tahoma"/>
                <a:cs typeface="Tahoma"/>
              </a:rPr>
              <a:t>the </a:t>
            </a:r>
            <a:r>
              <a:rPr sz="1400" b="1" spc="35" dirty="0">
                <a:solidFill>
                  <a:srgbClr val="134F5C"/>
                </a:solidFill>
                <a:latin typeface="Tahoma"/>
                <a:cs typeface="Tahoma"/>
              </a:rPr>
              <a:t>dataset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to </a:t>
            </a:r>
            <a:r>
              <a:rPr sz="1400" b="1" spc="30" dirty="0">
                <a:solidFill>
                  <a:srgbClr val="134F5C"/>
                </a:solidFill>
                <a:latin typeface="Tahoma"/>
                <a:cs typeface="Tahoma"/>
              </a:rPr>
              <a:t> investigate</a:t>
            </a:r>
            <a:r>
              <a:rPr sz="14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34F5C"/>
                </a:solidFill>
                <a:latin typeface="Tahoma"/>
                <a:cs typeface="Tahoma"/>
              </a:rPr>
              <a:t>the</a:t>
            </a:r>
            <a:r>
              <a:rPr sz="14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55" dirty="0">
                <a:solidFill>
                  <a:srgbClr val="134F5C"/>
                </a:solidFill>
                <a:latin typeface="Tahoma"/>
                <a:cs typeface="Tahoma"/>
              </a:rPr>
              <a:t>problem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3300" y="1461048"/>
            <a:ext cx="1841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100"/>
              </a:spcBef>
              <a:buFont typeface="MS PGothic"/>
              <a:buChar char="➢"/>
              <a:tabLst>
                <a:tab pos="545465" algn="l"/>
                <a:tab pos="546100" algn="l"/>
              </a:tabLst>
            </a:pPr>
            <a:r>
              <a:rPr sz="2400" b="1" spc="20" dirty="0">
                <a:solidFill>
                  <a:srgbClr val="CC0000"/>
                </a:solidFill>
                <a:latin typeface="Tahoma"/>
                <a:cs typeface="Tahoma"/>
              </a:rPr>
              <a:t>Insights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876800" y="1387571"/>
            <a:ext cx="3467735" cy="3117850"/>
            <a:chOff x="4929512" y="1432374"/>
            <a:chExt cx="3467735" cy="311785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47682" y="1451425"/>
              <a:ext cx="3290757" cy="307271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939037" y="1441899"/>
              <a:ext cx="3448685" cy="3098800"/>
            </a:xfrm>
            <a:custGeom>
              <a:avLst/>
              <a:gdLst/>
              <a:ahLst/>
              <a:cxnLst/>
              <a:rect l="l" t="t" r="r" b="b"/>
              <a:pathLst>
                <a:path w="3448684" h="3098800">
                  <a:moveTo>
                    <a:pt x="0" y="0"/>
                  </a:moveTo>
                  <a:lnTo>
                    <a:pt x="3448574" y="0"/>
                  </a:lnTo>
                  <a:lnTo>
                    <a:pt x="3448574" y="3098374"/>
                  </a:lnTo>
                  <a:lnTo>
                    <a:pt x="0" y="3098374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559637" y="4768792"/>
            <a:ext cx="217804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00" dirty="0">
                <a:solidFill>
                  <a:srgbClr val="CC0000"/>
                </a:solidFill>
                <a:latin typeface="Arial MT"/>
                <a:cs typeface="Arial MT"/>
              </a:rPr>
              <a:t>19</a:t>
            </a:fld>
            <a:endParaRPr sz="1000">
              <a:latin typeface="Arial MT"/>
              <a:cs typeface="Arial M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6D5BD7-DA96-47CA-A0F0-C69CD461B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2239" y="0"/>
            <a:ext cx="1121761" cy="7011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175" y="430527"/>
            <a:ext cx="4832985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pc="140" dirty="0"/>
              <a:t>Catching</a:t>
            </a:r>
            <a:r>
              <a:rPr spc="-70" dirty="0"/>
              <a:t> </a:t>
            </a:r>
            <a:r>
              <a:rPr spc="130" dirty="0"/>
              <a:t>the</a:t>
            </a:r>
            <a:r>
              <a:rPr spc="-70" dirty="0"/>
              <a:t> </a:t>
            </a:r>
            <a:r>
              <a:rPr spc="135" dirty="0"/>
              <a:t>Doom, </a:t>
            </a:r>
            <a:r>
              <a:rPr spc="-1040" dirty="0"/>
              <a:t> </a:t>
            </a:r>
            <a:r>
              <a:rPr spc="105" dirty="0"/>
              <a:t>Before</a:t>
            </a:r>
            <a:r>
              <a:rPr spc="-55" dirty="0"/>
              <a:t> </a:t>
            </a:r>
            <a:r>
              <a:rPr spc="30" dirty="0"/>
              <a:t>it</a:t>
            </a:r>
            <a:r>
              <a:rPr spc="-50" dirty="0"/>
              <a:t> </a:t>
            </a:r>
            <a:r>
              <a:rPr spc="145" dirty="0"/>
              <a:t>Happens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239" y="2079241"/>
            <a:ext cx="5258435" cy="2654300"/>
          </a:xfrm>
          <a:prstGeom prst="rect">
            <a:avLst/>
          </a:prstGeom>
        </p:spPr>
        <p:txBody>
          <a:bodyPr vert="horz" wrap="square" lIns="0" tIns="187960" rIns="0" bIns="0" rtlCol="0">
            <a:spAutoFit/>
          </a:bodyPr>
          <a:lstStyle/>
          <a:p>
            <a:pPr marL="524510" indent="-420370">
              <a:lnSpc>
                <a:spcPct val="100000"/>
              </a:lnSpc>
              <a:spcBef>
                <a:spcPts val="1480"/>
              </a:spcBef>
              <a:buAutoNum type="arabicPeriod"/>
              <a:tabLst>
                <a:tab pos="524510" algn="l"/>
                <a:tab pos="525145" algn="l"/>
              </a:tabLst>
            </a:pPr>
            <a:r>
              <a:rPr sz="2300" b="1" spc="90" dirty="0">
                <a:solidFill>
                  <a:srgbClr val="134F5C"/>
                </a:solidFill>
                <a:latin typeface="Tahoma"/>
                <a:cs typeface="Tahoma"/>
              </a:rPr>
              <a:t>Problem</a:t>
            </a:r>
            <a:r>
              <a:rPr sz="2300" b="1" spc="-5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2300" b="1" spc="70" dirty="0">
                <a:solidFill>
                  <a:srgbClr val="134F5C"/>
                </a:solidFill>
                <a:latin typeface="Tahoma"/>
                <a:cs typeface="Tahoma"/>
              </a:rPr>
              <a:t>Statement</a:t>
            </a:r>
            <a:endParaRPr sz="2300">
              <a:latin typeface="Tahoma"/>
              <a:cs typeface="Tahoma"/>
            </a:endParaRPr>
          </a:p>
          <a:p>
            <a:pPr marL="524510" indent="-480695">
              <a:lnSpc>
                <a:spcPct val="100000"/>
              </a:lnSpc>
              <a:spcBef>
                <a:spcPts val="1380"/>
              </a:spcBef>
              <a:buAutoNum type="arabicPeriod"/>
              <a:tabLst>
                <a:tab pos="524510" algn="l"/>
                <a:tab pos="525145" algn="l"/>
              </a:tabLst>
            </a:pPr>
            <a:r>
              <a:rPr sz="2300" b="1" spc="55" dirty="0">
                <a:solidFill>
                  <a:srgbClr val="134F5C"/>
                </a:solidFill>
                <a:latin typeface="Tahoma"/>
                <a:cs typeface="Tahoma"/>
              </a:rPr>
              <a:t>Feature</a:t>
            </a:r>
            <a:r>
              <a:rPr sz="2300" b="1" spc="-6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2300" b="1" spc="65" dirty="0">
                <a:solidFill>
                  <a:srgbClr val="134F5C"/>
                </a:solidFill>
                <a:latin typeface="Tahoma"/>
                <a:cs typeface="Tahoma"/>
              </a:rPr>
              <a:t>Selection</a:t>
            </a:r>
            <a:endParaRPr sz="2300">
              <a:latin typeface="Tahoma"/>
              <a:cs typeface="Tahoma"/>
            </a:endParaRPr>
          </a:p>
          <a:p>
            <a:pPr marL="524510" indent="-478790">
              <a:lnSpc>
                <a:spcPct val="100000"/>
              </a:lnSpc>
              <a:spcBef>
                <a:spcPts val="1380"/>
              </a:spcBef>
              <a:buAutoNum type="arabicPeriod"/>
              <a:tabLst>
                <a:tab pos="524510" algn="l"/>
                <a:tab pos="525145" algn="l"/>
              </a:tabLst>
            </a:pPr>
            <a:r>
              <a:rPr sz="2300" b="1" spc="45" dirty="0">
                <a:solidFill>
                  <a:srgbClr val="134F5C"/>
                </a:solidFill>
                <a:latin typeface="Tahoma"/>
                <a:cs typeface="Tahoma"/>
              </a:rPr>
              <a:t>Exploratory</a:t>
            </a:r>
            <a:r>
              <a:rPr sz="2300" b="1" spc="-5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2300" b="1" spc="70" dirty="0">
                <a:solidFill>
                  <a:srgbClr val="134F5C"/>
                </a:solidFill>
                <a:latin typeface="Tahoma"/>
                <a:cs typeface="Tahoma"/>
              </a:rPr>
              <a:t>Data</a:t>
            </a:r>
            <a:r>
              <a:rPr sz="2300" b="1" spc="-5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2300" b="1" spc="55" dirty="0">
                <a:solidFill>
                  <a:srgbClr val="134F5C"/>
                </a:solidFill>
                <a:latin typeface="Tahoma"/>
                <a:cs typeface="Tahoma"/>
              </a:rPr>
              <a:t>Analysis</a:t>
            </a:r>
            <a:endParaRPr sz="2300">
              <a:latin typeface="Tahoma"/>
              <a:cs typeface="Tahoma"/>
            </a:endParaRPr>
          </a:p>
          <a:p>
            <a:pPr marL="524510" indent="-512445">
              <a:lnSpc>
                <a:spcPct val="100000"/>
              </a:lnSpc>
              <a:spcBef>
                <a:spcPts val="1380"/>
              </a:spcBef>
              <a:buAutoNum type="arabicPeriod"/>
              <a:tabLst>
                <a:tab pos="524510" algn="l"/>
                <a:tab pos="525145" algn="l"/>
              </a:tabLst>
            </a:pPr>
            <a:r>
              <a:rPr sz="2300" b="1" spc="100" dirty="0">
                <a:solidFill>
                  <a:srgbClr val="134F5C"/>
                </a:solidFill>
                <a:latin typeface="Tahoma"/>
                <a:cs typeface="Tahoma"/>
              </a:rPr>
              <a:t>Applying</a:t>
            </a:r>
            <a:r>
              <a:rPr sz="2300" b="1" spc="-5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2300" b="1" spc="85" dirty="0">
                <a:solidFill>
                  <a:srgbClr val="134F5C"/>
                </a:solidFill>
                <a:latin typeface="Tahoma"/>
                <a:cs typeface="Tahoma"/>
              </a:rPr>
              <a:t>the</a:t>
            </a:r>
            <a:r>
              <a:rPr sz="2300" b="1" spc="-5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2300" b="1" spc="80" dirty="0">
                <a:solidFill>
                  <a:srgbClr val="134F5C"/>
                </a:solidFill>
                <a:latin typeface="Tahoma"/>
                <a:cs typeface="Tahoma"/>
              </a:rPr>
              <a:t>Models</a:t>
            </a:r>
            <a:endParaRPr sz="2300">
              <a:latin typeface="Tahoma"/>
              <a:cs typeface="Tahoma"/>
            </a:endParaRPr>
          </a:p>
          <a:p>
            <a:pPr marL="524510" indent="-479425">
              <a:lnSpc>
                <a:spcPct val="100000"/>
              </a:lnSpc>
              <a:spcBef>
                <a:spcPts val="1380"/>
              </a:spcBef>
              <a:buAutoNum type="arabicPeriod"/>
              <a:tabLst>
                <a:tab pos="524510" algn="l"/>
                <a:tab pos="525145" algn="l"/>
              </a:tabLst>
            </a:pPr>
            <a:r>
              <a:rPr sz="2300" b="1" spc="90" dirty="0">
                <a:solidFill>
                  <a:srgbClr val="134F5C"/>
                </a:solidFill>
                <a:latin typeface="Tahoma"/>
                <a:cs typeface="Tahoma"/>
              </a:rPr>
              <a:t>Model</a:t>
            </a:r>
            <a:r>
              <a:rPr sz="2300" b="1" spc="-4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2300" b="1" spc="65" dirty="0">
                <a:solidFill>
                  <a:srgbClr val="134F5C"/>
                </a:solidFill>
                <a:latin typeface="Tahoma"/>
                <a:cs typeface="Tahoma"/>
              </a:rPr>
              <a:t>Selection</a:t>
            </a:r>
            <a:r>
              <a:rPr sz="2300" b="1" spc="-4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2300" b="1" spc="100" dirty="0">
                <a:solidFill>
                  <a:srgbClr val="134F5C"/>
                </a:solidFill>
                <a:latin typeface="Tahoma"/>
                <a:cs typeface="Tahoma"/>
              </a:rPr>
              <a:t>and</a:t>
            </a:r>
            <a:r>
              <a:rPr sz="2300" b="1" spc="-4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2300" b="1" spc="45" dirty="0">
                <a:solidFill>
                  <a:srgbClr val="134F5C"/>
                </a:solidFill>
                <a:latin typeface="Tahoma"/>
                <a:cs typeface="Tahoma"/>
              </a:rPr>
              <a:t>validation</a:t>
            </a:r>
            <a:endParaRPr sz="23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54525" y="1014762"/>
            <a:ext cx="3989474" cy="412873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40805D-1576-4DFE-BA98-7D92FD10F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2238" y="0"/>
            <a:ext cx="1121761" cy="70110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175" y="169572"/>
            <a:ext cx="720788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0" dirty="0"/>
              <a:t>EDA:</a:t>
            </a:r>
            <a:r>
              <a:rPr sz="2400" spc="-20" dirty="0"/>
              <a:t> </a:t>
            </a:r>
            <a:r>
              <a:rPr sz="1800" spc="55" dirty="0">
                <a:solidFill>
                  <a:srgbClr val="134F5C"/>
                </a:solidFill>
              </a:rPr>
              <a:t>Data</a:t>
            </a:r>
            <a:r>
              <a:rPr sz="1800" spc="-20" dirty="0">
                <a:solidFill>
                  <a:srgbClr val="134F5C"/>
                </a:solidFill>
              </a:rPr>
              <a:t> </a:t>
            </a:r>
            <a:r>
              <a:rPr sz="1800" spc="35" dirty="0">
                <a:solidFill>
                  <a:srgbClr val="134F5C"/>
                </a:solidFill>
              </a:rPr>
              <a:t>Visualization</a:t>
            </a:r>
            <a:r>
              <a:rPr sz="1800" spc="-15" dirty="0">
                <a:solidFill>
                  <a:srgbClr val="134F5C"/>
                </a:solidFill>
              </a:rPr>
              <a:t> </a:t>
            </a:r>
            <a:r>
              <a:rPr sz="1800" spc="45" dirty="0">
                <a:solidFill>
                  <a:srgbClr val="134F5C"/>
                </a:solidFill>
              </a:rPr>
              <a:t>in</a:t>
            </a:r>
            <a:r>
              <a:rPr sz="1800" spc="-15" dirty="0">
                <a:solidFill>
                  <a:srgbClr val="134F5C"/>
                </a:solidFill>
              </a:rPr>
              <a:t> </a:t>
            </a:r>
            <a:r>
              <a:rPr sz="1800" spc="-85" dirty="0">
                <a:solidFill>
                  <a:srgbClr val="134F5C"/>
                </a:solidFill>
              </a:rPr>
              <a:t>2</a:t>
            </a:r>
            <a:r>
              <a:rPr sz="1800" spc="-15" dirty="0">
                <a:solidFill>
                  <a:srgbClr val="134F5C"/>
                </a:solidFill>
              </a:rPr>
              <a:t> </a:t>
            </a:r>
            <a:r>
              <a:rPr sz="1800" spc="80" dirty="0">
                <a:solidFill>
                  <a:srgbClr val="134F5C"/>
                </a:solidFill>
              </a:rPr>
              <a:t>and</a:t>
            </a:r>
            <a:r>
              <a:rPr sz="1800" spc="-20" dirty="0">
                <a:solidFill>
                  <a:srgbClr val="134F5C"/>
                </a:solidFill>
              </a:rPr>
              <a:t> </a:t>
            </a:r>
            <a:r>
              <a:rPr sz="1800" spc="-85" dirty="0">
                <a:solidFill>
                  <a:srgbClr val="134F5C"/>
                </a:solidFill>
              </a:rPr>
              <a:t>3</a:t>
            </a:r>
            <a:r>
              <a:rPr sz="1800" spc="-15" dirty="0">
                <a:solidFill>
                  <a:srgbClr val="134F5C"/>
                </a:solidFill>
              </a:rPr>
              <a:t> </a:t>
            </a:r>
            <a:r>
              <a:rPr sz="1800" spc="-85" dirty="0">
                <a:solidFill>
                  <a:srgbClr val="134F5C"/>
                </a:solidFill>
              </a:rPr>
              <a:t>-</a:t>
            </a:r>
            <a:r>
              <a:rPr sz="1800" spc="-15" dirty="0">
                <a:solidFill>
                  <a:srgbClr val="134F5C"/>
                </a:solidFill>
              </a:rPr>
              <a:t> </a:t>
            </a:r>
            <a:r>
              <a:rPr sz="1800" spc="65" dirty="0">
                <a:solidFill>
                  <a:srgbClr val="134F5C"/>
                </a:solidFill>
              </a:rPr>
              <a:t>Dimensions</a:t>
            </a:r>
            <a:r>
              <a:rPr sz="1800" spc="-15" dirty="0">
                <a:solidFill>
                  <a:srgbClr val="134F5C"/>
                </a:solidFill>
              </a:rPr>
              <a:t> </a:t>
            </a:r>
            <a:r>
              <a:rPr sz="1800" spc="65" dirty="0">
                <a:solidFill>
                  <a:srgbClr val="134F5C"/>
                </a:solidFill>
              </a:rPr>
              <a:t>using</a:t>
            </a:r>
            <a:r>
              <a:rPr sz="1800" spc="-20" dirty="0">
                <a:solidFill>
                  <a:srgbClr val="134F5C"/>
                </a:solidFill>
              </a:rPr>
              <a:t> </a:t>
            </a:r>
            <a:r>
              <a:rPr sz="1800" spc="120" dirty="0">
                <a:solidFill>
                  <a:srgbClr val="134F5C"/>
                </a:solidFill>
              </a:rPr>
              <a:t>PCA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4993949" y="3157674"/>
            <a:ext cx="4084954" cy="1776095"/>
          </a:xfrm>
          <a:prstGeom prst="rect">
            <a:avLst/>
          </a:prstGeom>
          <a:ln w="19049">
            <a:solidFill>
              <a:srgbClr val="CC000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542925" marR="252729" indent="-336550">
              <a:lnSpc>
                <a:spcPts val="2690"/>
              </a:lnSpc>
              <a:spcBef>
                <a:spcPts val="65"/>
              </a:spcBef>
              <a:buFont typeface="Arial"/>
              <a:buChar char="●"/>
              <a:tabLst>
                <a:tab pos="542290" algn="l"/>
                <a:tab pos="542925" algn="l"/>
              </a:tabLst>
            </a:pPr>
            <a:r>
              <a:rPr sz="1400" b="1" spc="30" dirty="0">
                <a:solidFill>
                  <a:srgbClr val="134F5C"/>
                </a:solidFill>
                <a:latin typeface="Tahoma"/>
                <a:cs typeface="Tahoma"/>
              </a:rPr>
              <a:t>Classes </a:t>
            </a:r>
            <a:r>
              <a:rPr sz="1400" b="1" spc="15" dirty="0">
                <a:solidFill>
                  <a:srgbClr val="134F5C"/>
                </a:solidFill>
                <a:latin typeface="Tahoma"/>
                <a:cs typeface="Tahoma"/>
              </a:rPr>
              <a:t>are </a:t>
            </a:r>
            <a:r>
              <a:rPr sz="1400" b="1" spc="35" dirty="0">
                <a:solidFill>
                  <a:srgbClr val="134F5C"/>
                </a:solidFill>
                <a:latin typeface="Tahoma"/>
                <a:cs typeface="Tahoma"/>
              </a:rPr>
              <a:t>intertwined </a:t>
            </a:r>
            <a:r>
              <a:rPr sz="1400" b="1" spc="-75" dirty="0">
                <a:solidFill>
                  <a:srgbClr val="134F5C"/>
                </a:solidFill>
                <a:latin typeface="Tahoma"/>
                <a:cs typeface="Tahoma"/>
              </a:rPr>
              <a:t>&amp; </a:t>
            </a:r>
            <a:r>
              <a:rPr sz="1400" b="1" spc="-7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34F5C"/>
                </a:solidFill>
                <a:latin typeface="Tahoma"/>
                <a:cs typeface="Tahoma"/>
              </a:rPr>
              <a:t>overlapping.</a:t>
            </a:r>
            <a:r>
              <a:rPr sz="14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15" dirty="0">
                <a:solidFill>
                  <a:srgbClr val="134F5C"/>
                </a:solidFill>
                <a:latin typeface="Tahoma"/>
                <a:cs typeface="Tahoma"/>
              </a:rPr>
              <a:t>Thus,</a:t>
            </a:r>
            <a:r>
              <a:rPr sz="14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45" dirty="0">
                <a:solidFill>
                  <a:srgbClr val="134F5C"/>
                </a:solidFill>
                <a:latin typeface="Tahoma"/>
                <a:cs typeface="Tahoma"/>
              </a:rPr>
              <a:t>bankruptcy</a:t>
            </a:r>
            <a:r>
              <a:rPr sz="14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0" dirty="0">
                <a:solidFill>
                  <a:srgbClr val="134F5C"/>
                </a:solidFill>
                <a:latin typeface="Tahoma"/>
                <a:cs typeface="Tahoma"/>
              </a:rPr>
              <a:t>isn’t </a:t>
            </a:r>
            <a:r>
              <a:rPr sz="1400" b="1" spc="-39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45" dirty="0">
                <a:solidFill>
                  <a:srgbClr val="134F5C"/>
                </a:solidFill>
                <a:latin typeface="Tahoma"/>
                <a:cs typeface="Tahoma"/>
              </a:rPr>
              <a:t>an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anomaly. </a:t>
            </a:r>
            <a:r>
              <a:rPr sz="1400" b="1" spc="55" dirty="0">
                <a:solidFill>
                  <a:srgbClr val="134F5C"/>
                </a:solidFill>
                <a:latin typeface="Tahoma"/>
                <a:cs typeface="Tahoma"/>
              </a:rPr>
              <a:t>Bankrupt </a:t>
            </a:r>
            <a:r>
              <a:rPr sz="1400" b="1" spc="30" dirty="0">
                <a:solidFill>
                  <a:srgbClr val="134F5C"/>
                </a:solidFill>
                <a:latin typeface="Tahoma"/>
                <a:cs typeface="Tahoma"/>
              </a:rPr>
              <a:t>instances, </a:t>
            </a:r>
            <a:r>
              <a:rPr sz="1400" b="1" spc="3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0" dirty="0">
                <a:solidFill>
                  <a:srgbClr val="134F5C"/>
                </a:solidFill>
                <a:latin typeface="Tahoma"/>
                <a:cs typeface="Tahoma"/>
              </a:rPr>
              <a:t>simply, </a:t>
            </a:r>
            <a:r>
              <a:rPr sz="1400" b="1" spc="65" dirty="0">
                <a:solidFill>
                  <a:srgbClr val="134F5C"/>
                </a:solidFill>
                <a:latin typeface="Tahoma"/>
                <a:cs typeface="Tahoma"/>
              </a:rPr>
              <a:t>happen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to </a:t>
            </a:r>
            <a:r>
              <a:rPr sz="1400" b="1" spc="65" dirty="0">
                <a:solidFill>
                  <a:srgbClr val="134F5C"/>
                </a:solidFill>
                <a:latin typeface="Tahoma"/>
                <a:cs typeface="Tahoma"/>
              </a:rPr>
              <a:t>be </a:t>
            </a:r>
            <a:r>
              <a:rPr sz="1400" b="1" spc="30" dirty="0">
                <a:solidFill>
                  <a:srgbClr val="134F5C"/>
                </a:solidFill>
                <a:latin typeface="Tahoma"/>
                <a:cs typeface="Tahoma"/>
              </a:rPr>
              <a:t>sparse </a:t>
            </a:r>
            <a:r>
              <a:rPr sz="1400" b="1" spc="35" dirty="0">
                <a:solidFill>
                  <a:srgbClr val="134F5C"/>
                </a:solidFill>
                <a:latin typeface="Tahoma"/>
                <a:cs typeface="Tahoma"/>
              </a:rPr>
              <a:t>in </a:t>
            </a:r>
            <a:r>
              <a:rPr sz="1400" b="1" spc="50" dirty="0">
                <a:solidFill>
                  <a:srgbClr val="134F5C"/>
                </a:solidFill>
                <a:latin typeface="Tahoma"/>
                <a:cs typeface="Tahoma"/>
              </a:rPr>
              <a:t>the </a:t>
            </a:r>
            <a:r>
              <a:rPr sz="1400" b="1" spc="-40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134F5C"/>
                </a:solidFill>
                <a:latin typeface="Tahoma"/>
                <a:cs typeface="Tahoma"/>
              </a:rPr>
              <a:t>date</a:t>
            </a:r>
            <a:r>
              <a:rPr sz="14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10" dirty="0">
                <a:solidFill>
                  <a:srgbClr val="134F5C"/>
                </a:solidFill>
                <a:latin typeface="Tahoma"/>
                <a:cs typeface="Tahoma"/>
              </a:rPr>
              <a:t>set.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2826" y="645950"/>
            <a:ext cx="8846820" cy="3839210"/>
            <a:chOff x="102826" y="645950"/>
            <a:chExt cx="8846820" cy="38392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37901" y="645950"/>
              <a:ext cx="3911679" cy="237337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826" y="658601"/>
              <a:ext cx="4891125" cy="382629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8559637" y="4768792"/>
            <a:ext cx="217804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00" dirty="0">
                <a:solidFill>
                  <a:srgbClr val="CC0000"/>
                </a:solidFill>
                <a:latin typeface="Arial MT"/>
                <a:cs typeface="Arial MT"/>
              </a:rPr>
              <a:t>20</a:t>
            </a:fld>
            <a:endParaRPr sz="1000">
              <a:latin typeface="Arial MT"/>
              <a:cs typeface="Arial M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B57F5E-FCF8-4193-AD29-0922A034F5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9487" y="-16522"/>
            <a:ext cx="1121761" cy="67512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8750" y="1150149"/>
            <a:ext cx="8326755" cy="1927225"/>
          </a:xfrm>
          <a:custGeom>
            <a:avLst/>
            <a:gdLst/>
            <a:ahLst/>
            <a:cxnLst/>
            <a:rect l="l" t="t" r="r" b="b"/>
            <a:pathLst>
              <a:path w="8326755" h="1927225">
                <a:moveTo>
                  <a:pt x="0" y="0"/>
                </a:moveTo>
                <a:lnTo>
                  <a:pt x="8326499" y="0"/>
                </a:lnTo>
                <a:lnTo>
                  <a:pt x="8326499" y="1926599"/>
                </a:lnTo>
                <a:lnTo>
                  <a:pt x="0" y="19265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03043" y="1476169"/>
            <a:ext cx="7901305" cy="1263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b="1" spc="45" dirty="0">
                <a:solidFill>
                  <a:srgbClr val="134F5C"/>
                </a:solidFill>
                <a:latin typeface="Tahoma"/>
                <a:cs typeface="Tahoma"/>
              </a:rPr>
              <a:t>The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55" dirty="0">
                <a:solidFill>
                  <a:srgbClr val="134F5C"/>
                </a:solidFill>
                <a:latin typeface="Tahoma"/>
                <a:cs typeface="Tahoma"/>
              </a:rPr>
              <a:t>Problem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at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65" dirty="0">
                <a:solidFill>
                  <a:srgbClr val="134F5C"/>
                </a:solidFill>
                <a:latin typeface="Tahoma"/>
                <a:cs typeface="Tahoma"/>
              </a:rPr>
              <a:t>hand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10" dirty="0">
                <a:solidFill>
                  <a:srgbClr val="134F5C"/>
                </a:solidFill>
                <a:latin typeface="Tahoma"/>
                <a:cs typeface="Tahoma"/>
              </a:rPr>
              <a:t>is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34F5C"/>
                </a:solidFill>
                <a:latin typeface="Tahoma"/>
                <a:cs typeface="Tahoma"/>
              </a:rPr>
              <a:t>not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45" dirty="0">
                <a:solidFill>
                  <a:srgbClr val="134F5C"/>
                </a:solidFill>
                <a:latin typeface="Tahoma"/>
                <a:cs typeface="Tahoma"/>
              </a:rPr>
              <a:t>an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45" dirty="0">
                <a:solidFill>
                  <a:srgbClr val="134F5C"/>
                </a:solidFill>
                <a:latin typeface="Tahoma"/>
                <a:cs typeface="Tahoma"/>
              </a:rPr>
              <a:t>anomaly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45" dirty="0">
                <a:solidFill>
                  <a:srgbClr val="134F5C"/>
                </a:solidFill>
                <a:latin typeface="Tahoma"/>
                <a:cs typeface="Tahoma"/>
              </a:rPr>
              <a:t>detection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134F5C"/>
                </a:solidFill>
                <a:latin typeface="Tahoma"/>
                <a:cs typeface="Tahoma"/>
              </a:rPr>
              <a:t>problem.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-100" dirty="0">
                <a:solidFill>
                  <a:srgbClr val="134F5C"/>
                </a:solidFill>
                <a:latin typeface="Tahoma"/>
                <a:cs typeface="Tahoma"/>
              </a:rPr>
              <a:t>It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10" dirty="0">
                <a:solidFill>
                  <a:srgbClr val="134F5C"/>
                </a:solidFill>
                <a:latin typeface="Tahoma"/>
                <a:cs typeface="Tahoma"/>
              </a:rPr>
              <a:t>is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a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134F5C"/>
                </a:solidFill>
                <a:latin typeface="Tahoma"/>
                <a:cs typeface="Tahoma"/>
              </a:rPr>
              <a:t>classiﬁcation</a:t>
            </a:r>
            <a:endParaRPr sz="1400">
              <a:latin typeface="Tahoma"/>
              <a:cs typeface="Tahoma"/>
            </a:endParaRPr>
          </a:p>
          <a:p>
            <a:pPr marL="348615">
              <a:lnSpc>
                <a:spcPct val="100000"/>
              </a:lnSpc>
              <a:spcBef>
                <a:spcPts val="1005"/>
              </a:spcBef>
            </a:pPr>
            <a:r>
              <a:rPr sz="1400" b="1" spc="55" dirty="0">
                <a:solidFill>
                  <a:srgbClr val="134F5C"/>
                </a:solidFill>
                <a:latin typeface="Tahoma"/>
                <a:cs typeface="Tahoma"/>
              </a:rPr>
              <a:t>problem</a:t>
            </a:r>
            <a:r>
              <a:rPr sz="1400" b="1" spc="-2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134F5C"/>
                </a:solidFill>
                <a:latin typeface="Tahoma"/>
                <a:cs typeface="Tahoma"/>
              </a:rPr>
              <a:t>with</a:t>
            </a:r>
            <a:r>
              <a:rPr sz="14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a</a:t>
            </a:r>
            <a:r>
              <a:rPr sz="1400" b="1" spc="-2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45" dirty="0">
                <a:solidFill>
                  <a:srgbClr val="134F5C"/>
                </a:solidFill>
                <a:latin typeface="Tahoma"/>
                <a:cs typeface="Tahoma"/>
              </a:rPr>
              <a:t>highly</a:t>
            </a:r>
            <a:r>
              <a:rPr sz="14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34F5C"/>
                </a:solidFill>
                <a:latin typeface="Tahoma"/>
                <a:cs typeface="Tahoma"/>
              </a:rPr>
              <a:t>imbalanced</a:t>
            </a:r>
            <a:r>
              <a:rPr sz="14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dataset.</a:t>
            </a:r>
            <a:endParaRPr sz="1400">
              <a:latin typeface="Tahoma"/>
              <a:cs typeface="Tahoma"/>
            </a:endParaRPr>
          </a:p>
          <a:p>
            <a:pPr marL="348615" marR="5080" indent="-336550">
              <a:lnSpc>
                <a:spcPct val="160000"/>
              </a:lnSpc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b="1" spc="80" dirty="0">
                <a:solidFill>
                  <a:srgbClr val="134F5C"/>
                </a:solidFill>
                <a:latin typeface="Tahoma"/>
                <a:cs typeface="Tahoma"/>
              </a:rPr>
              <a:t>We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15" dirty="0">
                <a:solidFill>
                  <a:srgbClr val="134F5C"/>
                </a:solidFill>
                <a:latin typeface="Tahoma"/>
                <a:cs typeface="Tahoma"/>
              </a:rPr>
              <a:t>will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45" dirty="0">
                <a:solidFill>
                  <a:srgbClr val="134F5C"/>
                </a:solidFill>
                <a:latin typeface="Tahoma"/>
                <a:cs typeface="Tahoma"/>
              </a:rPr>
              <a:t>use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34F5C"/>
                </a:solidFill>
                <a:latin typeface="Tahoma"/>
                <a:cs typeface="Tahoma"/>
              </a:rPr>
              <a:t>different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34F5C"/>
                </a:solidFill>
                <a:latin typeface="Tahoma"/>
                <a:cs typeface="Tahoma"/>
              </a:rPr>
              <a:t>combinations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of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feature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134F5C"/>
                </a:solidFill>
                <a:latin typeface="Tahoma"/>
                <a:cs typeface="Tahoma"/>
              </a:rPr>
              <a:t>selection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134F5C"/>
                </a:solidFill>
                <a:latin typeface="Tahoma"/>
                <a:cs typeface="Tahoma"/>
              </a:rPr>
              <a:t>techniques,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134F5C"/>
                </a:solidFill>
                <a:latin typeface="Tahoma"/>
                <a:cs typeface="Tahoma"/>
              </a:rPr>
              <a:t>classiﬁcation </a:t>
            </a:r>
            <a:r>
              <a:rPr sz="1400" b="1" spc="-39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55" dirty="0">
                <a:solidFill>
                  <a:srgbClr val="134F5C"/>
                </a:solidFill>
                <a:latin typeface="Tahoma"/>
                <a:cs typeface="Tahoma"/>
              </a:rPr>
              <a:t>models</a:t>
            </a:r>
            <a:r>
              <a:rPr sz="14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60" dirty="0">
                <a:solidFill>
                  <a:srgbClr val="134F5C"/>
                </a:solidFill>
                <a:latin typeface="Tahoma"/>
                <a:cs typeface="Tahoma"/>
              </a:rPr>
              <a:t>and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45" dirty="0">
                <a:solidFill>
                  <a:srgbClr val="134F5C"/>
                </a:solidFill>
                <a:latin typeface="Tahoma"/>
                <a:cs typeface="Tahoma"/>
              </a:rPr>
              <a:t>resampling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34F5C"/>
                </a:solidFill>
                <a:latin typeface="Tahoma"/>
                <a:cs typeface="Tahoma"/>
              </a:rPr>
              <a:t>techniques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to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134F5C"/>
                </a:solidFill>
                <a:latin typeface="Tahoma"/>
                <a:cs typeface="Tahoma"/>
              </a:rPr>
              <a:t>reach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a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134F5C"/>
                </a:solidFill>
                <a:latin typeface="Tahoma"/>
                <a:cs typeface="Tahoma"/>
              </a:rPr>
              <a:t>solution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05580" y="487122"/>
            <a:ext cx="23329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100"/>
              </a:spcBef>
              <a:buFont typeface="MS PGothic"/>
              <a:buChar char="➢"/>
              <a:tabLst>
                <a:tab pos="545465" algn="l"/>
                <a:tab pos="546100" algn="l"/>
              </a:tabLst>
            </a:pPr>
            <a:r>
              <a:rPr sz="2400" b="1" spc="80" dirty="0">
                <a:solidFill>
                  <a:srgbClr val="CC0000"/>
                </a:solidFill>
                <a:latin typeface="Tahoma"/>
                <a:cs typeface="Tahoma"/>
              </a:rPr>
              <a:t>Conclusion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35BC6C-C9C1-4B4F-B113-DF576558A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239" y="0"/>
            <a:ext cx="1121761" cy="70110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9661" y="355672"/>
            <a:ext cx="4044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5" dirty="0"/>
              <a:t>Applying</a:t>
            </a:r>
            <a:r>
              <a:rPr spc="-95" dirty="0"/>
              <a:t> </a:t>
            </a:r>
            <a:r>
              <a:rPr spc="125" dirty="0"/>
              <a:t>Models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1110" y="1487774"/>
            <a:ext cx="4461775" cy="31268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338690-D706-4FA2-A84E-E0FE22802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2239" y="8659"/>
            <a:ext cx="1121761" cy="70110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190198"/>
            <a:ext cx="6334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/>
              <a:t>Applying</a:t>
            </a:r>
            <a:r>
              <a:rPr sz="2400" spc="-20" dirty="0"/>
              <a:t> </a:t>
            </a:r>
            <a:r>
              <a:rPr sz="2400" spc="35" dirty="0"/>
              <a:t>Model:</a:t>
            </a:r>
            <a:r>
              <a:rPr sz="2400" spc="-20" dirty="0"/>
              <a:t> </a:t>
            </a:r>
            <a:r>
              <a:rPr sz="1800" spc="-270" dirty="0">
                <a:solidFill>
                  <a:srgbClr val="134F5C"/>
                </a:solidFill>
              </a:rPr>
              <a:t>1.</a:t>
            </a:r>
            <a:r>
              <a:rPr sz="1800" spc="-15" dirty="0">
                <a:solidFill>
                  <a:srgbClr val="134F5C"/>
                </a:solidFill>
              </a:rPr>
              <a:t> </a:t>
            </a:r>
            <a:r>
              <a:rPr sz="1800" spc="40" dirty="0">
                <a:solidFill>
                  <a:srgbClr val="134F5C"/>
                </a:solidFill>
              </a:rPr>
              <a:t>Features</a:t>
            </a:r>
            <a:r>
              <a:rPr sz="1800" spc="-20" dirty="0">
                <a:solidFill>
                  <a:srgbClr val="134F5C"/>
                </a:solidFill>
              </a:rPr>
              <a:t> </a:t>
            </a:r>
            <a:r>
              <a:rPr sz="1800" spc="55" dirty="0">
                <a:solidFill>
                  <a:srgbClr val="134F5C"/>
                </a:solidFill>
              </a:rPr>
              <a:t>Selected</a:t>
            </a:r>
            <a:r>
              <a:rPr sz="1800" spc="-15" dirty="0">
                <a:solidFill>
                  <a:srgbClr val="134F5C"/>
                </a:solidFill>
              </a:rPr>
              <a:t> </a:t>
            </a:r>
            <a:r>
              <a:rPr sz="1800" spc="65" dirty="0">
                <a:solidFill>
                  <a:srgbClr val="134F5C"/>
                </a:solidFill>
              </a:rPr>
              <a:t>Using</a:t>
            </a:r>
            <a:r>
              <a:rPr sz="1800" spc="-15" dirty="0">
                <a:solidFill>
                  <a:srgbClr val="134F5C"/>
                </a:solidFill>
              </a:rPr>
              <a:t> </a:t>
            </a:r>
            <a:r>
              <a:rPr sz="1800" spc="-50" dirty="0">
                <a:solidFill>
                  <a:srgbClr val="134F5C"/>
                </a:solidFill>
              </a:rPr>
              <a:t>VIF.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693600" y="3663050"/>
            <a:ext cx="7757159" cy="1384935"/>
          </a:xfrm>
          <a:prstGeom prst="rect">
            <a:avLst/>
          </a:prstGeom>
          <a:ln w="19049">
            <a:solidFill>
              <a:srgbClr val="CC0000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542925" indent="-336550">
              <a:lnSpc>
                <a:spcPct val="100000"/>
              </a:lnSpc>
              <a:spcBef>
                <a:spcPts val="425"/>
              </a:spcBef>
              <a:buFont typeface="Arial"/>
              <a:buChar char="●"/>
              <a:tabLst>
                <a:tab pos="542290" algn="l"/>
                <a:tab pos="542925" algn="l"/>
              </a:tabLst>
            </a:pPr>
            <a:r>
              <a:rPr sz="1400" b="1" spc="45" dirty="0">
                <a:solidFill>
                  <a:srgbClr val="134F5C"/>
                </a:solidFill>
                <a:latin typeface="Tahoma"/>
                <a:cs typeface="Tahoma"/>
              </a:rPr>
              <a:t>Highest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Recall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60" dirty="0">
                <a:solidFill>
                  <a:srgbClr val="134F5C"/>
                </a:solidFill>
                <a:latin typeface="Tahoma"/>
                <a:cs typeface="Tahoma"/>
              </a:rPr>
              <a:t>on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34F5C"/>
                </a:solidFill>
                <a:latin typeface="Tahoma"/>
                <a:cs typeface="Tahoma"/>
              </a:rPr>
              <a:t>the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test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34F5C"/>
                </a:solidFill>
                <a:latin typeface="Tahoma"/>
                <a:cs typeface="Tahoma"/>
              </a:rPr>
              <a:t>set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10" dirty="0">
                <a:solidFill>
                  <a:srgbClr val="134F5C"/>
                </a:solidFill>
                <a:latin typeface="Tahoma"/>
                <a:cs typeface="Tahoma"/>
              </a:rPr>
              <a:t>is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34F5C"/>
                </a:solidFill>
                <a:latin typeface="Tahoma"/>
                <a:cs typeface="Tahoma"/>
              </a:rPr>
              <a:t>obtained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70" dirty="0">
                <a:solidFill>
                  <a:srgbClr val="134F5C"/>
                </a:solidFill>
                <a:latin typeface="Tahoma"/>
                <a:cs typeface="Tahoma"/>
              </a:rPr>
              <a:t>from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134F5C"/>
                </a:solidFill>
                <a:latin typeface="Tahoma"/>
                <a:cs typeface="Tahoma"/>
              </a:rPr>
              <a:t>Logistic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Regression,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34F5C"/>
                </a:solidFill>
                <a:latin typeface="Tahoma"/>
                <a:cs typeface="Tahoma"/>
              </a:rPr>
              <a:t>Easy</a:t>
            </a:r>
            <a:endParaRPr sz="1400">
              <a:latin typeface="Tahoma"/>
              <a:cs typeface="Tahoma"/>
            </a:endParaRPr>
          </a:p>
          <a:p>
            <a:pPr marL="542925">
              <a:lnSpc>
                <a:spcPct val="100000"/>
              </a:lnSpc>
              <a:spcBef>
                <a:spcPts val="1010"/>
              </a:spcBef>
            </a:pPr>
            <a:r>
              <a:rPr sz="1400" b="1" spc="60" dirty="0">
                <a:solidFill>
                  <a:srgbClr val="134F5C"/>
                </a:solidFill>
                <a:latin typeface="Tahoma"/>
                <a:cs typeface="Tahoma"/>
              </a:rPr>
              <a:t>Ensemble</a:t>
            </a:r>
            <a:r>
              <a:rPr sz="1400" b="1" spc="-4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60" dirty="0">
                <a:solidFill>
                  <a:srgbClr val="134F5C"/>
                </a:solidFill>
                <a:latin typeface="Tahoma"/>
                <a:cs typeface="Tahoma"/>
              </a:rPr>
              <a:t>and</a:t>
            </a:r>
            <a:r>
              <a:rPr sz="1400" b="1" spc="-4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SVM.</a:t>
            </a:r>
            <a:endParaRPr sz="1400">
              <a:latin typeface="Tahoma"/>
              <a:cs typeface="Tahoma"/>
            </a:endParaRPr>
          </a:p>
          <a:p>
            <a:pPr marL="542925" indent="-336550">
              <a:lnSpc>
                <a:spcPct val="100000"/>
              </a:lnSpc>
              <a:spcBef>
                <a:spcPts val="1005"/>
              </a:spcBef>
              <a:buFont typeface="Arial"/>
              <a:buChar char="●"/>
              <a:tabLst>
                <a:tab pos="542290" algn="l"/>
                <a:tab pos="542925" algn="l"/>
              </a:tabLst>
            </a:pPr>
            <a:r>
              <a:rPr sz="1400" b="1" spc="45" dirty="0">
                <a:solidFill>
                  <a:srgbClr val="134F5C"/>
                </a:solidFill>
                <a:latin typeface="Tahoma"/>
                <a:cs typeface="Tahoma"/>
              </a:rPr>
              <a:t>Highest</a:t>
            </a:r>
            <a:r>
              <a:rPr sz="14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test</a:t>
            </a:r>
            <a:r>
              <a:rPr sz="14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134F5C"/>
                </a:solidFill>
                <a:latin typeface="Tahoma"/>
                <a:cs typeface="Tahoma"/>
              </a:rPr>
              <a:t>precision</a:t>
            </a:r>
            <a:r>
              <a:rPr sz="14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10" dirty="0">
                <a:solidFill>
                  <a:srgbClr val="134F5C"/>
                </a:solidFill>
                <a:latin typeface="Tahoma"/>
                <a:cs typeface="Tahoma"/>
              </a:rPr>
              <a:t>is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34F5C"/>
                </a:solidFill>
                <a:latin typeface="Tahoma"/>
                <a:cs typeface="Tahoma"/>
              </a:rPr>
              <a:t>obtained</a:t>
            </a:r>
            <a:r>
              <a:rPr sz="14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134F5C"/>
                </a:solidFill>
                <a:latin typeface="Tahoma"/>
                <a:cs typeface="Tahoma"/>
              </a:rPr>
              <a:t>with</a:t>
            </a:r>
            <a:r>
              <a:rPr sz="14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55" dirty="0">
                <a:solidFill>
                  <a:srgbClr val="134F5C"/>
                </a:solidFill>
                <a:latin typeface="Tahoma"/>
                <a:cs typeface="Tahoma"/>
              </a:rPr>
              <a:t>KNN</a:t>
            </a:r>
            <a:endParaRPr sz="1400">
              <a:latin typeface="Tahoma"/>
              <a:cs typeface="Tahoma"/>
            </a:endParaRPr>
          </a:p>
          <a:p>
            <a:pPr marL="542925" indent="-336550">
              <a:lnSpc>
                <a:spcPct val="100000"/>
              </a:lnSpc>
              <a:spcBef>
                <a:spcPts val="1010"/>
              </a:spcBef>
              <a:buFont typeface="Arial"/>
              <a:buChar char="●"/>
              <a:tabLst>
                <a:tab pos="542290" algn="l"/>
                <a:tab pos="542925" algn="l"/>
              </a:tabLst>
            </a:pPr>
            <a:r>
              <a:rPr sz="1400" b="1" spc="40" dirty="0">
                <a:solidFill>
                  <a:srgbClr val="134F5C"/>
                </a:solidFill>
                <a:latin typeface="Tahoma"/>
                <a:cs typeface="Tahoma"/>
              </a:rPr>
              <a:t>XGBoost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134F5C"/>
                </a:solidFill>
                <a:latin typeface="Tahoma"/>
                <a:cs typeface="Tahoma"/>
              </a:rPr>
              <a:t>has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45" dirty="0">
                <a:solidFill>
                  <a:srgbClr val="134F5C"/>
                </a:solidFill>
                <a:latin typeface="Tahoma"/>
                <a:cs typeface="Tahoma"/>
              </a:rPr>
              <a:t>best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-20" dirty="0">
                <a:solidFill>
                  <a:srgbClr val="134F5C"/>
                </a:solidFill>
                <a:latin typeface="Tahoma"/>
                <a:cs typeface="Tahoma"/>
              </a:rPr>
              <a:t>F1-score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at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-125" dirty="0">
                <a:solidFill>
                  <a:srgbClr val="134F5C"/>
                </a:solidFill>
                <a:latin typeface="Tahoma"/>
                <a:cs typeface="Tahoma"/>
              </a:rPr>
              <a:t>43%,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60" dirty="0">
                <a:solidFill>
                  <a:srgbClr val="134F5C"/>
                </a:solidFill>
                <a:latin typeface="Tahoma"/>
                <a:cs typeface="Tahoma"/>
              </a:rPr>
              <a:t>on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34F5C"/>
                </a:solidFill>
                <a:latin typeface="Tahoma"/>
                <a:cs typeface="Tahoma"/>
              </a:rPr>
              <a:t>the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test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10" dirty="0">
                <a:solidFill>
                  <a:srgbClr val="134F5C"/>
                </a:solidFill>
                <a:latin typeface="Tahoma"/>
                <a:cs typeface="Tahoma"/>
              </a:rPr>
              <a:t>set.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85037" y="4756762"/>
            <a:ext cx="1670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CC0000"/>
                </a:solidFill>
                <a:latin typeface="Arial MT"/>
                <a:cs typeface="Arial MT"/>
              </a:rPr>
              <a:t>23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93600" y="789656"/>
            <a:ext cx="7081520" cy="2665095"/>
            <a:chOff x="1031350" y="799925"/>
            <a:chExt cx="7081520" cy="266509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0128" y="818975"/>
              <a:ext cx="6919749" cy="253061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40875" y="809450"/>
              <a:ext cx="7062470" cy="2646045"/>
            </a:xfrm>
            <a:custGeom>
              <a:avLst/>
              <a:gdLst/>
              <a:ahLst/>
              <a:cxnLst/>
              <a:rect l="l" t="t" r="r" b="b"/>
              <a:pathLst>
                <a:path w="7062470" h="2646045">
                  <a:moveTo>
                    <a:pt x="0" y="0"/>
                  </a:moveTo>
                  <a:lnTo>
                    <a:pt x="7062244" y="0"/>
                  </a:lnTo>
                  <a:lnTo>
                    <a:pt x="7062244" y="2645674"/>
                  </a:lnTo>
                  <a:lnTo>
                    <a:pt x="0" y="2645674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5698BDD6-AED6-4614-98BD-F71F70EC1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2239" y="0"/>
            <a:ext cx="1121761" cy="70110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0"/>
            <a:ext cx="6556375" cy="80073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lnSpc>
                <a:spcPct val="115799"/>
              </a:lnSpc>
              <a:spcBef>
                <a:spcPts val="250"/>
              </a:spcBef>
            </a:pPr>
            <a:r>
              <a:rPr sz="2400" spc="100" dirty="0"/>
              <a:t>Applying</a:t>
            </a:r>
            <a:r>
              <a:rPr sz="2400" spc="-25" dirty="0"/>
              <a:t> </a:t>
            </a:r>
            <a:r>
              <a:rPr sz="2400" spc="35" dirty="0"/>
              <a:t>Model:</a:t>
            </a:r>
            <a:r>
              <a:rPr sz="2400" spc="-20" dirty="0"/>
              <a:t> </a:t>
            </a:r>
            <a:r>
              <a:rPr sz="1800" spc="-80" dirty="0">
                <a:solidFill>
                  <a:srgbClr val="134F5C"/>
                </a:solidFill>
              </a:rPr>
              <a:t>2.</a:t>
            </a:r>
            <a:r>
              <a:rPr sz="1800" spc="-15" dirty="0">
                <a:solidFill>
                  <a:srgbClr val="134F5C"/>
                </a:solidFill>
              </a:rPr>
              <a:t> </a:t>
            </a:r>
            <a:r>
              <a:rPr sz="1800" spc="40" dirty="0">
                <a:solidFill>
                  <a:srgbClr val="134F5C"/>
                </a:solidFill>
              </a:rPr>
              <a:t>Features</a:t>
            </a:r>
            <a:r>
              <a:rPr sz="1800" spc="-15" dirty="0">
                <a:solidFill>
                  <a:srgbClr val="134F5C"/>
                </a:solidFill>
              </a:rPr>
              <a:t> </a:t>
            </a:r>
            <a:r>
              <a:rPr sz="1800" spc="55" dirty="0">
                <a:solidFill>
                  <a:srgbClr val="134F5C"/>
                </a:solidFill>
              </a:rPr>
              <a:t>Selected</a:t>
            </a:r>
            <a:r>
              <a:rPr sz="1800" spc="-20" dirty="0">
                <a:solidFill>
                  <a:srgbClr val="134F5C"/>
                </a:solidFill>
              </a:rPr>
              <a:t> </a:t>
            </a:r>
            <a:r>
              <a:rPr sz="1800" spc="65" dirty="0">
                <a:solidFill>
                  <a:srgbClr val="134F5C"/>
                </a:solidFill>
              </a:rPr>
              <a:t>Using</a:t>
            </a:r>
            <a:r>
              <a:rPr sz="1800" spc="-15" dirty="0">
                <a:solidFill>
                  <a:srgbClr val="134F5C"/>
                </a:solidFill>
              </a:rPr>
              <a:t> </a:t>
            </a:r>
            <a:r>
              <a:rPr sz="1800" spc="-30" dirty="0">
                <a:solidFill>
                  <a:srgbClr val="134F5C"/>
                </a:solidFill>
              </a:rPr>
              <a:t>VIF</a:t>
            </a:r>
            <a:r>
              <a:rPr sz="1800" spc="-15" dirty="0">
                <a:solidFill>
                  <a:srgbClr val="134F5C"/>
                </a:solidFill>
              </a:rPr>
              <a:t> </a:t>
            </a:r>
            <a:r>
              <a:rPr sz="1800" spc="-100" dirty="0">
                <a:solidFill>
                  <a:srgbClr val="134F5C"/>
                </a:solidFill>
              </a:rPr>
              <a:t>&amp; </a:t>
            </a:r>
            <a:r>
              <a:rPr sz="1800" spc="-515" dirty="0">
                <a:solidFill>
                  <a:srgbClr val="134F5C"/>
                </a:solidFill>
              </a:rPr>
              <a:t> </a:t>
            </a:r>
            <a:r>
              <a:rPr sz="1800" spc="20" dirty="0">
                <a:solidFill>
                  <a:srgbClr val="134F5C"/>
                </a:solidFill>
              </a:rPr>
              <a:t>p-values(logit-function)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693600" y="3871550"/>
            <a:ext cx="7757159" cy="1031875"/>
          </a:xfrm>
          <a:prstGeom prst="rect">
            <a:avLst/>
          </a:prstGeom>
          <a:ln w="19049">
            <a:solidFill>
              <a:srgbClr val="CC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542925" indent="-336550">
              <a:lnSpc>
                <a:spcPct val="100000"/>
              </a:lnSpc>
              <a:spcBef>
                <a:spcPts val="335"/>
              </a:spcBef>
              <a:buFont typeface="Arial"/>
              <a:buChar char="●"/>
              <a:tabLst>
                <a:tab pos="542290" algn="l"/>
                <a:tab pos="542925" algn="l"/>
              </a:tabLst>
            </a:pPr>
            <a:r>
              <a:rPr sz="1400" b="1" spc="45" dirty="0">
                <a:solidFill>
                  <a:srgbClr val="134F5C"/>
                </a:solidFill>
                <a:latin typeface="Tahoma"/>
                <a:cs typeface="Tahoma"/>
              </a:rPr>
              <a:t>Highest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Recall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60" dirty="0">
                <a:solidFill>
                  <a:srgbClr val="134F5C"/>
                </a:solidFill>
                <a:latin typeface="Tahoma"/>
                <a:cs typeface="Tahoma"/>
              </a:rPr>
              <a:t>on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34F5C"/>
                </a:solidFill>
                <a:latin typeface="Tahoma"/>
                <a:cs typeface="Tahoma"/>
              </a:rPr>
              <a:t>the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test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34F5C"/>
                </a:solidFill>
                <a:latin typeface="Tahoma"/>
                <a:cs typeface="Tahoma"/>
              </a:rPr>
              <a:t>set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10" dirty="0">
                <a:solidFill>
                  <a:srgbClr val="134F5C"/>
                </a:solidFill>
                <a:latin typeface="Tahoma"/>
                <a:cs typeface="Tahoma"/>
              </a:rPr>
              <a:t>is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34F5C"/>
                </a:solidFill>
                <a:latin typeface="Tahoma"/>
                <a:cs typeface="Tahoma"/>
              </a:rPr>
              <a:t>obtained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70" dirty="0">
                <a:solidFill>
                  <a:srgbClr val="134F5C"/>
                </a:solidFill>
                <a:latin typeface="Tahoma"/>
                <a:cs typeface="Tahoma"/>
              </a:rPr>
              <a:t>from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34F5C"/>
                </a:solidFill>
                <a:latin typeface="Tahoma"/>
                <a:cs typeface="Tahoma"/>
              </a:rPr>
              <a:t>Easy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60" dirty="0">
                <a:solidFill>
                  <a:srgbClr val="134F5C"/>
                </a:solidFill>
                <a:latin typeface="Tahoma"/>
                <a:cs typeface="Tahoma"/>
              </a:rPr>
              <a:t>Ensemble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at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-130" dirty="0">
                <a:solidFill>
                  <a:srgbClr val="134F5C"/>
                </a:solidFill>
                <a:latin typeface="Tahoma"/>
                <a:cs typeface="Tahoma"/>
              </a:rPr>
              <a:t>87.2%</a:t>
            </a:r>
            <a:endParaRPr sz="1400">
              <a:latin typeface="Tahoma"/>
              <a:cs typeface="Tahoma"/>
            </a:endParaRPr>
          </a:p>
          <a:p>
            <a:pPr marL="542925" indent="-336550">
              <a:lnSpc>
                <a:spcPct val="100000"/>
              </a:lnSpc>
              <a:spcBef>
                <a:spcPts val="1010"/>
              </a:spcBef>
              <a:buFont typeface="Arial"/>
              <a:buChar char="●"/>
              <a:tabLst>
                <a:tab pos="542290" algn="l"/>
                <a:tab pos="542925" algn="l"/>
              </a:tabLst>
            </a:pPr>
            <a:r>
              <a:rPr sz="1400" b="1" spc="45" dirty="0">
                <a:solidFill>
                  <a:srgbClr val="134F5C"/>
                </a:solidFill>
                <a:latin typeface="Tahoma"/>
                <a:cs typeface="Tahoma"/>
              </a:rPr>
              <a:t>Highest</a:t>
            </a:r>
            <a:r>
              <a:rPr sz="14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test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134F5C"/>
                </a:solidFill>
                <a:latin typeface="Tahoma"/>
                <a:cs typeface="Tahoma"/>
              </a:rPr>
              <a:t>precision</a:t>
            </a:r>
            <a:r>
              <a:rPr sz="14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10" dirty="0">
                <a:solidFill>
                  <a:srgbClr val="134F5C"/>
                </a:solidFill>
                <a:latin typeface="Tahoma"/>
                <a:cs typeface="Tahoma"/>
              </a:rPr>
              <a:t>is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34F5C"/>
                </a:solidFill>
                <a:latin typeface="Tahoma"/>
                <a:cs typeface="Tahoma"/>
              </a:rPr>
              <a:t>obtained</a:t>
            </a:r>
            <a:r>
              <a:rPr sz="14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134F5C"/>
                </a:solidFill>
                <a:latin typeface="Tahoma"/>
                <a:cs typeface="Tahoma"/>
              </a:rPr>
              <a:t>with</a:t>
            </a:r>
            <a:r>
              <a:rPr sz="14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55" dirty="0">
                <a:solidFill>
                  <a:srgbClr val="134F5C"/>
                </a:solidFill>
                <a:latin typeface="Tahoma"/>
                <a:cs typeface="Tahoma"/>
              </a:rPr>
              <a:t>KNN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at</a:t>
            </a:r>
            <a:r>
              <a:rPr sz="14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-160" dirty="0">
                <a:solidFill>
                  <a:srgbClr val="134F5C"/>
                </a:solidFill>
                <a:latin typeface="Tahoma"/>
                <a:cs typeface="Tahoma"/>
              </a:rPr>
              <a:t>66%</a:t>
            </a:r>
            <a:endParaRPr sz="1400">
              <a:latin typeface="Tahoma"/>
              <a:cs typeface="Tahoma"/>
            </a:endParaRPr>
          </a:p>
          <a:p>
            <a:pPr marL="542925" indent="-336550">
              <a:lnSpc>
                <a:spcPct val="100000"/>
              </a:lnSpc>
              <a:spcBef>
                <a:spcPts val="1005"/>
              </a:spcBef>
              <a:buFont typeface="Arial"/>
              <a:buChar char="●"/>
              <a:tabLst>
                <a:tab pos="542290" algn="l"/>
                <a:tab pos="542925" algn="l"/>
              </a:tabLst>
            </a:pPr>
            <a:r>
              <a:rPr sz="1400" b="1" spc="40" dirty="0">
                <a:solidFill>
                  <a:srgbClr val="134F5C"/>
                </a:solidFill>
                <a:latin typeface="Tahoma"/>
                <a:cs typeface="Tahoma"/>
              </a:rPr>
              <a:t>XGBoost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134F5C"/>
                </a:solidFill>
                <a:latin typeface="Tahoma"/>
                <a:cs typeface="Tahoma"/>
              </a:rPr>
              <a:t>has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45" dirty="0">
                <a:solidFill>
                  <a:srgbClr val="134F5C"/>
                </a:solidFill>
                <a:latin typeface="Tahoma"/>
                <a:cs typeface="Tahoma"/>
              </a:rPr>
              <a:t>best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-20" dirty="0">
                <a:solidFill>
                  <a:srgbClr val="134F5C"/>
                </a:solidFill>
                <a:latin typeface="Tahoma"/>
                <a:cs typeface="Tahoma"/>
              </a:rPr>
              <a:t>F1-score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at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-95" dirty="0">
                <a:solidFill>
                  <a:srgbClr val="134F5C"/>
                </a:solidFill>
                <a:latin typeface="Tahoma"/>
                <a:cs typeface="Tahoma"/>
              </a:rPr>
              <a:t>44%,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60" dirty="0">
                <a:solidFill>
                  <a:srgbClr val="134F5C"/>
                </a:solidFill>
                <a:latin typeface="Tahoma"/>
                <a:cs typeface="Tahoma"/>
              </a:rPr>
              <a:t>on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34F5C"/>
                </a:solidFill>
                <a:latin typeface="Tahoma"/>
                <a:cs typeface="Tahoma"/>
              </a:rPr>
              <a:t>the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test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10" dirty="0">
                <a:solidFill>
                  <a:srgbClr val="134F5C"/>
                </a:solidFill>
                <a:latin typeface="Tahoma"/>
                <a:cs typeface="Tahoma"/>
              </a:rPr>
              <a:t>set.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31350" y="947824"/>
            <a:ext cx="7081520" cy="2665095"/>
            <a:chOff x="1031350" y="947824"/>
            <a:chExt cx="7081520" cy="26650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0400" y="966874"/>
              <a:ext cx="7043193" cy="262662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40875" y="957349"/>
              <a:ext cx="7062470" cy="2646045"/>
            </a:xfrm>
            <a:custGeom>
              <a:avLst/>
              <a:gdLst/>
              <a:ahLst/>
              <a:cxnLst/>
              <a:rect l="l" t="t" r="r" b="b"/>
              <a:pathLst>
                <a:path w="7062470" h="2646045">
                  <a:moveTo>
                    <a:pt x="0" y="0"/>
                  </a:moveTo>
                  <a:lnTo>
                    <a:pt x="7062243" y="0"/>
                  </a:lnTo>
                  <a:lnTo>
                    <a:pt x="7062243" y="2645674"/>
                  </a:lnTo>
                  <a:lnTo>
                    <a:pt x="0" y="2645674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559637" y="4768792"/>
            <a:ext cx="217804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00" dirty="0">
                <a:solidFill>
                  <a:srgbClr val="CC0000"/>
                </a:solidFill>
                <a:latin typeface="Arial MT"/>
                <a:cs typeface="Arial MT"/>
              </a:rPr>
              <a:t>24</a:t>
            </a:fld>
            <a:endParaRPr sz="1000">
              <a:latin typeface="Arial MT"/>
              <a:cs typeface="Arial M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E49653-4EDA-467A-8559-5700CC2B6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994" y="0"/>
            <a:ext cx="1121761" cy="701101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6975" y="0"/>
            <a:ext cx="6748780" cy="80073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lnSpc>
                <a:spcPct val="115799"/>
              </a:lnSpc>
              <a:spcBef>
                <a:spcPts val="250"/>
              </a:spcBef>
            </a:pPr>
            <a:r>
              <a:rPr sz="2400" spc="100" dirty="0"/>
              <a:t>Applying</a:t>
            </a:r>
            <a:r>
              <a:rPr sz="2400" spc="-20" dirty="0"/>
              <a:t> </a:t>
            </a:r>
            <a:r>
              <a:rPr sz="2400" spc="35" dirty="0"/>
              <a:t>Model:</a:t>
            </a:r>
            <a:r>
              <a:rPr sz="2400" spc="-250" dirty="0"/>
              <a:t> </a:t>
            </a:r>
            <a:r>
              <a:rPr sz="1800" spc="-90" dirty="0">
                <a:solidFill>
                  <a:srgbClr val="134F5C"/>
                </a:solidFill>
              </a:rPr>
              <a:t>3.</a:t>
            </a:r>
            <a:r>
              <a:rPr sz="1800" spc="-15" dirty="0">
                <a:solidFill>
                  <a:srgbClr val="134F5C"/>
                </a:solidFill>
              </a:rPr>
              <a:t> </a:t>
            </a:r>
            <a:r>
              <a:rPr sz="1800" spc="40" dirty="0">
                <a:solidFill>
                  <a:srgbClr val="134F5C"/>
                </a:solidFill>
              </a:rPr>
              <a:t>Features</a:t>
            </a:r>
            <a:r>
              <a:rPr sz="1800" spc="-15" dirty="0">
                <a:solidFill>
                  <a:srgbClr val="134F5C"/>
                </a:solidFill>
              </a:rPr>
              <a:t> </a:t>
            </a:r>
            <a:r>
              <a:rPr sz="1800" spc="55" dirty="0">
                <a:solidFill>
                  <a:srgbClr val="134F5C"/>
                </a:solidFill>
              </a:rPr>
              <a:t>Selected</a:t>
            </a:r>
            <a:r>
              <a:rPr sz="1800" spc="-15" dirty="0">
                <a:solidFill>
                  <a:srgbClr val="134F5C"/>
                </a:solidFill>
              </a:rPr>
              <a:t> </a:t>
            </a:r>
            <a:r>
              <a:rPr sz="1800" spc="65" dirty="0">
                <a:solidFill>
                  <a:srgbClr val="134F5C"/>
                </a:solidFill>
              </a:rPr>
              <a:t>Using</a:t>
            </a:r>
            <a:r>
              <a:rPr sz="1800" spc="-15" dirty="0">
                <a:solidFill>
                  <a:srgbClr val="134F5C"/>
                </a:solidFill>
              </a:rPr>
              <a:t> </a:t>
            </a:r>
            <a:r>
              <a:rPr sz="1800" spc="-30" dirty="0">
                <a:solidFill>
                  <a:srgbClr val="134F5C"/>
                </a:solidFill>
              </a:rPr>
              <a:t>VIF</a:t>
            </a:r>
            <a:r>
              <a:rPr sz="1800" spc="-15" dirty="0">
                <a:solidFill>
                  <a:srgbClr val="134F5C"/>
                </a:solidFill>
              </a:rPr>
              <a:t> </a:t>
            </a:r>
            <a:r>
              <a:rPr sz="1800" spc="-100" dirty="0">
                <a:solidFill>
                  <a:srgbClr val="134F5C"/>
                </a:solidFill>
              </a:rPr>
              <a:t>&amp;</a:t>
            </a:r>
            <a:r>
              <a:rPr sz="1800" spc="-15" dirty="0">
                <a:solidFill>
                  <a:srgbClr val="134F5C"/>
                </a:solidFill>
              </a:rPr>
              <a:t> </a:t>
            </a:r>
            <a:r>
              <a:rPr sz="1800" spc="-225" dirty="0">
                <a:solidFill>
                  <a:srgbClr val="134F5C"/>
                </a:solidFill>
              </a:rPr>
              <a:t>l1 </a:t>
            </a:r>
            <a:r>
              <a:rPr sz="1800" spc="-515" dirty="0">
                <a:solidFill>
                  <a:srgbClr val="134F5C"/>
                </a:solidFill>
              </a:rPr>
              <a:t> </a:t>
            </a:r>
            <a:r>
              <a:rPr sz="1800" spc="40" dirty="0">
                <a:solidFill>
                  <a:srgbClr val="134F5C"/>
                </a:solidFill>
              </a:rPr>
              <a:t>Regularization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693600" y="3741399"/>
            <a:ext cx="7757159" cy="1171575"/>
          </a:xfrm>
          <a:prstGeom prst="rect">
            <a:avLst/>
          </a:prstGeom>
          <a:ln w="19049">
            <a:solidFill>
              <a:srgbClr val="CC0000"/>
            </a:solidFill>
          </a:ln>
        </p:spPr>
        <p:txBody>
          <a:bodyPr vert="horz" wrap="square" lIns="0" tIns="182245" rIns="0" bIns="0" rtlCol="0">
            <a:spAutoFit/>
          </a:bodyPr>
          <a:lstStyle/>
          <a:p>
            <a:pPr marL="542925" indent="-336550">
              <a:lnSpc>
                <a:spcPct val="100000"/>
              </a:lnSpc>
              <a:spcBef>
                <a:spcPts val="1435"/>
              </a:spcBef>
              <a:buFont typeface="Arial"/>
              <a:buChar char="●"/>
              <a:tabLst>
                <a:tab pos="542290" algn="l"/>
                <a:tab pos="542925" algn="l"/>
              </a:tabLst>
            </a:pPr>
            <a:r>
              <a:rPr sz="1400" b="1" spc="45" dirty="0">
                <a:solidFill>
                  <a:srgbClr val="134F5C"/>
                </a:solidFill>
                <a:latin typeface="Tahoma"/>
                <a:cs typeface="Tahoma"/>
              </a:rPr>
              <a:t>Highest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Recall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60" dirty="0">
                <a:solidFill>
                  <a:srgbClr val="134F5C"/>
                </a:solidFill>
                <a:latin typeface="Tahoma"/>
                <a:cs typeface="Tahoma"/>
              </a:rPr>
              <a:t>on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34F5C"/>
                </a:solidFill>
                <a:latin typeface="Tahoma"/>
                <a:cs typeface="Tahoma"/>
              </a:rPr>
              <a:t>the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test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34F5C"/>
                </a:solidFill>
                <a:latin typeface="Tahoma"/>
                <a:cs typeface="Tahoma"/>
              </a:rPr>
              <a:t>set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10" dirty="0">
                <a:solidFill>
                  <a:srgbClr val="134F5C"/>
                </a:solidFill>
                <a:latin typeface="Tahoma"/>
                <a:cs typeface="Tahoma"/>
              </a:rPr>
              <a:t>is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34F5C"/>
                </a:solidFill>
                <a:latin typeface="Tahoma"/>
                <a:cs typeface="Tahoma"/>
              </a:rPr>
              <a:t>obtained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70" dirty="0">
                <a:solidFill>
                  <a:srgbClr val="134F5C"/>
                </a:solidFill>
                <a:latin typeface="Tahoma"/>
                <a:cs typeface="Tahoma"/>
              </a:rPr>
              <a:t>from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34F5C"/>
                </a:solidFill>
                <a:latin typeface="Tahoma"/>
                <a:cs typeface="Tahoma"/>
              </a:rPr>
              <a:t>Easy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60" dirty="0">
                <a:solidFill>
                  <a:srgbClr val="134F5C"/>
                </a:solidFill>
                <a:latin typeface="Tahoma"/>
                <a:cs typeface="Tahoma"/>
              </a:rPr>
              <a:t>Ensemble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at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-175" dirty="0">
                <a:solidFill>
                  <a:srgbClr val="134F5C"/>
                </a:solidFill>
                <a:latin typeface="Tahoma"/>
                <a:cs typeface="Tahoma"/>
              </a:rPr>
              <a:t>92%</a:t>
            </a:r>
            <a:endParaRPr sz="1400">
              <a:latin typeface="Tahoma"/>
              <a:cs typeface="Tahoma"/>
            </a:endParaRPr>
          </a:p>
          <a:p>
            <a:pPr marL="542925" indent="-336550">
              <a:lnSpc>
                <a:spcPct val="100000"/>
              </a:lnSpc>
              <a:spcBef>
                <a:spcPts val="1005"/>
              </a:spcBef>
              <a:buFont typeface="Arial"/>
              <a:buChar char="●"/>
              <a:tabLst>
                <a:tab pos="542290" algn="l"/>
                <a:tab pos="542925" algn="l"/>
              </a:tabLst>
            </a:pPr>
            <a:r>
              <a:rPr sz="1400" b="1" spc="45" dirty="0">
                <a:solidFill>
                  <a:srgbClr val="134F5C"/>
                </a:solidFill>
                <a:latin typeface="Tahoma"/>
                <a:cs typeface="Tahoma"/>
              </a:rPr>
              <a:t>Highest</a:t>
            </a:r>
            <a:r>
              <a:rPr sz="14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test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134F5C"/>
                </a:solidFill>
                <a:latin typeface="Tahoma"/>
                <a:cs typeface="Tahoma"/>
              </a:rPr>
              <a:t>precision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10" dirty="0">
                <a:solidFill>
                  <a:srgbClr val="134F5C"/>
                </a:solidFill>
                <a:latin typeface="Tahoma"/>
                <a:cs typeface="Tahoma"/>
              </a:rPr>
              <a:t>is</a:t>
            </a:r>
            <a:r>
              <a:rPr sz="14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34F5C"/>
                </a:solidFill>
                <a:latin typeface="Tahoma"/>
                <a:cs typeface="Tahoma"/>
              </a:rPr>
              <a:t>obtained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70" dirty="0">
                <a:solidFill>
                  <a:srgbClr val="134F5C"/>
                </a:solidFill>
                <a:latin typeface="Tahoma"/>
                <a:cs typeface="Tahoma"/>
              </a:rPr>
              <a:t>from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55" dirty="0">
                <a:solidFill>
                  <a:srgbClr val="134F5C"/>
                </a:solidFill>
                <a:latin typeface="Tahoma"/>
                <a:cs typeface="Tahoma"/>
              </a:rPr>
              <a:t>KNN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0" dirty="0">
                <a:solidFill>
                  <a:srgbClr val="134F5C"/>
                </a:solidFill>
                <a:latin typeface="Tahoma"/>
                <a:cs typeface="Tahoma"/>
              </a:rPr>
              <a:t>att</a:t>
            </a:r>
            <a:r>
              <a:rPr sz="14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-150" dirty="0">
                <a:solidFill>
                  <a:srgbClr val="134F5C"/>
                </a:solidFill>
                <a:latin typeface="Tahoma"/>
                <a:cs typeface="Tahoma"/>
              </a:rPr>
              <a:t>42%</a:t>
            </a:r>
            <a:endParaRPr sz="1400">
              <a:latin typeface="Tahoma"/>
              <a:cs typeface="Tahoma"/>
            </a:endParaRPr>
          </a:p>
          <a:p>
            <a:pPr marL="542925" indent="-336550">
              <a:lnSpc>
                <a:spcPct val="100000"/>
              </a:lnSpc>
              <a:spcBef>
                <a:spcPts val="1010"/>
              </a:spcBef>
              <a:buFont typeface="Arial"/>
              <a:buChar char="●"/>
              <a:tabLst>
                <a:tab pos="542290" algn="l"/>
                <a:tab pos="542925" algn="l"/>
              </a:tabLst>
            </a:pPr>
            <a:r>
              <a:rPr sz="1400" b="1" spc="60" dirty="0">
                <a:solidFill>
                  <a:srgbClr val="134F5C"/>
                </a:solidFill>
                <a:latin typeface="Tahoma"/>
                <a:cs typeface="Tahoma"/>
              </a:rPr>
              <a:t>Random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34F5C"/>
                </a:solidFill>
                <a:latin typeface="Tahoma"/>
                <a:cs typeface="Tahoma"/>
              </a:rPr>
              <a:t>Forest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134F5C"/>
                </a:solidFill>
                <a:latin typeface="Tahoma"/>
                <a:cs typeface="Tahoma"/>
              </a:rPr>
              <a:t>has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45" dirty="0">
                <a:solidFill>
                  <a:srgbClr val="134F5C"/>
                </a:solidFill>
                <a:latin typeface="Tahoma"/>
                <a:cs typeface="Tahoma"/>
              </a:rPr>
              <a:t>best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-20" dirty="0">
                <a:solidFill>
                  <a:srgbClr val="134F5C"/>
                </a:solidFill>
                <a:latin typeface="Tahoma"/>
                <a:cs typeface="Tahoma"/>
              </a:rPr>
              <a:t>F1-score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at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-200" dirty="0">
                <a:solidFill>
                  <a:srgbClr val="134F5C"/>
                </a:solidFill>
                <a:latin typeface="Tahoma"/>
                <a:cs typeface="Tahoma"/>
              </a:rPr>
              <a:t>41%,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60" dirty="0">
                <a:solidFill>
                  <a:srgbClr val="134F5C"/>
                </a:solidFill>
                <a:latin typeface="Tahoma"/>
                <a:cs typeface="Tahoma"/>
              </a:rPr>
              <a:t>on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34F5C"/>
                </a:solidFill>
                <a:latin typeface="Tahoma"/>
                <a:cs typeface="Tahoma"/>
              </a:rPr>
              <a:t>the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test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10" dirty="0">
                <a:solidFill>
                  <a:srgbClr val="134F5C"/>
                </a:solidFill>
                <a:latin typeface="Tahoma"/>
                <a:cs typeface="Tahoma"/>
              </a:rPr>
              <a:t>set.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31350" y="855650"/>
            <a:ext cx="7081520" cy="2665095"/>
            <a:chOff x="1031350" y="855650"/>
            <a:chExt cx="7081520" cy="26650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0400" y="874700"/>
              <a:ext cx="7043194" cy="261254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40875" y="865175"/>
              <a:ext cx="7062470" cy="2646045"/>
            </a:xfrm>
            <a:custGeom>
              <a:avLst/>
              <a:gdLst/>
              <a:ahLst/>
              <a:cxnLst/>
              <a:rect l="l" t="t" r="r" b="b"/>
              <a:pathLst>
                <a:path w="7062470" h="2646045">
                  <a:moveTo>
                    <a:pt x="0" y="0"/>
                  </a:moveTo>
                  <a:lnTo>
                    <a:pt x="7062244" y="0"/>
                  </a:lnTo>
                  <a:lnTo>
                    <a:pt x="7062244" y="2645674"/>
                  </a:lnTo>
                  <a:lnTo>
                    <a:pt x="0" y="2645674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559637" y="4768792"/>
            <a:ext cx="217804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00" dirty="0">
                <a:solidFill>
                  <a:srgbClr val="CC0000"/>
                </a:solidFill>
                <a:latin typeface="Arial MT"/>
                <a:cs typeface="Arial MT"/>
              </a:rPr>
              <a:t>25</a:t>
            </a:fld>
            <a:endParaRPr sz="1000">
              <a:latin typeface="Arial MT"/>
              <a:cs typeface="Arial M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22DFA0-B9EA-4AA0-A9D2-BAC092C28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2239" y="0"/>
            <a:ext cx="1121761" cy="70110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6975" y="0"/>
            <a:ext cx="6985000" cy="80073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lnSpc>
                <a:spcPct val="115799"/>
              </a:lnSpc>
              <a:spcBef>
                <a:spcPts val="250"/>
              </a:spcBef>
            </a:pPr>
            <a:r>
              <a:rPr sz="2400" spc="100" dirty="0"/>
              <a:t>Applying</a:t>
            </a:r>
            <a:r>
              <a:rPr sz="2400" spc="-25" dirty="0"/>
              <a:t> </a:t>
            </a:r>
            <a:r>
              <a:rPr sz="2400" spc="35" dirty="0"/>
              <a:t>Model:</a:t>
            </a:r>
            <a:r>
              <a:rPr sz="2400" spc="-25" dirty="0"/>
              <a:t> </a:t>
            </a:r>
            <a:r>
              <a:rPr sz="1800" dirty="0">
                <a:solidFill>
                  <a:srgbClr val="134F5C"/>
                </a:solidFill>
              </a:rPr>
              <a:t>4.</a:t>
            </a:r>
            <a:r>
              <a:rPr sz="1800" spc="-15" dirty="0">
                <a:solidFill>
                  <a:srgbClr val="134F5C"/>
                </a:solidFill>
              </a:rPr>
              <a:t> </a:t>
            </a:r>
            <a:r>
              <a:rPr sz="1800" spc="40" dirty="0">
                <a:solidFill>
                  <a:srgbClr val="134F5C"/>
                </a:solidFill>
              </a:rPr>
              <a:t>Features</a:t>
            </a:r>
            <a:r>
              <a:rPr sz="1800" spc="-20" dirty="0">
                <a:solidFill>
                  <a:srgbClr val="134F5C"/>
                </a:solidFill>
              </a:rPr>
              <a:t> </a:t>
            </a:r>
            <a:r>
              <a:rPr sz="1800" spc="55" dirty="0">
                <a:solidFill>
                  <a:srgbClr val="134F5C"/>
                </a:solidFill>
              </a:rPr>
              <a:t>Selected</a:t>
            </a:r>
            <a:r>
              <a:rPr sz="1800" spc="-15" dirty="0">
                <a:solidFill>
                  <a:srgbClr val="134F5C"/>
                </a:solidFill>
              </a:rPr>
              <a:t> </a:t>
            </a:r>
            <a:r>
              <a:rPr sz="1800" spc="65" dirty="0">
                <a:solidFill>
                  <a:srgbClr val="134F5C"/>
                </a:solidFill>
              </a:rPr>
              <a:t>Using</a:t>
            </a:r>
            <a:r>
              <a:rPr sz="1800" spc="-20" dirty="0">
                <a:solidFill>
                  <a:srgbClr val="134F5C"/>
                </a:solidFill>
              </a:rPr>
              <a:t> </a:t>
            </a:r>
            <a:r>
              <a:rPr sz="1800" dirty="0">
                <a:solidFill>
                  <a:srgbClr val="134F5C"/>
                </a:solidFill>
              </a:rPr>
              <a:t>p_values </a:t>
            </a:r>
            <a:r>
              <a:rPr sz="1800" spc="-515" dirty="0">
                <a:solidFill>
                  <a:srgbClr val="134F5C"/>
                </a:solidFill>
              </a:rPr>
              <a:t> </a:t>
            </a:r>
            <a:r>
              <a:rPr sz="1800" spc="50" dirty="0">
                <a:solidFill>
                  <a:srgbClr val="134F5C"/>
                </a:solidFill>
              </a:rPr>
              <a:t>with</a:t>
            </a:r>
            <a:r>
              <a:rPr sz="1800" spc="-25" dirty="0">
                <a:solidFill>
                  <a:srgbClr val="134F5C"/>
                </a:solidFill>
              </a:rPr>
              <a:t> </a:t>
            </a:r>
            <a:r>
              <a:rPr sz="1800" spc="60" dirty="0">
                <a:solidFill>
                  <a:srgbClr val="134F5C"/>
                </a:solidFill>
              </a:rPr>
              <a:t>OLS</a:t>
            </a:r>
            <a:r>
              <a:rPr sz="1800" spc="-20" dirty="0">
                <a:solidFill>
                  <a:srgbClr val="134F5C"/>
                </a:solidFill>
              </a:rPr>
              <a:t> </a:t>
            </a:r>
            <a:r>
              <a:rPr sz="1800" spc="55" dirty="0">
                <a:solidFill>
                  <a:srgbClr val="134F5C"/>
                </a:solidFill>
              </a:rPr>
              <a:t>model.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693600" y="3741399"/>
            <a:ext cx="7757159" cy="1171575"/>
          </a:xfrm>
          <a:prstGeom prst="rect">
            <a:avLst/>
          </a:prstGeom>
          <a:ln w="19049">
            <a:solidFill>
              <a:srgbClr val="CC0000"/>
            </a:solidFill>
          </a:ln>
        </p:spPr>
        <p:txBody>
          <a:bodyPr vert="horz" wrap="square" lIns="0" tIns="182245" rIns="0" bIns="0" rtlCol="0">
            <a:spAutoFit/>
          </a:bodyPr>
          <a:lstStyle/>
          <a:p>
            <a:pPr marL="542925" indent="-336550">
              <a:lnSpc>
                <a:spcPct val="100000"/>
              </a:lnSpc>
              <a:spcBef>
                <a:spcPts val="1435"/>
              </a:spcBef>
              <a:buFont typeface="Arial"/>
              <a:buChar char="●"/>
              <a:tabLst>
                <a:tab pos="542290" algn="l"/>
                <a:tab pos="542925" algn="l"/>
              </a:tabLst>
            </a:pPr>
            <a:r>
              <a:rPr sz="1400" b="1" spc="45" dirty="0">
                <a:solidFill>
                  <a:srgbClr val="134F5C"/>
                </a:solidFill>
                <a:latin typeface="Tahoma"/>
                <a:cs typeface="Tahoma"/>
              </a:rPr>
              <a:t>Highest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Recall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60" dirty="0">
                <a:solidFill>
                  <a:srgbClr val="134F5C"/>
                </a:solidFill>
                <a:latin typeface="Tahoma"/>
                <a:cs typeface="Tahoma"/>
              </a:rPr>
              <a:t>on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34F5C"/>
                </a:solidFill>
                <a:latin typeface="Tahoma"/>
                <a:cs typeface="Tahoma"/>
              </a:rPr>
              <a:t>the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test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34F5C"/>
                </a:solidFill>
                <a:latin typeface="Tahoma"/>
                <a:cs typeface="Tahoma"/>
              </a:rPr>
              <a:t>set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10" dirty="0">
                <a:solidFill>
                  <a:srgbClr val="134F5C"/>
                </a:solidFill>
                <a:latin typeface="Tahoma"/>
                <a:cs typeface="Tahoma"/>
              </a:rPr>
              <a:t>is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34F5C"/>
                </a:solidFill>
                <a:latin typeface="Tahoma"/>
                <a:cs typeface="Tahoma"/>
              </a:rPr>
              <a:t>obtained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70" dirty="0">
                <a:solidFill>
                  <a:srgbClr val="134F5C"/>
                </a:solidFill>
                <a:latin typeface="Tahoma"/>
                <a:cs typeface="Tahoma"/>
              </a:rPr>
              <a:t>from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34F5C"/>
                </a:solidFill>
                <a:latin typeface="Tahoma"/>
                <a:cs typeface="Tahoma"/>
              </a:rPr>
              <a:t>Easy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60" dirty="0">
                <a:solidFill>
                  <a:srgbClr val="134F5C"/>
                </a:solidFill>
                <a:latin typeface="Tahoma"/>
                <a:cs typeface="Tahoma"/>
              </a:rPr>
              <a:t>Ensemble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at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-105" dirty="0">
                <a:solidFill>
                  <a:srgbClr val="134F5C"/>
                </a:solidFill>
                <a:latin typeface="Tahoma"/>
                <a:cs typeface="Tahoma"/>
              </a:rPr>
              <a:t>85.4%</a:t>
            </a:r>
            <a:endParaRPr sz="1400">
              <a:latin typeface="Tahoma"/>
              <a:cs typeface="Tahoma"/>
            </a:endParaRPr>
          </a:p>
          <a:p>
            <a:pPr marL="542925" indent="-336550">
              <a:lnSpc>
                <a:spcPct val="100000"/>
              </a:lnSpc>
              <a:spcBef>
                <a:spcPts val="1005"/>
              </a:spcBef>
              <a:buFont typeface="Arial"/>
              <a:buChar char="●"/>
              <a:tabLst>
                <a:tab pos="542290" algn="l"/>
                <a:tab pos="542925" algn="l"/>
              </a:tabLst>
            </a:pPr>
            <a:r>
              <a:rPr sz="1400" b="1" spc="45" dirty="0">
                <a:solidFill>
                  <a:srgbClr val="134F5C"/>
                </a:solidFill>
                <a:latin typeface="Tahoma"/>
                <a:cs typeface="Tahoma"/>
              </a:rPr>
              <a:t>Highest</a:t>
            </a:r>
            <a:r>
              <a:rPr sz="14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test</a:t>
            </a:r>
            <a:r>
              <a:rPr sz="14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134F5C"/>
                </a:solidFill>
                <a:latin typeface="Tahoma"/>
                <a:cs typeface="Tahoma"/>
              </a:rPr>
              <a:t>precision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10" dirty="0">
                <a:solidFill>
                  <a:srgbClr val="134F5C"/>
                </a:solidFill>
                <a:latin typeface="Tahoma"/>
                <a:cs typeface="Tahoma"/>
              </a:rPr>
              <a:t>is</a:t>
            </a:r>
            <a:r>
              <a:rPr sz="14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34F5C"/>
                </a:solidFill>
                <a:latin typeface="Tahoma"/>
                <a:cs typeface="Tahoma"/>
              </a:rPr>
              <a:t>obtained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70" dirty="0">
                <a:solidFill>
                  <a:srgbClr val="134F5C"/>
                </a:solidFill>
                <a:latin typeface="Tahoma"/>
                <a:cs typeface="Tahoma"/>
              </a:rPr>
              <a:t>from</a:t>
            </a:r>
            <a:r>
              <a:rPr sz="14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55" dirty="0">
                <a:solidFill>
                  <a:srgbClr val="134F5C"/>
                </a:solidFill>
                <a:latin typeface="Tahoma"/>
                <a:cs typeface="Tahoma"/>
              </a:rPr>
              <a:t>KNN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0" dirty="0">
                <a:solidFill>
                  <a:srgbClr val="134F5C"/>
                </a:solidFill>
                <a:latin typeface="Tahoma"/>
                <a:cs typeface="Tahoma"/>
              </a:rPr>
              <a:t>att</a:t>
            </a:r>
            <a:r>
              <a:rPr sz="14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-170" dirty="0">
                <a:solidFill>
                  <a:srgbClr val="134F5C"/>
                </a:solidFill>
                <a:latin typeface="Tahoma"/>
                <a:cs typeface="Tahoma"/>
              </a:rPr>
              <a:t>71.4%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31350" y="855650"/>
            <a:ext cx="7081520" cy="2665095"/>
            <a:chOff x="1031350" y="855650"/>
            <a:chExt cx="7081520" cy="26650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0400" y="874700"/>
              <a:ext cx="7043193" cy="262662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40875" y="865175"/>
              <a:ext cx="7062470" cy="2646045"/>
            </a:xfrm>
            <a:custGeom>
              <a:avLst/>
              <a:gdLst/>
              <a:ahLst/>
              <a:cxnLst/>
              <a:rect l="l" t="t" r="r" b="b"/>
              <a:pathLst>
                <a:path w="7062470" h="2646045">
                  <a:moveTo>
                    <a:pt x="0" y="0"/>
                  </a:moveTo>
                  <a:lnTo>
                    <a:pt x="7062243" y="0"/>
                  </a:lnTo>
                  <a:lnTo>
                    <a:pt x="7062243" y="2645674"/>
                  </a:lnTo>
                  <a:lnTo>
                    <a:pt x="0" y="2645674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87893" y="4599392"/>
            <a:ext cx="6140450" cy="2425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  <a:tabLst>
                <a:tab pos="347980" algn="l"/>
              </a:tabLst>
            </a:pPr>
            <a:r>
              <a:rPr sz="1400" b="1" dirty="0">
                <a:solidFill>
                  <a:srgbClr val="134F5C"/>
                </a:solidFill>
                <a:latin typeface="Arial"/>
                <a:cs typeface="Arial"/>
              </a:rPr>
              <a:t>●	</a:t>
            </a:r>
            <a:r>
              <a:rPr sz="1400" b="1" spc="30" dirty="0">
                <a:solidFill>
                  <a:srgbClr val="134F5C"/>
                </a:solidFill>
                <a:latin typeface="Tahoma"/>
                <a:cs typeface="Tahoma"/>
              </a:rPr>
              <a:t>Gaussian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Naive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134F5C"/>
                </a:solidFill>
                <a:latin typeface="Tahoma"/>
                <a:cs typeface="Tahoma"/>
              </a:rPr>
              <a:t>Bayes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134F5C"/>
                </a:solidFill>
                <a:latin typeface="Tahoma"/>
                <a:cs typeface="Tahoma"/>
              </a:rPr>
              <a:t>has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45" dirty="0">
                <a:solidFill>
                  <a:srgbClr val="134F5C"/>
                </a:solidFill>
                <a:latin typeface="Tahoma"/>
                <a:cs typeface="Tahoma"/>
              </a:rPr>
              <a:t>best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F1-score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at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-225" dirty="0">
                <a:solidFill>
                  <a:srgbClr val="134F5C"/>
                </a:solidFill>
                <a:latin typeface="Tahoma"/>
                <a:cs typeface="Tahoma"/>
              </a:rPr>
              <a:t>51%,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60" dirty="0">
                <a:solidFill>
                  <a:srgbClr val="134F5C"/>
                </a:solidFill>
                <a:latin typeface="Tahoma"/>
                <a:cs typeface="Tahoma"/>
              </a:rPr>
              <a:t>on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34F5C"/>
                </a:solidFill>
                <a:latin typeface="Tahoma"/>
                <a:cs typeface="Tahoma"/>
              </a:rPr>
              <a:t>the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test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10" dirty="0">
                <a:solidFill>
                  <a:srgbClr val="134F5C"/>
                </a:solidFill>
                <a:latin typeface="Tahoma"/>
                <a:cs typeface="Tahoma"/>
              </a:rPr>
              <a:t>set.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59637" y="4768792"/>
            <a:ext cx="217804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00" dirty="0">
                <a:solidFill>
                  <a:srgbClr val="CC0000"/>
                </a:solidFill>
                <a:latin typeface="Arial MT"/>
                <a:cs typeface="Arial MT"/>
              </a:rPr>
              <a:t>26</a:t>
            </a:fld>
            <a:endParaRPr sz="1000">
              <a:latin typeface="Arial MT"/>
              <a:cs typeface="Arial M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AB7259-9FD7-43A9-8AF5-35ED37E26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2239" y="0"/>
            <a:ext cx="1121761" cy="701101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425" y="93572"/>
            <a:ext cx="65258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/>
              <a:t>Applying</a:t>
            </a:r>
            <a:r>
              <a:rPr sz="2400" spc="-20" dirty="0"/>
              <a:t> </a:t>
            </a:r>
            <a:r>
              <a:rPr sz="2400" spc="35" dirty="0"/>
              <a:t>Model:</a:t>
            </a:r>
            <a:r>
              <a:rPr sz="2400" spc="-254" dirty="0"/>
              <a:t> </a:t>
            </a:r>
            <a:r>
              <a:rPr sz="1800" spc="-85" dirty="0">
                <a:solidFill>
                  <a:srgbClr val="134F5C"/>
                </a:solidFill>
              </a:rPr>
              <a:t>5.</a:t>
            </a:r>
            <a:r>
              <a:rPr sz="1800" spc="-15" dirty="0">
                <a:solidFill>
                  <a:srgbClr val="134F5C"/>
                </a:solidFill>
              </a:rPr>
              <a:t> </a:t>
            </a:r>
            <a:r>
              <a:rPr sz="1800" spc="65" dirty="0">
                <a:solidFill>
                  <a:srgbClr val="134F5C"/>
                </a:solidFill>
              </a:rPr>
              <a:t>Using</a:t>
            </a:r>
            <a:r>
              <a:rPr sz="1800" spc="-15" dirty="0">
                <a:solidFill>
                  <a:srgbClr val="134F5C"/>
                </a:solidFill>
              </a:rPr>
              <a:t> </a:t>
            </a:r>
            <a:r>
              <a:rPr sz="1800" spc="55" dirty="0">
                <a:solidFill>
                  <a:srgbClr val="134F5C"/>
                </a:solidFill>
              </a:rPr>
              <a:t>Quasi</a:t>
            </a:r>
            <a:r>
              <a:rPr sz="1800" spc="-15" dirty="0">
                <a:solidFill>
                  <a:srgbClr val="134F5C"/>
                </a:solidFill>
              </a:rPr>
              <a:t> </a:t>
            </a:r>
            <a:r>
              <a:rPr sz="1800" spc="55" dirty="0">
                <a:solidFill>
                  <a:srgbClr val="134F5C"/>
                </a:solidFill>
              </a:rPr>
              <a:t>Constant</a:t>
            </a:r>
            <a:r>
              <a:rPr sz="1800" spc="-15" dirty="0">
                <a:solidFill>
                  <a:srgbClr val="134F5C"/>
                </a:solidFill>
              </a:rPr>
              <a:t> </a:t>
            </a:r>
            <a:r>
              <a:rPr sz="1800" spc="80" dirty="0">
                <a:solidFill>
                  <a:srgbClr val="134F5C"/>
                </a:solidFill>
              </a:rPr>
              <a:t>Method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693600" y="3741399"/>
            <a:ext cx="7757159" cy="1171575"/>
          </a:xfrm>
          <a:prstGeom prst="rect">
            <a:avLst/>
          </a:prstGeom>
          <a:ln w="19049">
            <a:solidFill>
              <a:srgbClr val="CC0000"/>
            </a:solidFill>
          </a:ln>
        </p:spPr>
        <p:txBody>
          <a:bodyPr vert="horz" wrap="square" lIns="0" tIns="182245" rIns="0" bIns="0" rtlCol="0">
            <a:spAutoFit/>
          </a:bodyPr>
          <a:lstStyle/>
          <a:p>
            <a:pPr marL="542925" indent="-336550">
              <a:lnSpc>
                <a:spcPct val="100000"/>
              </a:lnSpc>
              <a:spcBef>
                <a:spcPts val="1435"/>
              </a:spcBef>
              <a:buFont typeface="Arial"/>
              <a:buChar char="●"/>
              <a:tabLst>
                <a:tab pos="542290" algn="l"/>
                <a:tab pos="542925" algn="l"/>
              </a:tabLst>
            </a:pPr>
            <a:r>
              <a:rPr sz="1400" b="1" spc="45" dirty="0">
                <a:solidFill>
                  <a:srgbClr val="134F5C"/>
                </a:solidFill>
                <a:latin typeface="Tahoma"/>
                <a:cs typeface="Tahoma"/>
              </a:rPr>
              <a:t>Highest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Recall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60" dirty="0">
                <a:solidFill>
                  <a:srgbClr val="134F5C"/>
                </a:solidFill>
                <a:latin typeface="Tahoma"/>
                <a:cs typeface="Tahoma"/>
              </a:rPr>
              <a:t>on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34F5C"/>
                </a:solidFill>
                <a:latin typeface="Tahoma"/>
                <a:cs typeface="Tahoma"/>
              </a:rPr>
              <a:t>the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test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34F5C"/>
                </a:solidFill>
                <a:latin typeface="Tahoma"/>
                <a:cs typeface="Tahoma"/>
              </a:rPr>
              <a:t>set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10" dirty="0">
                <a:solidFill>
                  <a:srgbClr val="134F5C"/>
                </a:solidFill>
                <a:latin typeface="Tahoma"/>
                <a:cs typeface="Tahoma"/>
              </a:rPr>
              <a:t>is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34F5C"/>
                </a:solidFill>
                <a:latin typeface="Tahoma"/>
                <a:cs typeface="Tahoma"/>
              </a:rPr>
              <a:t>obtained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70" dirty="0">
                <a:solidFill>
                  <a:srgbClr val="134F5C"/>
                </a:solidFill>
                <a:latin typeface="Tahoma"/>
                <a:cs typeface="Tahoma"/>
              </a:rPr>
              <a:t>from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134F5C"/>
                </a:solidFill>
                <a:latin typeface="Tahoma"/>
                <a:cs typeface="Tahoma"/>
              </a:rPr>
              <a:t>Logistic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134F5C"/>
                </a:solidFill>
                <a:latin typeface="Tahoma"/>
                <a:cs typeface="Tahoma"/>
              </a:rPr>
              <a:t>Regression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at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-140" dirty="0">
                <a:solidFill>
                  <a:srgbClr val="134F5C"/>
                </a:solidFill>
                <a:latin typeface="Tahoma"/>
                <a:cs typeface="Tahoma"/>
              </a:rPr>
              <a:t>89%</a:t>
            </a:r>
            <a:endParaRPr sz="1400">
              <a:latin typeface="Tahoma"/>
              <a:cs typeface="Tahoma"/>
            </a:endParaRPr>
          </a:p>
          <a:p>
            <a:pPr marL="542925" indent="-336550">
              <a:lnSpc>
                <a:spcPct val="100000"/>
              </a:lnSpc>
              <a:spcBef>
                <a:spcPts val="1005"/>
              </a:spcBef>
              <a:buFont typeface="Arial"/>
              <a:buChar char="●"/>
              <a:tabLst>
                <a:tab pos="542290" algn="l"/>
                <a:tab pos="542925" algn="l"/>
              </a:tabLst>
            </a:pPr>
            <a:r>
              <a:rPr sz="1400" b="1" spc="45" dirty="0">
                <a:solidFill>
                  <a:srgbClr val="134F5C"/>
                </a:solidFill>
                <a:latin typeface="Tahoma"/>
                <a:cs typeface="Tahoma"/>
              </a:rPr>
              <a:t>Highest</a:t>
            </a:r>
            <a:r>
              <a:rPr sz="14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test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134F5C"/>
                </a:solidFill>
                <a:latin typeface="Tahoma"/>
                <a:cs typeface="Tahoma"/>
              </a:rPr>
              <a:t>precision</a:t>
            </a:r>
            <a:r>
              <a:rPr sz="14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10" dirty="0">
                <a:solidFill>
                  <a:srgbClr val="134F5C"/>
                </a:solidFill>
                <a:latin typeface="Tahoma"/>
                <a:cs typeface="Tahoma"/>
              </a:rPr>
              <a:t>is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34F5C"/>
                </a:solidFill>
                <a:latin typeface="Tahoma"/>
                <a:cs typeface="Tahoma"/>
              </a:rPr>
              <a:t>obtained</a:t>
            </a:r>
            <a:r>
              <a:rPr sz="14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70" dirty="0">
                <a:solidFill>
                  <a:srgbClr val="134F5C"/>
                </a:solidFill>
                <a:latin typeface="Tahoma"/>
                <a:cs typeface="Tahoma"/>
              </a:rPr>
              <a:t>from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55" dirty="0">
                <a:solidFill>
                  <a:srgbClr val="134F5C"/>
                </a:solidFill>
                <a:latin typeface="Tahoma"/>
                <a:cs typeface="Tahoma"/>
              </a:rPr>
              <a:t>KNN</a:t>
            </a:r>
            <a:r>
              <a:rPr sz="14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at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-130" dirty="0">
                <a:solidFill>
                  <a:srgbClr val="134F5C"/>
                </a:solidFill>
                <a:latin typeface="Tahoma"/>
                <a:cs typeface="Tahoma"/>
              </a:rPr>
              <a:t>62.5%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31350" y="855650"/>
            <a:ext cx="7081520" cy="2665095"/>
            <a:chOff x="1031350" y="855650"/>
            <a:chExt cx="7081520" cy="26650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0400" y="910004"/>
              <a:ext cx="7043194" cy="259132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40875" y="865175"/>
              <a:ext cx="7062470" cy="2646045"/>
            </a:xfrm>
            <a:custGeom>
              <a:avLst/>
              <a:gdLst/>
              <a:ahLst/>
              <a:cxnLst/>
              <a:rect l="l" t="t" r="r" b="b"/>
              <a:pathLst>
                <a:path w="7062470" h="2646045">
                  <a:moveTo>
                    <a:pt x="0" y="0"/>
                  </a:moveTo>
                  <a:lnTo>
                    <a:pt x="7062244" y="0"/>
                  </a:lnTo>
                  <a:lnTo>
                    <a:pt x="7062244" y="2645674"/>
                  </a:lnTo>
                  <a:lnTo>
                    <a:pt x="0" y="2645674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87893" y="4599392"/>
            <a:ext cx="5123815" cy="2425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  <a:tabLst>
                <a:tab pos="347980" algn="l"/>
              </a:tabLst>
            </a:pPr>
            <a:r>
              <a:rPr sz="1400" b="1" dirty="0">
                <a:solidFill>
                  <a:srgbClr val="134F5C"/>
                </a:solidFill>
                <a:latin typeface="Arial"/>
                <a:cs typeface="Arial"/>
              </a:rPr>
              <a:t>●	</a:t>
            </a:r>
            <a:r>
              <a:rPr sz="1400" b="1" spc="40" dirty="0">
                <a:solidFill>
                  <a:srgbClr val="134F5C"/>
                </a:solidFill>
                <a:latin typeface="Tahoma"/>
                <a:cs typeface="Tahoma"/>
              </a:rPr>
              <a:t>XGBoost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134F5C"/>
                </a:solidFill>
                <a:latin typeface="Tahoma"/>
                <a:cs typeface="Tahoma"/>
              </a:rPr>
              <a:t>has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45" dirty="0">
                <a:solidFill>
                  <a:srgbClr val="134F5C"/>
                </a:solidFill>
                <a:latin typeface="Tahoma"/>
                <a:cs typeface="Tahoma"/>
              </a:rPr>
              <a:t>best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-20" dirty="0">
                <a:solidFill>
                  <a:srgbClr val="134F5C"/>
                </a:solidFill>
                <a:latin typeface="Tahoma"/>
                <a:cs typeface="Tahoma"/>
              </a:rPr>
              <a:t>F1-score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at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-105" dirty="0">
                <a:solidFill>
                  <a:srgbClr val="134F5C"/>
                </a:solidFill>
                <a:latin typeface="Tahoma"/>
                <a:cs typeface="Tahoma"/>
              </a:rPr>
              <a:t>47.4%,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60" dirty="0">
                <a:solidFill>
                  <a:srgbClr val="134F5C"/>
                </a:solidFill>
                <a:latin typeface="Tahoma"/>
                <a:cs typeface="Tahoma"/>
              </a:rPr>
              <a:t>on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34F5C"/>
                </a:solidFill>
                <a:latin typeface="Tahoma"/>
                <a:cs typeface="Tahoma"/>
              </a:rPr>
              <a:t>the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test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10" dirty="0">
                <a:solidFill>
                  <a:srgbClr val="134F5C"/>
                </a:solidFill>
                <a:latin typeface="Tahoma"/>
                <a:cs typeface="Tahoma"/>
              </a:rPr>
              <a:t>set.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59637" y="4768792"/>
            <a:ext cx="217804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00" dirty="0">
                <a:solidFill>
                  <a:srgbClr val="CC0000"/>
                </a:solidFill>
                <a:latin typeface="Arial MT"/>
                <a:cs typeface="Arial MT"/>
              </a:rPr>
              <a:t>27</a:t>
            </a:fld>
            <a:endParaRPr sz="1000">
              <a:latin typeface="Arial MT"/>
              <a:cs typeface="Arial M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16C4BE-2FCC-418D-8AE9-3253B84D7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694" y="0"/>
            <a:ext cx="1121761" cy="701101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425" y="93572"/>
            <a:ext cx="5738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/>
              <a:t>Applying</a:t>
            </a:r>
            <a:r>
              <a:rPr sz="2400" spc="-20" dirty="0"/>
              <a:t> </a:t>
            </a:r>
            <a:r>
              <a:rPr sz="2400" spc="35" dirty="0"/>
              <a:t>Model:</a:t>
            </a:r>
            <a:r>
              <a:rPr sz="2400" spc="-250" dirty="0"/>
              <a:t> </a:t>
            </a:r>
            <a:r>
              <a:rPr sz="1800" spc="-50" dirty="0">
                <a:solidFill>
                  <a:srgbClr val="134F5C"/>
                </a:solidFill>
              </a:rPr>
              <a:t>6.</a:t>
            </a:r>
            <a:r>
              <a:rPr sz="1800" spc="-15" dirty="0">
                <a:solidFill>
                  <a:srgbClr val="134F5C"/>
                </a:solidFill>
              </a:rPr>
              <a:t> </a:t>
            </a:r>
            <a:r>
              <a:rPr sz="1800" spc="65" dirty="0">
                <a:solidFill>
                  <a:srgbClr val="134F5C"/>
                </a:solidFill>
              </a:rPr>
              <a:t>Using</a:t>
            </a:r>
            <a:r>
              <a:rPr sz="1800" spc="-10" dirty="0">
                <a:solidFill>
                  <a:srgbClr val="134F5C"/>
                </a:solidFill>
              </a:rPr>
              <a:t> </a:t>
            </a:r>
            <a:r>
              <a:rPr sz="1800" spc="20" dirty="0">
                <a:solidFill>
                  <a:srgbClr val="134F5C"/>
                </a:solidFill>
              </a:rPr>
              <a:t>Information</a:t>
            </a:r>
            <a:r>
              <a:rPr sz="1800" spc="-15" dirty="0">
                <a:solidFill>
                  <a:srgbClr val="134F5C"/>
                </a:solidFill>
              </a:rPr>
              <a:t> </a:t>
            </a:r>
            <a:r>
              <a:rPr sz="1800" spc="40" dirty="0">
                <a:solidFill>
                  <a:srgbClr val="134F5C"/>
                </a:solidFill>
              </a:rPr>
              <a:t>Gain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693600" y="3741399"/>
            <a:ext cx="7757159" cy="1171575"/>
          </a:xfrm>
          <a:prstGeom prst="rect">
            <a:avLst/>
          </a:prstGeom>
          <a:ln w="19049">
            <a:solidFill>
              <a:srgbClr val="CC0000"/>
            </a:solidFill>
          </a:ln>
        </p:spPr>
        <p:txBody>
          <a:bodyPr vert="horz" wrap="square" lIns="0" tIns="182245" rIns="0" bIns="0" rtlCol="0">
            <a:spAutoFit/>
          </a:bodyPr>
          <a:lstStyle/>
          <a:p>
            <a:pPr marL="542925" indent="-336550">
              <a:lnSpc>
                <a:spcPct val="100000"/>
              </a:lnSpc>
              <a:spcBef>
                <a:spcPts val="1435"/>
              </a:spcBef>
              <a:buFont typeface="Arial"/>
              <a:buChar char="●"/>
              <a:tabLst>
                <a:tab pos="542290" algn="l"/>
                <a:tab pos="542925" algn="l"/>
              </a:tabLst>
            </a:pPr>
            <a:r>
              <a:rPr sz="1400" b="1" spc="45" dirty="0">
                <a:solidFill>
                  <a:srgbClr val="134F5C"/>
                </a:solidFill>
                <a:latin typeface="Tahoma"/>
                <a:cs typeface="Tahoma"/>
              </a:rPr>
              <a:t>Highest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Recall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60" dirty="0">
                <a:solidFill>
                  <a:srgbClr val="134F5C"/>
                </a:solidFill>
                <a:latin typeface="Tahoma"/>
                <a:cs typeface="Tahoma"/>
              </a:rPr>
              <a:t>on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34F5C"/>
                </a:solidFill>
                <a:latin typeface="Tahoma"/>
                <a:cs typeface="Tahoma"/>
              </a:rPr>
              <a:t>the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test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34F5C"/>
                </a:solidFill>
                <a:latin typeface="Tahoma"/>
                <a:cs typeface="Tahoma"/>
              </a:rPr>
              <a:t>set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10" dirty="0">
                <a:solidFill>
                  <a:srgbClr val="134F5C"/>
                </a:solidFill>
                <a:latin typeface="Tahoma"/>
                <a:cs typeface="Tahoma"/>
              </a:rPr>
              <a:t>is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34F5C"/>
                </a:solidFill>
                <a:latin typeface="Tahoma"/>
                <a:cs typeface="Tahoma"/>
              </a:rPr>
              <a:t>obtained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70" dirty="0">
                <a:solidFill>
                  <a:srgbClr val="134F5C"/>
                </a:solidFill>
                <a:latin typeface="Tahoma"/>
                <a:cs typeface="Tahoma"/>
              </a:rPr>
              <a:t>from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34F5C"/>
                </a:solidFill>
                <a:latin typeface="Tahoma"/>
                <a:cs typeface="Tahoma"/>
              </a:rPr>
              <a:t>Easy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60" dirty="0">
                <a:solidFill>
                  <a:srgbClr val="134F5C"/>
                </a:solidFill>
                <a:latin typeface="Tahoma"/>
                <a:cs typeface="Tahoma"/>
              </a:rPr>
              <a:t>Ensemble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at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-135" dirty="0">
                <a:solidFill>
                  <a:srgbClr val="134F5C"/>
                </a:solidFill>
                <a:latin typeface="Tahoma"/>
                <a:cs typeface="Tahoma"/>
              </a:rPr>
              <a:t>90%</a:t>
            </a:r>
            <a:endParaRPr sz="1400">
              <a:latin typeface="Tahoma"/>
              <a:cs typeface="Tahoma"/>
            </a:endParaRPr>
          </a:p>
          <a:p>
            <a:pPr marL="542925" indent="-336550">
              <a:lnSpc>
                <a:spcPct val="100000"/>
              </a:lnSpc>
              <a:spcBef>
                <a:spcPts val="1005"/>
              </a:spcBef>
              <a:buFont typeface="Arial"/>
              <a:buChar char="●"/>
              <a:tabLst>
                <a:tab pos="542290" algn="l"/>
                <a:tab pos="542925" algn="l"/>
              </a:tabLst>
            </a:pPr>
            <a:r>
              <a:rPr sz="1400" b="1" spc="45" dirty="0">
                <a:solidFill>
                  <a:srgbClr val="134F5C"/>
                </a:solidFill>
                <a:latin typeface="Tahoma"/>
                <a:cs typeface="Tahoma"/>
              </a:rPr>
              <a:t>Highest</a:t>
            </a:r>
            <a:r>
              <a:rPr sz="14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test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134F5C"/>
                </a:solidFill>
                <a:latin typeface="Tahoma"/>
                <a:cs typeface="Tahoma"/>
              </a:rPr>
              <a:t>precision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10" dirty="0">
                <a:solidFill>
                  <a:srgbClr val="134F5C"/>
                </a:solidFill>
                <a:latin typeface="Tahoma"/>
                <a:cs typeface="Tahoma"/>
              </a:rPr>
              <a:t>is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34F5C"/>
                </a:solidFill>
                <a:latin typeface="Tahoma"/>
                <a:cs typeface="Tahoma"/>
              </a:rPr>
              <a:t>obtained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70" dirty="0">
                <a:solidFill>
                  <a:srgbClr val="134F5C"/>
                </a:solidFill>
                <a:latin typeface="Tahoma"/>
                <a:cs typeface="Tahoma"/>
              </a:rPr>
              <a:t>from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55" dirty="0">
                <a:solidFill>
                  <a:srgbClr val="134F5C"/>
                </a:solidFill>
                <a:latin typeface="Tahoma"/>
                <a:cs typeface="Tahoma"/>
              </a:rPr>
              <a:t>KNN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at</a:t>
            </a:r>
            <a:r>
              <a:rPr sz="14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-120" dirty="0">
                <a:solidFill>
                  <a:srgbClr val="134F5C"/>
                </a:solidFill>
                <a:latin typeface="Tahoma"/>
                <a:cs typeface="Tahoma"/>
              </a:rPr>
              <a:t>66.5%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31350" y="855650"/>
            <a:ext cx="7081520" cy="2665095"/>
            <a:chOff x="1031350" y="855650"/>
            <a:chExt cx="7081520" cy="26650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0400" y="874700"/>
              <a:ext cx="7043194" cy="262662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40875" y="865175"/>
              <a:ext cx="7062470" cy="2646045"/>
            </a:xfrm>
            <a:custGeom>
              <a:avLst/>
              <a:gdLst/>
              <a:ahLst/>
              <a:cxnLst/>
              <a:rect l="l" t="t" r="r" b="b"/>
              <a:pathLst>
                <a:path w="7062470" h="2646045">
                  <a:moveTo>
                    <a:pt x="0" y="0"/>
                  </a:moveTo>
                  <a:lnTo>
                    <a:pt x="7062244" y="0"/>
                  </a:lnTo>
                  <a:lnTo>
                    <a:pt x="7062244" y="2645674"/>
                  </a:lnTo>
                  <a:lnTo>
                    <a:pt x="0" y="2645674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87893" y="4599392"/>
            <a:ext cx="4931410" cy="2425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  <a:tabLst>
                <a:tab pos="347980" algn="l"/>
              </a:tabLst>
            </a:pPr>
            <a:r>
              <a:rPr sz="1400" b="1" dirty="0">
                <a:solidFill>
                  <a:srgbClr val="134F5C"/>
                </a:solidFill>
                <a:latin typeface="Arial"/>
                <a:cs typeface="Arial"/>
              </a:rPr>
              <a:t>●	</a:t>
            </a:r>
            <a:r>
              <a:rPr sz="1400" b="1" spc="40" dirty="0">
                <a:solidFill>
                  <a:srgbClr val="134F5C"/>
                </a:solidFill>
                <a:latin typeface="Tahoma"/>
                <a:cs typeface="Tahoma"/>
              </a:rPr>
              <a:t>XGBoost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134F5C"/>
                </a:solidFill>
                <a:latin typeface="Tahoma"/>
                <a:cs typeface="Tahoma"/>
              </a:rPr>
              <a:t>has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45" dirty="0">
                <a:solidFill>
                  <a:srgbClr val="134F5C"/>
                </a:solidFill>
                <a:latin typeface="Tahoma"/>
                <a:cs typeface="Tahoma"/>
              </a:rPr>
              <a:t>best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-20" dirty="0">
                <a:solidFill>
                  <a:srgbClr val="134F5C"/>
                </a:solidFill>
                <a:latin typeface="Tahoma"/>
                <a:cs typeface="Tahoma"/>
              </a:rPr>
              <a:t>F1-score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at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-200" dirty="0">
                <a:solidFill>
                  <a:srgbClr val="134F5C"/>
                </a:solidFill>
                <a:latin typeface="Tahoma"/>
                <a:cs typeface="Tahoma"/>
              </a:rPr>
              <a:t>41%,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60" dirty="0">
                <a:solidFill>
                  <a:srgbClr val="134F5C"/>
                </a:solidFill>
                <a:latin typeface="Tahoma"/>
                <a:cs typeface="Tahoma"/>
              </a:rPr>
              <a:t>on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34F5C"/>
                </a:solidFill>
                <a:latin typeface="Tahoma"/>
                <a:cs typeface="Tahoma"/>
              </a:rPr>
              <a:t>the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test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10" dirty="0">
                <a:solidFill>
                  <a:srgbClr val="134F5C"/>
                </a:solidFill>
                <a:latin typeface="Tahoma"/>
                <a:cs typeface="Tahoma"/>
              </a:rPr>
              <a:t>set.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59637" y="4768792"/>
            <a:ext cx="217804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00" dirty="0">
                <a:solidFill>
                  <a:srgbClr val="CC0000"/>
                </a:solidFill>
                <a:latin typeface="Arial MT"/>
                <a:cs typeface="Arial MT"/>
              </a:rPr>
              <a:t>28</a:t>
            </a:fld>
            <a:endParaRPr sz="1000">
              <a:latin typeface="Arial MT"/>
              <a:cs typeface="Arial M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D546BC-07E6-4B69-817F-8AD2EF922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2239" y="1436"/>
            <a:ext cx="1121761" cy="701101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425" y="93572"/>
            <a:ext cx="6557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/>
              <a:t>Applying</a:t>
            </a:r>
            <a:r>
              <a:rPr sz="2400" spc="-25" dirty="0"/>
              <a:t> </a:t>
            </a:r>
            <a:r>
              <a:rPr sz="2400" spc="35" dirty="0"/>
              <a:t>Model:</a:t>
            </a:r>
            <a:r>
              <a:rPr sz="2400" spc="-20" dirty="0"/>
              <a:t> </a:t>
            </a:r>
            <a:r>
              <a:rPr sz="1800" spc="-65" dirty="0">
                <a:solidFill>
                  <a:srgbClr val="134F5C"/>
                </a:solidFill>
              </a:rPr>
              <a:t>7.</a:t>
            </a:r>
            <a:r>
              <a:rPr sz="1800" spc="-15" dirty="0">
                <a:solidFill>
                  <a:srgbClr val="134F5C"/>
                </a:solidFill>
              </a:rPr>
              <a:t> </a:t>
            </a:r>
            <a:r>
              <a:rPr sz="1800" spc="65" dirty="0">
                <a:solidFill>
                  <a:srgbClr val="134F5C"/>
                </a:solidFill>
              </a:rPr>
              <a:t>Using</a:t>
            </a:r>
            <a:r>
              <a:rPr sz="1800" spc="-15" dirty="0">
                <a:solidFill>
                  <a:srgbClr val="134F5C"/>
                </a:solidFill>
              </a:rPr>
              <a:t> </a:t>
            </a:r>
            <a:r>
              <a:rPr sz="1800" spc="80" dirty="0">
                <a:solidFill>
                  <a:srgbClr val="134F5C"/>
                </a:solidFill>
              </a:rPr>
              <a:t>Random</a:t>
            </a:r>
            <a:r>
              <a:rPr sz="1800" spc="-15" dirty="0">
                <a:solidFill>
                  <a:srgbClr val="134F5C"/>
                </a:solidFill>
              </a:rPr>
              <a:t> </a:t>
            </a:r>
            <a:r>
              <a:rPr sz="1800" spc="40" dirty="0">
                <a:solidFill>
                  <a:srgbClr val="134F5C"/>
                </a:solidFill>
              </a:rPr>
              <a:t>Forest</a:t>
            </a:r>
            <a:r>
              <a:rPr sz="1800" spc="-20" dirty="0">
                <a:solidFill>
                  <a:srgbClr val="134F5C"/>
                </a:solidFill>
              </a:rPr>
              <a:t> </a:t>
            </a:r>
            <a:r>
              <a:rPr sz="1800" spc="80" dirty="0">
                <a:solidFill>
                  <a:srgbClr val="134F5C"/>
                </a:solidFill>
              </a:rPr>
              <a:t>Method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693600" y="3741399"/>
            <a:ext cx="7757159" cy="1171575"/>
          </a:xfrm>
          <a:prstGeom prst="rect">
            <a:avLst/>
          </a:prstGeom>
          <a:ln w="19049">
            <a:solidFill>
              <a:srgbClr val="CC0000"/>
            </a:solidFill>
          </a:ln>
        </p:spPr>
        <p:txBody>
          <a:bodyPr vert="horz" wrap="square" lIns="0" tIns="182245" rIns="0" bIns="0" rtlCol="0">
            <a:spAutoFit/>
          </a:bodyPr>
          <a:lstStyle/>
          <a:p>
            <a:pPr marL="542925" indent="-336550">
              <a:lnSpc>
                <a:spcPct val="100000"/>
              </a:lnSpc>
              <a:spcBef>
                <a:spcPts val="1435"/>
              </a:spcBef>
              <a:buFont typeface="Arial"/>
              <a:buChar char="●"/>
              <a:tabLst>
                <a:tab pos="542290" algn="l"/>
                <a:tab pos="542925" algn="l"/>
              </a:tabLst>
            </a:pPr>
            <a:r>
              <a:rPr sz="1400" b="1" spc="45" dirty="0">
                <a:solidFill>
                  <a:srgbClr val="134F5C"/>
                </a:solidFill>
                <a:latin typeface="Tahoma"/>
                <a:cs typeface="Tahoma"/>
              </a:rPr>
              <a:t>Highest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Recall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60" dirty="0">
                <a:solidFill>
                  <a:srgbClr val="134F5C"/>
                </a:solidFill>
                <a:latin typeface="Tahoma"/>
                <a:cs typeface="Tahoma"/>
              </a:rPr>
              <a:t>on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34F5C"/>
                </a:solidFill>
                <a:latin typeface="Tahoma"/>
                <a:cs typeface="Tahoma"/>
              </a:rPr>
              <a:t>the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test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34F5C"/>
                </a:solidFill>
                <a:latin typeface="Tahoma"/>
                <a:cs typeface="Tahoma"/>
              </a:rPr>
              <a:t>set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10" dirty="0">
                <a:solidFill>
                  <a:srgbClr val="134F5C"/>
                </a:solidFill>
                <a:latin typeface="Tahoma"/>
                <a:cs typeface="Tahoma"/>
              </a:rPr>
              <a:t>is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34F5C"/>
                </a:solidFill>
                <a:latin typeface="Tahoma"/>
                <a:cs typeface="Tahoma"/>
              </a:rPr>
              <a:t>obtained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70" dirty="0">
                <a:solidFill>
                  <a:srgbClr val="134F5C"/>
                </a:solidFill>
                <a:latin typeface="Tahoma"/>
                <a:cs typeface="Tahoma"/>
              </a:rPr>
              <a:t>from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34F5C"/>
                </a:solidFill>
                <a:latin typeface="Tahoma"/>
                <a:cs typeface="Tahoma"/>
              </a:rPr>
              <a:t>Easy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60" dirty="0">
                <a:solidFill>
                  <a:srgbClr val="134F5C"/>
                </a:solidFill>
                <a:latin typeface="Tahoma"/>
                <a:cs typeface="Tahoma"/>
              </a:rPr>
              <a:t>Ensemble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at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-145" dirty="0">
                <a:solidFill>
                  <a:srgbClr val="134F5C"/>
                </a:solidFill>
                <a:latin typeface="Tahoma"/>
                <a:cs typeface="Tahoma"/>
              </a:rPr>
              <a:t>94%</a:t>
            </a:r>
            <a:endParaRPr sz="1400">
              <a:latin typeface="Tahoma"/>
              <a:cs typeface="Tahoma"/>
            </a:endParaRPr>
          </a:p>
          <a:p>
            <a:pPr marL="542925" indent="-336550">
              <a:lnSpc>
                <a:spcPct val="100000"/>
              </a:lnSpc>
              <a:spcBef>
                <a:spcPts val="1005"/>
              </a:spcBef>
              <a:buFont typeface="Arial"/>
              <a:buChar char="●"/>
              <a:tabLst>
                <a:tab pos="542290" algn="l"/>
                <a:tab pos="542925" algn="l"/>
              </a:tabLst>
            </a:pPr>
            <a:r>
              <a:rPr sz="1400" b="1" spc="45" dirty="0">
                <a:solidFill>
                  <a:srgbClr val="134F5C"/>
                </a:solidFill>
                <a:latin typeface="Tahoma"/>
                <a:cs typeface="Tahoma"/>
              </a:rPr>
              <a:t>Highest</a:t>
            </a:r>
            <a:r>
              <a:rPr sz="14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test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134F5C"/>
                </a:solidFill>
                <a:latin typeface="Tahoma"/>
                <a:cs typeface="Tahoma"/>
              </a:rPr>
              <a:t>precision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10" dirty="0">
                <a:solidFill>
                  <a:srgbClr val="134F5C"/>
                </a:solidFill>
                <a:latin typeface="Tahoma"/>
                <a:cs typeface="Tahoma"/>
              </a:rPr>
              <a:t>is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34F5C"/>
                </a:solidFill>
                <a:latin typeface="Tahoma"/>
                <a:cs typeface="Tahoma"/>
              </a:rPr>
              <a:t>obtained</a:t>
            </a:r>
            <a:r>
              <a:rPr sz="14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70" dirty="0">
                <a:solidFill>
                  <a:srgbClr val="134F5C"/>
                </a:solidFill>
                <a:latin typeface="Tahoma"/>
                <a:cs typeface="Tahoma"/>
              </a:rPr>
              <a:t>from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55" dirty="0">
                <a:solidFill>
                  <a:srgbClr val="134F5C"/>
                </a:solidFill>
                <a:latin typeface="Tahoma"/>
                <a:cs typeface="Tahoma"/>
              </a:rPr>
              <a:t>KNN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at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-125" dirty="0">
                <a:solidFill>
                  <a:srgbClr val="134F5C"/>
                </a:solidFill>
                <a:latin typeface="Tahoma"/>
                <a:cs typeface="Tahoma"/>
              </a:rPr>
              <a:t>50.5%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31350" y="855650"/>
            <a:ext cx="7081520" cy="2665095"/>
            <a:chOff x="1031350" y="855650"/>
            <a:chExt cx="7081520" cy="26650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5636" y="874700"/>
              <a:ext cx="6877959" cy="262662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40875" y="865175"/>
              <a:ext cx="7062470" cy="2646045"/>
            </a:xfrm>
            <a:custGeom>
              <a:avLst/>
              <a:gdLst/>
              <a:ahLst/>
              <a:cxnLst/>
              <a:rect l="l" t="t" r="r" b="b"/>
              <a:pathLst>
                <a:path w="7062470" h="2646045">
                  <a:moveTo>
                    <a:pt x="0" y="0"/>
                  </a:moveTo>
                  <a:lnTo>
                    <a:pt x="7062245" y="0"/>
                  </a:lnTo>
                  <a:lnTo>
                    <a:pt x="7062245" y="2645674"/>
                  </a:lnTo>
                  <a:lnTo>
                    <a:pt x="0" y="2645674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87893" y="4599392"/>
            <a:ext cx="6047105" cy="2425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  <a:tabLst>
                <a:tab pos="347980" algn="l"/>
              </a:tabLst>
            </a:pPr>
            <a:r>
              <a:rPr sz="1400" b="1" dirty="0">
                <a:solidFill>
                  <a:srgbClr val="134F5C"/>
                </a:solidFill>
                <a:latin typeface="Arial"/>
                <a:cs typeface="Arial"/>
              </a:rPr>
              <a:t>●	</a:t>
            </a:r>
            <a:r>
              <a:rPr sz="1400" b="1" spc="30" dirty="0">
                <a:solidFill>
                  <a:srgbClr val="134F5C"/>
                </a:solidFill>
                <a:latin typeface="Tahoma"/>
                <a:cs typeface="Tahoma"/>
              </a:rPr>
              <a:t>Gaussian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Naive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134F5C"/>
                </a:solidFill>
                <a:latin typeface="Tahoma"/>
                <a:cs typeface="Tahoma"/>
              </a:rPr>
              <a:t>Bias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134F5C"/>
                </a:solidFill>
                <a:latin typeface="Tahoma"/>
                <a:cs typeface="Tahoma"/>
              </a:rPr>
              <a:t>has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45" dirty="0">
                <a:solidFill>
                  <a:srgbClr val="134F5C"/>
                </a:solidFill>
                <a:latin typeface="Tahoma"/>
                <a:cs typeface="Tahoma"/>
              </a:rPr>
              <a:t>best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F1-score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at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-90" dirty="0">
                <a:solidFill>
                  <a:srgbClr val="134F5C"/>
                </a:solidFill>
                <a:latin typeface="Tahoma"/>
                <a:cs typeface="Tahoma"/>
              </a:rPr>
              <a:t>40%,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60" dirty="0">
                <a:solidFill>
                  <a:srgbClr val="134F5C"/>
                </a:solidFill>
                <a:latin typeface="Tahoma"/>
                <a:cs typeface="Tahoma"/>
              </a:rPr>
              <a:t>on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34F5C"/>
                </a:solidFill>
                <a:latin typeface="Tahoma"/>
                <a:cs typeface="Tahoma"/>
              </a:rPr>
              <a:t>the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test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10" dirty="0">
                <a:solidFill>
                  <a:srgbClr val="134F5C"/>
                </a:solidFill>
                <a:latin typeface="Tahoma"/>
                <a:cs typeface="Tahoma"/>
              </a:rPr>
              <a:t>set.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59637" y="4768792"/>
            <a:ext cx="217804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00" dirty="0">
                <a:solidFill>
                  <a:srgbClr val="CC0000"/>
                </a:solidFill>
                <a:latin typeface="Arial MT"/>
                <a:cs typeface="Arial MT"/>
              </a:rPr>
              <a:t>29</a:t>
            </a:fld>
            <a:endParaRPr sz="1000">
              <a:latin typeface="Arial MT"/>
              <a:cs typeface="Arial M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2C7A0D-FD32-4E77-8B22-E6F2A85EE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2239" y="1436"/>
            <a:ext cx="1121761" cy="70110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1174" y="878674"/>
            <a:ext cx="8388985" cy="3836035"/>
          </a:xfrm>
          <a:custGeom>
            <a:avLst/>
            <a:gdLst/>
            <a:ahLst/>
            <a:cxnLst/>
            <a:rect l="l" t="t" r="r" b="b"/>
            <a:pathLst>
              <a:path w="8388985" h="3836035">
                <a:moveTo>
                  <a:pt x="0" y="0"/>
                </a:moveTo>
                <a:lnTo>
                  <a:pt x="8388899" y="0"/>
                </a:lnTo>
                <a:lnTo>
                  <a:pt x="8388899" y="3835799"/>
                </a:lnTo>
                <a:lnTo>
                  <a:pt x="0" y="38357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1799" y="232960"/>
            <a:ext cx="8389620" cy="4400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100"/>
              </a:spcBef>
              <a:buFont typeface="MS PGothic"/>
              <a:buChar char="➢"/>
              <a:tabLst>
                <a:tab pos="621665" algn="l"/>
                <a:tab pos="622300" algn="l"/>
              </a:tabLst>
            </a:pPr>
            <a:r>
              <a:rPr sz="3000" b="1" spc="120" dirty="0">
                <a:solidFill>
                  <a:srgbClr val="CC0000"/>
                </a:solidFill>
                <a:latin typeface="Tahoma"/>
                <a:cs typeface="Tahoma"/>
              </a:rPr>
              <a:t>Problem</a:t>
            </a:r>
            <a:r>
              <a:rPr sz="3000" b="1" spc="-7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3000" b="1" spc="95" dirty="0">
                <a:solidFill>
                  <a:srgbClr val="CC0000"/>
                </a:solidFill>
                <a:latin typeface="Tahoma"/>
                <a:cs typeface="Tahoma"/>
              </a:rPr>
              <a:t>Statement</a:t>
            </a:r>
            <a:endParaRPr sz="3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600" dirty="0">
              <a:latin typeface="Tahoma"/>
              <a:cs typeface="Tahoma"/>
            </a:endParaRPr>
          </a:p>
          <a:p>
            <a:pPr marL="622300" marR="434340" indent="-351790">
              <a:lnSpc>
                <a:spcPct val="114999"/>
              </a:lnSpc>
              <a:buFont typeface="Arial"/>
              <a:buChar char="●"/>
              <a:tabLst>
                <a:tab pos="621665" algn="l"/>
                <a:tab pos="622300" algn="l"/>
              </a:tabLst>
            </a:pPr>
            <a:r>
              <a:rPr sz="1600" b="1" spc="50" dirty="0">
                <a:solidFill>
                  <a:srgbClr val="134F5C"/>
                </a:solidFill>
                <a:latin typeface="Tahoma"/>
                <a:cs typeface="Tahoma"/>
              </a:rPr>
              <a:t>Prediction </a:t>
            </a:r>
            <a:r>
              <a:rPr sz="1600" b="1" spc="30" dirty="0">
                <a:solidFill>
                  <a:srgbClr val="134F5C"/>
                </a:solidFill>
                <a:latin typeface="Tahoma"/>
                <a:cs typeface="Tahoma"/>
              </a:rPr>
              <a:t>of </a:t>
            </a:r>
            <a:r>
              <a:rPr sz="1600" b="1" spc="55" dirty="0">
                <a:solidFill>
                  <a:srgbClr val="134F5C"/>
                </a:solidFill>
                <a:latin typeface="Tahoma"/>
                <a:cs typeface="Tahoma"/>
              </a:rPr>
              <a:t>bankruptcy </a:t>
            </a:r>
            <a:r>
              <a:rPr sz="1600" b="1" spc="10" dirty="0">
                <a:solidFill>
                  <a:srgbClr val="134F5C"/>
                </a:solidFill>
                <a:latin typeface="Tahoma"/>
                <a:cs typeface="Tahoma"/>
              </a:rPr>
              <a:t>is </a:t>
            </a:r>
            <a:r>
              <a:rPr sz="1600" b="1" spc="25" dirty="0">
                <a:solidFill>
                  <a:srgbClr val="134F5C"/>
                </a:solidFill>
                <a:latin typeface="Tahoma"/>
                <a:cs typeface="Tahoma"/>
              </a:rPr>
              <a:t>a </a:t>
            </a:r>
            <a:r>
              <a:rPr sz="1600" b="1" spc="80" dirty="0">
                <a:solidFill>
                  <a:srgbClr val="134F5C"/>
                </a:solidFill>
                <a:latin typeface="Tahoma"/>
                <a:cs typeface="Tahoma"/>
              </a:rPr>
              <a:t>phenomenon </a:t>
            </a:r>
            <a:r>
              <a:rPr sz="1600" b="1" spc="30" dirty="0">
                <a:solidFill>
                  <a:srgbClr val="134F5C"/>
                </a:solidFill>
                <a:latin typeface="Tahoma"/>
                <a:cs typeface="Tahoma"/>
              </a:rPr>
              <a:t>of </a:t>
            </a:r>
            <a:r>
              <a:rPr sz="1600" b="1" spc="45" dirty="0">
                <a:solidFill>
                  <a:srgbClr val="134F5C"/>
                </a:solidFill>
                <a:latin typeface="Tahoma"/>
                <a:cs typeface="Tahoma"/>
              </a:rPr>
              <a:t>increasing </a:t>
            </a:r>
            <a:r>
              <a:rPr sz="1600" b="1" spc="25" dirty="0">
                <a:solidFill>
                  <a:srgbClr val="134F5C"/>
                </a:solidFill>
                <a:latin typeface="Tahoma"/>
                <a:cs typeface="Tahoma"/>
              </a:rPr>
              <a:t>interest </a:t>
            </a:r>
            <a:r>
              <a:rPr sz="1600" b="1" spc="30" dirty="0">
                <a:solidFill>
                  <a:srgbClr val="134F5C"/>
                </a:solidFill>
                <a:latin typeface="Tahoma"/>
                <a:cs typeface="Tahoma"/>
              </a:rPr>
              <a:t>to </a:t>
            </a:r>
            <a:r>
              <a:rPr sz="1600" b="1" spc="3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75" dirty="0">
                <a:solidFill>
                  <a:srgbClr val="134F5C"/>
                </a:solidFill>
                <a:latin typeface="Tahoma"/>
                <a:cs typeface="Tahoma"/>
              </a:rPr>
              <a:t>ﬁrms </a:t>
            </a:r>
            <a:r>
              <a:rPr sz="1600" b="1" spc="70" dirty="0">
                <a:solidFill>
                  <a:srgbClr val="134F5C"/>
                </a:solidFill>
                <a:latin typeface="Tahoma"/>
                <a:cs typeface="Tahoma"/>
              </a:rPr>
              <a:t>who </a:t>
            </a:r>
            <a:r>
              <a:rPr sz="1600" b="1" spc="50" dirty="0">
                <a:solidFill>
                  <a:srgbClr val="134F5C"/>
                </a:solidFill>
                <a:latin typeface="Tahoma"/>
                <a:cs typeface="Tahoma"/>
              </a:rPr>
              <a:t>stand </a:t>
            </a:r>
            <a:r>
              <a:rPr sz="1600" b="1" spc="30" dirty="0">
                <a:solidFill>
                  <a:srgbClr val="134F5C"/>
                </a:solidFill>
                <a:latin typeface="Tahoma"/>
                <a:cs typeface="Tahoma"/>
              </a:rPr>
              <a:t>to </a:t>
            </a:r>
            <a:r>
              <a:rPr sz="1600" b="1" spc="35" dirty="0">
                <a:solidFill>
                  <a:srgbClr val="134F5C"/>
                </a:solidFill>
                <a:latin typeface="Tahoma"/>
                <a:cs typeface="Tahoma"/>
              </a:rPr>
              <a:t>lose </a:t>
            </a:r>
            <a:r>
              <a:rPr sz="1600" b="1" spc="75" dirty="0">
                <a:solidFill>
                  <a:srgbClr val="134F5C"/>
                </a:solidFill>
                <a:latin typeface="Tahoma"/>
                <a:cs typeface="Tahoma"/>
              </a:rPr>
              <a:t>money </a:t>
            </a:r>
            <a:r>
              <a:rPr sz="1600" b="1" spc="60" dirty="0">
                <a:solidFill>
                  <a:srgbClr val="134F5C"/>
                </a:solidFill>
                <a:latin typeface="Tahoma"/>
                <a:cs typeface="Tahoma"/>
              </a:rPr>
              <a:t>because </a:t>
            </a:r>
            <a:r>
              <a:rPr sz="1600" b="1" spc="30" dirty="0">
                <a:solidFill>
                  <a:srgbClr val="134F5C"/>
                </a:solidFill>
                <a:latin typeface="Tahoma"/>
                <a:cs typeface="Tahoma"/>
              </a:rPr>
              <a:t>of </a:t>
            </a:r>
            <a:r>
              <a:rPr sz="1600" b="1" spc="60" dirty="0">
                <a:solidFill>
                  <a:srgbClr val="134F5C"/>
                </a:solidFill>
                <a:latin typeface="Tahoma"/>
                <a:cs typeface="Tahoma"/>
              </a:rPr>
              <a:t>unpaid </a:t>
            </a:r>
            <a:r>
              <a:rPr sz="1600" b="1" spc="35" dirty="0">
                <a:solidFill>
                  <a:srgbClr val="134F5C"/>
                </a:solidFill>
                <a:latin typeface="Tahoma"/>
                <a:cs typeface="Tahoma"/>
              </a:rPr>
              <a:t>debts. </a:t>
            </a:r>
            <a:r>
              <a:rPr sz="1600" b="1" spc="45" dirty="0">
                <a:solidFill>
                  <a:srgbClr val="134F5C"/>
                </a:solidFill>
                <a:latin typeface="Tahoma"/>
                <a:cs typeface="Tahoma"/>
              </a:rPr>
              <a:t>Since </a:t>
            </a:r>
            <a:r>
              <a:rPr sz="1600" b="1" spc="5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60" dirty="0">
                <a:solidFill>
                  <a:srgbClr val="134F5C"/>
                </a:solidFill>
                <a:latin typeface="Tahoma"/>
                <a:cs typeface="Tahoma"/>
              </a:rPr>
              <a:t>computers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70" dirty="0">
                <a:solidFill>
                  <a:srgbClr val="134F5C"/>
                </a:solidFill>
                <a:latin typeface="Tahoma"/>
                <a:cs typeface="Tahoma"/>
              </a:rPr>
              <a:t>can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25" dirty="0">
                <a:solidFill>
                  <a:srgbClr val="134F5C"/>
                </a:solidFill>
                <a:latin typeface="Tahoma"/>
                <a:cs typeface="Tahoma"/>
              </a:rPr>
              <a:t>store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80" dirty="0">
                <a:solidFill>
                  <a:srgbClr val="134F5C"/>
                </a:solidFill>
                <a:latin typeface="Tahoma"/>
                <a:cs typeface="Tahoma"/>
              </a:rPr>
              <a:t>huge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40" dirty="0">
                <a:solidFill>
                  <a:srgbClr val="134F5C"/>
                </a:solidFill>
                <a:latin typeface="Tahoma"/>
                <a:cs typeface="Tahoma"/>
              </a:rPr>
              <a:t>dataset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50" dirty="0">
                <a:solidFill>
                  <a:srgbClr val="134F5C"/>
                </a:solidFill>
                <a:latin typeface="Tahoma"/>
                <a:cs typeface="Tahoma"/>
              </a:rPr>
              <a:t>pertaining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30" dirty="0">
                <a:solidFill>
                  <a:srgbClr val="134F5C"/>
                </a:solidFill>
                <a:latin typeface="Tahoma"/>
                <a:cs typeface="Tahoma"/>
              </a:rPr>
              <a:t>to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35" dirty="0">
                <a:solidFill>
                  <a:srgbClr val="134F5C"/>
                </a:solidFill>
                <a:latin typeface="Tahoma"/>
                <a:cs typeface="Tahoma"/>
              </a:rPr>
              <a:t>bankruptcy,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75" dirty="0">
                <a:solidFill>
                  <a:srgbClr val="134F5C"/>
                </a:solidFill>
                <a:latin typeface="Tahoma"/>
                <a:cs typeface="Tahoma"/>
              </a:rPr>
              <a:t>making </a:t>
            </a:r>
            <a:r>
              <a:rPr sz="1600" b="1" spc="-45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45" dirty="0">
                <a:solidFill>
                  <a:srgbClr val="134F5C"/>
                </a:solidFill>
                <a:latin typeface="Tahoma"/>
                <a:cs typeface="Tahoma"/>
              </a:rPr>
              <a:t>accurate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45" dirty="0">
                <a:solidFill>
                  <a:srgbClr val="134F5C"/>
                </a:solidFill>
                <a:latin typeface="Tahoma"/>
                <a:cs typeface="Tahoma"/>
              </a:rPr>
              <a:t>predictions</a:t>
            </a:r>
            <a:r>
              <a:rPr sz="16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80" dirty="0">
                <a:solidFill>
                  <a:srgbClr val="134F5C"/>
                </a:solidFill>
                <a:latin typeface="Tahoma"/>
                <a:cs typeface="Tahoma"/>
              </a:rPr>
              <a:t>from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80" dirty="0">
                <a:solidFill>
                  <a:srgbClr val="134F5C"/>
                </a:solidFill>
                <a:latin typeface="Tahoma"/>
                <a:cs typeface="Tahoma"/>
              </a:rPr>
              <a:t>them</a:t>
            </a:r>
            <a:r>
              <a:rPr sz="16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50" dirty="0">
                <a:solidFill>
                  <a:srgbClr val="134F5C"/>
                </a:solidFill>
                <a:latin typeface="Tahoma"/>
                <a:cs typeface="Tahoma"/>
              </a:rPr>
              <a:t>beforehand</a:t>
            </a:r>
            <a:r>
              <a:rPr sz="16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10" dirty="0">
                <a:solidFill>
                  <a:srgbClr val="134F5C"/>
                </a:solidFill>
                <a:latin typeface="Tahoma"/>
                <a:cs typeface="Tahoma"/>
              </a:rPr>
              <a:t>is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80" dirty="0">
                <a:solidFill>
                  <a:srgbClr val="134F5C"/>
                </a:solidFill>
                <a:latin typeface="Tahoma"/>
                <a:cs typeface="Tahoma"/>
              </a:rPr>
              <a:t>becoming</a:t>
            </a:r>
            <a:r>
              <a:rPr sz="16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40" dirty="0">
                <a:solidFill>
                  <a:srgbClr val="134F5C"/>
                </a:solidFill>
                <a:latin typeface="Tahoma"/>
                <a:cs typeface="Tahoma"/>
              </a:rPr>
              <a:t>important.</a:t>
            </a:r>
            <a:endParaRPr sz="16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34F5C"/>
              </a:buClr>
              <a:buFont typeface="Arial"/>
              <a:buChar char="●"/>
            </a:pPr>
            <a:endParaRPr sz="1800" dirty="0">
              <a:latin typeface="Tahoma"/>
              <a:cs typeface="Tahoma"/>
            </a:endParaRPr>
          </a:p>
          <a:p>
            <a:pPr marL="622300" marR="5080" indent="-351790">
              <a:lnSpc>
                <a:spcPct val="114999"/>
              </a:lnSpc>
              <a:buFont typeface="Arial"/>
              <a:buChar char="●"/>
              <a:tabLst>
                <a:tab pos="621665" algn="l"/>
                <a:tab pos="622300" algn="l"/>
              </a:tabLst>
            </a:pPr>
            <a:r>
              <a:rPr sz="1600" b="1" spc="130" dirty="0">
                <a:solidFill>
                  <a:srgbClr val="134F5C"/>
                </a:solidFill>
                <a:latin typeface="Tahoma"/>
                <a:cs typeface="Tahoma"/>
              </a:rPr>
              <a:t>A </a:t>
            </a:r>
            <a:r>
              <a:rPr sz="1600" b="1" spc="50" dirty="0">
                <a:solidFill>
                  <a:srgbClr val="134F5C"/>
                </a:solidFill>
                <a:latin typeface="Tahoma"/>
                <a:cs typeface="Tahoma"/>
              </a:rPr>
              <a:t>highly </a:t>
            </a:r>
            <a:r>
              <a:rPr sz="1600" b="1" spc="60" dirty="0">
                <a:solidFill>
                  <a:srgbClr val="134F5C"/>
                </a:solidFill>
                <a:latin typeface="Tahoma"/>
                <a:cs typeface="Tahoma"/>
              </a:rPr>
              <a:t>unbalanced </a:t>
            </a:r>
            <a:r>
              <a:rPr sz="1600" b="1" spc="25" dirty="0">
                <a:solidFill>
                  <a:srgbClr val="134F5C"/>
                </a:solidFill>
                <a:latin typeface="Tahoma"/>
                <a:cs typeface="Tahoma"/>
              </a:rPr>
              <a:t>dataset, </a:t>
            </a:r>
            <a:r>
              <a:rPr sz="1600" b="1" spc="30" dirty="0">
                <a:solidFill>
                  <a:srgbClr val="134F5C"/>
                </a:solidFill>
                <a:latin typeface="Tahoma"/>
                <a:cs typeface="Tahoma"/>
              </a:rPr>
              <a:t>to </a:t>
            </a:r>
            <a:r>
              <a:rPr sz="1600" b="1" spc="50" dirty="0">
                <a:solidFill>
                  <a:srgbClr val="134F5C"/>
                </a:solidFill>
                <a:latin typeface="Tahoma"/>
                <a:cs typeface="Tahoma"/>
              </a:rPr>
              <a:t>predict </a:t>
            </a:r>
            <a:r>
              <a:rPr sz="1600" b="1" spc="55" dirty="0">
                <a:solidFill>
                  <a:srgbClr val="134F5C"/>
                </a:solidFill>
                <a:latin typeface="Tahoma"/>
                <a:cs typeface="Tahoma"/>
              </a:rPr>
              <a:t>the ﬁnancial </a:t>
            </a:r>
            <a:r>
              <a:rPr sz="1600" b="1" spc="25" dirty="0">
                <a:solidFill>
                  <a:srgbClr val="134F5C"/>
                </a:solidFill>
                <a:latin typeface="Tahoma"/>
                <a:cs typeface="Tahoma"/>
              </a:rPr>
              <a:t>state </a:t>
            </a:r>
            <a:r>
              <a:rPr sz="1600" b="1" spc="30" dirty="0">
                <a:solidFill>
                  <a:srgbClr val="134F5C"/>
                </a:solidFill>
                <a:latin typeface="Tahoma"/>
                <a:cs typeface="Tahoma"/>
              </a:rPr>
              <a:t>of </a:t>
            </a:r>
            <a:r>
              <a:rPr sz="1600" b="1" spc="55" dirty="0">
                <a:solidFill>
                  <a:srgbClr val="134F5C"/>
                </a:solidFill>
                <a:latin typeface="Tahoma"/>
                <a:cs typeface="Tahoma"/>
              </a:rPr>
              <a:t>the </a:t>
            </a:r>
            <a:r>
              <a:rPr sz="1600" b="1" spc="60" dirty="0">
                <a:solidFill>
                  <a:srgbClr val="134F5C"/>
                </a:solidFill>
                <a:latin typeface="Tahoma"/>
                <a:cs typeface="Tahoma"/>
              </a:rPr>
              <a:t> companies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40" dirty="0">
                <a:solidFill>
                  <a:srgbClr val="134F5C"/>
                </a:solidFill>
                <a:latin typeface="Tahoma"/>
                <a:cs typeface="Tahoma"/>
              </a:rPr>
              <a:t>in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5" dirty="0">
                <a:solidFill>
                  <a:srgbClr val="134F5C"/>
                </a:solidFill>
                <a:latin typeface="Tahoma"/>
                <a:cs typeface="Tahoma"/>
              </a:rPr>
              <a:t>Taiwan,</a:t>
            </a:r>
            <a:r>
              <a:rPr sz="16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30" dirty="0">
                <a:solidFill>
                  <a:srgbClr val="134F5C"/>
                </a:solidFill>
                <a:latin typeface="Tahoma"/>
                <a:cs typeface="Tahoma"/>
              </a:rPr>
              <a:t>was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35" dirty="0">
                <a:solidFill>
                  <a:srgbClr val="134F5C"/>
                </a:solidFill>
                <a:latin typeface="Tahoma"/>
                <a:cs typeface="Tahoma"/>
              </a:rPr>
              <a:t>presented.</a:t>
            </a:r>
            <a:r>
              <a:rPr sz="1600" b="1" spc="434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70" dirty="0">
                <a:solidFill>
                  <a:srgbClr val="123654"/>
                </a:solidFill>
                <a:latin typeface="Tahoma"/>
                <a:cs typeface="Tahoma"/>
              </a:rPr>
              <a:t>Company</a:t>
            </a:r>
            <a:r>
              <a:rPr sz="1600" b="1" spc="-10" dirty="0">
                <a:solidFill>
                  <a:srgbClr val="123654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123654"/>
                </a:solidFill>
                <a:latin typeface="Tahoma"/>
                <a:cs typeface="Tahoma"/>
              </a:rPr>
              <a:t>bankruptcy</a:t>
            </a:r>
            <a:r>
              <a:rPr sz="1600" b="1" spc="-15" dirty="0">
                <a:solidFill>
                  <a:srgbClr val="123654"/>
                </a:solidFill>
                <a:latin typeface="Tahoma"/>
                <a:cs typeface="Tahoma"/>
              </a:rPr>
              <a:t> </a:t>
            </a:r>
            <a:r>
              <a:rPr sz="1600" b="1" spc="30" dirty="0">
                <a:solidFill>
                  <a:srgbClr val="123654"/>
                </a:solidFill>
                <a:latin typeface="Tahoma"/>
                <a:cs typeface="Tahoma"/>
              </a:rPr>
              <a:t>was</a:t>
            </a:r>
            <a:r>
              <a:rPr sz="1600" b="1" spc="-15" dirty="0">
                <a:solidFill>
                  <a:srgbClr val="123654"/>
                </a:solidFill>
                <a:latin typeface="Tahoma"/>
                <a:cs typeface="Tahoma"/>
              </a:rPr>
              <a:t> </a:t>
            </a:r>
            <a:r>
              <a:rPr sz="1600" b="1" spc="90" dirty="0">
                <a:solidFill>
                  <a:srgbClr val="123654"/>
                </a:solidFill>
                <a:latin typeface="Tahoma"/>
                <a:cs typeface="Tahoma"/>
              </a:rPr>
              <a:t>deﬁned </a:t>
            </a:r>
            <a:r>
              <a:rPr sz="1600" b="1" spc="-455" dirty="0">
                <a:solidFill>
                  <a:srgbClr val="123654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123654"/>
                </a:solidFill>
                <a:latin typeface="Tahoma"/>
                <a:cs typeface="Tahoma"/>
              </a:rPr>
              <a:t>based</a:t>
            </a:r>
            <a:r>
              <a:rPr sz="1600" b="1" spc="-20" dirty="0">
                <a:solidFill>
                  <a:srgbClr val="123654"/>
                </a:solidFill>
                <a:latin typeface="Tahoma"/>
                <a:cs typeface="Tahoma"/>
              </a:rPr>
              <a:t> </a:t>
            </a:r>
            <a:r>
              <a:rPr sz="1600" b="1" spc="70" dirty="0">
                <a:solidFill>
                  <a:srgbClr val="123654"/>
                </a:solidFill>
                <a:latin typeface="Tahoma"/>
                <a:cs typeface="Tahoma"/>
              </a:rPr>
              <a:t>on</a:t>
            </a:r>
            <a:r>
              <a:rPr sz="1600" b="1" spc="-20" dirty="0">
                <a:solidFill>
                  <a:srgbClr val="123654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123654"/>
                </a:solidFill>
                <a:latin typeface="Tahoma"/>
                <a:cs typeface="Tahoma"/>
              </a:rPr>
              <a:t>the</a:t>
            </a:r>
            <a:r>
              <a:rPr sz="1600" b="1" spc="-15" dirty="0">
                <a:solidFill>
                  <a:srgbClr val="123654"/>
                </a:solidFill>
                <a:latin typeface="Tahoma"/>
                <a:cs typeface="Tahoma"/>
              </a:rPr>
              <a:t> </a:t>
            </a:r>
            <a:r>
              <a:rPr sz="1600" b="1" spc="45" dirty="0">
                <a:solidFill>
                  <a:srgbClr val="123654"/>
                </a:solidFill>
                <a:latin typeface="Tahoma"/>
                <a:cs typeface="Tahoma"/>
              </a:rPr>
              <a:t>business</a:t>
            </a:r>
            <a:r>
              <a:rPr sz="1600" b="1" spc="-20" dirty="0">
                <a:solidFill>
                  <a:srgbClr val="123654"/>
                </a:solidFill>
                <a:latin typeface="Tahoma"/>
                <a:cs typeface="Tahoma"/>
              </a:rPr>
              <a:t> </a:t>
            </a:r>
            <a:r>
              <a:rPr sz="1600" b="1" spc="40" dirty="0">
                <a:solidFill>
                  <a:srgbClr val="123654"/>
                </a:solidFill>
                <a:latin typeface="Tahoma"/>
                <a:cs typeface="Tahoma"/>
              </a:rPr>
              <a:t>regulations</a:t>
            </a:r>
            <a:r>
              <a:rPr sz="1600" b="1" spc="-20" dirty="0">
                <a:solidFill>
                  <a:srgbClr val="123654"/>
                </a:solidFill>
                <a:latin typeface="Tahoma"/>
                <a:cs typeface="Tahoma"/>
              </a:rPr>
              <a:t> </a:t>
            </a:r>
            <a:r>
              <a:rPr sz="1600" b="1" spc="30" dirty="0">
                <a:solidFill>
                  <a:srgbClr val="123654"/>
                </a:solidFill>
                <a:latin typeface="Tahoma"/>
                <a:cs typeface="Tahoma"/>
              </a:rPr>
              <a:t>of</a:t>
            </a:r>
            <a:r>
              <a:rPr sz="1600" b="1" spc="-15" dirty="0">
                <a:solidFill>
                  <a:srgbClr val="123654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123654"/>
                </a:solidFill>
                <a:latin typeface="Tahoma"/>
                <a:cs typeface="Tahoma"/>
              </a:rPr>
              <a:t>the</a:t>
            </a:r>
            <a:r>
              <a:rPr sz="1600" b="1" spc="-20" dirty="0">
                <a:solidFill>
                  <a:srgbClr val="123654"/>
                </a:solidFill>
                <a:latin typeface="Tahoma"/>
                <a:cs typeface="Tahoma"/>
              </a:rPr>
              <a:t> </a:t>
            </a:r>
            <a:r>
              <a:rPr sz="1600" b="1" spc="20" dirty="0">
                <a:solidFill>
                  <a:srgbClr val="123654"/>
                </a:solidFill>
                <a:latin typeface="Tahoma"/>
                <a:cs typeface="Tahoma"/>
              </a:rPr>
              <a:t>Taiwan</a:t>
            </a:r>
            <a:r>
              <a:rPr sz="1600" b="1" spc="-15" dirty="0">
                <a:solidFill>
                  <a:srgbClr val="123654"/>
                </a:solidFill>
                <a:latin typeface="Tahoma"/>
                <a:cs typeface="Tahoma"/>
              </a:rPr>
              <a:t> </a:t>
            </a:r>
            <a:r>
              <a:rPr sz="1600" b="1" spc="50" dirty="0">
                <a:solidFill>
                  <a:srgbClr val="123654"/>
                </a:solidFill>
                <a:latin typeface="Tahoma"/>
                <a:cs typeface="Tahoma"/>
              </a:rPr>
              <a:t>Stock</a:t>
            </a:r>
            <a:r>
              <a:rPr sz="1600" b="1" spc="-20" dirty="0">
                <a:solidFill>
                  <a:srgbClr val="123654"/>
                </a:solidFill>
                <a:latin typeface="Tahoma"/>
                <a:cs typeface="Tahoma"/>
              </a:rPr>
              <a:t> </a:t>
            </a:r>
            <a:r>
              <a:rPr sz="1600" b="1" spc="45" dirty="0">
                <a:solidFill>
                  <a:srgbClr val="123654"/>
                </a:solidFill>
                <a:latin typeface="Tahoma"/>
                <a:cs typeface="Tahoma"/>
              </a:rPr>
              <a:t>Exchange.</a:t>
            </a:r>
            <a:endParaRPr sz="16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34F5C"/>
              </a:buClr>
              <a:buFont typeface="Arial"/>
              <a:buChar char="●"/>
            </a:pPr>
            <a:endParaRPr sz="1800" dirty="0">
              <a:latin typeface="Tahoma"/>
              <a:cs typeface="Tahoma"/>
            </a:endParaRPr>
          </a:p>
          <a:p>
            <a:pPr marL="622300" marR="207645" indent="-351790">
              <a:lnSpc>
                <a:spcPct val="114999"/>
              </a:lnSpc>
              <a:buFont typeface="Arial"/>
              <a:buChar char="●"/>
              <a:tabLst>
                <a:tab pos="621665" algn="l"/>
                <a:tab pos="622300" algn="l"/>
              </a:tabLst>
            </a:pPr>
            <a:r>
              <a:rPr sz="1600" b="1" spc="40" dirty="0">
                <a:solidFill>
                  <a:srgbClr val="134F5C"/>
                </a:solidFill>
                <a:latin typeface="Tahoma"/>
                <a:cs typeface="Tahoma"/>
              </a:rPr>
              <a:t>For </a:t>
            </a:r>
            <a:r>
              <a:rPr sz="1600" b="1" spc="30" dirty="0">
                <a:solidFill>
                  <a:srgbClr val="134F5C"/>
                </a:solidFill>
                <a:latin typeface="Tahoma"/>
                <a:cs typeface="Tahoma"/>
              </a:rPr>
              <a:t>this </a:t>
            </a:r>
            <a:r>
              <a:rPr sz="1600" b="1" spc="20" dirty="0">
                <a:solidFill>
                  <a:srgbClr val="134F5C"/>
                </a:solidFill>
                <a:latin typeface="Tahoma"/>
                <a:cs typeface="Tahoma"/>
              </a:rPr>
              <a:t>project, </a:t>
            </a:r>
            <a:r>
              <a:rPr sz="1600" b="1" spc="55" dirty="0">
                <a:solidFill>
                  <a:srgbClr val="134F5C"/>
                </a:solidFill>
                <a:latin typeface="Tahoma"/>
                <a:cs typeface="Tahoma"/>
              </a:rPr>
              <a:t>we </a:t>
            </a:r>
            <a:r>
              <a:rPr sz="1600" b="1" spc="40" dirty="0">
                <a:solidFill>
                  <a:srgbClr val="134F5C"/>
                </a:solidFill>
                <a:latin typeface="Tahoma"/>
                <a:cs typeface="Tahoma"/>
              </a:rPr>
              <a:t>have </a:t>
            </a:r>
            <a:r>
              <a:rPr sz="1600" b="1" spc="65" dirty="0">
                <a:solidFill>
                  <a:srgbClr val="134F5C"/>
                </a:solidFill>
                <a:latin typeface="Tahoma"/>
                <a:cs typeface="Tahoma"/>
              </a:rPr>
              <a:t>aimed </a:t>
            </a:r>
            <a:r>
              <a:rPr sz="1600" b="1" spc="30" dirty="0">
                <a:solidFill>
                  <a:srgbClr val="134F5C"/>
                </a:solidFill>
                <a:latin typeface="Tahoma"/>
                <a:cs typeface="Tahoma"/>
              </a:rPr>
              <a:t>to </a:t>
            </a:r>
            <a:r>
              <a:rPr sz="1600" b="1" spc="40" dirty="0">
                <a:solidFill>
                  <a:srgbClr val="134F5C"/>
                </a:solidFill>
                <a:latin typeface="Tahoma"/>
                <a:cs typeface="Tahoma"/>
              </a:rPr>
              <a:t>curate </a:t>
            </a:r>
            <a:r>
              <a:rPr sz="1600" b="1" spc="25" dirty="0">
                <a:solidFill>
                  <a:srgbClr val="134F5C"/>
                </a:solidFill>
                <a:latin typeface="Tahoma"/>
                <a:cs typeface="Tahoma"/>
              </a:rPr>
              <a:t>a </a:t>
            </a:r>
            <a:r>
              <a:rPr sz="1600" b="1" spc="75" dirty="0">
                <a:solidFill>
                  <a:srgbClr val="134F5C"/>
                </a:solidFill>
                <a:latin typeface="Tahoma"/>
                <a:cs typeface="Tahoma"/>
              </a:rPr>
              <a:t>model </a:t>
            </a:r>
            <a:r>
              <a:rPr sz="1600" b="1" spc="40" dirty="0">
                <a:solidFill>
                  <a:srgbClr val="134F5C"/>
                </a:solidFill>
                <a:latin typeface="Tahoma"/>
                <a:cs typeface="Tahoma"/>
              </a:rPr>
              <a:t>that </a:t>
            </a:r>
            <a:r>
              <a:rPr sz="1600" b="1" spc="50" dirty="0">
                <a:solidFill>
                  <a:srgbClr val="134F5C"/>
                </a:solidFill>
                <a:latin typeface="Tahoma"/>
                <a:cs typeface="Tahoma"/>
              </a:rPr>
              <a:t>captures </a:t>
            </a:r>
            <a:r>
              <a:rPr sz="1600" b="1" spc="55" dirty="0">
                <a:solidFill>
                  <a:srgbClr val="134F5C"/>
                </a:solidFill>
                <a:latin typeface="Tahoma"/>
                <a:cs typeface="Tahoma"/>
              </a:rPr>
              <a:t>the </a:t>
            </a:r>
            <a:r>
              <a:rPr sz="1600" b="1" spc="6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134F5C"/>
                </a:solidFill>
                <a:latin typeface="Tahoma"/>
                <a:cs typeface="Tahoma"/>
              </a:rPr>
              <a:t>bankruptcy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35" dirty="0">
                <a:solidFill>
                  <a:srgbClr val="134F5C"/>
                </a:solidFill>
                <a:latin typeface="Tahoma"/>
                <a:cs typeface="Tahoma"/>
              </a:rPr>
              <a:t>patterns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85" dirty="0">
                <a:solidFill>
                  <a:srgbClr val="134F5C"/>
                </a:solidFill>
                <a:latin typeface="Tahoma"/>
                <a:cs typeface="Tahoma"/>
              </a:rPr>
              <a:t>among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60" dirty="0">
                <a:solidFill>
                  <a:srgbClr val="134F5C"/>
                </a:solidFill>
                <a:latin typeface="Tahoma"/>
                <a:cs typeface="Tahoma"/>
              </a:rPr>
              <a:t>companies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40" dirty="0">
                <a:solidFill>
                  <a:srgbClr val="134F5C"/>
                </a:solidFill>
                <a:latin typeface="Tahoma"/>
                <a:cs typeface="Tahoma"/>
              </a:rPr>
              <a:t>in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134F5C"/>
                </a:solidFill>
                <a:latin typeface="Tahoma"/>
                <a:cs typeface="Tahoma"/>
              </a:rPr>
              <a:t>the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25" dirty="0">
                <a:solidFill>
                  <a:srgbClr val="134F5C"/>
                </a:solidFill>
                <a:latin typeface="Tahoma"/>
                <a:cs typeface="Tahoma"/>
              </a:rPr>
              <a:t>industry.</a:t>
            </a:r>
            <a:r>
              <a:rPr sz="1600" b="1" spc="-2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25" dirty="0">
                <a:solidFill>
                  <a:srgbClr val="134F5C"/>
                </a:solidFill>
                <a:latin typeface="Tahoma"/>
                <a:cs typeface="Tahoma"/>
              </a:rPr>
              <a:t>This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75" dirty="0">
                <a:solidFill>
                  <a:srgbClr val="134F5C"/>
                </a:solidFill>
                <a:latin typeface="Tahoma"/>
                <a:cs typeface="Tahoma"/>
              </a:rPr>
              <a:t>model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15" dirty="0">
                <a:solidFill>
                  <a:srgbClr val="134F5C"/>
                </a:solidFill>
                <a:latin typeface="Tahoma"/>
                <a:cs typeface="Tahoma"/>
              </a:rPr>
              <a:t>will </a:t>
            </a:r>
            <a:r>
              <a:rPr sz="1600" b="1" spc="-45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45" dirty="0">
                <a:solidFill>
                  <a:srgbClr val="134F5C"/>
                </a:solidFill>
                <a:latin typeface="Tahoma"/>
                <a:cs typeface="Tahoma"/>
              </a:rPr>
              <a:t>work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30" dirty="0">
                <a:solidFill>
                  <a:srgbClr val="134F5C"/>
                </a:solidFill>
                <a:latin typeface="Tahoma"/>
                <a:cs typeface="Tahoma"/>
              </a:rPr>
              <a:t>to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40" dirty="0">
                <a:solidFill>
                  <a:srgbClr val="134F5C"/>
                </a:solidFill>
                <a:latin typeface="Tahoma"/>
                <a:cs typeface="Tahoma"/>
              </a:rPr>
              <a:t>provide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15" dirty="0">
                <a:solidFill>
                  <a:srgbClr val="134F5C"/>
                </a:solidFill>
                <a:latin typeface="Tahoma"/>
                <a:cs typeface="Tahoma"/>
              </a:rPr>
              <a:t>early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45" dirty="0">
                <a:solidFill>
                  <a:srgbClr val="134F5C"/>
                </a:solidFill>
                <a:latin typeface="Tahoma"/>
                <a:cs typeface="Tahoma"/>
              </a:rPr>
              <a:t>signs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30" dirty="0">
                <a:solidFill>
                  <a:srgbClr val="134F5C"/>
                </a:solidFill>
                <a:latin typeface="Tahoma"/>
                <a:cs typeface="Tahoma"/>
              </a:rPr>
              <a:t>of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134F5C"/>
                </a:solidFill>
                <a:latin typeface="Tahoma"/>
                <a:cs typeface="Tahoma"/>
              </a:rPr>
              <a:t>ﬁnancial</a:t>
            </a:r>
            <a:r>
              <a:rPr sz="16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134F5C"/>
                </a:solidFill>
                <a:latin typeface="Tahoma"/>
                <a:cs typeface="Tahoma"/>
              </a:rPr>
              <a:t>downturn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40" dirty="0">
                <a:solidFill>
                  <a:srgbClr val="134F5C"/>
                </a:solidFill>
                <a:latin typeface="Tahoma"/>
                <a:cs typeface="Tahoma"/>
              </a:rPr>
              <a:t>in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134F5C"/>
                </a:solidFill>
                <a:latin typeface="Tahoma"/>
                <a:cs typeface="Tahoma"/>
              </a:rPr>
              <a:t>the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40" dirty="0">
                <a:solidFill>
                  <a:srgbClr val="134F5C"/>
                </a:solidFill>
                <a:latin typeface="Tahoma"/>
                <a:cs typeface="Tahoma"/>
              </a:rPr>
              <a:t>corporations</a:t>
            </a:r>
            <a:endParaRPr sz="16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8EE9F8-464D-42E9-8648-01FE7B2A5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239" y="0"/>
            <a:ext cx="1121761" cy="70110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425" y="93572"/>
            <a:ext cx="6463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/>
              <a:t>Applying</a:t>
            </a:r>
            <a:r>
              <a:rPr sz="2400" spc="-25" dirty="0"/>
              <a:t> </a:t>
            </a:r>
            <a:r>
              <a:rPr sz="2400" spc="35" dirty="0"/>
              <a:t>Model:</a:t>
            </a:r>
            <a:r>
              <a:rPr sz="2400" spc="-25" dirty="0"/>
              <a:t> </a:t>
            </a:r>
            <a:r>
              <a:rPr sz="1800" spc="-25" dirty="0">
                <a:solidFill>
                  <a:srgbClr val="134F5C"/>
                </a:solidFill>
              </a:rPr>
              <a:t>8.</a:t>
            </a:r>
            <a:r>
              <a:rPr sz="1800" spc="-15" dirty="0">
                <a:solidFill>
                  <a:srgbClr val="134F5C"/>
                </a:solidFill>
              </a:rPr>
              <a:t> </a:t>
            </a:r>
            <a:r>
              <a:rPr sz="1800" spc="40" dirty="0">
                <a:solidFill>
                  <a:srgbClr val="134F5C"/>
                </a:solidFill>
              </a:rPr>
              <a:t>Lasso</a:t>
            </a:r>
            <a:r>
              <a:rPr sz="1800" spc="-20" dirty="0">
                <a:solidFill>
                  <a:srgbClr val="134F5C"/>
                </a:solidFill>
              </a:rPr>
              <a:t> </a:t>
            </a:r>
            <a:r>
              <a:rPr sz="1800" spc="40" dirty="0">
                <a:solidFill>
                  <a:srgbClr val="134F5C"/>
                </a:solidFill>
              </a:rPr>
              <a:t>Regularization</a:t>
            </a:r>
            <a:r>
              <a:rPr sz="1800" spc="-20" dirty="0">
                <a:solidFill>
                  <a:srgbClr val="134F5C"/>
                </a:solidFill>
              </a:rPr>
              <a:t> </a:t>
            </a:r>
            <a:r>
              <a:rPr sz="1800" spc="80" dirty="0">
                <a:solidFill>
                  <a:srgbClr val="134F5C"/>
                </a:solidFill>
              </a:rPr>
              <a:t>Method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693600" y="3741399"/>
            <a:ext cx="7757159" cy="1171575"/>
          </a:xfrm>
          <a:prstGeom prst="rect">
            <a:avLst/>
          </a:prstGeom>
          <a:ln w="19049">
            <a:solidFill>
              <a:srgbClr val="CC0000"/>
            </a:solidFill>
          </a:ln>
        </p:spPr>
        <p:txBody>
          <a:bodyPr vert="horz" wrap="square" lIns="0" tIns="182245" rIns="0" bIns="0" rtlCol="0">
            <a:spAutoFit/>
          </a:bodyPr>
          <a:lstStyle/>
          <a:p>
            <a:pPr marL="542925" indent="-336550">
              <a:lnSpc>
                <a:spcPct val="100000"/>
              </a:lnSpc>
              <a:spcBef>
                <a:spcPts val="1435"/>
              </a:spcBef>
              <a:buFont typeface="Arial"/>
              <a:buChar char="●"/>
              <a:tabLst>
                <a:tab pos="542290" algn="l"/>
                <a:tab pos="542925" algn="l"/>
              </a:tabLst>
            </a:pPr>
            <a:r>
              <a:rPr sz="1400" b="1" spc="45" dirty="0">
                <a:solidFill>
                  <a:srgbClr val="134F5C"/>
                </a:solidFill>
                <a:latin typeface="Tahoma"/>
                <a:cs typeface="Tahoma"/>
              </a:rPr>
              <a:t>Highest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Recall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60" dirty="0">
                <a:solidFill>
                  <a:srgbClr val="134F5C"/>
                </a:solidFill>
                <a:latin typeface="Tahoma"/>
                <a:cs typeface="Tahoma"/>
              </a:rPr>
              <a:t>on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34F5C"/>
                </a:solidFill>
                <a:latin typeface="Tahoma"/>
                <a:cs typeface="Tahoma"/>
              </a:rPr>
              <a:t>the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test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34F5C"/>
                </a:solidFill>
                <a:latin typeface="Tahoma"/>
                <a:cs typeface="Tahoma"/>
              </a:rPr>
              <a:t>set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10" dirty="0">
                <a:solidFill>
                  <a:srgbClr val="134F5C"/>
                </a:solidFill>
                <a:latin typeface="Tahoma"/>
                <a:cs typeface="Tahoma"/>
              </a:rPr>
              <a:t>is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34F5C"/>
                </a:solidFill>
                <a:latin typeface="Tahoma"/>
                <a:cs typeface="Tahoma"/>
              </a:rPr>
              <a:t>obtained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70" dirty="0">
                <a:solidFill>
                  <a:srgbClr val="134F5C"/>
                </a:solidFill>
                <a:latin typeface="Tahoma"/>
                <a:cs typeface="Tahoma"/>
              </a:rPr>
              <a:t>from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34F5C"/>
                </a:solidFill>
                <a:latin typeface="Tahoma"/>
                <a:cs typeface="Tahoma"/>
              </a:rPr>
              <a:t>Easy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60" dirty="0">
                <a:solidFill>
                  <a:srgbClr val="134F5C"/>
                </a:solidFill>
                <a:latin typeface="Tahoma"/>
                <a:cs typeface="Tahoma"/>
              </a:rPr>
              <a:t>Ensemble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at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-170" dirty="0">
                <a:solidFill>
                  <a:srgbClr val="134F5C"/>
                </a:solidFill>
                <a:latin typeface="Tahoma"/>
                <a:cs typeface="Tahoma"/>
              </a:rPr>
              <a:t>83%</a:t>
            </a:r>
            <a:endParaRPr sz="1400">
              <a:latin typeface="Tahoma"/>
              <a:cs typeface="Tahoma"/>
            </a:endParaRPr>
          </a:p>
          <a:p>
            <a:pPr marL="542925" indent="-336550">
              <a:lnSpc>
                <a:spcPct val="100000"/>
              </a:lnSpc>
              <a:spcBef>
                <a:spcPts val="1005"/>
              </a:spcBef>
              <a:buFont typeface="Arial"/>
              <a:buChar char="●"/>
              <a:tabLst>
                <a:tab pos="542290" algn="l"/>
                <a:tab pos="542925" algn="l"/>
              </a:tabLst>
            </a:pPr>
            <a:r>
              <a:rPr sz="1400" b="1" spc="45" dirty="0">
                <a:solidFill>
                  <a:srgbClr val="134F5C"/>
                </a:solidFill>
                <a:latin typeface="Tahoma"/>
                <a:cs typeface="Tahoma"/>
              </a:rPr>
              <a:t>Highest</a:t>
            </a:r>
            <a:r>
              <a:rPr sz="14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test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134F5C"/>
                </a:solidFill>
                <a:latin typeface="Tahoma"/>
                <a:cs typeface="Tahoma"/>
              </a:rPr>
              <a:t>precision</a:t>
            </a:r>
            <a:r>
              <a:rPr sz="14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10" dirty="0">
                <a:solidFill>
                  <a:srgbClr val="134F5C"/>
                </a:solidFill>
                <a:latin typeface="Tahoma"/>
                <a:cs typeface="Tahoma"/>
              </a:rPr>
              <a:t>is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34F5C"/>
                </a:solidFill>
                <a:latin typeface="Tahoma"/>
                <a:cs typeface="Tahoma"/>
              </a:rPr>
              <a:t>obtained</a:t>
            </a:r>
            <a:r>
              <a:rPr sz="14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70" dirty="0">
                <a:solidFill>
                  <a:srgbClr val="134F5C"/>
                </a:solidFill>
                <a:latin typeface="Tahoma"/>
                <a:cs typeface="Tahoma"/>
              </a:rPr>
              <a:t>from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55" dirty="0">
                <a:solidFill>
                  <a:srgbClr val="134F5C"/>
                </a:solidFill>
                <a:latin typeface="Tahoma"/>
                <a:cs typeface="Tahoma"/>
              </a:rPr>
              <a:t>KNN</a:t>
            </a:r>
            <a:r>
              <a:rPr sz="14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at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-150" dirty="0">
                <a:solidFill>
                  <a:srgbClr val="134F5C"/>
                </a:solidFill>
                <a:latin typeface="Tahoma"/>
                <a:cs typeface="Tahoma"/>
              </a:rPr>
              <a:t>50%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31350" y="855650"/>
            <a:ext cx="7081520" cy="2665095"/>
            <a:chOff x="1031350" y="855650"/>
            <a:chExt cx="7081520" cy="26650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0400" y="874700"/>
              <a:ext cx="7043196" cy="262662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40875" y="865175"/>
              <a:ext cx="7062470" cy="2646045"/>
            </a:xfrm>
            <a:custGeom>
              <a:avLst/>
              <a:gdLst/>
              <a:ahLst/>
              <a:cxnLst/>
              <a:rect l="l" t="t" r="r" b="b"/>
              <a:pathLst>
                <a:path w="7062470" h="2646045">
                  <a:moveTo>
                    <a:pt x="0" y="0"/>
                  </a:moveTo>
                  <a:lnTo>
                    <a:pt x="7062246" y="0"/>
                  </a:lnTo>
                  <a:lnTo>
                    <a:pt x="7062246" y="2645674"/>
                  </a:lnTo>
                  <a:lnTo>
                    <a:pt x="0" y="2645674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87893" y="4599392"/>
            <a:ext cx="4969510" cy="2425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  <a:tabLst>
                <a:tab pos="347980" algn="l"/>
              </a:tabLst>
            </a:pPr>
            <a:r>
              <a:rPr sz="1400" b="1" dirty="0">
                <a:solidFill>
                  <a:srgbClr val="134F5C"/>
                </a:solidFill>
                <a:latin typeface="Arial"/>
                <a:cs typeface="Arial"/>
              </a:rPr>
              <a:t>●	</a:t>
            </a:r>
            <a:r>
              <a:rPr sz="1400" b="1" spc="40" dirty="0">
                <a:solidFill>
                  <a:srgbClr val="134F5C"/>
                </a:solidFill>
                <a:latin typeface="Tahoma"/>
                <a:cs typeface="Tahoma"/>
              </a:rPr>
              <a:t>XGBoost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134F5C"/>
                </a:solidFill>
                <a:latin typeface="Tahoma"/>
                <a:cs typeface="Tahoma"/>
              </a:rPr>
              <a:t>has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45" dirty="0">
                <a:solidFill>
                  <a:srgbClr val="134F5C"/>
                </a:solidFill>
                <a:latin typeface="Tahoma"/>
                <a:cs typeface="Tahoma"/>
              </a:rPr>
              <a:t>best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-20" dirty="0">
                <a:solidFill>
                  <a:srgbClr val="134F5C"/>
                </a:solidFill>
                <a:latin typeface="Tahoma"/>
                <a:cs typeface="Tahoma"/>
              </a:rPr>
              <a:t>F1-score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at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-125" dirty="0">
                <a:solidFill>
                  <a:srgbClr val="134F5C"/>
                </a:solidFill>
                <a:latin typeface="Tahoma"/>
                <a:cs typeface="Tahoma"/>
              </a:rPr>
              <a:t>45%,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60" dirty="0">
                <a:solidFill>
                  <a:srgbClr val="134F5C"/>
                </a:solidFill>
                <a:latin typeface="Tahoma"/>
                <a:cs typeface="Tahoma"/>
              </a:rPr>
              <a:t>on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34F5C"/>
                </a:solidFill>
                <a:latin typeface="Tahoma"/>
                <a:cs typeface="Tahoma"/>
              </a:rPr>
              <a:t>the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test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10" dirty="0">
                <a:solidFill>
                  <a:srgbClr val="134F5C"/>
                </a:solidFill>
                <a:latin typeface="Tahoma"/>
                <a:cs typeface="Tahoma"/>
              </a:rPr>
              <a:t>set.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59637" y="4768792"/>
            <a:ext cx="217804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00" dirty="0">
                <a:solidFill>
                  <a:srgbClr val="CC0000"/>
                </a:solidFill>
                <a:latin typeface="Arial MT"/>
                <a:cs typeface="Arial MT"/>
              </a:rPr>
              <a:t>30</a:t>
            </a:fld>
            <a:endParaRPr sz="1000">
              <a:latin typeface="Arial MT"/>
              <a:cs typeface="Arial M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D96694-BF35-4607-BB6B-57375AED4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694" y="1436"/>
            <a:ext cx="1121761" cy="701101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725" y="130723"/>
            <a:ext cx="7066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/>
              <a:t>Applying</a:t>
            </a:r>
            <a:r>
              <a:rPr sz="2400" spc="-25" dirty="0"/>
              <a:t> </a:t>
            </a:r>
            <a:r>
              <a:rPr sz="2400" spc="50" dirty="0"/>
              <a:t>Model</a:t>
            </a:r>
            <a:r>
              <a:rPr sz="1600" spc="50" dirty="0"/>
              <a:t>:</a:t>
            </a:r>
            <a:r>
              <a:rPr sz="1600" spc="45" dirty="0"/>
              <a:t> </a:t>
            </a:r>
            <a:r>
              <a:rPr sz="1800" spc="-50" dirty="0">
                <a:solidFill>
                  <a:srgbClr val="134F5C"/>
                </a:solidFill>
              </a:rPr>
              <a:t>9.</a:t>
            </a:r>
            <a:r>
              <a:rPr sz="1800" spc="-20" dirty="0">
                <a:solidFill>
                  <a:srgbClr val="134F5C"/>
                </a:solidFill>
              </a:rPr>
              <a:t> </a:t>
            </a:r>
            <a:r>
              <a:rPr sz="1800" spc="65" dirty="0">
                <a:solidFill>
                  <a:srgbClr val="134F5C"/>
                </a:solidFill>
              </a:rPr>
              <a:t>Using</a:t>
            </a:r>
            <a:r>
              <a:rPr sz="1800" spc="-15" dirty="0">
                <a:solidFill>
                  <a:srgbClr val="134F5C"/>
                </a:solidFill>
              </a:rPr>
              <a:t> </a:t>
            </a:r>
            <a:r>
              <a:rPr sz="1800" spc="65" dirty="0">
                <a:solidFill>
                  <a:srgbClr val="134F5C"/>
                </a:solidFill>
              </a:rPr>
              <a:t>SMOTE</a:t>
            </a:r>
            <a:r>
              <a:rPr sz="1800" spc="-20" dirty="0">
                <a:solidFill>
                  <a:srgbClr val="134F5C"/>
                </a:solidFill>
              </a:rPr>
              <a:t> </a:t>
            </a:r>
            <a:r>
              <a:rPr sz="1800" spc="50" dirty="0">
                <a:solidFill>
                  <a:srgbClr val="134F5C"/>
                </a:solidFill>
              </a:rPr>
              <a:t>with</a:t>
            </a:r>
            <a:r>
              <a:rPr sz="1800" spc="-15" dirty="0">
                <a:solidFill>
                  <a:srgbClr val="134F5C"/>
                </a:solidFill>
              </a:rPr>
              <a:t> </a:t>
            </a:r>
            <a:r>
              <a:rPr sz="1800" spc="55" dirty="0">
                <a:solidFill>
                  <a:srgbClr val="134F5C"/>
                </a:solidFill>
              </a:rPr>
              <a:t>Quasi</a:t>
            </a:r>
            <a:r>
              <a:rPr sz="1800" spc="-20" dirty="0">
                <a:solidFill>
                  <a:srgbClr val="134F5C"/>
                </a:solidFill>
              </a:rPr>
              <a:t> </a:t>
            </a:r>
            <a:r>
              <a:rPr sz="1800" spc="50" dirty="0">
                <a:solidFill>
                  <a:srgbClr val="134F5C"/>
                </a:solidFill>
              </a:rPr>
              <a:t>Selection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693600" y="3555874"/>
            <a:ext cx="7757159" cy="1403350"/>
          </a:xfrm>
          <a:prstGeom prst="rect">
            <a:avLst/>
          </a:prstGeom>
          <a:ln w="19049">
            <a:solidFill>
              <a:srgbClr val="CC0000"/>
            </a:solidFill>
          </a:ln>
        </p:spPr>
        <p:txBody>
          <a:bodyPr vert="horz" wrap="square" lIns="0" tIns="72390" rIns="0" bIns="0" rtlCol="0">
            <a:spAutoFit/>
          </a:bodyPr>
          <a:lstStyle/>
          <a:p>
            <a:pPr marL="542925" indent="-336550">
              <a:lnSpc>
                <a:spcPct val="100000"/>
              </a:lnSpc>
              <a:spcBef>
                <a:spcPts val="570"/>
              </a:spcBef>
              <a:buFont typeface="Arial"/>
              <a:buChar char="●"/>
              <a:tabLst>
                <a:tab pos="542290" algn="l"/>
                <a:tab pos="542925" algn="l"/>
              </a:tabLst>
            </a:pPr>
            <a:r>
              <a:rPr sz="1400" b="1" spc="45" dirty="0">
                <a:solidFill>
                  <a:srgbClr val="134F5C"/>
                </a:solidFill>
                <a:latin typeface="Tahoma"/>
                <a:cs typeface="Tahoma"/>
              </a:rPr>
              <a:t>Highest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Recall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60" dirty="0">
                <a:solidFill>
                  <a:srgbClr val="134F5C"/>
                </a:solidFill>
                <a:latin typeface="Tahoma"/>
                <a:cs typeface="Tahoma"/>
              </a:rPr>
              <a:t>on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34F5C"/>
                </a:solidFill>
                <a:latin typeface="Tahoma"/>
                <a:cs typeface="Tahoma"/>
              </a:rPr>
              <a:t>the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test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34F5C"/>
                </a:solidFill>
                <a:latin typeface="Tahoma"/>
                <a:cs typeface="Tahoma"/>
              </a:rPr>
              <a:t>set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10" dirty="0">
                <a:solidFill>
                  <a:srgbClr val="134F5C"/>
                </a:solidFill>
                <a:latin typeface="Tahoma"/>
                <a:cs typeface="Tahoma"/>
              </a:rPr>
              <a:t>is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34F5C"/>
                </a:solidFill>
                <a:latin typeface="Tahoma"/>
                <a:cs typeface="Tahoma"/>
              </a:rPr>
              <a:t>obtained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70" dirty="0">
                <a:solidFill>
                  <a:srgbClr val="134F5C"/>
                </a:solidFill>
                <a:latin typeface="Tahoma"/>
                <a:cs typeface="Tahoma"/>
              </a:rPr>
              <a:t>from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134F5C"/>
                </a:solidFill>
                <a:latin typeface="Tahoma"/>
                <a:cs typeface="Tahoma"/>
              </a:rPr>
              <a:t>Logistic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134F5C"/>
                </a:solidFill>
                <a:latin typeface="Tahoma"/>
                <a:cs typeface="Tahoma"/>
              </a:rPr>
              <a:t>Regression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-75" dirty="0">
                <a:solidFill>
                  <a:srgbClr val="134F5C"/>
                </a:solidFill>
                <a:latin typeface="Tahoma"/>
                <a:cs typeface="Tahoma"/>
              </a:rPr>
              <a:t>&amp;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55" dirty="0">
                <a:solidFill>
                  <a:srgbClr val="134F5C"/>
                </a:solidFill>
                <a:latin typeface="Tahoma"/>
                <a:cs typeface="Tahoma"/>
              </a:rPr>
              <a:t>SVM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at</a:t>
            </a:r>
            <a:endParaRPr sz="1400">
              <a:latin typeface="Tahoma"/>
              <a:cs typeface="Tahoma"/>
            </a:endParaRPr>
          </a:p>
          <a:p>
            <a:pPr marL="542925">
              <a:lnSpc>
                <a:spcPct val="100000"/>
              </a:lnSpc>
              <a:spcBef>
                <a:spcPts val="1010"/>
              </a:spcBef>
            </a:pPr>
            <a:r>
              <a:rPr sz="1400" b="1" spc="-160" dirty="0">
                <a:solidFill>
                  <a:srgbClr val="134F5C"/>
                </a:solidFill>
                <a:latin typeface="Tahoma"/>
                <a:cs typeface="Tahoma"/>
              </a:rPr>
              <a:t>82%</a:t>
            </a:r>
            <a:endParaRPr sz="1400">
              <a:latin typeface="Tahoma"/>
              <a:cs typeface="Tahoma"/>
            </a:endParaRPr>
          </a:p>
          <a:p>
            <a:pPr marL="542925" indent="-336550">
              <a:lnSpc>
                <a:spcPct val="100000"/>
              </a:lnSpc>
              <a:spcBef>
                <a:spcPts val="1010"/>
              </a:spcBef>
              <a:buFont typeface="Arial"/>
              <a:buChar char="●"/>
              <a:tabLst>
                <a:tab pos="542290" algn="l"/>
                <a:tab pos="542925" algn="l"/>
              </a:tabLst>
            </a:pPr>
            <a:r>
              <a:rPr sz="1400" b="1" spc="45" dirty="0">
                <a:solidFill>
                  <a:srgbClr val="134F5C"/>
                </a:solidFill>
                <a:latin typeface="Tahoma"/>
                <a:cs typeface="Tahoma"/>
              </a:rPr>
              <a:t>Highest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test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134F5C"/>
                </a:solidFill>
                <a:latin typeface="Tahoma"/>
                <a:cs typeface="Tahoma"/>
              </a:rPr>
              <a:t>precision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10" dirty="0">
                <a:solidFill>
                  <a:srgbClr val="134F5C"/>
                </a:solidFill>
                <a:latin typeface="Tahoma"/>
                <a:cs typeface="Tahoma"/>
              </a:rPr>
              <a:t>is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34F5C"/>
                </a:solidFill>
                <a:latin typeface="Tahoma"/>
                <a:cs typeface="Tahoma"/>
              </a:rPr>
              <a:t>obtained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70" dirty="0">
                <a:solidFill>
                  <a:srgbClr val="134F5C"/>
                </a:solidFill>
                <a:latin typeface="Tahoma"/>
                <a:cs typeface="Tahoma"/>
              </a:rPr>
              <a:t>from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34F5C"/>
                </a:solidFill>
                <a:latin typeface="Tahoma"/>
                <a:cs typeface="Tahoma"/>
              </a:rPr>
              <a:t>Easy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60" dirty="0">
                <a:solidFill>
                  <a:srgbClr val="134F5C"/>
                </a:solidFill>
                <a:latin typeface="Tahoma"/>
                <a:cs typeface="Tahoma"/>
              </a:rPr>
              <a:t>Ensemble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at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-290" dirty="0">
                <a:solidFill>
                  <a:srgbClr val="134F5C"/>
                </a:solidFill>
                <a:latin typeface="Tahoma"/>
                <a:cs typeface="Tahoma"/>
              </a:rPr>
              <a:t>31%</a:t>
            </a:r>
            <a:endParaRPr sz="1400">
              <a:latin typeface="Tahoma"/>
              <a:cs typeface="Tahoma"/>
            </a:endParaRPr>
          </a:p>
          <a:p>
            <a:pPr marL="542925" indent="-336550">
              <a:lnSpc>
                <a:spcPct val="100000"/>
              </a:lnSpc>
              <a:spcBef>
                <a:spcPts val="1005"/>
              </a:spcBef>
              <a:buFont typeface="Arial"/>
              <a:buChar char="●"/>
              <a:tabLst>
                <a:tab pos="542290" algn="l"/>
                <a:tab pos="542925" algn="l"/>
              </a:tabLst>
            </a:pPr>
            <a:r>
              <a:rPr sz="1400" b="1" spc="40" dirty="0">
                <a:solidFill>
                  <a:srgbClr val="134F5C"/>
                </a:solidFill>
                <a:latin typeface="Tahoma"/>
                <a:cs typeface="Tahoma"/>
              </a:rPr>
              <a:t>XGBoost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134F5C"/>
                </a:solidFill>
                <a:latin typeface="Tahoma"/>
                <a:cs typeface="Tahoma"/>
              </a:rPr>
              <a:t>has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45" dirty="0">
                <a:solidFill>
                  <a:srgbClr val="134F5C"/>
                </a:solidFill>
                <a:latin typeface="Tahoma"/>
                <a:cs typeface="Tahoma"/>
              </a:rPr>
              <a:t>best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-20" dirty="0">
                <a:solidFill>
                  <a:srgbClr val="134F5C"/>
                </a:solidFill>
                <a:latin typeface="Tahoma"/>
                <a:cs typeface="Tahoma"/>
              </a:rPr>
              <a:t>F1-score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at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-140" dirty="0">
                <a:solidFill>
                  <a:srgbClr val="134F5C"/>
                </a:solidFill>
                <a:latin typeface="Tahoma"/>
                <a:cs typeface="Tahoma"/>
              </a:rPr>
              <a:t>39%,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60" dirty="0">
                <a:solidFill>
                  <a:srgbClr val="134F5C"/>
                </a:solidFill>
                <a:latin typeface="Tahoma"/>
                <a:cs typeface="Tahoma"/>
              </a:rPr>
              <a:t>on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34F5C"/>
                </a:solidFill>
                <a:latin typeface="Tahoma"/>
                <a:cs typeface="Tahoma"/>
              </a:rPr>
              <a:t>the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test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10" dirty="0">
                <a:solidFill>
                  <a:srgbClr val="134F5C"/>
                </a:solidFill>
                <a:latin typeface="Tahoma"/>
                <a:cs typeface="Tahoma"/>
              </a:rPr>
              <a:t>set.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85037" y="4756762"/>
            <a:ext cx="1670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CC0000"/>
                </a:solidFill>
                <a:latin typeface="Arial MT"/>
                <a:cs typeface="Arial MT"/>
              </a:rPr>
              <a:t>31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31239" y="706331"/>
            <a:ext cx="7081520" cy="2665095"/>
            <a:chOff x="1031350" y="749125"/>
            <a:chExt cx="7081520" cy="266509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0400" y="768175"/>
              <a:ext cx="7043196" cy="261620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40875" y="758650"/>
              <a:ext cx="7062470" cy="2646045"/>
            </a:xfrm>
            <a:custGeom>
              <a:avLst/>
              <a:gdLst/>
              <a:ahLst/>
              <a:cxnLst/>
              <a:rect l="l" t="t" r="r" b="b"/>
              <a:pathLst>
                <a:path w="7062470" h="2646045">
                  <a:moveTo>
                    <a:pt x="0" y="0"/>
                  </a:moveTo>
                  <a:lnTo>
                    <a:pt x="7062246" y="0"/>
                  </a:lnTo>
                  <a:lnTo>
                    <a:pt x="7062246" y="2645674"/>
                  </a:lnTo>
                  <a:lnTo>
                    <a:pt x="0" y="2645674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BE617858-604C-4C26-8C53-A4C4B2AA1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2239" y="9992"/>
            <a:ext cx="1121761" cy="68554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7549" y="497749"/>
            <a:ext cx="8388985" cy="4646295"/>
          </a:xfrm>
          <a:custGeom>
            <a:avLst/>
            <a:gdLst/>
            <a:ahLst/>
            <a:cxnLst/>
            <a:rect l="l" t="t" r="r" b="b"/>
            <a:pathLst>
              <a:path w="8388985" h="4646295">
                <a:moveTo>
                  <a:pt x="0" y="0"/>
                </a:moveTo>
                <a:lnTo>
                  <a:pt x="8388899" y="0"/>
                </a:lnTo>
                <a:lnTo>
                  <a:pt x="8388899" y="4645799"/>
                </a:lnTo>
                <a:lnTo>
                  <a:pt x="0" y="46457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72874" y="0"/>
            <a:ext cx="8399145" cy="4083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7065" indent="-635000">
              <a:lnSpc>
                <a:spcPct val="100000"/>
              </a:lnSpc>
              <a:spcBef>
                <a:spcPts val="100"/>
              </a:spcBef>
              <a:buFont typeface="MS PGothic"/>
              <a:buChar char="➢"/>
              <a:tabLst>
                <a:tab pos="647065" algn="l"/>
                <a:tab pos="647700" algn="l"/>
              </a:tabLst>
            </a:pPr>
            <a:r>
              <a:rPr sz="3200" b="1" spc="110" dirty="0">
                <a:solidFill>
                  <a:srgbClr val="CC0000"/>
                </a:solidFill>
                <a:latin typeface="Tahoma"/>
                <a:cs typeface="Tahoma"/>
              </a:rPr>
              <a:t>Conclusion</a:t>
            </a:r>
            <a:endParaRPr sz="3200" dirty="0">
              <a:latin typeface="Tahoma"/>
              <a:cs typeface="Tahoma"/>
            </a:endParaRPr>
          </a:p>
          <a:p>
            <a:pPr marL="647065" marR="5080" indent="-351790">
              <a:lnSpc>
                <a:spcPct val="135700"/>
              </a:lnSpc>
              <a:spcBef>
                <a:spcPts val="2045"/>
              </a:spcBef>
              <a:buFont typeface="Arial"/>
              <a:buChar char="●"/>
              <a:tabLst>
                <a:tab pos="647065" algn="l"/>
                <a:tab pos="647700" algn="l"/>
              </a:tabLst>
            </a:pPr>
            <a:r>
              <a:rPr sz="1600" b="1" spc="-125" dirty="0">
                <a:solidFill>
                  <a:srgbClr val="134F5C"/>
                </a:solidFill>
                <a:latin typeface="Tahoma"/>
                <a:cs typeface="Tahoma"/>
              </a:rPr>
              <a:t>If </a:t>
            </a:r>
            <a:r>
              <a:rPr sz="1600" b="1" spc="30" dirty="0">
                <a:solidFill>
                  <a:srgbClr val="134F5C"/>
                </a:solidFill>
                <a:latin typeface="Tahoma"/>
                <a:cs typeface="Tahoma"/>
              </a:rPr>
              <a:t>Recall </a:t>
            </a:r>
            <a:r>
              <a:rPr sz="1600" b="1" spc="10" dirty="0">
                <a:solidFill>
                  <a:srgbClr val="134F5C"/>
                </a:solidFill>
                <a:latin typeface="Tahoma"/>
                <a:cs typeface="Tahoma"/>
              </a:rPr>
              <a:t>is </a:t>
            </a:r>
            <a:r>
              <a:rPr sz="1600" b="1" spc="30" dirty="0">
                <a:solidFill>
                  <a:srgbClr val="134F5C"/>
                </a:solidFill>
                <a:latin typeface="Tahoma"/>
                <a:cs typeface="Tahoma"/>
              </a:rPr>
              <a:t>critical to </a:t>
            </a:r>
            <a:r>
              <a:rPr sz="1600" b="1" spc="55" dirty="0">
                <a:solidFill>
                  <a:srgbClr val="134F5C"/>
                </a:solidFill>
                <a:latin typeface="Tahoma"/>
                <a:cs typeface="Tahoma"/>
              </a:rPr>
              <a:t>the </a:t>
            </a:r>
            <a:r>
              <a:rPr sz="1600" b="1" spc="50" dirty="0">
                <a:solidFill>
                  <a:srgbClr val="134F5C"/>
                </a:solidFill>
                <a:latin typeface="Tahoma"/>
                <a:cs typeface="Tahoma"/>
              </a:rPr>
              <a:t>use </a:t>
            </a:r>
            <a:r>
              <a:rPr sz="1600" b="1" spc="25" dirty="0">
                <a:solidFill>
                  <a:srgbClr val="134F5C"/>
                </a:solidFill>
                <a:latin typeface="Tahoma"/>
                <a:cs typeface="Tahoma"/>
              </a:rPr>
              <a:t>case, </a:t>
            </a:r>
            <a:r>
              <a:rPr sz="1600" b="1" spc="60" dirty="0">
                <a:solidFill>
                  <a:srgbClr val="134F5C"/>
                </a:solidFill>
                <a:latin typeface="Tahoma"/>
                <a:cs typeface="Tahoma"/>
              </a:rPr>
              <a:t>then </a:t>
            </a:r>
            <a:r>
              <a:rPr sz="1600" b="1" spc="35" dirty="0">
                <a:solidFill>
                  <a:srgbClr val="134F5C"/>
                </a:solidFill>
                <a:latin typeface="Tahoma"/>
                <a:cs typeface="Tahoma"/>
              </a:rPr>
              <a:t>Easy </a:t>
            </a:r>
            <a:r>
              <a:rPr sz="1600" b="1" spc="70" dirty="0">
                <a:solidFill>
                  <a:srgbClr val="134F5C"/>
                </a:solidFill>
                <a:latin typeface="Tahoma"/>
                <a:cs typeface="Tahoma"/>
              </a:rPr>
              <a:t>Ensemble </a:t>
            </a:r>
            <a:r>
              <a:rPr sz="1600" b="1" spc="75" dirty="0">
                <a:solidFill>
                  <a:srgbClr val="134F5C"/>
                </a:solidFill>
                <a:latin typeface="Tahoma"/>
                <a:cs typeface="Tahoma"/>
              </a:rPr>
              <a:t>model </a:t>
            </a:r>
            <a:r>
              <a:rPr sz="1600" b="1" spc="55" dirty="0">
                <a:solidFill>
                  <a:srgbClr val="134F5C"/>
                </a:solidFill>
                <a:latin typeface="Tahoma"/>
                <a:cs typeface="Tahoma"/>
              </a:rPr>
              <a:t>should </a:t>
            </a:r>
            <a:r>
              <a:rPr sz="1600" b="1" spc="75" dirty="0">
                <a:solidFill>
                  <a:srgbClr val="134F5C"/>
                </a:solidFill>
                <a:latin typeface="Tahoma"/>
                <a:cs typeface="Tahoma"/>
              </a:rPr>
              <a:t>be </a:t>
            </a:r>
            <a:r>
              <a:rPr sz="1600" b="1" spc="-45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65" dirty="0">
                <a:solidFill>
                  <a:srgbClr val="134F5C"/>
                </a:solidFill>
                <a:latin typeface="Tahoma"/>
                <a:cs typeface="Tahoma"/>
              </a:rPr>
              <a:t>used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45" dirty="0">
                <a:solidFill>
                  <a:srgbClr val="134F5C"/>
                </a:solidFill>
                <a:latin typeface="Tahoma"/>
                <a:cs typeface="Tahoma"/>
              </a:rPr>
              <a:t>with</a:t>
            </a:r>
            <a:r>
              <a:rPr sz="16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70" dirty="0">
                <a:solidFill>
                  <a:srgbClr val="134F5C"/>
                </a:solidFill>
                <a:latin typeface="Tahoma"/>
                <a:cs typeface="Tahoma"/>
              </a:rPr>
              <a:t>Random</a:t>
            </a:r>
            <a:r>
              <a:rPr sz="16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35" dirty="0">
                <a:solidFill>
                  <a:srgbClr val="134F5C"/>
                </a:solidFill>
                <a:latin typeface="Tahoma"/>
                <a:cs typeface="Tahoma"/>
              </a:rPr>
              <a:t>Forest</a:t>
            </a:r>
            <a:r>
              <a:rPr sz="16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25" dirty="0">
                <a:solidFill>
                  <a:srgbClr val="134F5C"/>
                </a:solidFill>
                <a:latin typeface="Tahoma"/>
                <a:cs typeface="Tahoma"/>
              </a:rPr>
              <a:t>feature</a:t>
            </a:r>
            <a:r>
              <a:rPr sz="16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30" dirty="0">
                <a:solidFill>
                  <a:srgbClr val="134F5C"/>
                </a:solidFill>
                <a:latin typeface="Tahoma"/>
                <a:cs typeface="Tahoma"/>
              </a:rPr>
              <a:t>selection,</a:t>
            </a:r>
            <a:r>
              <a:rPr sz="16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30" dirty="0">
                <a:solidFill>
                  <a:srgbClr val="134F5C"/>
                </a:solidFill>
                <a:latin typeface="Tahoma"/>
                <a:cs typeface="Tahoma"/>
              </a:rPr>
              <a:t>to</a:t>
            </a:r>
            <a:r>
              <a:rPr sz="1600" b="1" spc="-2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45" dirty="0">
                <a:solidFill>
                  <a:srgbClr val="134F5C"/>
                </a:solidFill>
                <a:latin typeface="Tahoma"/>
                <a:cs typeface="Tahoma"/>
              </a:rPr>
              <a:t>obtain</a:t>
            </a:r>
            <a:r>
              <a:rPr sz="16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25" dirty="0">
                <a:solidFill>
                  <a:srgbClr val="134F5C"/>
                </a:solidFill>
                <a:latin typeface="Tahoma"/>
                <a:cs typeface="Tahoma"/>
              </a:rPr>
              <a:t>a</a:t>
            </a:r>
            <a:r>
              <a:rPr sz="16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-165" dirty="0">
                <a:solidFill>
                  <a:srgbClr val="134F5C"/>
                </a:solidFill>
                <a:latin typeface="Tahoma"/>
                <a:cs typeface="Tahoma"/>
              </a:rPr>
              <a:t>94%</a:t>
            </a:r>
            <a:r>
              <a:rPr sz="16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30" dirty="0">
                <a:solidFill>
                  <a:srgbClr val="134F5C"/>
                </a:solidFill>
                <a:latin typeface="Tahoma"/>
                <a:cs typeface="Tahoma"/>
              </a:rPr>
              <a:t>Recall</a:t>
            </a:r>
            <a:r>
              <a:rPr sz="16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10" dirty="0">
                <a:solidFill>
                  <a:srgbClr val="134F5C"/>
                </a:solidFill>
                <a:latin typeface="Tahoma"/>
                <a:cs typeface="Tahoma"/>
              </a:rPr>
              <a:t>value.</a:t>
            </a:r>
            <a:endParaRPr sz="16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134F5C"/>
              </a:buClr>
              <a:buFont typeface="Arial"/>
              <a:buChar char="●"/>
            </a:pPr>
            <a:endParaRPr sz="2150" dirty="0">
              <a:latin typeface="Tahoma"/>
              <a:cs typeface="Tahoma"/>
            </a:endParaRPr>
          </a:p>
          <a:p>
            <a:pPr marL="647065" marR="335915" indent="-351790">
              <a:lnSpc>
                <a:spcPct val="135700"/>
              </a:lnSpc>
              <a:spcBef>
                <a:spcPts val="5"/>
              </a:spcBef>
              <a:buFont typeface="Arial"/>
              <a:buChar char="●"/>
              <a:tabLst>
                <a:tab pos="647065" algn="l"/>
                <a:tab pos="647700" algn="l"/>
              </a:tabLst>
            </a:pPr>
            <a:r>
              <a:rPr sz="1600" b="1" spc="-125" dirty="0">
                <a:solidFill>
                  <a:srgbClr val="134F5C"/>
                </a:solidFill>
                <a:latin typeface="Tahoma"/>
                <a:cs typeface="Tahoma"/>
              </a:rPr>
              <a:t>If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45" dirty="0">
                <a:solidFill>
                  <a:srgbClr val="134F5C"/>
                </a:solidFill>
                <a:latin typeface="Tahoma"/>
                <a:cs typeface="Tahoma"/>
              </a:rPr>
              <a:t>Precision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10" dirty="0">
                <a:solidFill>
                  <a:srgbClr val="134F5C"/>
                </a:solidFill>
                <a:latin typeface="Tahoma"/>
                <a:cs typeface="Tahoma"/>
              </a:rPr>
              <a:t>is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30" dirty="0">
                <a:solidFill>
                  <a:srgbClr val="134F5C"/>
                </a:solidFill>
                <a:latin typeface="Tahoma"/>
                <a:cs typeface="Tahoma"/>
              </a:rPr>
              <a:t>critical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30" dirty="0">
                <a:solidFill>
                  <a:srgbClr val="134F5C"/>
                </a:solidFill>
                <a:latin typeface="Tahoma"/>
                <a:cs typeface="Tahoma"/>
              </a:rPr>
              <a:t>to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134F5C"/>
                </a:solidFill>
                <a:latin typeface="Tahoma"/>
                <a:cs typeface="Tahoma"/>
              </a:rPr>
              <a:t>the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50" dirty="0">
                <a:solidFill>
                  <a:srgbClr val="134F5C"/>
                </a:solidFill>
                <a:latin typeface="Tahoma"/>
                <a:cs typeface="Tahoma"/>
              </a:rPr>
              <a:t>use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25" dirty="0">
                <a:solidFill>
                  <a:srgbClr val="134F5C"/>
                </a:solidFill>
                <a:latin typeface="Tahoma"/>
                <a:cs typeface="Tahoma"/>
              </a:rPr>
              <a:t>case,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60" dirty="0">
                <a:solidFill>
                  <a:srgbClr val="134F5C"/>
                </a:solidFill>
                <a:latin typeface="Tahoma"/>
                <a:cs typeface="Tahoma"/>
              </a:rPr>
              <a:t>then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65" dirty="0">
                <a:solidFill>
                  <a:srgbClr val="134F5C"/>
                </a:solidFill>
                <a:latin typeface="Tahoma"/>
                <a:cs typeface="Tahoma"/>
              </a:rPr>
              <a:t>KKN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75" dirty="0">
                <a:solidFill>
                  <a:srgbClr val="134F5C"/>
                </a:solidFill>
                <a:latin typeface="Tahoma"/>
                <a:cs typeface="Tahoma"/>
              </a:rPr>
              <a:t>model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134F5C"/>
                </a:solidFill>
                <a:latin typeface="Tahoma"/>
                <a:cs typeface="Tahoma"/>
              </a:rPr>
              <a:t>should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75" dirty="0">
                <a:solidFill>
                  <a:srgbClr val="134F5C"/>
                </a:solidFill>
                <a:latin typeface="Tahoma"/>
                <a:cs typeface="Tahoma"/>
              </a:rPr>
              <a:t>be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65" dirty="0">
                <a:solidFill>
                  <a:srgbClr val="134F5C"/>
                </a:solidFill>
                <a:latin typeface="Tahoma"/>
                <a:cs typeface="Tahoma"/>
              </a:rPr>
              <a:t>used </a:t>
            </a:r>
            <a:r>
              <a:rPr sz="1600" b="1" spc="-45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20" dirty="0">
                <a:solidFill>
                  <a:srgbClr val="134F5C"/>
                </a:solidFill>
                <a:latin typeface="Tahoma"/>
                <a:cs typeface="Tahoma"/>
              </a:rPr>
              <a:t>with, </a:t>
            </a:r>
            <a:r>
              <a:rPr sz="1600" b="1" spc="5" dirty="0">
                <a:solidFill>
                  <a:srgbClr val="134F5C"/>
                </a:solidFill>
                <a:latin typeface="Tahoma"/>
                <a:cs typeface="Tahoma"/>
              </a:rPr>
              <a:t>p_values-OLS </a:t>
            </a:r>
            <a:r>
              <a:rPr sz="1600" b="1" spc="25" dirty="0">
                <a:solidFill>
                  <a:srgbClr val="134F5C"/>
                </a:solidFill>
                <a:latin typeface="Tahoma"/>
                <a:cs typeface="Tahoma"/>
              </a:rPr>
              <a:t>feature </a:t>
            </a:r>
            <a:r>
              <a:rPr sz="1600" b="1" spc="45" dirty="0">
                <a:solidFill>
                  <a:srgbClr val="134F5C"/>
                </a:solidFill>
                <a:latin typeface="Tahoma"/>
                <a:cs typeface="Tahoma"/>
              </a:rPr>
              <a:t>selection </a:t>
            </a:r>
            <a:r>
              <a:rPr sz="1600" b="1" spc="80" dirty="0">
                <a:solidFill>
                  <a:srgbClr val="134F5C"/>
                </a:solidFill>
                <a:latin typeface="Tahoma"/>
                <a:cs typeface="Tahoma"/>
              </a:rPr>
              <a:t>method </a:t>
            </a:r>
            <a:r>
              <a:rPr sz="1600" b="1" spc="30" dirty="0">
                <a:solidFill>
                  <a:srgbClr val="134F5C"/>
                </a:solidFill>
                <a:latin typeface="Tahoma"/>
                <a:cs typeface="Tahoma"/>
              </a:rPr>
              <a:t>to </a:t>
            </a:r>
            <a:r>
              <a:rPr sz="1600" b="1" spc="45" dirty="0">
                <a:solidFill>
                  <a:srgbClr val="134F5C"/>
                </a:solidFill>
                <a:latin typeface="Tahoma"/>
                <a:cs typeface="Tahoma"/>
              </a:rPr>
              <a:t>obtain </a:t>
            </a:r>
            <a:r>
              <a:rPr sz="1600" b="1" spc="25" dirty="0">
                <a:solidFill>
                  <a:srgbClr val="134F5C"/>
                </a:solidFill>
                <a:latin typeface="Tahoma"/>
                <a:cs typeface="Tahoma"/>
              </a:rPr>
              <a:t>a </a:t>
            </a:r>
            <a:r>
              <a:rPr sz="1600" b="1" spc="45" dirty="0">
                <a:solidFill>
                  <a:srgbClr val="134F5C"/>
                </a:solidFill>
                <a:latin typeface="Tahoma"/>
                <a:cs typeface="Tahoma"/>
              </a:rPr>
              <a:t>Precision </a:t>
            </a:r>
            <a:r>
              <a:rPr sz="1600" b="1" spc="30" dirty="0">
                <a:solidFill>
                  <a:srgbClr val="134F5C"/>
                </a:solidFill>
                <a:latin typeface="Tahoma"/>
                <a:cs typeface="Tahoma"/>
              </a:rPr>
              <a:t>of </a:t>
            </a:r>
            <a:r>
              <a:rPr sz="1600" b="1" spc="3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-195" dirty="0">
                <a:solidFill>
                  <a:srgbClr val="134F5C"/>
                </a:solidFill>
                <a:latin typeface="Tahoma"/>
                <a:cs typeface="Tahoma"/>
              </a:rPr>
              <a:t>71.4%</a:t>
            </a:r>
            <a:endParaRPr sz="16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134F5C"/>
              </a:buClr>
              <a:buFont typeface="Arial"/>
              <a:buChar char="●"/>
            </a:pPr>
            <a:endParaRPr sz="2150" dirty="0">
              <a:latin typeface="Tahoma"/>
              <a:cs typeface="Tahoma"/>
            </a:endParaRPr>
          </a:p>
          <a:p>
            <a:pPr marL="647065" marR="228600" indent="-351790">
              <a:lnSpc>
                <a:spcPct val="135700"/>
              </a:lnSpc>
              <a:buFont typeface="Arial"/>
              <a:buChar char="●"/>
              <a:tabLst>
                <a:tab pos="647065" algn="l"/>
                <a:tab pos="647700" algn="l"/>
              </a:tabLst>
            </a:pPr>
            <a:r>
              <a:rPr sz="1600" b="1" spc="-125" dirty="0">
                <a:solidFill>
                  <a:srgbClr val="134F5C"/>
                </a:solidFill>
                <a:latin typeface="Tahoma"/>
                <a:cs typeface="Tahoma"/>
              </a:rPr>
              <a:t>If </a:t>
            </a:r>
            <a:r>
              <a:rPr sz="1600" b="1" dirty="0">
                <a:solidFill>
                  <a:srgbClr val="134F5C"/>
                </a:solidFill>
                <a:latin typeface="Tahoma"/>
                <a:cs typeface="Tahoma"/>
              </a:rPr>
              <a:t>over-all </a:t>
            </a:r>
            <a:r>
              <a:rPr sz="1600" b="1" spc="55" dirty="0">
                <a:solidFill>
                  <a:srgbClr val="134F5C"/>
                </a:solidFill>
                <a:latin typeface="Tahoma"/>
                <a:cs typeface="Tahoma"/>
              </a:rPr>
              <a:t>performance </a:t>
            </a:r>
            <a:r>
              <a:rPr sz="1600" b="1" spc="10" dirty="0">
                <a:solidFill>
                  <a:srgbClr val="134F5C"/>
                </a:solidFill>
                <a:latin typeface="Tahoma"/>
                <a:cs typeface="Tahoma"/>
              </a:rPr>
              <a:t>is </a:t>
            </a:r>
            <a:r>
              <a:rPr sz="1600" b="1" spc="30" dirty="0">
                <a:solidFill>
                  <a:srgbClr val="134F5C"/>
                </a:solidFill>
                <a:latin typeface="Tahoma"/>
                <a:cs typeface="Tahoma"/>
              </a:rPr>
              <a:t>critical to </a:t>
            </a:r>
            <a:r>
              <a:rPr sz="1600" b="1" spc="55" dirty="0">
                <a:solidFill>
                  <a:srgbClr val="134F5C"/>
                </a:solidFill>
                <a:latin typeface="Tahoma"/>
                <a:cs typeface="Tahoma"/>
              </a:rPr>
              <a:t>the </a:t>
            </a:r>
            <a:r>
              <a:rPr sz="1600" b="1" spc="50" dirty="0">
                <a:solidFill>
                  <a:srgbClr val="134F5C"/>
                </a:solidFill>
                <a:latin typeface="Tahoma"/>
                <a:cs typeface="Tahoma"/>
              </a:rPr>
              <a:t>use </a:t>
            </a:r>
            <a:r>
              <a:rPr sz="1600" b="1" spc="25" dirty="0">
                <a:solidFill>
                  <a:srgbClr val="134F5C"/>
                </a:solidFill>
                <a:latin typeface="Tahoma"/>
                <a:cs typeface="Tahoma"/>
              </a:rPr>
              <a:t>case, </a:t>
            </a:r>
            <a:r>
              <a:rPr sz="1600" b="1" spc="60" dirty="0">
                <a:solidFill>
                  <a:srgbClr val="134F5C"/>
                </a:solidFill>
                <a:latin typeface="Tahoma"/>
                <a:cs typeface="Tahoma"/>
              </a:rPr>
              <a:t>then </a:t>
            </a:r>
            <a:r>
              <a:rPr sz="1600" b="1" spc="35" dirty="0">
                <a:solidFill>
                  <a:srgbClr val="134F5C"/>
                </a:solidFill>
                <a:latin typeface="Tahoma"/>
                <a:cs typeface="Tahoma"/>
              </a:rPr>
              <a:t>Gaussian </a:t>
            </a:r>
            <a:r>
              <a:rPr sz="1600" b="1" spc="30" dirty="0">
                <a:solidFill>
                  <a:srgbClr val="134F5C"/>
                </a:solidFill>
                <a:latin typeface="Tahoma"/>
                <a:cs typeface="Tahoma"/>
              </a:rPr>
              <a:t>Naive </a:t>
            </a:r>
            <a:r>
              <a:rPr sz="1600" b="1" spc="3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45" dirty="0">
                <a:solidFill>
                  <a:srgbClr val="134F5C"/>
                </a:solidFill>
                <a:latin typeface="Tahoma"/>
                <a:cs typeface="Tahoma"/>
              </a:rPr>
              <a:t>Bayes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60" dirty="0">
                <a:solidFill>
                  <a:srgbClr val="134F5C"/>
                </a:solidFill>
                <a:latin typeface="Tahoma"/>
                <a:cs typeface="Tahoma"/>
              </a:rPr>
              <a:t>Model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20" dirty="0">
                <a:solidFill>
                  <a:srgbClr val="134F5C"/>
                </a:solidFill>
                <a:latin typeface="Tahoma"/>
                <a:cs typeface="Tahoma"/>
              </a:rPr>
              <a:t>with,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5" dirty="0">
                <a:solidFill>
                  <a:srgbClr val="134F5C"/>
                </a:solidFill>
                <a:latin typeface="Tahoma"/>
                <a:cs typeface="Tahoma"/>
              </a:rPr>
              <a:t>p_values-OLS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25" dirty="0">
                <a:solidFill>
                  <a:srgbClr val="134F5C"/>
                </a:solidFill>
                <a:latin typeface="Tahoma"/>
                <a:cs typeface="Tahoma"/>
              </a:rPr>
              <a:t>feature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45" dirty="0">
                <a:solidFill>
                  <a:srgbClr val="134F5C"/>
                </a:solidFill>
                <a:latin typeface="Tahoma"/>
                <a:cs typeface="Tahoma"/>
              </a:rPr>
              <a:t>selection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80" dirty="0">
                <a:solidFill>
                  <a:srgbClr val="134F5C"/>
                </a:solidFill>
                <a:latin typeface="Tahoma"/>
                <a:cs typeface="Tahoma"/>
              </a:rPr>
              <a:t>method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70" dirty="0">
                <a:solidFill>
                  <a:srgbClr val="134F5C"/>
                </a:solidFill>
                <a:latin typeface="Tahoma"/>
                <a:cs typeface="Tahoma"/>
              </a:rPr>
              <a:t>can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75" dirty="0">
                <a:solidFill>
                  <a:srgbClr val="134F5C"/>
                </a:solidFill>
                <a:latin typeface="Tahoma"/>
                <a:cs typeface="Tahoma"/>
              </a:rPr>
              <a:t>be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65" dirty="0">
                <a:solidFill>
                  <a:srgbClr val="134F5C"/>
                </a:solidFill>
                <a:latin typeface="Tahoma"/>
                <a:cs typeface="Tahoma"/>
              </a:rPr>
              <a:t>used </a:t>
            </a:r>
            <a:r>
              <a:rPr sz="1600" b="1" spc="-45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dirty="0">
                <a:solidFill>
                  <a:srgbClr val="134F5C"/>
                </a:solidFill>
                <a:latin typeface="Tahoma"/>
                <a:cs typeface="Tahoma"/>
              </a:rPr>
              <a:t>t</a:t>
            </a:r>
            <a:r>
              <a:rPr sz="1600" b="1" spc="60" dirty="0">
                <a:solidFill>
                  <a:srgbClr val="134F5C"/>
                </a:solidFill>
                <a:latin typeface="Tahoma"/>
                <a:cs typeface="Tahoma"/>
              </a:rPr>
              <a:t>o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45" dirty="0">
                <a:solidFill>
                  <a:srgbClr val="134F5C"/>
                </a:solidFill>
                <a:latin typeface="Tahoma"/>
                <a:cs typeface="Tahoma"/>
              </a:rPr>
              <a:t>obtain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110" dirty="0">
                <a:solidFill>
                  <a:srgbClr val="134F5C"/>
                </a:solidFill>
                <a:latin typeface="Tahoma"/>
                <a:cs typeface="Tahoma"/>
              </a:rPr>
              <a:t>F</a:t>
            </a:r>
            <a:r>
              <a:rPr sz="1600" b="1" spc="-395" dirty="0">
                <a:solidFill>
                  <a:srgbClr val="134F5C"/>
                </a:solidFill>
                <a:latin typeface="Tahoma"/>
                <a:cs typeface="Tahoma"/>
              </a:rPr>
              <a:t>1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60" dirty="0">
                <a:solidFill>
                  <a:srgbClr val="134F5C"/>
                </a:solidFill>
                <a:latin typeface="Tahoma"/>
                <a:cs typeface="Tahoma"/>
              </a:rPr>
              <a:t>s</a:t>
            </a:r>
            <a:r>
              <a:rPr sz="1600" b="1" spc="45" dirty="0">
                <a:solidFill>
                  <a:srgbClr val="134F5C"/>
                </a:solidFill>
                <a:latin typeface="Tahoma"/>
                <a:cs typeface="Tahoma"/>
              </a:rPr>
              <a:t>c</a:t>
            </a:r>
            <a:r>
              <a:rPr sz="1600" b="1" spc="30" dirty="0">
                <a:solidFill>
                  <a:srgbClr val="134F5C"/>
                </a:solidFill>
                <a:latin typeface="Tahoma"/>
                <a:cs typeface="Tahoma"/>
              </a:rPr>
              <a:t>o</a:t>
            </a:r>
            <a:r>
              <a:rPr sz="1600" b="1" spc="5" dirty="0">
                <a:solidFill>
                  <a:srgbClr val="134F5C"/>
                </a:solidFill>
                <a:latin typeface="Tahoma"/>
                <a:cs typeface="Tahoma"/>
              </a:rPr>
              <a:t>r</a:t>
            </a:r>
            <a:r>
              <a:rPr sz="1600" b="1" spc="55" dirty="0">
                <a:solidFill>
                  <a:srgbClr val="134F5C"/>
                </a:solidFill>
                <a:latin typeface="Tahoma"/>
                <a:cs typeface="Tahoma"/>
              </a:rPr>
              <a:t>e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30" dirty="0">
                <a:solidFill>
                  <a:srgbClr val="134F5C"/>
                </a:solidFill>
                <a:latin typeface="Tahoma"/>
                <a:cs typeface="Tahoma"/>
              </a:rPr>
              <a:t>of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-254" dirty="0">
                <a:solidFill>
                  <a:srgbClr val="134F5C"/>
                </a:solidFill>
                <a:latin typeface="Tahoma"/>
                <a:cs typeface="Tahoma"/>
              </a:rPr>
              <a:t>51</a:t>
            </a:r>
            <a:r>
              <a:rPr sz="1600" b="1" spc="-430" dirty="0">
                <a:solidFill>
                  <a:srgbClr val="134F5C"/>
                </a:solidFill>
                <a:latin typeface="Tahoma"/>
                <a:cs typeface="Tahoma"/>
              </a:rPr>
              <a:t>%</a:t>
            </a:r>
            <a:r>
              <a:rPr sz="1600" b="1" spc="-85" dirty="0">
                <a:solidFill>
                  <a:srgbClr val="134F5C"/>
                </a:solidFill>
                <a:latin typeface="Tahoma"/>
                <a:cs typeface="Tahoma"/>
              </a:rPr>
              <a:t>.</a:t>
            </a:r>
            <a:endParaRPr sz="16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6471" y="4375146"/>
            <a:ext cx="7355205" cy="687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5080" indent="-351790">
              <a:lnSpc>
                <a:spcPct val="135700"/>
              </a:lnSpc>
              <a:spcBef>
                <a:spcPts val="10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b="1" spc="90" dirty="0">
                <a:solidFill>
                  <a:srgbClr val="134F5C"/>
                </a:solidFill>
                <a:latin typeface="Tahoma"/>
                <a:cs typeface="Tahoma"/>
              </a:rPr>
              <a:t>We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70" dirty="0">
                <a:solidFill>
                  <a:srgbClr val="134F5C"/>
                </a:solidFill>
                <a:latin typeface="Tahoma"/>
                <a:cs typeface="Tahoma"/>
              </a:rPr>
              <a:t>can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50" dirty="0">
                <a:solidFill>
                  <a:srgbClr val="134F5C"/>
                </a:solidFill>
                <a:latin typeface="Tahoma"/>
                <a:cs typeface="Tahoma"/>
              </a:rPr>
              <a:t>use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60" dirty="0">
                <a:solidFill>
                  <a:srgbClr val="134F5C"/>
                </a:solidFill>
                <a:latin typeface="Tahoma"/>
                <a:cs typeface="Tahoma"/>
              </a:rPr>
              <a:t>combination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30" dirty="0">
                <a:solidFill>
                  <a:srgbClr val="134F5C"/>
                </a:solidFill>
                <a:latin typeface="Tahoma"/>
                <a:cs typeface="Tahoma"/>
              </a:rPr>
              <a:t>of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65" dirty="0">
                <a:solidFill>
                  <a:srgbClr val="134F5C"/>
                </a:solidFill>
                <a:latin typeface="Tahoma"/>
                <a:cs typeface="Tahoma"/>
              </a:rPr>
              <a:t>high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25" dirty="0">
                <a:solidFill>
                  <a:srgbClr val="134F5C"/>
                </a:solidFill>
                <a:latin typeface="Tahoma"/>
                <a:cs typeface="Tahoma"/>
              </a:rPr>
              <a:t>recall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65" dirty="0">
                <a:solidFill>
                  <a:srgbClr val="134F5C"/>
                </a:solidFill>
                <a:latin typeface="Tahoma"/>
                <a:cs typeface="Tahoma"/>
              </a:rPr>
              <a:t>models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70" dirty="0">
                <a:solidFill>
                  <a:srgbClr val="134F5C"/>
                </a:solidFill>
                <a:latin typeface="Tahoma"/>
                <a:cs typeface="Tahoma"/>
              </a:rPr>
              <a:t>and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65" dirty="0">
                <a:solidFill>
                  <a:srgbClr val="134F5C"/>
                </a:solidFill>
                <a:latin typeface="Tahoma"/>
                <a:cs typeface="Tahoma"/>
              </a:rPr>
              <a:t>high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45" dirty="0">
                <a:solidFill>
                  <a:srgbClr val="134F5C"/>
                </a:solidFill>
                <a:latin typeface="Tahoma"/>
                <a:cs typeface="Tahoma"/>
              </a:rPr>
              <a:t>precision </a:t>
            </a:r>
            <a:r>
              <a:rPr sz="1600" b="1" spc="-45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65" dirty="0">
                <a:solidFill>
                  <a:srgbClr val="134F5C"/>
                </a:solidFill>
                <a:latin typeface="Tahoma"/>
                <a:cs typeface="Tahoma"/>
              </a:rPr>
              <a:t>models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30" dirty="0">
                <a:solidFill>
                  <a:srgbClr val="134F5C"/>
                </a:solidFill>
                <a:latin typeface="Tahoma"/>
                <a:cs typeface="Tahoma"/>
              </a:rPr>
              <a:t>to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35" dirty="0">
                <a:solidFill>
                  <a:srgbClr val="134F5C"/>
                </a:solidFill>
                <a:latin typeface="Tahoma"/>
                <a:cs typeface="Tahoma"/>
              </a:rPr>
              <a:t>cross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25" dirty="0">
                <a:solidFill>
                  <a:srgbClr val="134F5C"/>
                </a:solidFill>
                <a:latin typeface="Tahoma"/>
                <a:cs typeface="Tahoma"/>
              </a:rPr>
              <a:t>validate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70" dirty="0">
                <a:solidFill>
                  <a:srgbClr val="134F5C"/>
                </a:solidFill>
                <a:latin typeface="Tahoma"/>
                <a:cs typeface="Tahoma"/>
              </a:rPr>
              <a:t>and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45" dirty="0">
                <a:solidFill>
                  <a:srgbClr val="134F5C"/>
                </a:solidFill>
                <a:latin typeface="Tahoma"/>
                <a:cs typeface="Tahoma"/>
              </a:rPr>
              <a:t>obtain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30" dirty="0">
                <a:solidFill>
                  <a:srgbClr val="134F5C"/>
                </a:solidFill>
                <a:latin typeface="Tahoma"/>
                <a:cs typeface="Tahoma"/>
              </a:rPr>
              <a:t>ideal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25" dirty="0">
                <a:solidFill>
                  <a:srgbClr val="134F5C"/>
                </a:solidFill>
                <a:latin typeface="Tahoma"/>
                <a:cs typeface="Tahoma"/>
              </a:rPr>
              <a:t>solution.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1525" y="4766037"/>
            <a:ext cx="1670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CC0000"/>
                </a:solidFill>
                <a:latin typeface="Arial MT"/>
                <a:cs typeface="Arial MT"/>
              </a:rPr>
              <a:t>32</a:t>
            </a:r>
            <a:endParaRPr sz="1000">
              <a:latin typeface="Arial MT"/>
              <a:cs typeface="Arial M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30F25A-B1D3-4D42-AC44-171F8CA84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0707" y="0"/>
            <a:ext cx="890155" cy="497749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7549" y="1143749"/>
            <a:ext cx="8388985" cy="2856230"/>
          </a:xfrm>
          <a:custGeom>
            <a:avLst/>
            <a:gdLst/>
            <a:ahLst/>
            <a:cxnLst/>
            <a:rect l="l" t="t" r="r" b="b"/>
            <a:pathLst>
              <a:path w="8388985" h="2856229">
                <a:moveTo>
                  <a:pt x="0" y="0"/>
                </a:moveTo>
                <a:lnTo>
                  <a:pt x="8388899" y="0"/>
                </a:lnTo>
                <a:lnTo>
                  <a:pt x="8388899" y="2855999"/>
                </a:lnTo>
                <a:lnTo>
                  <a:pt x="0" y="28559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7724" y="234922"/>
            <a:ext cx="8171180" cy="368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0" indent="-685800">
              <a:lnSpc>
                <a:spcPct val="100000"/>
              </a:lnSpc>
              <a:spcBef>
                <a:spcPts val="100"/>
              </a:spcBef>
              <a:buFont typeface="MS PGothic"/>
              <a:buChar char="➢"/>
              <a:tabLst>
                <a:tab pos="697865" algn="l"/>
                <a:tab pos="698500" algn="l"/>
              </a:tabLst>
            </a:pPr>
            <a:r>
              <a:rPr sz="3600" b="1" spc="125" dirty="0">
                <a:solidFill>
                  <a:srgbClr val="CC0000"/>
                </a:solidFill>
                <a:latin typeface="Tahoma"/>
                <a:cs typeface="Tahoma"/>
              </a:rPr>
              <a:t>Challenges</a:t>
            </a:r>
            <a:endParaRPr sz="3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50">
              <a:latin typeface="Tahoma"/>
              <a:cs typeface="Tahoma"/>
            </a:endParaRPr>
          </a:p>
          <a:p>
            <a:pPr marL="712470" indent="-351790">
              <a:lnSpc>
                <a:spcPct val="100000"/>
              </a:lnSpc>
              <a:buFont typeface="Arial"/>
              <a:buChar char="●"/>
              <a:tabLst>
                <a:tab pos="712470" algn="l"/>
                <a:tab pos="713105" algn="l"/>
              </a:tabLst>
            </a:pPr>
            <a:r>
              <a:rPr sz="1600" b="1" spc="60" dirty="0">
                <a:solidFill>
                  <a:srgbClr val="134F5C"/>
                </a:solidFill>
                <a:latin typeface="Tahoma"/>
                <a:cs typeface="Tahoma"/>
              </a:rPr>
              <a:t>Balancing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134F5C"/>
                </a:solidFill>
                <a:latin typeface="Tahoma"/>
                <a:cs typeface="Tahoma"/>
              </a:rPr>
              <a:t>the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25" dirty="0">
                <a:solidFill>
                  <a:srgbClr val="134F5C"/>
                </a:solidFill>
                <a:latin typeface="Tahoma"/>
                <a:cs typeface="Tahoma"/>
              </a:rPr>
              <a:t>trade-off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60" dirty="0">
                <a:solidFill>
                  <a:srgbClr val="134F5C"/>
                </a:solidFill>
                <a:latin typeface="Tahoma"/>
                <a:cs typeface="Tahoma"/>
              </a:rPr>
              <a:t>between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25" dirty="0">
                <a:solidFill>
                  <a:srgbClr val="134F5C"/>
                </a:solidFill>
                <a:latin typeface="Tahoma"/>
                <a:cs typeface="Tahoma"/>
              </a:rPr>
              <a:t>recall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70" dirty="0">
                <a:solidFill>
                  <a:srgbClr val="134F5C"/>
                </a:solidFill>
                <a:latin typeface="Tahoma"/>
                <a:cs typeface="Tahoma"/>
              </a:rPr>
              <a:t>and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45" dirty="0">
                <a:solidFill>
                  <a:srgbClr val="134F5C"/>
                </a:solidFill>
                <a:latin typeface="Tahoma"/>
                <a:cs typeface="Tahoma"/>
              </a:rPr>
              <a:t>precision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30" dirty="0">
                <a:solidFill>
                  <a:srgbClr val="134F5C"/>
                </a:solidFill>
                <a:latin typeface="Tahoma"/>
                <a:cs typeface="Tahoma"/>
              </a:rPr>
              <a:t>was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25" dirty="0">
                <a:solidFill>
                  <a:srgbClr val="134F5C"/>
                </a:solidFill>
                <a:latin typeface="Tahoma"/>
                <a:cs typeface="Tahoma"/>
              </a:rPr>
              <a:t>a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40" dirty="0">
                <a:solidFill>
                  <a:srgbClr val="134F5C"/>
                </a:solidFill>
                <a:latin typeface="Tahoma"/>
                <a:cs typeface="Tahoma"/>
              </a:rPr>
              <a:t>challenge.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34F5C"/>
              </a:buClr>
              <a:buFont typeface="Arial"/>
              <a:buChar char="●"/>
            </a:pPr>
            <a:endParaRPr sz="2700">
              <a:latin typeface="Tahoma"/>
              <a:cs typeface="Tahoma"/>
            </a:endParaRPr>
          </a:p>
          <a:p>
            <a:pPr marL="712470" indent="-351790">
              <a:lnSpc>
                <a:spcPct val="100000"/>
              </a:lnSpc>
              <a:buFont typeface="Arial"/>
              <a:buChar char="●"/>
              <a:tabLst>
                <a:tab pos="712470" algn="l"/>
                <a:tab pos="713105" algn="l"/>
              </a:tabLst>
            </a:pPr>
            <a:r>
              <a:rPr sz="1600" b="1" spc="35" dirty="0">
                <a:solidFill>
                  <a:srgbClr val="134F5C"/>
                </a:solidFill>
                <a:latin typeface="Tahoma"/>
                <a:cs typeface="Tahoma"/>
              </a:rPr>
              <a:t>Feature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45" dirty="0">
                <a:solidFill>
                  <a:srgbClr val="134F5C"/>
                </a:solidFill>
                <a:latin typeface="Tahoma"/>
                <a:cs typeface="Tahoma"/>
              </a:rPr>
              <a:t>selection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70" dirty="0">
                <a:solidFill>
                  <a:srgbClr val="134F5C"/>
                </a:solidFill>
                <a:latin typeface="Tahoma"/>
                <a:cs typeface="Tahoma"/>
              </a:rPr>
              <a:t>and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65" dirty="0">
                <a:solidFill>
                  <a:srgbClr val="134F5C"/>
                </a:solidFill>
                <a:latin typeface="Tahoma"/>
                <a:cs typeface="Tahoma"/>
              </a:rPr>
              <a:t>choosing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25" dirty="0">
                <a:solidFill>
                  <a:srgbClr val="134F5C"/>
                </a:solidFill>
                <a:latin typeface="Tahoma"/>
                <a:cs typeface="Tahoma"/>
              </a:rPr>
              <a:t>a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40" dirty="0">
                <a:solidFill>
                  <a:srgbClr val="134F5C"/>
                </a:solidFill>
                <a:latin typeface="Tahoma"/>
                <a:cs typeface="Tahoma"/>
              </a:rPr>
              <a:t>right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45" dirty="0">
                <a:solidFill>
                  <a:srgbClr val="134F5C"/>
                </a:solidFill>
                <a:latin typeface="Tahoma"/>
                <a:cs typeface="Tahoma"/>
              </a:rPr>
              <a:t>technique.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134F5C"/>
              </a:buClr>
              <a:buFont typeface="Arial"/>
              <a:buChar char="●"/>
            </a:pPr>
            <a:endParaRPr sz="2150">
              <a:latin typeface="Tahoma"/>
              <a:cs typeface="Tahoma"/>
            </a:endParaRPr>
          </a:p>
          <a:p>
            <a:pPr marL="712470" marR="133350" indent="-351790">
              <a:lnSpc>
                <a:spcPct val="135700"/>
              </a:lnSpc>
              <a:buFont typeface="Arial"/>
              <a:buChar char="●"/>
              <a:tabLst>
                <a:tab pos="712470" algn="l"/>
                <a:tab pos="713105" algn="l"/>
              </a:tabLst>
            </a:pPr>
            <a:r>
              <a:rPr sz="1600" b="1" spc="40" dirty="0">
                <a:solidFill>
                  <a:srgbClr val="134F5C"/>
                </a:solidFill>
                <a:latin typeface="Tahoma"/>
                <a:cs typeface="Tahoma"/>
              </a:rPr>
              <a:t>Exploring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20" dirty="0">
                <a:solidFill>
                  <a:srgbClr val="134F5C"/>
                </a:solidFill>
                <a:latin typeface="Tahoma"/>
                <a:cs typeface="Tahoma"/>
              </a:rPr>
              <a:t>literature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70" dirty="0">
                <a:solidFill>
                  <a:srgbClr val="134F5C"/>
                </a:solidFill>
                <a:latin typeface="Tahoma"/>
                <a:cs typeface="Tahoma"/>
              </a:rPr>
              <a:t>and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40" dirty="0">
                <a:solidFill>
                  <a:srgbClr val="134F5C"/>
                </a:solidFill>
                <a:latin typeface="Tahoma"/>
                <a:cs typeface="Tahoma"/>
              </a:rPr>
              <a:t>resources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30" dirty="0">
                <a:solidFill>
                  <a:srgbClr val="134F5C"/>
                </a:solidFill>
                <a:latin typeface="Tahoma"/>
                <a:cs typeface="Tahoma"/>
              </a:rPr>
              <a:t>to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134F5C"/>
                </a:solidFill>
                <a:latin typeface="Tahoma"/>
                <a:cs typeface="Tahoma"/>
              </a:rPr>
              <a:t>understand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134F5C"/>
                </a:solidFill>
                <a:latin typeface="Tahoma"/>
                <a:cs typeface="Tahoma"/>
              </a:rPr>
              <a:t>the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60" dirty="0">
                <a:solidFill>
                  <a:srgbClr val="134F5C"/>
                </a:solidFill>
                <a:latin typeface="Tahoma"/>
                <a:cs typeface="Tahoma"/>
              </a:rPr>
              <a:t>problem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70" dirty="0">
                <a:solidFill>
                  <a:srgbClr val="134F5C"/>
                </a:solidFill>
                <a:latin typeface="Tahoma"/>
                <a:cs typeface="Tahoma"/>
              </a:rPr>
              <a:t>and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30" dirty="0">
                <a:solidFill>
                  <a:srgbClr val="134F5C"/>
                </a:solidFill>
                <a:latin typeface="Tahoma"/>
                <a:cs typeface="Tahoma"/>
              </a:rPr>
              <a:t>to </a:t>
            </a:r>
            <a:r>
              <a:rPr sz="1600" b="1" spc="-45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110" dirty="0">
                <a:solidFill>
                  <a:srgbClr val="134F5C"/>
                </a:solidFill>
                <a:latin typeface="Tahoma"/>
                <a:cs typeface="Tahoma"/>
              </a:rPr>
              <a:t>ﬁnd</a:t>
            </a:r>
            <a:r>
              <a:rPr sz="1600" b="1" spc="-2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134F5C"/>
                </a:solidFill>
                <a:latin typeface="Tahoma"/>
                <a:cs typeface="Tahoma"/>
              </a:rPr>
              <a:t>the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40" dirty="0">
                <a:solidFill>
                  <a:srgbClr val="134F5C"/>
                </a:solidFill>
                <a:latin typeface="Tahoma"/>
                <a:cs typeface="Tahoma"/>
              </a:rPr>
              <a:t>solution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30" dirty="0">
                <a:solidFill>
                  <a:srgbClr val="134F5C"/>
                </a:solidFill>
                <a:latin typeface="Tahoma"/>
                <a:cs typeface="Tahoma"/>
              </a:rPr>
              <a:t>was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25" dirty="0">
                <a:solidFill>
                  <a:srgbClr val="134F5C"/>
                </a:solidFill>
                <a:latin typeface="Tahoma"/>
                <a:cs typeface="Tahoma"/>
              </a:rPr>
              <a:t>a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15" dirty="0">
                <a:solidFill>
                  <a:srgbClr val="134F5C"/>
                </a:solidFill>
                <a:latin typeface="Tahoma"/>
                <a:cs typeface="Tahoma"/>
              </a:rPr>
              <a:t>little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20" dirty="0">
                <a:solidFill>
                  <a:srgbClr val="134F5C"/>
                </a:solidFill>
                <a:latin typeface="Tahoma"/>
                <a:cs typeface="Tahoma"/>
              </a:rPr>
              <a:t>exhaustive.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34F5C"/>
              </a:buClr>
              <a:buFont typeface="Arial"/>
              <a:buChar char="●"/>
            </a:pPr>
            <a:endParaRPr sz="2700">
              <a:latin typeface="Tahoma"/>
              <a:cs typeface="Tahoma"/>
            </a:endParaRPr>
          </a:p>
          <a:p>
            <a:pPr marL="712470" indent="-351790">
              <a:lnSpc>
                <a:spcPct val="100000"/>
              </a:lnSpc>
              <a:buFont typeface="Arial"/>
              <a:buChar char="●"/>
              <a:tabLst>
                <a:tab pos="712470" algn="l"/>
                <a:tab pos="713105" algn="l"/>
              </a:tabLst>
            </a:pPr>
            <a:r>
              <a:rPr sz="1600" b="1" spc="45" dirty="0">
                <a:solidFill>
                  <a:srgbClr val="134F5C"/>
                </a:solidFill>
                <a:latin typeface="Tahoma"/>
                <a:cs typeface="Tahoma"/>
              </a:rPr>
              <a:t>Deadlines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35" dirty="0">
                <a:solidFill>
                  <a:srgbClr val="134F5C"/>
                </a:solidFill>
                <a:latin typeface="Tahoma"/>
                <a:cs typeface="Tahoma"/>
              </a:rPr>
              <a:t>felt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25" dirty="0">
                <a:solidFill>
                  <a:srgbClr val="134F5C"/>
                </a:solidFill>
                <a:latin typeface="Tahoma"/>
                <a:cs typeface="Tahoma"/>
              </a:rPr>
              <a:t>a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15" dirty="0">
                <a:solidFill>
                  <a:srgbClr val="134F5C"/>
                </a:solidFill>
                <a:latin typeface="Tahoma"/>
                <a:cs typeface="Tahoma"/>
              </a:rPr>
              <a:t>little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25" dirty="0">
                <a:solidFill>
                  <a:srgbClr val="134F5C"/>
                </a:solidFill>
                <a:latin typeface="Tahoma"/>
                <a:cs typeface="Tahoma"/>
              </a:rPr>
              <a:t>strained.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75" dirty="0">
                <a:solidFill>
                  <a:srgbClr val="134F5C"/>
                </a:solidFill>
                <a:latin typeface="Tahoma"/>
                <a:cs typeface="Tahoma"/>
              </a:rPr>
              <a:t>But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15" dirty="0">
                <a:solidFill>
                  <a:srgbClr val="134F5C"/>
                </a:solidFill>
                <a:latin typeface="Tahoma"/>
                <a:cs typeface="Tahoma"/>
              </a:rPr>
              <a:t>it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5" dirty="0">
                <a:solidFill>
                  <a:srgbClr val="134F5C"/>
                </a:solidFill>
                <a:latin typeface="Tahoma"/>
                <a:cs typeface="Tahoma"/>
              </a:rPr>
              <a:t>all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50" dirty="0">
                <a:solidFill>
                  <a:srgbClr val="134F5C"/>
                </a:solidFill>
                <a:latin typeface="Tahoma"/>
                <a:cs typeface="Tahoma"/>
              </a:rPr>
              <a:t>worked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134F5C"/>
                </a:solidFill>
                <a:latin typeface="Tahoma"/>
                <a:cs typeface="Tahoma"/>
              </a:rPr>
              <a:t>out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15" dirty="0">
                <a:solidFill>
                  <a:srgbClr val="134F5C"/>
                </a:solidFill>
                <a:latin typeface="Tahoma"/>
                <a:cs typeface="Tahoma"/>
              </a:rPr>
              <a:t>for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134F5C"/>
                </a:solidFill>
                <a:latin typeface="Tahoma"/>
                <a:cs typeface="Tahoma"/>
              </a:rPr>
              <a:t>the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25" dirty="0">
                <a:solidFill>
                  <a:srgbClr val="134F5C"/>
                </a:solidFill>
                <a:latin typeface="Tahoma"/>
                <a:cs typeface="Tahoma"/>
              </a:rPr>
              <a:t>best.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9F6787-2D3D-4ADA-B086-06D003075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239" y="0"/>
            <a:ext cx="1121761" cy="7011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600" y="1057937"/>
            <a:ext cx="8453120" cy="3448050"/>
          </a:xfrm>
          <a:custGeom>
            <a:avLst/>
            <a:gdLst/>
            <a:ahLst/>
            <a:cxnLst/>
            <a:rect l="l" t="t" r="r" b="b"/>
            <a:pathLst>
              <a:path w="8453120" h="3448050">
                <a:moveTo>
                  <a:pt x="0" y="0"/>
                </a:moveTo>
                <a:lnTo>
                  <a:pt x="8452799" y="0"/>
                </a:lnTo>
                <a:lnTo>
                  <a:pt x="8452799" y="3447599"/>
                </a:lnTo>
                <a:lnTo>
                  <a:pt x="0" y="34475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26775" y="318685"/>
            <a:ext cx="8385175" cy="4105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100"/>
              </a:spcBef>
              <a:buFont typeface="MS PGothic"/>
              <a:buChar char="➢"/>
              <a:tabLst>
                <a:tab pos="621665" algn="l"/>
                <a:tab pos="622300" algn="l"/>
              </a:tabLst>
            </a:pPr>
            <a:r>
              <a:rPr sz="3000" b="1" spc="90" dirty="0">
                <a:solidFill>
                  <a:srgbClr val="CC0000"/>
                </a:solidFill>
                <a:latin typeface="Tahoma"/>
                <a:cs typeface="Tahoma"/>
              </a:rPr>
              <a:t>Data</a:t>
            </a:r>
            <a:r>
              <a:rPr sz="3000" b="1" spc="-7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3000" b="1" spc="95" dirty="0">
                <a:solidFill>
                  <a:srgbClr val="CC0000"/>
                </a:solidFill>
                <a:latin typeface="Tahoma"/>
                <a:cs typeface="Tahoma"/>
              </a:rPr>
              <a:t>Pipeline</a:t>
            </a:r>
            <a:endParaRPr sz="3000" dirty="0">
              <a:latin typeface="Tahoma"/>
              <a:cs typeface="Tahoma"/>
            </a:endParaRPr>
          </a:p>
          <a:p>
            <a:pPr marL="561340" marR="97790" lvl="1" indent="-359410">
              <a:lnSpc>
                <a:spcPct val="114999"/>
              </a:lnSpc>
              <a:spcBef>
                <a:spcPts val="2715"/>
              </a:spcBef>
              <a:buClr>
                <a:srgbClr val="134F5C"/>
              </a:buClr>
              <a:buFont typeface="Arial"/>
              <a:buChar char="●"/>
              <a:tabLst>
                <a:tab pos="561340" algn="l"/>
                <a:tab pos="561975" algn="l"/>
              </a:tabLst>
            </a:pPr>
            <a:r>
              <a:rPr sz="1700" b="1" u="heavy" spc="60" dirty="0">
                <a:solidFill>
                  <a:srgbClr val="123654"/>
                </a:solidFill>
                <a:uFill>
                  <a:solidFill>
                    <a:srgbClr val="123654"/>
                  </a:solidFill>
                </a:uFill>
                <a:latin typeface="Tahoma"/>
                <a:cs typeface="Tahoma"/>
              </a:rPr>
              <a:t>Cleaning</a:t>
            </a:r>
            <a:r>
              <a:rPr sz="1700" b="1" u="heavy" spc="-20" dirty="0">
                <a:solidFill>
                  <a:srgbClr val="123654"/>
                </a:solidFill>
                <a:uFill>
                  <a:solidFill>
                    <a:srgbClr val="123654"/>
                  </a:solidFill>
                </a:uFill>
                <a:latin typeface="Tahoma"/>
                <a:cs typeface="Tahoma"/>
              </a:rPr>
              <a:t> </a:t>
            </a:r>
            <a:r>
              <a:rPr sz="1700" b="1" u="heavy" spc="60" dirty="0">
                <a:solidFill>
                  <a:srgbClr val="123654"/>
                </a:solidFill>
                <a:uFill>
                  <a:solidFill>
                    <a:srgbClr val="123654"/>
                  </a:solidFill>
                </a:uFill>
                <a:latin typeface="Tahoma"/>
                <a:cs typeface="Tahoma"/>
              </a:rPr>
              <a:t>the</a:t>
            </a:r>
            <a:r>
              <a:rPr sz="1700" b="1" u="heavy" spc="-20" dirty="0">
                <a:solidFill>
                  <a:srgbClr val="123654"/>
                </a:solidFill>
                <a:uFill>
                  <a:solidFill>
                    <a:srgbClr val="123654"/>
                  </a:solidFill>
                </a:uFill>
                <a:latin typeface="Tahoma"/>
                <a:cs typeface="Tahoma"/>
              </a:rPr>
              <a:t> </a:t>
            </a:r>
            <a:r>
              <a:rPr sz="1700" b="1" u="heavy" spc="5" dirty="0">
                <a:solidFill>
                  <a:srgbClr val="123654"/>
                </a:solidFill>
                <a:uFill>
                  <a:solidFill>
                    <a:srgbClr val="123654"/>
                  </a:solidFill>
                </a:uFill>
                <a:latin typeface="Tahoma"/>
                <a:cs typeface="Tahoma"/>
              </a:rPr>
              <a:t>Data:</a:t>
            </a:r>
            <a:r>
              <a:rPr sz="1700" b="1" spc="-30" dirty="0">
                <a:solidFill>
                  <a:srgbClr val="123654"/>
                </a:solidFill>
                <a:latin typeface="Tahoma"/>
                <a:cs typeface="Tahoma"/>
              </a:rPr>
              <a:t> </a:t>
            </a:r>
            <a:r>
              <a:rPr sz="1700" b="1" spc="55" dirty="0">
                <a:solidFill>
                  <a:srgbClr val="123654"/>
                </a:solidFill>
                <a:latin typeface="Tahoma"/>
                <a:cs typeface="Tahoma"/>
              </a:rPr>
              <a:t>The</a:t>
            </a:r>
            <a:r>
              <a:rPr sz="1700" b="1" spc="-20" dirty="0">
                <a:solidFill>
                  <a:srgbClr val="123654"/>
                </a:solidFill>
                <a:latin typeface="Tahoma"/>
                <a:cs typeface="Tahoma"/>
              </a:rPr>
              <a:t> </a:t>
            </a:r>
            <a:r>
              <a:rPr sz="1700" b="1" spc="50" dirty="0">
                <a:solidFill>
                  <a:srgbClr val="123654"/>
                </a:solidFill>
                <a:latin typeface="Tahoma"/>
                <a:cs typeface="Tahoma"/>
              </a:rPr>
              <a:t>data</a:t>
            </a:r>
            <a:r>
              <a:rPr sz="1700" b="1" spc="-15" dirty="0">
                <a:solidFill>
                  <a:srgbClr val="123654"/>
                </a:solidFill>
                <a:latin typeface="Tahoma"/>
                <a:cs typeface="Tahoma"/>
              </a:rPr>
              <a:t> </a:t>
            </a:r>
            <a:r>
              <a:rPr sz="1700" b="1" spc="30" dirty="0">
                <a:solidFill>
                  <a:srgbClr val="123654"/>
                </a:solidFill>
                <a:latin typeface="Tahoma"/>
                <a:cs typeface="Tahoma"/>
              </a:rPr>
              <a:t>was</a:t>
            </a:r>
            <a:r>
              <a:rPr sz="1700" b="1" spc="-20" dirty="0">
                <a:solidFill>
                  <a:srgbClr val="123654"/>
                </a:solidFill>
                <a:latin typeface="Tahoma"/>
                <a:cs typeface="Tahoma"/>
              </a:rPr>
              <a:t> </a:t>
            </a:r>
            <a:r>
              <a:rPr sz="1700" b="1" spc="80" dirty="0">
                <a:solidFill>
                  <a:srgbClr val="123654"/>
                </a:solidFill>
                <a:latin typeface="Tahoma"/>
                <a:cs typeface="Tahoma"/>
              </a:rPr>
              <a:t>checked</a:t>
            </a:r>
            <a:r>
              <a:rPr sz="1700" b="1" spc="-20" dirty="0">
                <a:solidFill>
                  <a:srgbClr val="123654"/>
                </a:solidFill>
                <a:latin typeface="Tahoma"/>
                <a:cs typeface="Tahoma"/>
              </a:rPr>
              <a:t> </a:t>
            </a:r>
            <a:r>
              <a:rPr sz="1700" b="1" spc="15" dirty="0">
                <a:solidFill>
                  <a:srgbClr val="123654"/>
                </a:solidFill>
                <a:latin typeface="Tahoma"/>
                <a:cs typeface="Tahoma"/>
              </a:rPr>
              <a:t>for</a:t>
            </a:r>
            <a:r>
              <a:rPr sz="1700" b="1" spc="-20" dirty="0">
                <a:solidFill>
                  <a:srgbClr val="123654"/>
                </a:solidFill>
                <a:latin typeface="Tahoma"/>
                <a:cs typeface="Tahoma"/>
              </a:rPr>
              <a:t> </a:t>
            </a:r>
            <a:r>
              <a:rPr sz="1700" b="1" spc="40" dirty="0">
                <a:solidFill>
                  <a:srgbClr val="123654"/>
                </a:solidFill>
                <a:latin typeface="Tahoma"/>
                <a:cs typeface="Tahoma"/>
              </a:rPr>
              <a:t>null</a:t>
            </a:r>
            <a:r>
              <a:rPr sz="1700" b="1" spc="-20" dirty="0">
                <a:solidFill>
                  <a:srgbClr val="123654"/>
                </a:solidFill>
                <a:latin typeface="Tahoma"/>
                <a:cs typeface="Tahoma"/>
              </a:rPr>
              <a:t> </a:t>
            </a:r>
            <a:r>
              <a:rPr sz="1700" b="1" spc="15" dirty="0">
                <a:solidFill>
                  <a:srgbClr val="123654"/>
                </a:solidFill>
                <a:latin typeface="Tahoma"/>
                <a:cs typeface="Tahoma"/>
              </a:rPr>
              <a:t>values,</a:t>
            </a:r>
            <a:r>
              <a:rPr sz="1700" b="1" spc="-15" dirty="0">
                <a:solidFill>
                  <a:srgbClr val="123654"/>
                </a:solidFill>
                <a:latin typeface="Tahoma"/>
                <a:cs typeface="Tahoma"/>
              </a:rPr>
              <a:t> </a:t>
            </a:r>
            <a:r>
              <a:rPr sz="1700" b="1" spc="45" dirty="0">
                <a:solidFill>
                  <a:srgbClr val="123654"/>
                </a:solidFill>
                <a:latin typeface="Tahoma"/>
                <a:cs typeface="Tahoma"/>
              </a:rPr>
              <a:t>categorical </a:t>
            </a:r>
            <a:r>
              <a:rPr sz="1700" b="1" spc="-484" dirty="0">
                <a:solidFill>
                  <a:srgbClr val="123654"/>
                </a:solidFill>
                <a:latin typeface="Tahoma"/>
                <a:cs typeface="Tahoma"/>
              </a:rPr>
              <a:t> </a:t>
            </a:r>
            <a:r>
              <a:rPr sz="1700" b="1" spc="30" dirty="0">
                <a:solidFill>
                  <a:srgbClr val="123654"/>
                </a:solidFill>
                <a:latin typeface="Tahoma"/>
                <a:cs typeface="Tahoma"/>
              </a:rPr>
              <a:t>values</a:t>
            </a:r>
            <a:r>
              <a:rPr sz="1700" b="1" spc="-25" dirty="0">
                <a:solidFill>
                  <a:srgbClr val="123654"/>
                </a:solidFill>
                <a:latin typeface="Tahoma"/>
                <a:cs typeface="Tahoma"/>
              </a:rPr>
              <a:t> </a:t>
            </a:r>
            <a:r>
              <a:rPr sz="1700" b="1" spc="75" dirty="0">
                <a:solidFill>
                  <a:srgbClr val="123654"/>
                </a:solidFill>
                <a:latin typeface="Tahoma"/>
                <a:cs typeface="Tahoma"/>
              </a:rPr>
              <a:t>and</a:t>
            </a:r>
            <a:r>
              <a:rPr sz="1700" b="1" spc="-20" dirty="0">
                <a:solidFill>
                  <a:srgbClr val="123654"/>
                </a:solidFill>
                <a:latin typeface="Tahoma"/>
                <a:cs typeface="Tahoma"/>
              </a:rPr>
              <a:t> </a:t>
            </a:r>
            <a:r>
              <a:rPr sz="1700" b="1" spc="45" dirty="0">
                <a:solidFill>
                  <a:srgbClr val="123654"/>
                </a:solidFill>
                <a:latin typeface="Tahoma"/>
                <a:cs typeface="Tahoma"/>
              </a:rPr>
              <a:t>primary</a:t>
            </a:r>
            <a:r>
              <a:rPr sz="1700" b="1" spc="-20" dirty="0">
                <a:solidFill>
                  <a:srgbClr val="123654"/>
                </a:solidFill>
                <a:latin typeface="Tahoma"/>
                <a:cs typeface="Tahoma"/>
              </a:rPr>
              <a:t> </a:t>
            </a:r>
            <a:r>
              <a:rPr sz="1700" b="1" spc="55" dirty="0">
                <a:solidFill>
                  <a:srgbClr val="123654"/>
                </a:solidFill>
                <a:latin typeface="Tahoma"/>
                <a:cs typeface="Tahoma"/>
              </a:rPr>
              <a:t>inspection</a:t>
            </a:r>
            <a:r>
              <a:rPr sz="1700" b="1" spc="-20" dirty="0">
                <a:solidFill>
                  <a:srgbClr val="123654"/>
                </a:solidFill>
                <a:latin typeface="Tahoma"/>
                <a:cs typeface="Tahoma"/>
              </a:rPr>
              <a:t> </a:t>
            </a:r>
            <a:r>
              <a:rPr sz="1700" b="1" spc="35" dirty="0">
                <a:solidFill>
                  <a:srgbClr val="123654"/>
                </a:solidFill>
                <a:latin typeface="Tahoma"/>
                <a:cs typeface="Tahoma"/>
              </a:rPr>
              <a:t>was</a:t>
            </a:r>
            <a:r>
              <a:rPr sz="1700" b="1" spc="-20" dirty="0">
                <a:solidFill>
                  <a:srgbClr val="123654"/>
                </a:solidFill>
                <a:latin typeface="Tahoma"/>
                <a:cs typeface="Tahoma"/>
              </a:rPr>
              <a:t> </a:t>
            </a:r>
            <a:r>
              <a:rPr sz="1700" b="1" spc="45" dirty="0">
                <a:solidFill>
                  <a:srgbClr val="123654"/>
                </a:solidFill>
                <a:latin typeface="Tahoma"/>
                <a:cs typeface="Tahoma"/>
              </a:rPr>
              <a:t>performed.</a:t>
            </a:r>
            <a:endParaRPr sz="1700" dirty="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har char="●"/>
            </a:pPr>
            <a:endParaRPr sz="1900" dirty="0">
              <a:latin typeface="Tahoma"/>
              <a:cs typeface="Tahoma"/>
            </a:endParaRPr>
          </a:p>
          <a:p>
            <a:pPr marL="561340" marR="5080" lvl="1" indent="-359410">
              <a:lnSpc>
                <a:spcPct val="114999"/>
              </a:lnSpc>
              <a:buFont typeface="Arial"/>
              <a:buChar char="●"/>
              <a:tabLst>
                <a:tab pos="561340" algn="l"/>
                <a:tab pos="561975" algn="l"/>
              </a:tabLst>
            </a:pPr>
            <a:r>
              <a:rPr sz="1700" b="1" u="heavy" spc="40" dirty="0">
                <a:solidFill>
                  <a:srgbClr val="123654"/>
                </a:solidFill>
                <a:uFill>
                  <a:solidFill>
                    <a:srgbClr val="123654"/>
                  </a:solidFill>
                </a:uFill>
                <a:latin typeface="Tahoma"/>
                <a:cs typeface="Tahoma"/>
              </a:rPr>
              <a:t>Feature</a:t>
            </a:r>
            <a:r>
              <a:rPr sz="1700" b="1" u="heavy" spc="-10" dirty="0">
                <a:solidFill>
                  <a:srgbClr val="123654"/>
                </a:solidFill>
                <a:uFill>
                  <a:solidFill>
                    <a:srgbClr val="123654"/>
                  </a:solidFill>
                </a:uFill>
                <a:latin typeface="Tahoma"/>
                <a:cs typeface="Tahoma"/>
              </a:rPr>
              <a:t> </a:t>
            </a:r>
            <a:r>
              <a:rPr sz="1700" b="1" u="heavy" spc="20" dirty="0">
                <a:solidFill>
                  <a:srgbClr val="123654"/>
                </a:solidFill>
                <a:uFill>
                  <a:solidFill>
                    <a:srgbClr val="123654"/>
                  </a:solidFill>
                </a:uFill>
                <a:latin typeface="Tahoma"/>
                <a:cs typeface="Tahoma"/>
              </a:rPr>
              <a:t>Selection:</a:t>
            </a:r>
            <a:r>
              <a:rPr sz="1700" b="1" spc="-10" dirty="0">
                <a:solidFill>
                  <a:srgbClr val="123654"/>
                </a:solidFill>
                <a:latin typeface="Tahoma"/>
                <a:cs typeface="Tahoma"/>
              </a:rPr>
              <a:t> </a:t>
            </a:r>
            <a:r>
              <a:rPr sz="1700" b="1" spc="50" dirty="0">
                <a:solidFill>
                  <a:srgbClr val="123654"/>
                </a:solidFill>
                <a:latin typeface="Tahoma"/>
                <a:cs typeface="Tahoma"/>
              </a:rPr>
              <a:t>Techniques</a:t>
            </a:r>
            <a:r>
              <a:rPr sz="1700" b="1" spc="-10" dirty="0">
                <a:solidFill>
                  <a:srgbClr val="123654"/>
                </a:solidFill>
                <a:latin typeface="Tahoma"/>
                <a:cs typeface="Tahoma"/>
              </a:rPr>
              <a:t> </a:t>
            </a:r>
            <a:r>
              <a:rPr sz="1700" b="1" spc="70" dirty="0">
                <a:solidFill>
                  <a:srgbClr val="123654"/>
                </a:solidFill>
                <a:latin typeface="Tahoma"/>
                <a:cs typeface="Tahoma"/>
              </a:rPr>
              <a:t>such</a:t>
            </a:r>
            <a:r>
              <a:rPr sz="1700" b="1" spc="-10" dirty="0">
                <a:solidFill>
                  <a:srgbClr val="123654"/>
                </a:solidFill>
                <a:latin typeface="Tahoma"/>
                <a:cs typeface="Tahoma"/>
              </a:rPr>
              <a:t> </a:t>
            </a:r>
            <a:r>
              <a:rPr sz="1700" b="1" spc="25" dirty="0">
                <a:solidFill>
                  <a:srgbClr val="123654"/>
                </a:solidFill>
                <a:latin typeface="Tahoma"/>
                <a:cs typeface="Tahoma"/>
              </a:rPr>
              <a:t>as</a:t>
            </a:r>
            <a:r>
              <a:rPr sz="1700" b="1" spc="-10" dirty="0">
                <a:solidFill>
                  <a:srgbClr val="123654"/>
                </a:solidFill>
                <a:latin typeface="Tahoma"/>
                <a:cs typeface="Tahoma"/>
              </a:rPr>
              <a:t> </a:t>
            </a:r>
            <a:r>
              <a:rPr sz="1700" b="1" spc="-45" dirty="0">
                <a:solidFill>
                  <a:srgbClr val="123654"/>
                </a:solidFill>
                <a:latin typeface="Tahoma"/>
                <a:cs typeface="Tahoma"/>
              </a:rPr>
              <a:t>VIF,</a:t>
            </a:r>
            <a:r>
              <a:rPr sz="1700" b="1" spc="-10" dirty="0">
                <a:solidFill>
                  <a:srgbClr val="123654"/>
                </a:solidFill>
                <a:latin typeface="Tahoma"/>
                <a:cs typeface="Tahoma"/>
              </a:rPr>
              <a:t> </a:t>
            </a:r>
            <a:r>
              <a:rPr sz="1700" b="1" spc="10" dirty="0">
                <a:solidFill>
                  <a:srgbClr val="123654"/>
                </a:solidFill>
                <a:latin typeface="Tahoma"/>
                <a:cs typeface="Tahoma"/>
              </a:rPr>
              <a:t>p-value,</a:t>
            </a:r>
            <a:r>
              <a:rPr sz="1700" b="1" spc="-10" dirty="0">
                <a:solidFill>
                  <a:srgbClr val="123654"/>
                </a:solidFill>
                <a:latin typeface="Tahoma"/>
                <a:cs typeface="Tahoma"/>
              </a:rPr>
              <a:t> </a:t>
            </a:r>
            <a:r>
              <a:rPr sz="1700" b="1" spc="-160" dirty="0">
                <a:solidFill>
                  <a:srgbClr val="123654"/>
                </a:solidFill>
                <a:latin typeface="Tahoma"/>
                <a:cs typeface="Tahoma"/>
              </a:rPr>
              <a:t>L-1</a:t>
            </a:r>
            <a:r>
              <a:rPr sz="1700" b="1" spc="-30" dirty="0">
                <a:solidFill>
                  <a:srgbClr val="123654"/>
                </a:solidFill>
                <a:latin typeface="Tahoma"/>
                <a:cs typeface="Tahoma"/>
              </a:rPr>
              <a:t> </a:t>
            </a:r>
            <a:r>
              <a:rPr sz="1700" b="1" spc="35" dirty="0">
                <a:solidFill>
                  <a:srgbClr val="123654"/>
                </a:solidFill>
                <a:latin typeface="Tahoma"/>
                <a:cs typeface="Tahoma"/>
              </a:rPr>
              <a:t>Regularization </a:t>
            </a:r>
            <a:r>
              <a:rPr sz="1700" b="1" spc="-484" dirty="0">
                <a:solidFill>
                  <a:srgbClr val="123654"/>
                </a:solidFill>
                <a:latin typeface="Tahoma"/>
                <a:cs typeface="Tahoma"/>
              </a:rPr>
              <a:t> </a:t>
            </a:r>
            <a:r>
              <a:rPr sz="1700" b="1" spc="75" dirty="0">
                <a:solidFill>
                  <a:srgbClr val="123654"/>
                </a:solidFill>
                <a:latin typeface="Tahoma"/>
                <a:cs typeface="Tahoma"/>
              </a:rPr>
              <a:t>and</a:t>
            </a:r>
            <a:r>
              <a:rPr sz="1700" b="1" spc="-20" dirty="0">
                <a:solidFill>
                  <a:srgbClr val="123654"/>
                </a:solidFill>
                <a:latin typeface="Tahoma"/>
                <a:cs typeface="Tahoma"/>
              </a:rPr>
              <a:t> </a:t>
            </a:r>
            <a:r>
              <a:rPr sz="1700" b="1" spc="20" dirty="0">
                <a:solidFill>
                  <a:srgbClr val="123654"/>
                </a:solidFill>
                <a:latin typeface="Tahoma"/>
                <a:cs typeface="Tahoma"/>
              </a:rPr>
              <a:t>Information</a:t>
            </a:r>
            <a:r>
              <a:rPr sz="1700" b="1" spc="-20" dirty="0">
                <a:solidFill>
                  <a:srgbClr val="123654"/>
                </a:solidFill>
                <a:latin typeface="Tahoma"/>
                <a:cs typeface="Tahoma"/>
              </a:rPr>
              <a:t> </a:t>
            </a:r>
            <a:r>
              <a:rPr sz="1700" b="1" spc="40" dirty="0">
                <a:solidFill>
                  <a:srgbClr val="123654"/>
                </a:solidFill>
                <a:latin typeface="Tahoma"/>
                <a:cs typeface="Tahoma"/>
              </a:rPr>
              <a:t>Gain</a:t>
            </a:r>
            <a:r>
              <a:rPr sz="1700" b="1" spc="-20" dirty="0">
                <a:solidFill>
                  <a:srgbClr val="123654"/>
                </a:solidFill>
                <a:latin typeface="Tahoma"/>
                <a:cs typeface="Tahoma"/>
              </a:rPr>
              <a:t> </a:t>
            </a:r>
            <a:r>
              <a:rPr sz="1700" b="1" spc="35" dirty="0">
                <a:solidFill>
                  <a:srgbClr val="123654"/>
                </a:solidFill>
                <a:latin typeface="Tahoma"/>
                <a:cs typeface="Tahoma"/>
              </a:rPr>
              <a:t>were</a:t>
            </a:r>
            <a:r>
              <a:rPr sz="1700" b="1" spc="-20" dirty="0">
                <a:solidFill>
                  <a:srgbClr val="123654"/>
                </a:solidFill>
                <a:latin typeface="Tahoma"/>
                <a:cs typeface="Tahoma"/>
              </a:rPr>
              <a:t> </a:t>
            </a:r>
            <a:r>
              <a:rPr sz="1700" b="1" spc="60" dirty="0">
                <a:solidFill>
                  <a:srgbClr val="123654"/>
                </a:solidFill>
                <a:latin typeface="Tahoma"/>
                <a:cs typeface="Tahoma"/>
              </a:rPr>
              <a:t>performed</a:t>
            </a:r>
            <a:r>
              <a:rPr sz="1700" b="1" spc="-20" dirty="0">
                <a:solidFill>
                  <a:srgbClr val="123654"/>
                </a:solidFill>
                <a:latin typeface="Tahoma"/>
                <a:cs typeface="Tahoma"/>
              </a:rPr>
              <a:t> </a:t>
            </a:r>
            <a:r>
              <a:rPr sz="1700" b="1" spc="30" dirty="0">
                <a:solidFill>
                  <a:srgbClr val="123654"/>
                </a:solidFill>
                <a:latin typeface="Tahoma"/>
                <a:cs typeface="Tahoma"/>
              </a:rPr>
              <a:t>to</a:t>
            </a:r>
            <a:r>
              <a:rPr sz="1700" b="1" spc="-20" dirty="0">
                <a:solidFill>
                  <a:srgbClr val="123654"/>
                </a:solidFill>
                <a:latin typeface="Tahoma"/>
                <a:cs typeface="Tahoma"/>
              </a:rPr>
              <a:t> </a:t>
            </a:r>
            <a:r>
              <a:rPr sz="1700" b="1" spc="50" dirty="0">
                <a:solidFill>
                  <a:srgbClr val="123654"/>
                </a:solidFill>
                <a:latin typeface="Tahoma"/>
                <a:cs typeface="Tahoma"/>
              </a:rPr>
              <a:t>select</a:t>
            </a:r>
            <a:r>
              <a:rPr sz="1700" b="1" spc="-20" dirty="0">
                <a:solidFill>
                  <a:srgbClr val="123654"/>
                </a:solidFill>
                <a:latin typeface="Tahoma"/>
                <a:cs typeface="Tahoma"/>
              </a:rPr>
              <a:t> </a:t>
            </a:r>
            <a:r>
              <a:rPr sz="1700" b="1" spc="55" dirty="0">
                <a:solidFill>
                  <a:srgbClr val="123654"/>
                </a:solidFill>
                <a:latin typeface="Tahoma"/>
                <a:cs typeface="Tahoma"/>
              </a:rPr>
              <a:t>important</a:t>
            </a:r>
            <a:r>
              <a:rPr sz="1700" b="1" spc="-20" dirty="0">
                <a:solidFill>
                  <a:srgbClr val="123654"/>
                </a:solidFill>
                <a:latin typeface="Tahoma"/>
                <a:cs typeface="Tahoma"/>
              </a:rPr>
              <a:t> </a:t>
            </a:r>
            <a:r>
              <a:rPr sz="1700" b="1" spc="15" dirty="0">
                <a:solidFill>
                  <a:srgbClr val="123654"/>
                </a:solidFill>
                <a:latin typeface="Tahoma"/>
                <a:cs typeface="Tahoma"/>
              </a:rPr>
              <a:t>features.</a:t>
            </a:r>
            <a:endParaRPr sz="1700" dirty="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har char="●"/>
            </a:pPr>
            <a:endParaRPr sz="1900" dirty="0">
              <a:latin typeface="Tahoma"/>
              <a:cs typeface="Tahoma"/>
            </a:endParaRPr>
          </a:p>
          <a:p>
            <a:pPr marL="561340" marR="167640" lvl="1" indent="-359410">
              <a:lnSpc>
                <a:spcPct val="114999"/>
              </a:lnSpc>
              <a:buFont typeface="Arial"/>
              <a:buChar char="●"/>
              <a:tabLst>
                <a:tab pos="561340" algn="l"/>
                <a:tab pos="561975" algn="l"/>
              </a:tabLst>
            </a:pPr>
            <a:r>
              <a:rPr sz="1700" b="1" u="heavy" spc="40" dirty="0">
                <a:solidFill>
                  <a:srgbClr val="123654"/>
                </a:solidFill>
                <a:uFill>
                  <a:solidFill>
                    <a:srgbClr val="123654"/>
                  </a:solidFill>
                </a:uFill>
                <a:latin typeface="Tahoma"/>
                <a:cs typeface="Tahoma"/>
              </a:rPr>
              <a:t>EDA:</a:t>
            </a:r>
            <a:r>
              <a:rPr sz="1700" b="1" spc="-20" dirty="0">
                <a:solidFill>
                  <a:srgbClr val="123654"/>
                </a:solidFill>
                <a:latin typeface="Tahoma"/>
                <a:cs typeface="Tahoma"/>
              </a:rPr>
              <a:t> </a:t>
            </a:r>
            <a:r>
              <a:rPr sz="1700" b="1" spc="30" dirty="0">
                <a:solidFill>
                  <a:srgbClr val="123654"/>
                </a:solidFill>
                <a:latin typeface="Tahoma"/>
                <a:cs typeface="Tahoma"/>
              </a:rPr>
              <a:t>Exploratory</a:t>
            </a:r>
            <a:r>
              <a:rPr sz="1700" b="1" spc="-15" dirty="0">
                <a:solidFill>
                  <a:srgbClr val="123654"/>
                </a:solidFill>
                <a:latin typeface="Tahoma"/>
                <a:cs typeface="Tahoma"/>
              </a:rPr>
              <a:t> </a:t>
            </a:r>
            <a:r>
              <a:rPr sz="1700" b="1" spc="25" dirty="0">
                <a:solidFill>
                  <a:srgbClr val="123654"/>
                </a:solidFill>
                <a:latin typeface="Tahoma"/>
                <a:cs typeface="Tahoma"/>
              </a:rPr>
              <a:t>analysis</a:t>
            </a:r>
            <a:r>
              <a:rPr sz="1700" b="1" spc="-15" dirty="0">
                <a:solidFill>
                  <a:srgbClr val="123654"/>
                </a:solidFill>
                <a:latin typeface="Tahoma"/>
                <a:cs typeface="Tahoma"/>
              </a:rPr>
              <a:t> </a:t>
            </a:r>
            <a:r>
              <a:rPr sz="1700" b="1" spc="35" dirty="0">
                <a:solidFill>
                  <a:srgbClr val="123654"/>
                </a:solidFill>
                <a:latin typeface="Tahoma"/>
                <a:cs typeface="Tahoma"/>
              </a:rPr>
              <a:t>was</a:t>
            </a:r>
            <a:r>
              <a:rPr sz="1700" b="1" spc="-15" dirty="0">
                <a:solidFill>
                  <a:srgbClr val="123654"/>
                </a:solidFill>
                <a:latin typeface="Tahoma"/>
                <a:cs typeface="Tahoma"/>
              </a:rPr>
              <a:t> </a:t>
            </a:r>
            <a:r>
              <a:rPr sz="1700" b="1" spc="60" dirty="0">
                <a:solidFill>
                  <a:srgbClr val="123654"/>
                </a:solidFill>
                <a:latin typeface="Tahoma"/>
                <a:cs typeface="Tahoma"/>
              </a:rPr>
              <a:t>performed</a:t>
            </a:r>
            <a:r>
              <a:rPr sz="1700" b="1" spc="-15" dirty="0">
                <a:solidFill>
                  <a:srgbClr val="123654"/>
                </a:solidFill>
                <a:latin typeface="Tahoma"/>
                <a:cs typeface="Tahoma"/>
              </a:rPr>
              <a:t> </a:t>
            </a:r>
            <a:r>
              <a:rPr sz="1700" b="1" spc="30" dirty="0">
                <a:solidFill>
                  <a:srgbClr val="123654"/>
                </a:solidFill>
                <a:latin typeface="Tahoma"/>
                <a:cs typeface="Tahoma"/>
              </a:rPr>
              <a:t>to</a:t>
            </a:r>
            <a:r>
              <a:rPr sz="1700" b="1" spc="-15" dirty="0">
                <a:solidFill>
                  <a:srgbClr val="123654"/>
                </a:solidFill>
                <a:latin typeface="Tahoma"/>
                <a:cs typeface="Tahoma"/>
              </a:rPr>
              <a:t> </a:t>
            </a:r>
            <a:r>
              <a:rPr sz="1700" b="1" spc="25" dirty="0">
                <a:solidFill>
                  <a:srgbClr val="123654"/>
                </a:solidFill>
                <a:latin typeface="Tahoma"/>
                <a:cs typeface="Tahoma"/>
              </a:rPr>
              <a:t>review</a:t>
            </a:r>
            <a:r>
              <a:rPr sz="1700" b="1" spc="-15" dirty="0">
                <a:solidFill>
                  <a:srgbClr val="123654"/>
                </a:solidFill>
                <a:latin typeface="Tahoma"/>
                <a:cs typeface="Tahoma"/>
              </a:rPr>
              <a:t> </a:t>
            </a:r>
            <a:r>
              <a:rPr sz="1700" b="1" spc="60" dirty="0">
                <a:solidFill>
                  <a:srgbClr val="123654"/>
                </a:solidFill>
                <a:latin typeface="Tahoma"/>
                <a:cs typeface="Tahoma"/>
              </a:rPr>
              <a:t>the</a:t>
            </a:r>
            <a:r>
              <a:rPr sz="1700" b="1" spc="-15" dirty="0">
                <a:solidFill>
                  <a:srgbClr val="123654"/>
                </a:solidFill>
                <a:latin typeface="Tahoma"/>
                <a:cs typeface="Tahoma"/>
              </a:rPr>
              <a:t> </a:t>
            </a:r>
            <a:r>
              <a:rPr sz="1700" b="1" spc="50" dirty="0">
                <a:solidFill>
                  <a:srgbClr val="123654"/>
                </a:solidFill>
                <a:latin typeface="Tahoma"/>
                <a:cs typeface="Tahoma"/>
              </a:rPr>
              <a:t>skewness</a:t>
            </a:r>
            <a:r>
              <a:rPr sz="1700" b="1" spc="-20" dirty="0">
                <a:solidFill>
                  <a:srgbClr val="123654"/>
                </a:solidFill>
                <a:latin typeface="Tahoma"/>
                <a:cs typeface="Tahoma"/>
              </a:rPr>
              <a:t> </a:t>
            </a:r>
            <a:r>
              <a:rPr sz="1700" b="1" spc="40" dirty="0">
                <a:solidFill>
                  <a:srgbClr val="123654"/>
                </a:solidFill>
                <a:latin typeface="Tahoma"/>
                <a:cs typeface="Tahoma"/>
              </a:rPr>
              <a:t>in </a:t>
            </a:r>
            <a:r>
              <a:rPr sz="1700" b="1" spc="-480" dirty="0">
                <a:solidFill>
                  <a:srgbClr val="123654"/>
                </a:solidFill>
                <a:latin typeface="Tahoma"/>
                <a:cs typeface="Tahoma"/>
              </a:rPr>
              <a:t> </a:t>
            </a:r>
            <a:r>
              <a:rPr sz="1700" b="1" spc="60" dirty="0">
                <a:solidFill>
                  <a:srgbClr val="123654"/>
                </a:solidFill>
                <a:latin typeface="Tahoma"/>
                <a:cs typeface="Tahoma"/>
              </a:rPr>
              <a:t>the</a:t>
            </a:r>
            <a:r>
              <a:rPr sz="1700" b="1" spc="-25" dirty="0">
                <a:solidFill>
                  <a:srgbClr val="123654"/>
                </a:solidFill>
                <a:latin typeface="Tahoma"/>
                <a:cs typeface="Tahoma"/>
              </a:rPr>
              <a:t> </a:t>
            </a:r>
            <a:r>
              <a:rPr sz="1700" b="1" spc="20" dirty="0">
                <a:solidFill>
                  <a:srgbClr val="123654"/>
                </a:solidFill>
                <a:latin typeface="Tahoma"/>
                <a:cs typeface="Tahoma"/>
              </a:rPr>
              <a:t>data,</a:t>
            </a:r>
            <a:r>
              <a:rPr sz="1700" b="1" spc="-20" dirty="0">
                <a:solidFill>
                  <a:srgbClr val="123654"/>
                </a:solidFill>
                <a:latin typeface="Tahoma"/>
                <a:cs typeface="Tahoma"/>
              </a:rPr>
              <a:t> </a:t>
            </a:r>
            <a:r>
              <a:rPr sz="1700" b="1" spc="30" dirty="0">
                <a:solidFill>
                  <a:srgbClr val="123654"/>
                </a:solidFill>
                <a:latin typeface="Tahoma"/>
                <a:cs typeface="Tahoma"/>
              </a:rPr>
              <a:t>outliers</a:t>
            </a:r>
            <a:r>
              <a:rPr sz="1700" b="1" spc="-20" dirty="0">
                <a:solidFill>
                  <a:srgbClr val="123654"/>
                </a:solidFill>
                <a:latin typeface="Tahoma"/>
                <a:cs typeface="Tahoma"/>
              </a:rPr>
              <a:t> </a:t>
            </a:r>
            <a:r>
              <a:rPr sz="1700" b="1" spc="75" dirty="0">
                <a:solidFill>
                  <a:srgbClr val="123654"/>
                </a:solidFill>
                <a:latin typeface="Tahoma"/>
                <a:cs typeface="Tahoma"/>
              </a:rPr>
              <a:t>and</a:t>
            </a:r>
            <a:r>
              <a:rPr sz="1700" b="1" spc="-20" dirty="0">
                <a:solidFill>
                  <a:srgbClr val="123654"/>
                </a:solidFill>
                <a:latin typeface="Tahoma"/>
                <a:cs typeface="Tahoma"/>
              </a:rPr>
              <a:t> </a:t>
            </a:r>
            <a:r>
              <a:rPr sz="1700" b="1" spc="35" dirty="0">
                <a:solidFill>
                  <a:srgbClr val="123654"/>
                </a:solidFill>
                <a:latin typeface="Tahoma"/>
                <a:cs typeface="Tahoma"/>
              </a:rPr>
              <a:t>correlation</a:t>
            </a:r>
            <a:r>
              <a:rPr sz="1700" b="1" spc="-20" dirty="0">
                <a:solidFill>
                  <a:srgbClr val="123654"/>
                </a:solidFill>
                <a:latin typeface="Tahoma"/>
                <a:cs typeface="Tahoma"/>
              </a:rPr>
              <a:t> </a:t>
            </a:r>
            <a:r>
              <a:rPr sz="1700" b="1" spc="20" dirty="0">
                <a:solidFill>
                  <a:srgbClr val="123654"/>
                </a:solidFill>
                <a:latin typeface="Tahoma"/>
                <a:cs typeface="Tahoma"/>
              </a:rPr>
              <a:t>patterns.</a:t>
            </a:r>
            <a:endParaRPr sz="1700" dirty="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har char="●"/>
            </a:pPr>
            <a:endParaRPr sz="1900" dirty="0">
              <a:latin typeface="Tahoma"/>
              <a:cs typeface="Tahoma"/>
            </a:endParaRPr>
          </a:p>
          <a:p>
            <a:pPr marL="561340" marR="919480" lvl="1" indent="-359410">
              <a:lnSpc>
                <a:spcPct val="114999"/>
              </a:lnSpc>
              <a:buFont typeface="Arial"/>
              <a:buChar char="●"/>
              <a:tabLst>
                <a:tab pos="561340" algn="l"/>
                <a:tab pos="561975" algn="l"/>
              </a:tabLst>
            </a:pPr>
            <a:r>
              <a:rPr sz="1700" b="1" u="heavy" spc="65" dirty="0">
                <a:solidFill>
                  <a:srgbClr val="123654"/>
                </a:solidFill>
                <a:uFill>
                  <a:solidFill>
                    <a:srgbClr val="123654"/>
                  </a:solidFill>
                </a:uFill>
                <a:latin typeface="Tahoma"/>
                <a:cs typeface="Tahoma"/>
              </a:rPr>
              <a:t>Model </a:t>
            </a:r>
            <a:r>
              <a:rPr sz="1700" b="1" u="heavy" spc="10" dirty="0">
                <a:solidFill>
                  <a:srgbClr val="123654"/>
                </a:solidFill>
                <a:uFill>
                  <a:solidFill>
                    <a:srgbClr val="123654"/>
                  </a:solidFill>
                </a:uFill>
                <a:latin typeface="Tahoma"/>
                <a:cs typeface="Tahoma"/>
              </a:rPr>
              <a:t>Testing:</a:t>
            </a:r>
            <a:r>
              <a:rPr sz="1700" b="1" spc="10" dirty="0">
                <a:solidFill>
                  <a:srgbClr val="123654"/>
                </a:solidFill>
                <a:latin typeface="Tahoma"/>
                <a:cs typeface="Tahoma"/>
              </a:rPr>
              <a:t> </a:t>
            </a:r>
            <a:r>
              <a:rPr sz="1700" b="1" spc="60" dirty="0">
                <a:solidFill>
                  <a:srgbClr val="123654"/>
                </a:solidFill>
                <a:latin typeface="Tahoma"/>
                <a:cs typeface="Tahoma"/>
              </a:rPr>
              <a:t>Combination </a:t>
            </a:r>
            <a:r>
              <a:rPr sz="1700" b="1" spc="35" dirty="0">
                <a:solidFill>
                  <a:srgbClr val="123654"/>
                </a:solidFill>
                <a:latin typeface="Tahoma"/>
                <a:cs typeface="Tahoma"/>
              </a:rPr>
              <a:t>of different </a:t>
            </a:r>
            <a:r>
              <a:rPr sz="1700" b="1" spc="70" dirty="0">
                <a:solidFill>
                  <a:srgbClr val="123654"/>
                </a:solidFill>
                <a:latin typeface="Tahoma"/>
                <a:cs typeface="Tahoma"/>
              </a:rPr>
              <a:t>models </a:t>
            </a:r>
            <a:r>
              <a:rPr sz="1700" b="1" spc="75" dirty="0">
                <a:solidFill>
                  <a:srgbClr val="123654"/>
                </a:solidFill>
                <a:latin typeface="Tahoma"/>
                <a:cs typeface="Tahoma"/>
              </a:rPr>
              <a:t>and </a:t>
            </a:r>
            <a:r>
              <a:rPr sz="1700" b="1" spc="30" dirty="0">
                <a:solidFill>
                  <a:srgbClr val="123654"/>
                </a:solidFill>
                <a:latin typeface="Tahoma"/>
                <a:cs typeface="Tahoma"/>
              </a:rPr>
              <a:t>feature </a:t>
            </a:r>
            <a:r>
              <a:rPr sz="1700" b="1" spc="-484" dirty="0">
                <a:solidFill>
                  <a:srgbClr val="123654"/>
                </a:solidFill>
                <a:latin typeface="Tahoma"/>
                <a:cs typeface="Tahoma"/>
              </a:rPr>
              <a:t> </a:t>
            </a:r>
            <a:r>
              <a:rPr sz="1700" b="1" spc="50" dirty="0">
                <a:solidFill>
                  <a:srgbClr val="123654"/>
                </a:solidFill>
                <a:latin typeface="Tahoma"/>
                <a:cs typeface="Tahoma"/>
              </a:rPr>
              <a:t>selection</a:t>
            </a:r>
            <a:r>
              <a:rPr sz="1700" b="1" spc="-20" dirty="0">
                <a:solidFill>
                  <a:srgbClr val="123654"/>
                </a:solidFill>
                <a:latin typeface="Tahoma"/>
                <a:cs typeface="Tahoma"/>
              </a:rPr>
              <a:t> </a:t>
            </a:r>
            <a:r>
              <a:rPr sz="1700" b="1" spc="60" dirty="0">
                <a:solidFill>
                  <a:srgbClr val="123654"/>
                </a:solidFill>
                <a:latin typeface="Tahoma"/>
                <a:cs typeface="Tahoma"/>
              </a:rPr>
              <a:t>techniques</a:t>
            </a:r>
            <a:r>
              <a:rPr sz="1700" b="1" spc="-15" dirty="0">
                <a:solidFill>
                  <a:srgbClr val="123654"/>
                </a:solidFill>
                <a:latin typeface="Tahoma"/>
                <a:cs typeface="Tahoma"/>
              </a:rPr>
              <a:t> </a:t>
            </a:r>
            <a:r>
              <a:rPr sz="1700" b="1" spc="35" dirty="0">
                <a:solidFill>
                  <a:srgbClr val="123654"/>
                </a:solidFill>
                <a:latin typeface="Tahoma"/>
                <a:cs typeface="Tahoma"/>
              </a:rPr>
              <a:t>were</a:t>
            </a:r>
            <a:r>
              <a:rPr sz="1700" b="1" spc="-15" dirty="0">
                <a:solidFill>
                  <a:srgbClr val="123654"/>
                </a:solidFill>
                <a:latin typeface="Tahoma"/>
                <a:cs typeface="Tahoma"/>
              </a:rPr>
              <a:t> </a:t>
            </a:r>
            <a:r>
              <a:rPr sz="1700" b="1" spc="65" dirty="0">
                <a:solidFill>
                  <a:srgbClr val="123654"/>
                </a:solidFill>
                <a:latin typeface="Tahoma"/>
                <a:cs typeface="Tahoma"/>
              </a:rPr>
              <a:t>used</a:t>
            </a:r>
            <a:r>
              <a:rPr sz="1700" b="1" spc="-20" dirty="0">
                <a:solidFill>
                  <a:srgbClr val="123654"/>
                </a:solidFill>
                <a:latin typeface="Tahoma"/>
                <a:cs typeface="Tahoma"/>
              </a:rPr>
              <a:t> </a:t>
            </a:r>
            <a:r>
              <a:rPr sz="1700" b="1" spc="30" dirty="0">
                <a:solidFill>
                  <a:srgbClr val="123654"/>
                </a:solidFill>
                <a:latin typeface="Tahoma"/>
                <a:cs typeface="Tahoma"/>
              </a:rPr>
              <a:t>to</a:t>
            </a:r>
            <a:r>
              <a:rPr sz="1700" b="1" spc="-15" dirty="0">
                <a:solidFill>
                  <a:srgbClr val="123654"/>
                </a:solidFill>
                <a:latin typeface="Tahoma"/>
                <a:cs typeface="Tahoma"/>
              </a:rPr>
              <a:t> </a:t>
            </a:r>
            <a:r>
              <a:rPr sz="1700" b="1" spc="55" dirty="0">
                <a:solidFill>
                  <a:srgbClr val="123654"/>
                </a:solidFill>
                <a:latin typeface="Tahoma"/>
                <a:cs typeface="Tahoma"/>
              </a:rPr>
              <a:t>determine</a:t>
            </a:r>
            <a:r>
              <a:rPr sz="1700" b="1" spc="-15" dirty="0">
                <a:solidFill>
                  <a:srgbClr val="123654"/>
                </a:solidFill>
                <a:latin typeface="Tahoma"/>
                <a:cs typeface="Tahoma"/>
              </a:rPr>
              <a:t> </a:t>
            </a:r>
            <a:r>
              <a:rPr sz="1700" b="1" spc="55" dirty="0">
                <a:solidFill>
                  <a:srgbClr val="123654"/>
                </a:solidFill>
                <a:latin typeface="Tahoma"/>
                <a:cs typeface="Tahoma"/>
              </a:rPr>
              <a:t>optimal</a:t>
            </a:r>
            <a:r>
              <a:rPr sz="1700" b="1" spc="-15" dirty="0">
                <a:solidFill>
                  <a:srgbClr val="123654"/>
                </a:solidFill>
                <a:latin typeface="Tahoma"/>
                <a:cs typeface="Tahoma"/>
              </a:rPr>
              <a:t> </a:t>
            </a:r>
            <a:r>
              <a:rPr sz="1700" b="1" spc="35" dirty="0">
                <a:solidFill>
                  <a:srgbClr val="123654"/>
                </a:solidFill>
                <a:latin typeface="Tahoma"/>
                <a:cs typeface="Tahoma"/>
              </a:rPr>
              <a:t>results</a:t>
            </a:r>
            <a:endParaRPr sz="17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E6F735-9B3E-43CA-A3E1-F6CB44EA3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775" y="-12790"/>
            <a:ext cx="1121761" cy="70110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7549" y="1221574"/>
            <a:ext cx="8388985" cy="1920239"/>
          </a:xfrm>
          <a:custGeom>
            <a:avLst/>
            <a:gdLst/>
            <a:ahLst/>
            <a:cxnLst/>
            <a:rect l="l" t="t" r="r" b="b"/>
            <a:pathLst>
              <a:path w="8388985" h="1920239">
                <a:moveTo>
                  <a:pt x="0" y="0"/>
                </a:moveTo>
                <a:lnTo>
                  <a:pt x="8388899" y="0"/>
                </a:lnTo>
                <a:lnTo>
                  <a:pt x="8388899" y="1919999"/>
                </a:lnTo>
                <a:lnTo>
                  <a:pt x="0" y="19199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3924" y="329410"/>
            <a:ext cx="8382634" cy="2731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100"/>
              </a:spcBef>
              <a:buFont typeface="MS PGothic"/>
              <a:buChar char="➢"/>
              <a:tabLst>
                <a:tab pos="621665" algn="l"/>
                <a:tab pos="622300" algn="l"/>
              </a:tabLst>
            </a:pPr>
            <a:r>
              <a:rPr sz="3000" b="1" spc="90" dirty="0">
                <a:solidFill>
                  <a:srgbClr val="CC0000"/>
                </a:solidFill>
                <a:latin typeface="Tahoma"/>
                <a:cs typeface="Tahoma"/>
              </a:rPr>
              <a:t>Data</a:t>
            </a:r>
            <a:r>
              <a:rPr sz="3000" b="1" spc="-7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3000" b="1" spc="95" dirty="0">
                <a:solidFill>
                  <a:srgbClr val="CC0000"/>
                </a:solidFill>
                <a:latin typeface="Tahoma"/>
                <a:cs typeface="Tahoma"/>
              </a:rPr>
              <a:t>Pipeline</a:t>
            </a:r>
            <a:endParaRPr sz="3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350" dirty="0">
              <a:latin typeface="Tahoma"/>
              <a:cs typeface="Tahoma"/>
            </a:endParaRPr>
          </a:p>
          <a:p>
            <a:pPr marL="636270" marR="5080" indent="-351790">
              <a:lnSpc>
                <a:spcPct val="114999"/>
              </a:lnSpc>
              <a:spcBef>
                <a:spcPts val="5"/>
              </a:spcBef>
              <a:buClr>
                <a:srgbClr val="134F5C"/>
              </a:buClr>
              <a:buFont typeface="Arial"/>
              <a:buChar char="●"/>
              <a:tabLst>
                <a:tab pos="636270" algn="l"/>
                <a:tab pos="636905" algn="l"/>
              </a:tabLst>
            </a:pPr>
            <a:r>
              <a:rPr sz="1600" b="1" spc="50" dirty="0">
                <a:solidFill>
                  <a:srgbClr val="123654"/>
                </a:solidFill>
                <a:latin typeface="Tahoma"/>
                <a:cs typeface="Tahoma"/>
              </a:rPr>
              <a:t>The</a:t>
            </a:r>
            <a:r>
              <a:rPr sz="1600" b="1" spc="-15" dirty="0">
                <a:solidFill>
                  <a:srgbClr val="123654"/>
                </a:solidFill>
                <a:latin typeface="Tahoma"/>
                <a:cs typeface="Tahoma"/>
              </a:rPr>
              <a:t> </a:t>
            </a:r>
            <a:r>
              <a:rPr sz="1600" b="1" spc="45" dirty="0">
                <a:solidFill>
                  <a:srgbClr val="123654"/>
                </a:solidFill>
                <a:latin typeface="Tahoma"/>
                <a:cs typeface="Tahoma"/>
              </a:rPr>
              <a:t>data</a:t>
            </a:r>
            <a:r>
              <a:rPr sz="1600" b="1" spc="-10" dirty="0">
                <a:solidFill>
                  <a:srgbClr val="123654"/>
                </a:solidFill>
                <a:latin typeface="Tahoma"/>
                <a:cs typeface="Tahoma"/>
              </a:rPr>
              <a:t> </a:t>
            </a:r>
            <a:r>
              <a:rPr sz="1600" b="1" spc="35" dirty="0">
                <a:solidFill>
                  <a:srgbClr val="123654"/>
                </a:solidFill>
                <a:latin typeface="Tahoma"/>
                <a:cs typeface="Tahoma"/>
              </a:rPr>
              <a:t>were</a:t>
            </a:r>
            <a:r>
              <a:rPr sz="1600" b="1" spc="-15" dirty="0">
                <a:solidFill>
                  <a:srgbClr val="123654"/>
                </a:solidFill>
                <a:latin typeface="Tahoma"/>
                <a:cs typeface="Tahoma"/>
              </a:rPr>
              <a:t> </a:t>
            </a:r>
            <a:r>
              <a:rPr sz="1600" b="1" spc="50" dirty="0">
                <a:solidFill>
                  <a:srgbClr val="123654"/>
                </a:solidFill>
                <a:latin typeface="Tahoma"/>
                <a:cs typeface="Tahoma"/>
              </a:rPr>
              <a:t>collected</a:t>
            </a:r>
            <a:r>
              <a:rPr sz="1600" b="1" spc="-10" dirty="0">
                <a:solidFill>
                  <a:srgbClr val="123654"/>
                </a:solidFill>
                <a:latin typeface="Tahoma"/>
                <a:cs typeface="Tahoma"/>
              </a:rPr>
              <a:t> </a:t>
            </a:r>
            <a:r>
              <a:rPr sz="1600" b="1" spc="80" dirty="0">
                <a:solidFill>
                  <a:srgbClr val="123654"/>
                </a:solidFill>
                <a:latin typeface="Tahoma"/>
                <a:cs typeface="Tahoma"/>
              </a:rPr>
              <a:t>from</a:t>
            </a:r>
            <a:r>
              <a:rPr sz="1600" b="1" spc="-15" dirty="0">
                <a:solidFill>
                  <a:srgbClr val="123654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123654"/>
                </a:solidFill>
                <a:latin typeface="Tahoma"/>
                <a:cs typeface="Tahoma"/>
              </a:rPr>
              <a:t>the</a:t>
            </a:r>
            <a:r>
              <a:rPr sz="1600" b="1" spc="-10" dirty="0">
                <a:solidFill>
                  <a:srgbClr val="123654"/>
                </a:solidFill>
                <a:latin typeface="Tahoma"/>
                <a:cs typeface="Tahoma"/>
              </a:rPr>
              <a:t> </a:t>
            </a:r>
            <a:r>
              <a:rPr sz="1600" b="1" spc="20" dirty="0">
                <a:solidFill>
                  <a:srgbClr val="123654"/>
                </a:solidFill>
                <a:latin typeface="Tahoma"/>
                <a:cs typeface="Tahoma"/>
              </a:rPr>
              <a:t>Taiwan</a:t>
            </a:r>
            <a:r>
              <a:rPr sz="1600" b="1" spc="-15" dirty="0">
                <a:solidFill>
                  <a:srgbClr val="123654"/>
                </a:solidFill>
                <a:latin typeface="Tahoma"/>
                <a:cs typeface="Tahoma"/>
              </a:rPr>
              <a:t> </a:t>
            </a:r>
            <a:r>
              <a:rPr sz="1600" b="1" spc="75" dirty="0">
                <a:solidFill>
                  <a:srgbClr val="123654"/>
                </a:solidFill>
                <a:latin typeface="Tahoma"/>
                <a:cs typeface="Tahoma"/>
              </a:rPr>
              <a:t>Economic</a:t>
            </a:r>
            <a:r>
              <a:rPr sz="1600" b="1" spc="-10" dirty="0">
                <a:solidFill>
                  <a:srgbClr val="123654"/>
                </a:solidFill>
                <a:latin typeface="Tahoma"/>
                <a:cs typeface="Tahoma"/>
              </a:rPr>
              <a:t> </a:t>
            </a:r>
            <a:r>
              <a:rPr sz="1600" b="1" spc="40" dirty="0">
                <a:solidFill>
                  <a:srgbClr val="123654"/>
                </a:solidFill>
                <a:latin typeface="Tahoma"/>
                <a:cs typeface="Tahoma"/>
              </a:rPr>
              <a:t>Journal</a:t>
            </a:r>
            <a:r>
              <a:rPr sz="1600" b="1" spc="-15" dirty="0">
                <a:solidFill>
                  <a:srgbClr val="123654"/>
                </a:solidFill>
                <a:latin typeface="Tahoma"/>
                <a:cs typeface="Tahoma"/>
              </a:rPr>
              <a:t> </a:t>
            </a:r>
            <a:r>
              <a:rPr sz="1600" b="1" spc="15" dirty="0">
                <a:solidFill>
                  <a:srgbClr val="123654"/>
                </a:solidFill>
                <a:latin typeface="Tahoma"/>
                <a:cs typeface="Tahoma"/>
              </a:rPr>
              <a:t>for</a:t>
            </a:r>
            <a:r>
              <a:rPr sz="1600" b="1" spc="-10" dirty="0">
                <a:solidFill>
                  <a:srgbClr val="123654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123654"/>
                </a:solidFill>
                <a:latin typeface="Tahoma"/>
                <a:cs typeface="Tahoma"/>
              </a:rPr>
              <a:t>the</a:t>
            </a:r>
            <a:r>
              <a:rPr sz="1600" b="1" spc="-15" dirty="0">
                <a:solidFill>
                  <a:srgbClr val="123654"/>
                </a:solidFill>
                <a:latin typeface="Tahoma"/>
                <a:cs typeface="Tahoma"/>
              </a:rPr>
              <a:t> </a:t>
            </a:r>
            <a:r>
              <a:rPr sz="1600" b="1" spc="15" dirty="0">
                <a:solidFill>
                  <a:srgbClr val="123654"/>
                </a:solidFill>
                <a:latin typeface="Tahoma"/>
                <a:cs typeface="Tahoma"/>
              </a:rPr>
              <a:t>years </a:t>
            </a:r>
            <a:r>
              <a:rPr sz="1600" b="1" spc="-450" dirty="0">
                <a:solidFill>
                  <a:srgbClr val="123654"/>
                </a:solidFill>
                <a:latin typeface="Tahoma"/>
                <a:cs typeface="Tahoma"/>
              </a:rPr>
              <a:t> </a:t>
            </a:r>
            <a:r>
              <a:rPr sz="1600" b="1" spc="-100" dirty="0">
                <a:solidFill>
                  <a:srgbClr val="123654"/>
                </a:solidFill>
                <a:latin typeface="Tahoma"/>
                <a:cs typeface="Tahoma"/>
              </a:rPr>
              <a:t>1999 </a:t>
            </a:r>
            <a:r>
              <a:rPr sz="1600" b="1" spc="30" dirty="0">
                <a:solidFill>
                  <a:srgbClr val="123654"/>
                </a:solidFill>
                <a:latin typeface="Tahoma"/>
                <a:cs typeface="Tahoma"/>
              </a:rPr>
              <a:t>to </a:t>
            </a:r>
            <a:r>
              <a:rPr sz="1600" b="1" spc="-10" dirty="0">
                <a:solidFill>
                  <a:srgbClr val="123654"/>
                </a:solidFill>
                <a:latin typeface="Tahoma"/>
                <a:cs typeface="Tahoma"/>
              </a:rPr>
              <a:t>2009. </a:t>
            </a:r>
            <a:r>
              <a:rPr sz="1600" b="1" spc="70" dirty="0">
                <a:solidFill>
                  <a:srgbClr val="123654"/>
                </a:solidFill>
                <a:latin typeface="Tahoma"/>
                <a:cs typeface="Tahoma"/>
              </a:rPr>
              <a:t>Company </a:t>
            </a:r>
            <a:r>
              <a:rPr sz="1600" b="1" spc="55" dirty="0">
                <a:solidFill>
                  <a:srgbClr val="123654"/>
                </a:solidFill>
                <a:latin typeface="Tahoma"/>
                <a:cs typeface="Tahoma"/>
              </a:rPr>
              <a:t>bankruptcy </a:t>
            </a:r>
            <a:r>
              <a:rPr sz="1600" b="1" spc="30" dirty="0">
                <a:solidFill>
                  <a:srgbClr val="123654"/>
                </a:solidFill>
                <a:latin typeface="Tahoma"/>
                <a:cs typeface="Tahoma"/>
              </a:rPr>
              <a:t>was </a:t>
            </a:r>
            <a:r>
              <a:rPr sz="1600" b="1" spc="90" dirty="0">
                <a:solidFill>
                  <a:srgbClr val="123654"/>
                </a:solidFill>
                <a:latin typeface="Tahoma"/>
                <a:cs typeface="Tahoma"/>
              </a:rPr>
              <a:t>deﬁned </a:t>
            </a:r>
            <a:r>
              <a:rPr sz="1600" b="1" spc="55" dirty="0">
                <a:solidFill>
                  <a:srgbClr val="123654"/>
                </a:solidFill>
                <a:latin typeface="Tahoma"/>
                <a:cs typeface="Tahoma"/>
              </a:rPr>
              <a:t>based </a:t>
            </a:r>
            <a:r>
              <a:rPr sz="1600" b="1" spc="70" dirty="0">
                <a:solidFill>
                  <a:srgbClr val="123654"/>
                </a:solidFill>
                <a:latin typeface="Tahoma"/>
                <a:cs typeface="Tahoma"/>
              </a:rPr>
              <a:t>on </a:t>
            </a:r>
            <a:r>
              <a:rPr sz="1600" b="1" spc="55" dirty="0">
                <a:solidFill>
                  <a:srgbClr val="123654"/>
                </a:solidFill>
                <a:latin typeface="Tahoma"/>
                <a:cs typeface="Tahoma"/>
              </a:rPr>
              <a:t>the </a:t>
            </a:r>
            <a:r>
              <a:rPr sz="1600" b="1" spc="45" dirty="0">
                <a:solidFill>
                  <a:srgbClr val="123654"/>
                </a:solidFill>
                <a:latin typeface="Tahoma"/>
                <a:cs typeface="Tahoma"/>
              </a:rPr>
              <a:t>business </a:t>
            </a:r>
            <a:r>
              <a:rPr sz="1600" b="1" spc="50" dirty="0">
                <a:solidFill>
                  <a:srgbClr val="123654"/>
                </a:solidFill>
                <a:latin typeface="Tahoma"/>
                <a:cs typeface="Tahoma"/>
              </a:rPr>
              <a:t> </a:t>
            </a:r>
            <a:r>
              <a:rPr sz="1600" b="1" spc="40" dirty="0">
                <a:solidFill>
                  <a:srgbClr val="123654"/>
                </a:solidFill>
                <a:latin typeface="Tahoma"/>
                <a:cs typeface="Tahoma"/>
              </a:rPr>
              <a:t>regulations</a:t>
            </a:r>
            <a:r>
              <a:rPr sz="1600" b="1" spc="-20" dirty="0">
                <a:solidFill>
                  <a:srgbClr val="123654"/>
                </a:solidFill>
                <a:latin typeface="Tahoma"/>
                <a:cs typeface="Tahoma"/>
              </a:rPr>
              <a:t> </a:t>
            </a:r>
            <a:r>
              <a:rPr sz="1600" b="1" spc="30" dirty="0">
                <a:solidFill>
                  <a:srgbClr val="123654"/>
                </a:solidFill>
                <a:latin typeface="Tahoma"/>
                <a:cs typeface="Tahoma"/>
              </a:rPr>
              <a:t>of</a:t>
            </a:r>
            <a:r>
              <a:rPr sz="1600" b="1" spc="-20" dirty="0">
                <a:solidFill>
                  <a:srgbClr val="123654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123654"/>
                </a:solidFill>
                <a:latin typeface="Tahoma"/>
                <a:cs typeface="Tahoma"/>
              </a:rPr>
              <a:t>the</a:t>
            </a:r>
            <a:r>
              <a:rPr sz="1600" b="1" spc="-20" dirty="0">
                <a:solidFill>
                  <a:srgbClr val="123654"/>
                </a:solidFill>
                <a:latin typeface="Tahoma"/>
                <a:cs typeface="Tahoma"/>
              </a:rPr>
              <a:t> </a:t>
            </a:r>
            <a:r>
              <a:rPr sz="1600" b="1" spc="20" dirty="0">
                <a:solidFill>
                  <a:srgbClr val="123654"/>
                </a:solidFill>
                <a:latin typeface="Tahoma"/>
                <a:cs typeface="Tahoma"/>
              </a:rPr>
              <a:t>Taiwan</a:t>
            </a:r>
            <a:r>
              <a:rPr sz="1600" b="1" spc="-20" dirty="0">
                <a:solidFill>
                  <a:srgbClr val="123654"/>
                </a:solidFill>
                <a:latin typeface="Tahoma"/>
                <a:cs typeface="Tahoma"/>
              </a:rPr>
              <a:t> </a:t>
            </a:r>
            <a:r>
              <a:rPr sz="1600" b="1" spc="50" dirty="0">
                <a:solidFill>
                  <a:srgbClr val="123654"/>
                </a:solidFill>
                <a:latin typeface="Tahoma"/>
                <a:cs typeface="Tahoma"/>
              </a:rPr>
              <a:t>Stock</a:t>
            </a:r>
            <a:r>
              <a:rPr sz="1600" b="1" spc="-20" dirty="0">
                <a:solidFill>
                  <a:srgbClr val="123654"/>
                </a:solidFill>
                <a:latin typeface="Tahoma"/>
                <a:cs typeface="Tahoma"/>
              </a:rPr>
              <a:t> </a:t>
            </a:r>
            <a:r>
              <a:rPr sz="1600" b="1" spc="50" dirty="0">
                <a:solidFill>
                  <a:srgbClr val="123654"/>
                </a:solidFill>
                <a:latin typeface="Tahoma"/>
                <a:cs typeface="Tahoma"/>
              </a:rPr>
              <a:t>Exchange</a:t>
            </a:r>
            <a:r>
              <a:rPr sz="1000" spc="50" dirty="0">
                <a:solidFill>
                  <a:srgbClr val="123654"/>
                </a:solidFill>
                <a:latin typeface="Arial MT"/>
                <a:cs typeface="Arial MT"/>
              </a:rPr>
              <a:t>.</a:t>
            </a:r>
            <a:endParaRPr sz="10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134F5C"/>
              </a:buClr>
              <a:buFont typeface="Arial"/>
              <a:buChar char="●"/>
            </a:pPr>
            <a:endParaRPr sz="2250" dirty="0">
              <a:latin typeface="Arial MT"/>
              <a:cs typeface="Arial MT"/>
            </a:endParaRPr>
          </a:p>
          <a:p>
            <a:pPr marL="636270" marR="60325" indent="-351790">
              <a:lnSpc>
                <a:spcPct val="114999"/>
              </a:lnSpc>
              <a:buFont typeface="Arial"/>
              <a:buChar char="●"/>
              <a:tabLst>
                <a:tab pos="636270" algn="l"/>
                <a:tab pos="636905" algn="l"/>
              </a:tabLst>
            </a:pPr>
            <a:r>
              <a:rPr sz="1600" b="1" spc="50" dirty="0">
                <a:solidFill>
                  <a:srgbClr val="134F5C"/>
                </a:solidFill>
                <a:latin typeface="Tahoma"/>
                <a:cs typeface="Tahoma"/>
              </a:rPr>
              <a:t>The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40" dirty="0">
                <a:solidFill>
                  <a:srgbClr val="134F5C"/>
                </a:solidFill>
                <a:latin typeface="Tahoma"/>
                <a:cs typeface="Tahoma"/>
              </a:rPr>
              <a:t>dataset</a:t>
            </a:r>
            <a:r>
              <a:rPr sz="16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45" dirty="0">
                <a:solidFill>
                  <a:srgbClr val="134F5C"/>
                </a:solidFill>
                <a:latin typeface="Tahoma"/>
                <a:cs typeface="Tahoma"/>
              </a:rPr>
              <a:t>consisted</a:t>
            </a:r>
            <a:r>
              <a:rPr sz="16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30" dirty="0">
                <a:solidFill>
                  <a:srgbClr val="134F5C"/>
                </a:solidFill>
                <a:latin typeface="Tahoma"/>
                <a:cs typeface="Tahoma"/>
              </a:rPr>
              <a:t>of</a:t>
            </a:r>
            <a:r>
              <a:rPr sz="16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dirty="0">
                <a:solidFill>
                  <a:srgbClr val="134F5C"/>
                </a:solidFill>
                <a:latin typeface="Tahoma"/>
                <a:cs typeface="Tahoma"/>
              </a:rPr>
              <a:t>96</a:t>
            </a:r>
            <a:r>
              <a:rPr sz="16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65" dirty="0">
                <a:solidFill>
                  <a:srgbClr val="134F5C"/>
                </a:solidFill>
                <a:latin typeface="Tahoma"/>
                <a:cs typeface="Tahoma"/>
              </a:rPr>
              <a:t>columns</a:t>
            </a:r>
            <a:r>
              <a:rPr sz="16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45" dirty="0">
                <a:solidFill>
                  <a:srgbClr val="134F5C"/>
                </a:solidFill>
                <a:latin typeface="Tahoma"/>
                <a:cs typeface="Tahoma"/>
              </a:rPr>
              <a:t>with</a:t>
            </a:r>
            <a:r>
              <a:rPr sz="16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45" dirty="0">
                <a:solidFill>
                  <a:srgbClr val="134F5C"/>
                </a:solidFill>
                <a:latin typeface="Tahoma"/>
                <a:cs typeface="Tahoma"/>
              </a:rPr>
              <a:t>mainly</a:t>
            </a:r>
            <a:r>
              <a:rPr sz="16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30" dirty="0">
                <a:solidFill>
                  <a:srgbClr val="134F5C"/>
                </a:solidFill>
                <a:latin typeface="Tahoma"/>
                <a:cs typeface="Tahoma"/>
              </a:rPr>
              <a:t>of</a:t>
            </a:r>
            <a:r>
              <a:rPr sz="16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134F5C"/>
                </a:solidFill>
                <a:latin typeface="Tahoma"/>
                <a:cs typeface="Tahoma"/>
              </a:rPr>
              <a:t>continuous</a:t>
            </a:r>
            <a:r>
              <a:rPr sz="16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25" dirty="0">
                <a:solidFill>
                  <a:srgbClr val="134F5C"/>
                </a:solidFill>
                <a:latin typeface="Tahoma"/>
                <a:cs typeface="Tahoma"/>
              </a:rPr>
              <a:t>features </a:t>
            </a:r>
            <a:r>
              <a:rPr sz="1600" b="1" spc="-45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40" dirty="0">
                <a:solidFill>
                  <a:srgbClr val="134F5C"/>
                </a:solidFill>
                <a:latin typeface="Tahoma"/>
                <a:cs typeface="Tahoma"/>
              </a:rPr>
              <a:t>in</a:t>
            </a:r>
            <a:r>
              <a:rPr sz="1600" b="1" spc="-2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-90" dirty="0">
                <a:solidFill>
                  <a:srgbClr val="134F5C"/>
                </a:solidFill>
                <a:latin typeface="Tahoma"/>
                <a:cs typeface="Tahoma"/>
              </a:rPr>
              <a:t>6819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25" dirty="0">
                <a:solidFill>
                  <a:srgbClr val="134F5C"/>
                </a:solidFill>
                <a:latin typeface="Tahoma"/>
                <a:cs typeface="Tahoma"/>
              </a:rPr>
              <a:t>rows</a:t>
            </a:r>
            <a:endParaRPr sz="16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F273EF-B1A8-47D4-9F4B-3D280A602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239" y="-21141"/>
            <a:ext cx="1121761" cy="70110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1550" y="126725"/>
            <a:ext cx="6080899" cy="48900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6762D9-8D6A-4ABA-9B34-E5CE93F4C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2239" y="12123"/>
            <a:ext cx="1121761" cy="70110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1312" y="875262"/>
            <a:ext cx="8481695" cy="4154170"/>
            <a:chOff x="331312" y="875262"/>
            <a:chExt cx="8481695" cy="4154170"/>
          </a:xfrm>
        </p:grpSpPr>
        <p:sp>
          <p:nvSpPr>
            <p:cNvPr id="3" name="object 3"/>
            <p:cNvSpPr/>
            <p:nvPr/>
          </p:nvSpPr>
          <p:spPr>
            <a:xfrm>
              <a:off x="345600" y="889549"/>
              <a:ext cx="8453120" cy="4125595"/>
            </a:xfrm>
            <a:custGeom>
              <a:avLst/>
              <a:gdLst/>
              <a:ahLst/>
              <a:cxnLst/>
              <a:rect l="l" t="t" r="r" b="b"/>
              <a:pathLst>
                <a:path w="8453120" h="4125595">
                  <a:moveTo>
                    <a:pt x="0" y="0"/>
                  </a:moveTo>
                  <a:lnTo>
                    <a:pt x="8452799" y="0"/>
                  </a:lnTo>
                  <a:lnTo>
                    <a:pt x="8452799" y="4125600"/>
                  </a:lnTo>
                  <a:lnTo>
                    <a:pt x="0" y="4125600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978365" y="3546394"/>
              <a:ext cx="3509645" cy="259079"/>
            </a:xfrm>
            <a:custGeom>
              <a:avLst/>
              <a:gdLst/>
              <a:ahLst/>
              <a:cxnLst/>
              <a:rect l="l" t="t" r="r" b="b"/>
              <a:pathLst>
                <a:path w="3509645" h="259079">
                  <a:moveTo>
                    <a:pt x="3509231" y="259080"/>
                  </a:moveTo>
                  <a:lnTo>
                    <a:pt x="0" y="259080"/>
                  </a:lnTo>
                  <a:lnTo>
                    <a:pt x="0" y="0"/>
                  </a:lnTo>
                  <a:lnTo>
                    <a:pt x="3509231" y="0"/>
                  </a:lnTo>
                  <a:lnTo>
                    <a:pt x="3509231" y="259080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37499" y="222234"/>
            <a:ext cx="8378190" cy="3587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100"/>
              </a:spcBef>
              <a:buFont typeface="MS PGothic"/>
              <a:buChar char="➢"/>
              <a:tabLst>
                <a:tab pos="621665" algn="l"/>
                <a:tab pos="622300" algn="l"/>
              </a:tabLst>
            </a:pPr>
            <a:r>
              <a:rPr sz="3000" b="1" spc="90" dirty="0">
                <a:solidFill>
                  <a:srgbClr val="CC0000"/>
                </a:solidFill>
                <a:latin typeface="Tahoma"/>
                <a:cs typeface="Tahoma"/>
              </a:rPr>
              <a:t>Data</a:t>
            </a:r>
            <a:r>
              <a:rPr sz="3000" b="1" spc="-6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3000" b="1" spc="125" dirty="0">
                <a:solidFill>
                  <a:srgbClr val="CC0000"/>
                </a:solidFill>
                <a:latin typeface="Tahoma"/>
                <a:cs typeface="Tahoma"/>
              </a:rPr>
              <a:t>Summary</a:t>
            </a:r>
            <a:endParaRPr sz="3000" dirty="0">
              <a:latin typeface="Tahoma"/>
              <a:cs typeface="Tahoma"/>
            </a:endParaRPr>
          </a:p>
          <a:p>
            <a:pPr marL="550545" marR="5080" lvl="1" indent="-359410">
              <a:lnSpc>
                <a:spcPct val="115100"/>
              </a:lnSpc>
              <a:spcBef>
                <a:spcPts val="1675"/>
              </a:spcBef>
              <a:buClr>
                <a:srgbClr val="134F5C"/>
              </a:buClr>
              <a:buFont typeface="Arial"/>
              <a:buChar char="●"/>
              <a:tabLst>
                <a:tab pos="550545" algn="l"/>
                <a:tab pos="551180" algn="l"/>
              </a:tabLst>
            </a:pPr>
            <a:r>
              <a:rPr sz="1700" b="1" u="heavy" spc="60" dirty="0">
                <a:solidFill>
                  <a:srgbClr val="123654"/>
                </a:solidFill>
                <a:uFill>
                  <a:solidFill>
                    <a:srgbClr val="123654"/>
                  </a:solidFill>
                </a:uFill>
                <a:latin typeface="Tahoma"/>
                <a:cs typeface="Tahoma"/>
              </a:rPr>
              <a:t>Operating </a:t>
            </a:r>
            <a:r>
              <a:rPr sz="1700" b="1" u="heavy" spc="55" dirty="0">
                <a:solidFill>
                  <a:srgbClr val="123654"/>
                </a:solidFill>
                <a:uFill>
                  <a:solidFill>
                    <a:srgbClr val="123654"/>
                  </a:solidFill>
                </a:uFill>
                <a:latin typeface="Tahoma"/>
                <a:cs typeface="Tahoma"/>
              </a:rPr>
              <a:t>Expense </a:t>
            </a:r>
            <a:r>
              <a:rPr sz="1700" b="1" u="heavy" spc="-20" dirty="0">
                <a:solidFill>
                  <a:srgbClr val="123654"/>
                </a:solidFill>
                <a:uFill>
                  <a:solidFill>
                    <a:srgbClr val="123654"/>
                  </a:solidFill>
                </a:uFill>
                <a:latin typeface="Tahoma"/>
                <a:cs typeface="Tahoma"/>
              </a:rPr>
              <a:t>Rate:</a:t>
            </a:r>
            <a:r>
              <a:rPr sz="1700" b="1" spc="-20" dirty="0">
                <a:solidFill>
                  <a:srgbClr val="123654"/>
                </a:solidFill>
                <a:latin typeface="Tahoma"/>
                <a:cs typeface="Tahoma"/>
              </a:rPr>
              <a:t> </a:t>
            </a:r>
            <a:r>
              <a:rPr sz="1600" b="1" spc="50" dirty="0">
                <a:solidFill>
                  <a:srgbClr val="134F5C"/>
                </a:solidFill>
                <a:latin typeface="Tahoma"/>
                <a:cs typeface="Tahoma"/>
              </a:rPr>
              <a:t>The operating </a:t>
            </a:r>
            <a:r>
              <a:rPr sz="1600" b="1" spc="45" dirty="0">
                <a:solidFill>
                  <a:srgbClr val="134F5C"/>
                </a:solidFill>
                <a:latin typeface="Tahoma"/>
                <a:cs typeface="Tahoma"/>
              </a:rPr>
              <a:t>expense </a:t>
            </a:r>
            <a:r>
              <a:rPr sz="1600" b="1" spc="15" dirty="0">
                <a:solidFill>
                  <a:srgbClr val="134F5C"/>
                </a:solidFill>
                <a:latin typeface="Tahoma"/>
                <a:cs typeface="Tahoma"/>
              </a:rPr>
              <a:t>rate </a:t>
            </a:r>
            <a:r>
              <a:rPr sz="1600" b="1" spc="45" dirty="0">
                <a:solidFill>
                  <a:srgbClr val="134F5C"/>
                </a:solidFill>
                <a:latin typeface="Tahoma"/>
                <a:cs typeface="Tahoma"/>
              </a:rPr>
              <a:t>shows </a:t>
            </a:r>
            <a:r>
              <a:rPr sz="1600" b="1" spc="55" dirty="0">
                <a:solidFill>
                  <a:srgbClr val="134F5C"/>
                </a:solidFill>
                <a:latin typeface="Tahoma"/>
                <a:cs typeface="Tahoma"/>
              </a:rPr>
              <a:t>the </a:t>
            </a:r>
            <a:r>
              <a:rPr sz="1600" b="1" spc="60" dirty="0">
                <a:solidFill>
                  <a:srgbClr val="134F5C"/>
                </a:solidFill>
                <a:latin typeface="Tahoma"/>
                <a:cs typeface="Tahoma"/>
              </a:rPr>
              <a:t> efﬁciency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30" dirty="0">
                <a:solidFill>
                  <a:srgbClr val="134F5C"/>
                </a:solidFill>
                <a:latin typeface="Tahoma"/>
                <a:cs typeface="Tahoma"/>
              </a:rPr>
              <a:t>of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25" dirty="0">
                <a:solidFill>
                  <a:srgbClr val="134F5C"/>
                </a:solidFill>
                <a:latin typeface="Tahoma"/>
                <a:cs typeface="Tahoma"/>
              </a:rPr>
              <a:t>a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50" dirty="0">
                <a:solidFill>
                  <a:srgbClr val="134F5C"/>
                </a:solidFill>
                <a:latin typeface="Tahoma"/>
                <a:cs typeface="Tahoma"/>
              </a:rPr>
              <a:t>company's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80" dirty="0">
                <a:solidFill>
                  <a:srgbClr val="134F5C"/>
                </a:solidFill>
                <a:latin typeface="Tahoma"/>
                <a:cs typeface="Tahoma"/>
              </a:rPr>
              <a:t>management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50" dirty="0">
                <a:solidFill>
                  <a:srgbClr val="134F5C"/>
                </a:solidFill>
                <a:latin typeface="Tahoma"/>
                <a:cs typeface="Tahoma"/>
              </a:rPr>
              <a:t>by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65" dirty="0">
                <a:solidFill>
                  <a:srgbClr val="134F5C"/>
                </a:solidFill>
                <a:latin typeface="Tahoma"/>
                <a:cs typeface="Tahoma"/>
              </a:rPr>
              <a:t>comparing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134F5C"/>
                </a:solidFill>
                <a:latin typeface="Tahoma"/>
                <a:cs typeface="Tahoma"/>
              </a:rPr>
              <a:t>the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20" dirty="0">
                <a:solidFill>
                  <a:srgbClr val="134F5C"/>
                </a:solidFill>
                <a:latin typeface="Tahoma"/>
                <a:cs typeface="Tahoma"/>
              </a:rPr>
              <a:t>total</a:t>
            </a:r>
            <a:r>
              <a:rPr sz="1600" b="1" spc="-3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50" dirty="0">
                <a:solidFill>
                  <a:srgbClr val="134F5C"/>
                </a:solidFill>
                <a:latin typeface="Tahoma"/>
                <a:cs typeface="Tahoma"/>
                <a:hlinkClick r:id="rId2"/>
              </a:rPr>
              <a:t>operating </a:t>
            </a:r>
            <a:r>
              <a:rPr sz="1600" b="1" spc="-45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45" dirty="0">
                <a:solidFill>
                  <a:srgbClr val="134F5C"/>
                </a:solidFill>
                <a:latin typeface="Tahoma"/>
                <a:cs typeface="Tahoma"/>
                <a:hlinkClick r:id="rId2"/>
              </a:rPr>
              <a:t>expense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  <a:hlinkClick r:id="rId2"/>
              </a:rPr>
              <a:t> </a:t>
            </a:r>
            <a:r>
              <a:rPr sz="1600" b="1" spc="5" dirty="0">
                <a:solidFill>
                  <a:srgbClr val="134F5C"/>
                </a:solidFill>
                <a:latin typeface="Tahoma"/>
                <a:cs typeface="Tahoma"/>
              </a:rPr>
              <a:t>(OPEX)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30" dirty="0">
                <a:solidFill>
                  <a:srgbClr val="134F5C"/>
                </a:solidFill>
                <a:latin typeface="Tahoma"/>
                <a:cs typeface="Tahoma"/>
              </a:rPr>
              <a:t>of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25" dirty="0">
                <a:solidFill>
                  <a:srgbClr val="134F5C"/>
                </a:solidFill>
                <a:latin typeface="Tahoma"/>
                <a:cs typeface="Tahoma"/>
              </a:rPr>
              <a:t>a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70" dirty="0">
                <a:solidFill>
                  <a:srgbClr val="134F5C"/>
                </a:solidFill>
                <a:latin typeface="Tahoma"/>
                <a:cs typeface="Tahoma"/>
              </a:rPr>
              <a:t>company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30" dirty="0">
                <a:solidFill>
                  <a:srgbClr val="134F5C"/>
                </a:solidFill>
                <a:latin typeface="Tahoma"/>
                <a:cs typeface="Tahoma"/>
              </a:rPr>
              <a:t>to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134F5C"/>
                </a:solidFill>
                <a:latin typeface="Tahoma"/>
                <a:cs typeface="Tahoma"/>
              </a:rPr>
              <a:t>net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5" dirty="0">
                <a:solidFill>
                  <a:srgbClr val="134F5C"/>
                </a:solidFill>
                <a:latin typeface="Tahoma"/>
                <a:cs typeface="Tahoma"/>
              </a:rPr>
              <a:t>sales.</a:t>
            </a:r>
            <a:endParaRPr sz="1600" dirty="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har char="●"/>
            </a:pPr>
            <a:endParaRPr sz="1900" dirty="0">
              <a:latin typeface="Tahoma"/>
              <a:cs typeface="Tahoma"/>
            </a:endParaRPr>
          </a:p>
          <a:p>
            <a:pPr marL="550545" marR="48260" lvl="1" indent="-359410">
              <a:lnSpc>
                <a:spcPct val="115100"/>
              </a:lnSpc>
              <a:buFont typeface="Arial"/>
              <a:buChar char="●"/>
              <a:tabLst>
                <a:tab pos="550545" algn="l"/>
                <a:tab pos="551180" algn="l"/>
              </a:tabLst>
            </a:pPr>
            <a:r>
              <a:rPr sz="1700" b="1" u="heavy" spc="40" dirty="0">
                <a:solidFill>
                  <a:srgbClr val="123654"/>
                </a:solidFill>
                <a:uFill>
                  <a:solidFill>
                    <a:srgbClr val="123654"/>
                  </a:solidFill>
                </a:uFill>
                <a:latin typeface="Tahoma"/>
                <a:cs typeface="Tahoma"/>
              </a:rPr>
              <a:t>Research</a:t>
            </a:r>
            <a:r>
              <a:rPr sz="1700" b="1" u="heavy" spc="-15" dirty="0">
                <a:solidFill>
                  <a:srgbClr val="123654"/>
                </a:solidFill>
                <a:uFill>
                  <a:solidFill>
                    <a:srgbClr val="123654"/>
                  </a:solidFill>
                </a:uFill>
                <a:latin typeface="Tahoma"/>
                <a:cs typeface="Tahoma"/>
              </a:rPr>
              <a:t> </a:t>
            </a:r>
            <a:r>
              <a:rPr sz="1700" b="1" u="heavy" spc="75" dirty="0">
                <a:solidFill>
                  <a:srgbClr val="123654"/>
                </a:solidFill>
                <a:uFill>
                  <a:solidFill>
                    <a:srgbClr val="123654"/>
                  </a:solidFill>
                </a:uFill>
                <a:latin typeface="Tahoma"/>
                <a:cs typeface="Tahoma"/>
              </a:rPr>
              <a:t>and</a:t>
            </a:r>
            <a:r>
              <a:rPr sz="1700" b="1" u="heavy" spc="-15" dirty="0">
                <a:solidFill>
                  <a:srgbClr val="123654"/>
                </a:solidFill>
                <a:uFill>
                  <a:solidFill>
                    <a:srgbClr val="123654"/>
                  </a:solidFill>
                </a:uFill>
                <a:latin typeface="Tahoma"/>
                <a:cs typeface="Tahoma"/>
              </a:rPr>
              <a:t> </a:t>
            </a:r>
            <a:r>
              <a:rPr sz="1700" b="1" u="heavy" spc="65" dirty="0">
                <a:solidFill>
                  <a:srgbClr val="123654"/>
                </a:solidFill>
                <a:uFill>
                  <a:solidFill>
                    <a:srgbClr val="123654"/>
                  </a:solidFill>
                </a:uFill>
                <a:latin typeface="Tahoma"/>
                <a:cs typeface="Tahoma"/>
              </a:rPr>
              <a:t>Development</a:t>
            </a:r>
            <a:r>
              <a:rPr sz="1700" b="1" u="heavy" spc="-15" dirty="0">
                <a:solidFill>
                  <a:srgbClr val="123654"/>
                </a:solidFill>
                <a:uFill>
                  <a:solidFill>
                    <a:srgbClr val="123654"/>
                  </a:solidFill>
                </a:uFill>
                <a:latin typeface="Tahoma"/>
                <a:cs typeface="Tahoma"/>
              </a:rPr>
              <a:t> </a:t>
            </a:r>
            <a:r>
              <a:rPr sz="1700" b="1" u="heavy" spc="55" dirty="0">
                <a:solidFill>
                  <a:srgbClr val="123654"/>
                </a:solidFill>
                <a:uFill>
                  <a:solidFill>
                    <a:srgbClr val="123654"/>
                  </a:solidFill>
                </a:uFill>
                <a:latin typeface="Tahoma"/>
                <a:cs typeface="Tahoma"/>
              </a:rPr>
              <a:t>Expense</a:t>
            </a:r>
            <a:r>
              <a:rPr sz="1700" b="1" u="heavy" spc="-15" dirty="0">
                <a:solidFill>
                  <a:srgbClr val="123654"/>
                </a:solidFill>
                <a:uFill>
                  <a:solidFill>
                    <a:srgbClr val="123654"/>
                  </a:solidFill>
                </a:uFill>
                <a:latin typeface="Tahoma"/>
                <a:cs typeface="Tahoma"/>
              </a:rPr>
              <a:t> </a:t>
            </a:r>
            <a:r>
              <a:rPr sz="1700" b="1" u="heavy" spc="-20" dirty="0">
                <a:solidFill>
                  <a:srgbClr val="123654"/>
                </a:solidFill>
                <a:uFill>
                  <a:solidFill>
                    <a:srgbClr val="123654"/>
                  </a:solidFill>
                </a:uFill>
                <a:latin typeface="Tahoma"/>
                <a:cs typeface="Tahoma"/>
              </a:rPr>
              <a:t>Rate:</a:t>
            </a:r>
            <a:r>
              <a:rPr sz="1700" b="1" spc="-15" dirty="0">
                <a:solidFill>
                  <a:srgbClr val="123654"/>
                </a:solidFill>
                <a:latin typeface="Tahoma"/>
                <a:cs typeface="Tahoma"/>
              </a:rPr>
              <a:t> </a:t>
            </a:r>
            <a:r>
              <a:rPr sz="1600" b="1" spc="40" dirty="0">
                <a:solidFill>
                  <a:srgbClr val="134F5C"/>
                </a:solidFill>
                <a:latin typeface="Tahoma"/>
                <a:cs typeface="Tahoma"/>
              </a:rPr>
              <a:t>Research</a:t>
            </a:r>
            <a:r>
              <a:rPr sz="16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70" dirty="0">
                <a:solidFill>
                  <a:srgbClr val="134F5C"/>
                </a:solidFill>
                <a:latin typeface="Tahoma"/>
                <a:cs typeface="Tahoma"/>
              </a:rPr>
              <a:t>and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60" dirty="0">
                <a:solidFill>
                  <a:srgbClr val="134F5C"/>
                </a:solidFill>
                <a:latin typeface="Tahoma"/>
                <a:cs typeface="Tahoma"/>
              </a:rPr>
              <a:t>development </a:t>
            </a:r>
            <a:r>
              <a:rPr sz="1600" b="1" spc="-45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-60" dirty="0">
                <a:solidFill>
                  <a:srgbClr val="134F5C"/>
                </a:solidFill>
                <a:latin typeface="Tahoma"/>
                <a:cs typeface="Tahoma"/>
              </a:rPr>
              <a:t>(</a:t>
            </a:r>
            <a:r>
              <a:rPr sz="1600" b="1" spc="-60" dirty="0">
                <a:solidFill>
                  <a:srgbClr val="134F5C"/>
                </a:solidFill>
                <a:latin typeface="Tahoma"/>
                <a:cs typeface="Tahoma"/>
                <a:hlinkClick r:id="rId3"/>
              </a:rPr>
              <a:t>R&amp;D</a:t>
            </a:r>
            <a:r>
              <a:rPr sz="1600" b="1" spc="-60" dirty="0">
                <a:solidFill>
                  <a:srgbClr val="134F5C"/>
                </a:solidFill>
                <a:latin typeface="Tahoma"/>
                <a:cs typeface="Tahoma"/>
              </a:rPr>
              <a:t>) </a:t>
            </a:r>
            <a:r>
              <a:rPr sz="1600" b="1" spc="45" dirty="0">
                <a:solidFill>
                  <a:srgbClr val="134F5C"/>
                </a:solidFill>
                <a:latin typeface="Tahoma"/>
                <a:cs typeface="Tahoma"/>
              </a:rPr>
              <a:t>expenses </a:t>
            </a:r>
            <a:r>
              <a:rPr sz="1600" b="1" spc="20" dirty="0">
                <a:solidFill>
                  <a:srgbClr val="134F5C"/>
                </a:solidFill>
                <a:latin typeface="Tahoma"/>
                <a:cs typeface="Tahoma"/>
              </a:rPr>
              <a:t>are </a:t>
            </a:r>
            <a:r>
              <a:rPr sz="1600" b="1" spc="40" dirty="0">
                <a:solidFill>
                  <a:srgbClr val="134F5C"/>
                </a:solidFill>
                <a:latin typeface="Tahoma"/>
                <a:cs typeface="Tahoma"/>
              </a:rPr>
              <a:t>associated </a:t>
            </a:r>
            <a:r>
              <a:rPr sz="1600" b="1" spc="35" dirty="0">
                <a:solidFill>
                  <a:srgbClr val="134F5C"/>
                </a:solidFill>
                <a:latin typeface="Tahoma"/>
                <a:cs typeface="Tahoma"/>
              </a:rPr>
              <a:t>directly </a:t>
            </a:r>
            <a:r>
              <a:rPr sz="1600" b="1" spc="45" dirty="0">
                <a:solidFill>
                  <a:srgbClr val="134F5C"/>
                </a:solidFill>
                <a:latin typeface="Tahoma"/>
                <a:cs typeface="Tahoma"/>
              </a:rPr>
              <a:t>with </a:t>
            </a:r>
            <a:r>
              <a:rPr sz="1600" b="1" spc="55" dirty="0">
                <a:solidFill>
                  <a:srgbClr val="134F5C"/>
                </a:solidFill>
                <a:latin typeface="Tahoma"/>
                <a:cs typeface="Tahoma"/>
              </a:rPr>
              <a:t>the </a:t>
            </a:r>
            <a:r>
              <a:rPr sz="1600" b="1" spc="35" dirty="0">
                <a:solidFill>
                  <a:srgbClr val="134F5C"/>
                </a:solidFill>
                <a:latin typeface="Tahoma"/>
                <a:cs typeface="Tahoma"/>
              </a:rPr>
              <a:t>research </a:t>
            </a:r>
            <a:r>
              <a:rPr sz="1600" b="1" spc="70" dirty="0">
                <a:solidFill>
                  <a:srgbClr val="134F5C"/>
                </a:solidFill>
                <a:latin typeface="Tahoma"/>
                <a:cs typeface="Tahoma"/>
              </a:rPr>
              <a:t>and </a:t>
            </a:r>
            <a:r>
              <a:rPr sz="1600" b="1" spc="7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60" dirty="0">
                <a:solidFill>
                  <a:srgbClr val="134F5C"/>
                </a:solidFill>
                <a:latin typeface="Tahoma"/>
                <a:cs typeface="Tahoma"/>
              </a:rPr>
              <a:t>development </a:t>
            </a:r>
            <a:r>
              <a:rPr sz="1600" b="1" spc="30" dirty="0">
                <a:solidFill>
                  <a:srgbClr val="134F5C"/>
                </a:solidFill>
                <a:latin typeface="Tahoma"/>
                <a:cs typeface="Tahoma"/>
              </a:rPr>
              <a:t>of </a:t>
            </a:r>
            <a:r>
              <a:rPr sz="1600" b="1" spc="25" dirty="0">
                <a:solidFill>
                  <a:srgbClr val="134F5C"/>
                </a:solidFill>
                <a:latin typeface="Tahoma"/>
                <a:cs typeface="Tahoma"/>
              </a:rPr>
              <a:t>a </a:t>
            </a:r>
            <a:r>
              <a:rPr sz="1600" b="1" spc="50" dirty="0">
                <a:solidFill>
                  <a:srgbClr val="134F5C"/>
                </a:solidFill>
                <a:latin typeface="Tahoma"/>
                <a:cs typeface="Tahoma"/>
              </a:rPr>
              <a:t>company's </a:t>
            </a:r>
            <a:r>
              <a:rPr sz="1600" b="1" spc="70" dirty="0">
                <a:solidFill>
                  <a:srgbClr val="134F5C"/>
                </a:solidFill>
                <a:latin typeface="Tahoma"/>
                <a:cs typeface="Tahoma"/>
              </a:rPr>
              <a:t>goods </a:t>
            </a:r>
            <a:r>
              <a:rPr sz="1600" b="1" spc="25" dirty="0">
                <a:solidFill>
                  <a:srgbClr val="134F5C"/>
                </a:solidFill>
                <a:latin typeface="Tahoma"/>
                <a:cs typeface="Tahoma"/>
              </a:rPr>
              <a:t>or </a:t>
            </a:r>
            <a:r>
              <a:rPr sz="1600" b="1" spc="35" dirty="0">
                <a:solidFill>
                  <a:srgbClr val="134F5C"/>
                </a:solidFill>
                <a:latin typeface="Tahoma"/>
                <a:cs typeface="Tahoma"/>
              </a:rPr>
              <a:t>services </a:t>
            </a:r>
            <a:r>
              <a:rPr sz="1600" b="1" spc="70" dirty="0">
                <a:solidFill>
                  <a:srgbClr val="134F5C"/>
                </a:solidFill>
                <a:latin typeface="Tahoma"/>
                <a:cs typeface="Tahoma"/>
              </a:rPr>
              <a:t>and </a:t>
            </a:r>
            <a:r>
              <a:rPr sz="1600" b="1" spc="40" dirty="0">
                <a:solidFill>
                  <a:srgbClr val="134F5C"/>
                </a:solidFill>
                <a:latin typeface="Tahoma"/>
                <a:cs typeface="Tahoma"/>
              </a:rPr>
              <a:t>any </a:t>
            </a:r>
            <a:r>
              <a:rPr sz="1600" b="1" spc="35" dirty="0">
                <a:solidFill>
                  <a:srgbClr val="134F5C"/>
                </a:solidFill>
                <a:latin typeface="Tahoma"/>
                <a:cs typeface="Tahoma"/>
                <a:hlinkClick r:id="rId4"/>
              </a:rPr>
              <a:t>intellectual </a:t>
            </a:r>
            <a:r>
              <a:rPr sz="1600" b="1" spc="4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45" dirty="0">
                <a:solidFill>
                  <a:srgbClr val="134F5C"/>
                </a:solidFill>
                <a:latin typeface="Tahoma"/>
                <a:cs typeface="Tahoma"/>
                <a:hlinkClick r:id="rId4"/>
              </a:rPr>
              <a:t>property</a:t>
            </a:r>
            <a:r>
              <a:rPr sz="1600" b="1" spc="-25" dirty="0">
                <a:solidFill>
                  <a:srgbClr val="134F5C"/>
                </a:solidFill>
                <a:latin typeface="Tahoma"/>
                <a:cs typeface="Tahoma"/>
                <a:hlinkClick r:id="rId4"/>
              </a:rPr>
              <a:t> </a:t>
            </a:r>
            <a:r>
              <a:rPr sz="1600" b="1" spc="50" dirty="0">
                <a:solidFill>
                  <a:srgbClr val="134F5C"/>
                </a:solidFill>
                <a:latin typeface="Tahoma"/>
                <a:cs typeface="Tahoma"/>
              </a:rPr>
              <a:t>generated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40" dirty="0">
                <a:solidFill>
                  <a:srgbClr val="134F5C"/>
                </a:solidFill>
                <a:latin typeface="Tahoma"/>
                <a:cs typeface="Tahoma"/>
              </a:rPr>
              <a:t>in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134F5C"/>
                </a:solidFill>
                <a:latin typeface="Tahoma"/>
                <a:cs typeface="Tahoma"/>
              </a:rPr>
              <a:t>the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30" dirty="0">
                <a:solidFill>
                  <a:srgbClr val="134F5C"/>
                </a:solidFill>
                <a:latin typeface="Tahoma"/>
                <a:cs typeface="Tahoma"/>
              </a:rPr>
              <a:t>process.</a:t>
            </a:r>
            <a:endParaRPr sz="1600" dirty="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har char="●"/>
            </a:pPr>
            <a:endParaRPr sz="2150" dirty="0">
              <a:latin typeface="Tahoma"/>
              <a:cs typeface="Tahoma"/>
            </a:endParaRPr>
          </a:p>
          <a:p>
            <a:pPr marL="550545" lvl="1" indent="-359410">
              <a:lnSpc>
                <a:spcPct val="100000"/>
              </a:lnSpc>
              <a:buFont typeface="Arial"/>
              <a:buChar char="●"/>
              <a:tabLst>
                <a:tab pos="550545" algn="l"/>
                <a:tab pos="551180" algn="l"/>
              </a:tabLst>
            </a:pPr>
            <a:r>
              <a:rPr sz="1700" b="1" u="heavy" spc="-5" dirty="0">
                <a:solidFill>
                  <a:srgbClr val="123654"/>
                </a:solidFill>
                <a:uFill>
                  <a:solidFill>
                    <a:srgbClr val="123654"/>
                  </a:solidFill>
                </a:uFill>
                <a:latin typeface="Tahoma"/>
                <a:cs typeface="Tahoma"/>
              </a:rPr>
              <a:t>Interest</a:t>
            </a:r>
            <a:r>
              <a:rPr sz="1700" b="1" u="heavy" spc="-20" dirty="0">
                <a:solidFill>
                  <a:srgbClr val="123654"/>
                </a:solidFill>
                <a:uFill>
                  <a:solidFill>
                    <a:srgbClr val="123654"/>
                  </a:solidFill>
                </a:uFill>
                <a:latin typeface="Tahoma"/>
                <a:cs typeface="Tahoma"/>
              </a:rPr>
              <a:t> </a:t>
            </a:r>
            <a:r>
              <a:rPr sz="1700" b="1" u="heavy" spc="55" dirty="0">
                <a:solidFill>
                  <a:srgbClr val="123654"/>
                </a:solidFill>
                <a:uFill>
                  <a:solidFill>
                    <a:srgbClr val="123654"/>
                  </a:solidFill>
                </a:uFill>
                <a:latin typeface="Tahoma"/>
                <a:cs typeface="Tahoma"/>
              </a:rPr>
              <a:t>Bearing</a:t>
            </a:r>
            <a:r>
              <a:rPr sz="1700" b="1" u="heavy" spc="-15" dirty="0">
                <a:solidFill>
                  <a:srgbClr val="123654"/>
                </a:solidFill>
                <a:uFill>
                  <a:solidFill>
                    <a:srgbClr val="123654"/>
                  </a:solidFill>
                </a:uFill>
                <a:latin typeface="Tahoma"/>
                <a:cs typeface="Tahoma"/>
              </a:rPr>
              <a:t> </a:t>
            </a:r>
            <a:r>
              <a:rPr sz="1700" b="1" u="heavy" spc="75" dirty="0">
                <a:solidFill>
                  <a:srgbClr val="123654"/>
                </a:solidFill>
                <a:uFill>
                  <a:solidFill>
                    <a:srgbClr val="123654"/>
                  </a:solidFill>
                </a:uFill>
                <a:latin typeface="Tahoma"/>
                <a:cs typeface="Tahoma"/>
              </a:rPr>
              <a:t>Debt</a:t>
            </a:r>
            <a:r>
              <a:rPr sz="1700" b="1" u="heavy" spc="-15" dirty="0">
                <a:solidFill>
                  <a:srgbClr val="123654"/>
                </a:solidFill>
                <a:uFill>
                  <a:solidFill>
                    <a:srgbClr val="123654"/>
                  </a:solidFill>
                </a:uFill>
                <a:latin typeface="Tahoma"/>
                <a:cs typeface="Tahoma"/>
              </a:rPr>
              <a:t> </a:t>
            </a:r>
            <a:r>
              <a:rPr sz="1700" b="1" u="heavy" spc="-5" dirty="0">
                <a:solidFill>
                  <a:srgbClr val="123654"/>
                </a:solidFill>
                <a:uFill>
                  <a:solidFill>
                    <a:srgbClr val="123654"/>
                  </a:solidFill>
                </a:uFill>
                <a:latin typeface="Tahoma"/>
                <a:cs typeface="Tahoma"/>
              </a:rPr>
              <a:t>Interest</a:t>
            </a:r>
            <a:r>
              <a:rPr sz="1700" b="1" u="heavy" spc="-20" dirty="0">
                <a:solidFill>
                  <a:srgbClr val="123654"/>
                </a:solidFill>
                <a:uFill>
                  <a:solidFill>
                    <a:srgbClr val="123654"/>
                  </a:solidFill>
                </a:uFill>
                <a:latin typeface="Tahoma"/>
                <a:cs typeface="Tahoma"/>
              </a:rPr>
              <a:t> Rate:</a:t>
            </a:r>
            <a:r>
              <a:rPr sz="1700" b="1" spc="-15" dirty="0">
                <a:solidFill>
                  <a:srgbClr val="123654"/>
                </a:solidFill>
                <a:latin typeface="Tahoma"/>
                <a:cs typeface="Tahoma"/>
              </a:rPr>
              <a:t> </a:t>
            </a:r>
            <a:r>
              <a:rPr sz="1600" b="1" spc="50" dirty="0">
                <a:solidFill>
                  <a:srgbClr val="134F5C"/>
                </a:solidFill>
                <a:latin typeface="Tahoma"/>
                <a:cs typeface="Tahoma"/>
              </a:rPr>
              <a:t>The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30" dirty="0">
                <a:solidFill>
                  <a:srgbClr val="134F5C"/>
                </a:solidFill>
                <a:latin typeface="Tahoma"/>
                <a:cs typeface="Tahoma"/>
              </a:rPr>
              <a:t>interest-bearing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70" dirty="0">
                <a:solidFill>
                  <a:srgbClr val="134F5C"/>
                </a:solidFill>
                <a:latin typeface="Tahoma"/>
                <a:cs typeface="Tahoma"/>
              </a:rPr>
              <a:t>debt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20" dirty="0">
                <a:solidFill>
                  <a:srgbClr val="134F5C"/>
                </a:solidFill>
                <a:latin typeface="Tahoma"/>
                <a:cs typeface="Tahoma"/>
              </a:rPr>
              <a:t>ratio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10" dirty="0">
                <a:solidFill>
                  <a:srgbClr val="134F5C"/>
                </a:solidFill>
                <a:latin typeface="Tahoma"/>
                <a:cs typeface="Tahoma"/>
              </a:rPr>
              <a:t>is</a:t>
            </a:r>
            <a:endParaRPr sz="160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88525" y="3844336"/>
          <a:ext cx="7548879" cy="1085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7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2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2128">
                <a:tc gridSpan="2">
                  <a:txBody>
                    <a:bodyPr/>
                    <a:lstStyle/>
                    <a:p>
                      <a:pPr marR="3175">
                        <a:lnSpc>
                          <a:spcPts val="1855"/>
                        </a:lnSpc>
                      </a:pPr>
                      <a:r>
                        <a:rPr sz="1600" b="1" spc="60" dirty="0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signiﬁcant</a:t>
                      </a:r>
                      <a:r>
                        <a:rPr sz="1600" b="1" spc="-20" dirty="0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60" dirty="0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because</a:t>
                      </a:r>
                      <a:r>
                        <a:rPr sz="1600" b="1" spc="-15" dirty="0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15" dirty="0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it</a:t>
                      </a:r>
                      <a:r>
                        <a:rPr sz="1600" b="1" spc="-20" dirty="0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40" dirty="0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gives</a:t>
                      </a:r>
                      <a:r>
                        <a:rPr sz="1600" b="1" spc="-15" dirty="0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25" dirty="0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600" b="1" spc="-20" dirty="0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60" dirty="0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window</a:t>
                      </a:r>
                      <a:r>
                        <a:rPr sz="1600" b="1" spc="-15" dirty="0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35" dirty="0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into</a:t>
                      </a:r>
                      <a:r>
                        <a:rPr sz="1600" b="1" spc="-20" dirty="0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55" dirty="0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1600" b="1" spc="-15" dirty="0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55" dirty="0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ﬁnancial</a:t>
                      </a:r>
                      <a:r>
                        <a:rPr sz="1600" b="1" spc="-20" dirty="0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50" dirty="0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health</a:t>
                      </a:r>
                      <a:r>
                        <a:rPr sz="1600" b="1" spc="-15" dirty="0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30" dirty="0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of</a:t>
                      </a:r>
                      <a:r>
                        <a:rPr sz="1600" b="1" spc="-15" dirty="0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25" dirty="0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CFC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16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600" b="1" spc="45" dirty="0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company.</a:t>
                      </a:r>
                      <a:r>
                        <a:rPr sz="1600" b="1" spc="-25" dirty="0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50" dirty="0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1600" b="1" spc="-20" dirty="0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30" dirty="0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interest-bearing</a:t>
                      </a:r>
                      <a:r>
                        <a:rPr sz="1600" b="1" spc="-20" dirty="0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70" dirty="0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debt</a:t>
                      </a:r>
                      <a:r>
                        <a:rPr sz="1600" b="1" spc="-20" dirty="0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dirty="0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ratio,</a:t>
                      </a:r>
                      <a:r>
                        <a:rPr sz="1600" b="1" spc="-25" dirty="0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25" dirty="0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or</a:t>
                      </a:r>
                      <a:r>
                        <a:rPr sz="1600" b="1" spc="-20" dirty="0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70" dirty="0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debt</a:t>
                      </a:r>
                      <a:r>
                        <a:rPr sz="1600" b="1" spc="-20" dirty="0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30" dirty="0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to</a:t>
                      </a:r>
                      <a:r>
                        <a:rPr sz="1600" b="1" spc="-20" dirty="0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45" dirty="0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equity</a:t>
                      </a:r>
                      <a:r>
                        <a:rPr sz="1600" b="1" spc="-25" dirty="0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dirty="0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ratio,</a:t>
                      </a:r>
                      <a:r>
                        <a:rPr sz="1600" b="1" spc="-20" dirty="0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10" dirty="0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is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CFC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16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600" b="1" spc="45" dirty="0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calculated</a:t>
                      </a:r>
                      <a:r>
                        <a:rPr sz="1600" b="1" spc="-15" dirty="0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50" dirty="0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by</a:t>
                      </a:r>
                      <a:r>
                        <a:rPr sz="1600" b="1" spc="-10" dirty="0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50" dirty="0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dividing</a:t>
                      </a:r>
                      <a:r>
                        <a:rPr sz="1600" b="1" spc="-15" dirty="0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55" dirty="0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1600" b="1" spc="-10" dirty="0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20" dirty="0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total</a:t>
                      </a:r>
                      <a:r>
                        <a:rPr sz="1600" b="1" spc="-10" dirty="0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30" dirty="0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long-term,</a:t>
                      </a:r>
                      <a:r>
                        <a:rPr sz="1600" b="1" spc="-15" dirty="0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30" dirty="0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interest-bearing</a:t>
                      </a:r>
                      <a:r>
                        <a:rPr sz="1600" b="1" spc="-10" dirty="0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70" dirty="0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debt</a:t>
                      </a:r>
                      <a:r>
                        <a:rPr sz="1600" b="1" spc="-10" dirty="0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30" dirty="0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of</a:t>
                      </a:r>
                      <a:r>
                        <a:rPr sz="1600" b="1" spc="-15" dirty="0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55" dirty="0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the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CFC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128">
                <a:tc>
                  <a:txBody>
                    <a:bodyPr/>
                    <a:lstStyle/>
                    <a:p>
                      <a:pPr>
                        <a:lnSpc>
                          <a:spcPts val="1885"/>
                        </a:lnSpc>
                        <a:spcBef>
                          <a:spcPts val="80"/>
                        </a:spcBef>
                      </a:pPr>
                      <a:r>
                        <a:rPr sz="1600" b="1" spc="70" dirty="0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company</a:t>
                      </a:r>
                      <a:r>
                        <a:rPr sz="1600" b="1" spc="-30" dirty="0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50" dirty="0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by</a:t>
                      </a:r>
                      <a:r>
                        <a:rPr sz="1600" b="1" spc="-25" dirty="0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55" dirty="0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1600" b="1" spc="-25" dirty="0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45" dirty="0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equity</a:t>
                      </a:r>
                      <a:r>
                        <a:rPr sz="1600" b="1" spc="-25" dirty="0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10" dirty="0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value.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CFCF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BA06BDF1-50CC-47F6-B325-12A99B1020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2239" y="0"/>
            <a:ext cx="1121761" cy="70110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600" y="1215625"/>
            <a:ext cx="8453120" cy="3448050"/>
          </a:xfrm>
          <a:custGeom>
            <a:avLst/>
            <a:gdLst/>
            <a:ahLst/>
            <a:cxnLst/>
            <a:rect l="l" t="t" r="r" b="b"/>
            <a:pathLst>
              <a:path w="8453120" h="3448050">
                <a:moveTo>
                  <a:pt x="0" y="0"/>
                </a:moveTo>
                <a:lnTo>
                  <a:pt x="8452799" y="0"/>
                </a:lnTo>
                <a:lnTo>
                  <a:pt x="8452799" y="3447599"/>
                </a:lnTo>
                <a:lnTo>
                  <a:pt x="0" y="34475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6225" y="318685"/>
            <a:ext cx="8341995" cy="3968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100"/>
              </a:spcBef>
              <a:buFont typeface="MS PGothic"/>
              <a:buChar char="➢"/>
              <a:tabLst>
                <a:tab pos="621665" algn="l"/>
                <a:tab pos="622300" algn="l"/>
              </a:tabLst>
            </a:pPr>
            <a:r>
              <a:rPr sz="3000" b="1" spc="90" dirty="0">
                <a:solidFill>
                  <a:srgbClr val="CC0000"/>
                </a:solidFill>
                <a:latin typeface="Tahoma"/>
                <a:cs typeface="Tahoma"/>
              </a:rPr>
              <a:t>Data</a:t>
            </a:r>
            <a:r>
              <a:rPr sz="3000" b="1" spc="-6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3000" b="1" spc="125" dirty="0">
                <a:solidFill>
                  <a:srgbClr val="CC0000"/>
                </a:solidFill>
                <a:latin typeface="Tahoma"/>
                <a:cs typeface="Tahoma"/>
              </a:rPr>
              <a:t>Summary</a:t>
            </a:r>
            <a:endParaRPr sz="3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800" dirty="0">
              <a:latin typeface="Tahoma"/>
              <a:cs typeface="Tahoma"/>
            </a:endParaRPr>
          </a:p>
          <a:p>
            <a:pPr marL="622300" marR="976630" indent="-359410">
              <a:lnSpc>
                <a:spcPct val="115199"/>
              </a:lnSpc>
              <a:spcBef>
                <a:spcPts val="5"/>
              </a:spcBef>
              <a:buClr>
                <a:srgbClr val="134F5C"/>
              </a:buClr>
              <a:buFont typeface="Arial"/>
              <a:buChar char="●"/>
              <a:tabLst>
                <a:tab pos="621665" algn="l"/>
                <a:tab pos="622300" algn="l"/>
              </a:tabLst>
            </a:pPr>
            <a:r>
              <a:rPr sz="1700" b="1" u="heavy" spc="-10" dirty="0">
                <a:solidFill>
                  <a:srgbClr val="123654"/>
                </a:solidFill>
                <a:uFill>
                  <a:solidFill>
                    <a:srgbClr val="123654"/>
                  </a:solidFill>
                </a:uFill>
                <a:latin typeface="Tahoma"/>
                <a:cs typeface="Tahoma"/>
              </a:rPr>
              <a:t>Tax</a:t>
            </a:r>
            <a:r>
              <a:rPr sz="1700" b="1" u="heavy" spc="-25" dirty="0">
                <a:solidFill>
                  <a:srgbClr val="123654"/>
                </a:solidFill>
                <a:uFill>
                  <a:solidFill>
                    <a:srgbClr val="123654"/>
                  </a:solidFill>
                </a:uFill>
                <a:latin typeface="Tahoma"/>
                <a:cs typeface="Tahoma"/>
              </a:rPr>
              <a:t> </a:t>
            </a:r>
            <a:r>
              <a:rPr sz="1700" b="1" u="heavy" spc="-20" dirty="0">
                <a:solidFill>
                  <a:srgbClr val="123654"/>
                </a:solidFill>
                <a:uFill>
                  <a:solidFill>
                    <a:srgbClr val="123654"/>
                  </a:solidFill>
                </a:uFill>
                <a:latin typeface="Tahoma"/>
                <a:cs typeface="Tahoma"/>
              </a:rPr>
              <a:t>Rate:</a:t>
            </a:r>
            <a:r>
              <a:rPr sz="1700" b="1" spc="-20" dirty="0">
                <a:solidFill>
                  <a:srgbClr val="123654"/>
                </a:solidFill>
                <a:latin typeface="Tahoma"/>
                <a:cs typeface="Tahoma"/>
              </a:rPr>
              <a:t> </a:t>
            </a:r>
            <a:r>
              <a:rPr sz="1600" b="1" spc="130" dirty="0">
                <a:solidFill>
                  <a:srgbClr val="134F5C"/>
                </a:solidFill>
                <a:latin typeface="Tahoma"/>
                <a:cs typeface="Tahoma"/>
              </a:rPr>
              <a:t>A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15" dirty="0">
                <a:solidFill>
                  <a:srgbClr val="134F5C"/>
                </a:solidFill>
                <a:latin typeface="Tahoma"/>
                <a:cs typeface="Tahoma"/>
              </a:rPr>
              <a:t>tax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15" dirty="0">
                <a:solidFill>
                  <a:srgbClr val="134F5C"/>
                </a:solidFill>
                <a:latin typeface="Tahoma"/>
                <a:cs typeface="Tahoma"/>
              </a:rPr>
              <a:t>rate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10" dirty="0">
                <a:solidFill>
                  <a:srgbClr val="134F5C"/>
                </a:solidFill>
                <a:latin typeface="Tahoma"/>
                <a:cs typeface="Tahoma"/>
              </a:rPr>
              <a:t>is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134F5C"/>
                </a:solidFill>
                <a:latin typeface="Tahoma"/>
                <a:cs typeface="Tahoma"/>
              </a:rPr>
              <a:t>the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60" dirty="0">
                <a:solidFill>
                  <a:srgbClr val="134F5C"/>
                </a:solidFill>
                <a:latin typeface="Tahoma"/>
                <a:cs typeface="Tahoma"/>
              </a:rPr>
              <a:t>percentage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30" dirty="0">
                <a:solidFill>
                  <a:srgbClr val="134F5C"/>
                </a:solidFill>
                <a:latin typeface="Tahoma"/>
                <a:cs typeface="Tahoma"/>
              </a:rPr>
              <a:t>at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65" dirty="0">
                <a:solidFill>
                  <a:srgbClr val="134F5C"/>
                </a:solidFill>
                <a:latin typeface="Tahoma"/>
                <a:cs typeface="Tahoma"/>
              </a:rPr>
              <a:t>which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134F5C"/>
                </a:solidFill>
                <a:latin typeface="Tahoma"/>
                <a:cs typeface="Tahoma"/>
              </a:rPr>
              <a:t>an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40" dirty="0">
                <a:solidFill>
                  <a:srgbClr val="134F5C"/>
                </a:solidFill>
                <a:latin typeface="Tahoma"/>
                <a:cs typeface="Tahoma"/>
              </a:rPr>
              <a:t>individual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25" dirty="0">
                <a:solidFill>
                  <a:srgbClr val="134F5C"/>
                </a:solidFill>
                <a:latin typeface="Tahoma"/>
                <a:cs typeface="Tahoma"/>
              </a:rPr>
              <a:t>or </a:t>
            </a:r>
            <a:r>
              <a:rPr sz="1600" b="1" spc="-45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40" dirty="0">
                <a:solidFill>
                  <a:srgbClr val="134F5C"/>
                </a:solidFill>
                <a:latin typeface="Tahoma"/>
                <a:cs typeface="Tahoma"/>
              </a:rPr>
              <a:t>corporation</a:t>
            </a:r>
            <a:r>
              <a:rPr sz="1600" b="1" spc="-2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10" dirty="0">
                <a:solidFill>
                  <a:srgbClr val="134F5C"/>
                </a:solidFill>
                <a:latin typeface="Tahoma"/>
                <a:cs typeface="Tahoma"/>
              </a:rPr>
              <a:t>is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15" dirty="0">
                <a:solidFill>
                  <a:srgbClr val="134F5C"/>
                </a:solidFill>
                <a:latin typeface="Tahoma"/>
                <a:cs typeface="Tahoma"/>
              </a:rPr>
              <a:t>taxed.</a:t>
            </a:r>
            <a:endParaRPr sz="16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●"/>
            </a:pPr>
            <a:endParaRPr sz="1900" dirty="0">
              <a:latin typeface="Tahoma"/>
              <a:cs typeface="Tahoma"/>
            </a:endParaRPr>
          </a:p>
          <a:p>
            <a:pPr marL="622300" marR="5080" indent="-359410">
              <a:lnSpc>
                <a:spcPct val="115100"/>
              </a:lnSpc>
              <a:buFont typeface="Arial"/>
              <a:buChar char="●"/>
              <a:tabLst>
                <a:tab pos="621665" algn="l"/>
                <a:tab pos="622300" algn="l"/>
              </a:tabLst>
            </a:pPr>
            <a:r>
              <a:rPr sz="1700" b="1" u="heavy" spc="50" dirty="0">
                <a:solidFill>
                  <a:srgbClr val="123654"/>
                </a:solidFill>
                <a:uFill>
                  <a:solidFill>
                    <a:srgbClr val="123654"/>
                  </a:solidFill>
                </a:uFill>
                <a:latin typeface="Tahoma"/>
                <a:cs typeface="Tahoma"/>
              </a:rPr>
              <a:t>Revenue per </a:t>
            </a:r>
            <a:r>
              <a:rPr sz="1700" b="1" u="heavy" dirty="0">
                <a:solidFill>
                  <a:srgbClr val="123654"/>
                </a:solidFill>
                <a:uFill>
                  <a:solidFill>
                    <a:srgbClr val="123654"/>
                  </a:solidFill>
                </a:uFill>
                <a:latin typeface="Tahoma"/>
                <a:cs typeface="Tahoma"/>
              </a:rPr>
              <a:t>share:</a:t>
            </a:r>
            <a:r>
              <a:rPr sz="1700" b="1" dirty="0">
                <a:solidFill>
                  <a:srgbClr val="123654"/>
                </a:solidFill>
                <a:latin typeface="Tahoma"/>
                <a:cs typeface="Tahoma"/>
              </a:rPr>
              <a:t> </a:t>
            </a:r>
            <a:r>
              <a:rPr sz="1600" b="1" spc="85" dirty="0">
                <a:solidFill>
                  <a:srgbClr val="134F5C"/>
                </a:solidFill>
                <a:latin typeface="Tahoma"/>
                <a:cs typeface="Tahoma"/>
              </a:rPr>
              <a:t>Amount </a:t>
            </a:r>
            <a:r>
              <a:rPr sz="1600" b="1" spc="30" dirty="0">
                <a:solidFill>
                  <a:srgbClr val="134F5C"/>
                </a:solidFill>
                <a:latin typeface="Tahoma"/>
                <a:cs typeface="Tahoma"/>
              </a:rPr>
              <a:t>of </a:t>
            </a:r>
            <a:r>
              <a:rPr sz="1600" b="1" spc="40" dirty="0">
                <a:solidFill>
                  <a:srgbClr val="134F5C"/>
                </a:solidFill>
                <a:latin typeface="Tahoma"/>
                <a:cs typeface="Tahoma"/>
              </a:rPr>
              <a:t>revenue </a:t>
            </a:r>
            <a:r>
              <a:rPr sz="1600" b="1" spc="20" dirty="0">
                <a:solidFill>
                  <a:srgbClr val="134F5C"/>
                </a:solidFill>
                <a:latin typeface="Tahoma"/>
                <a:cs typeface="Tahoma"/>
              </a:rPr>
              <a:t>over </a:t>
            </a:r>
            <a:r>
              <a:rPr sz="1600" b="1" spc="95" dirty="0">
                <a:solidFill>
                  <a:srgbClr val="134F5C"/>
                </a:solidFill>
                <a:latin typeface="Tahoma"/>
                <a:cs typeface="Tahoma"/>
              </a:rPr>
              <a:t>common </a:t>
            </a:r>
            <a:r>
              <a:rPr sz="1600" b="1" spc="30" dirty="0">
                <a:solidFill>
                  <a:srgbClr val="134F5C"/>
                </a:solidFill>
                <a:latin typeface="Tahoma"/>
                <a:cs typeface="Tahoma"/>
              </a:rPr>
              <a:t>shares </a:t>
            </a:r>
            <a:r>
              <a:rPr sz="1600" b="1" spc="3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45" dirty="0">
                <a:solidFill>
                  <a:srgbClr val="134F5C"/>
                </a:solidFill>
                <a:latin typeface="Tahoma"/>
                <a:cs typeface="Tahoma"/>
              </a:rPr>
              <a:t>outstanding. </a:t>
            </a:r>
            <a:r>
              <a:rPr sz="1600" b="1" spc="50" dirty="0">
                <a:solidFill>
                  <a:srgbClr val="134F5C"/>
                </a:solidFill>
                <a:latin typeface="Tahoma"/>
                <a:cs typeface="Tahoma"/>
              </a:rPr>
              <a:t>Answers </a:t>
            </a:r>
            <a:r>
              <a:rPr sz="1600" b="1" spc="55" dirty="0">
                <a:solidFill>
                  <a:srgbClr val="134F5C"/>
                </a:solidFill>
                <a:latin typeface="Tahoma"/>
                <a:cs typeface="Tahoma"/>
              </a:rPr>
              <a:t>the </a:t>
            </a:r>
            <a:r>
              <a:rPr sz="1600" b="1" spc="35" dirty="0">
                <a:solidFill>
                  <a:srgbClr val="134F5C"/>
                </a:solidFill>
                <a:latin typeface="Tahoma"/>
                <a:cs typeface="Tahoma"/>
              </a:rPr>
              <a:t>question, </a:t>
            </a:r>
            <a:r>
              <a:rPr sz="1600" b="1" spc="25" dirty="0">
                <a:solidFill>
                  <a:srgbClr val="134F5C"/>
                </a:solidFill>
                <a:latin typeface="Tahoma"/>
                <a:cs typeface="Tahoma"/>
              </a:rPr>
              <a:t>what's </a:t>
            </a:r>
            <a:r>
              <a:rPr sz="1600" b="1" spc="55" dirty="0">
                <a:solidFill>
                  <a:srgbClr val="134F5C"/>
                </a:solidFill>
                <a:latin typeface="Tahoma"/>
                <a:cs typeface="Tahoma"/>
              </a:rPr>
              <a:t>the </a:t>
            </a:r>
            <a:r>
              <a:rPr sz="1600" b="1" spc="50" dirty="0">
                <a:solidFill>
                  <a:srgbClr val="134F5C"/>
                </a:solidFill>
                <a:latin typeface="Tahoma"/>
                <a:cs typeface="Tahoma"/>
              </a:rPr>
              <a:t>ownership </a:t>
            </a:r>
            <a:r>
              <a:rPr sz="1600" b="1" spc="30" dirty="0">
                <a:solidFill>
                  <a:srgbClr val="134F5C"/>
                </a:solidFill>
                <a:latin typeface="Tahoma"/>
                <a:cs typeface="Tahoma"/>
              </a:rPr>
              <a:t>of </a:t>
            </a:r>
            <a:r>
              <a:rPr sz="1600" b="1" spc="25" dirty="0">
                <a:solidFill>
                  <a:srgbClr val="134F5C"/>
                </a:solidFill>
                <a:latin typeface="Tahoma"/>
                <a:cs typeface="Tahoma"/>
              </a:rPr>
              <a:t>sales </a:t>
            </a:r>
            <a:r>
              <a:rPr sz="1600" b="1" spc="30" dirty="0">
                <a:solidFill>
                  <a:srgbClr val="134F5C"/>
                </a:solidFill>
                <a:latin typeface="Tahoma"/>
                <a:cs typeface="Tahoma"/>
              </a:rPr>
              <a:t>to </a:t>
            </a:r>
            <a:r>
              <a:rPr sz="1600" b="1" spc="3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60" dirty="0">
                <a:solidFill>
                  <a:srgbClr val="134F5C"/>
                </a:solidFill>
                <a:latin typeface="Tahoma"/>
                <a:cs typeface="Tahoma"/>
              </a:rPr>
              <a:t>each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20" dirty="0">
                <a:solidFill>
                  <a:srgbClr val="134F5C"/>
                </a:solidFill>
                <a:latin typeface="Tahoma"/>
                <a:cs typeface="Tahoma"/>
              </a:rPr>
              <a:t>share?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20" dirty="0">
                <a:solidFill>
                  <a:srgbClr val="134F5C"/>
                </a:solidFill>
                <a:latin typeface="Tahoma"/>
                <a:cs typeface="Tahoma"/>
              </a:rPr>
              <a:t>Increasing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40" dirty="0">
                <a:solidFill>
                  <a:srgbClr val="134F5C"/>
                </a:solidFill>
                <a:latin typeface="Tahoma"/>
                <a:cs typeface="Tahoma"/>
              </a:rPr>
              <a:t>revenue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50" dirty="0">
                <a:solidFill>
                  <a:srgbClr val="134F5C"/>
                </a:solidFill>
                <a:latin typeface="Tahoma"/>
                <a:cs typeface="Tahoma"/>
              </a:rPr>
              <a:t>per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35" dirty="0">
                <a:solidFill>
                  <a:srgbClr val="134F5C"/>
                </a:solidFill>
                <a:latin typeface="Tahoma"/>
                <a:cs typeface="Tahoma"/>
              </a:rPr>
              <a:t>share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-35" dirty="0">
                <a:solidFill>
                  <a:srgbClr val="134F5C"/>
                </a:solidFill>
                <a:latin typeface="Tahoma"/>
                <a:cs typeface="Tahoma"/>
              </a:rPr>
              <a:t>(RPS)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20" dirty="0">
                <a:solidFill>
                  <a:srgbClr val="134F5C"/>
                </a:solidFill>
                <a:latin typeface="Tahoma"/>
                <a:cs typeface="Tahoma"/>
              </a:rPr>
              <a:t>over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60" dirty="0">
                <a:solidFill>
                  <a:srgbClr val="134F5C"/>
                </a:solidFill>
                <a:latin typeface="Tahoma"/>
                <a:cs typeface="Tahoma"/>
              </a:rPr>
              <a:t>time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10" dirty="0">
                <a:solidFill>
                  <a:srgbClr val="134F5C"/>
                </a:solidFill>
                <a:latin typeface="Tahoma"/>
                <a:cs typeface="Tahoma"/>
              </a:rPr>
              <a:t>is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25" dirty="0">
                <a:solidFill>
                  <a:srgbClr val="134F5C"/>
                </a:solidFill>
                <a:latin typeface="Tahoma"/>
                <a:cs typeface="Tahoma"/>
              </a:rPr>
              <a:t>a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80" dirty="0">
                <a:solidFill>
                  <a:srgbClr val="134F5C"/>
                </a:solidFill>
                <a:latin typeface="Tahoma"/>
                <a:cs typeface="Tahoma"/>
              </a:rPr>
              <a:t>good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25" dirty="0">
                <a:solidFill>
                  <a:srgbClr val="134F5C"/>
                </a:solidFill>
                <a:latin typeface="Tahoma"/>
                <a:cs typeface="Tahoma"/>
              </a:rPr>
              <a:t>sign, </a:t>
            </a:r>
            <a:r>
              <a:rPr sz="1600" b="1" spc="-45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60" dirty="0">
                <a:solidFill>
                  <a:srgbClr val="134F5C"/>
                </a:solidFill>
                <a:latin typeface="Tahoma"/>
                <a:cs typeface="Tahoma"/>
              </a:rPr>
              <a:t>because</a:t>
            </a:r>
            <a:r>
              <a:rPr sz="1600" b="1" spc="-2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15" dirty="0">
                <a:solidFill>
                  <a:srgbClr val="134F5C"/>
                </a:solidFill>
                <a:latin typeface="Tahoma"/>
                <a:cs typeface="Tahoma"/>
              </a:rPr>
              <a:t>it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65" dirty="0">
                <a:solidFill>
                  <a:srgbClr val="134F5C"/>
                </a:solidFill>
                <a:latin typeface="Tahoma"/>
                <a:cs typeface="Tahoma"/>
              </a:rPr>
              <a:t>means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60" dirty="0">
                <a:solidFill>
                  <a:srgbClr val="134F5C"/>
                </a:solidFill>
                <a:latin typeface="Tahoma"/>
                <a:cs typeface="Tahoma"/>
              </a:rPr>
              <a:t>each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35" dirty="0">
                <a:solidFill>
                  <a:srgbClr val="134F5C"/>
                </a:solidFill>
                <a:latin typeface="Tahoma"/>
                <a:cs typeface="Tahoma"/>
              </a:rPr>
              <a:t>share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65" dirty="0">
                <a:solidFill>
                  <a:srgbClr val="134F5C"/>
                </a:solidFill>
                <a:latin typeface="Tahoma"/>
                <a:cs typeface="Tahoma"/>
              </a:rPr>
              <a:t>now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45" dirty="0">
                <a:solidFill>
                  <a:srgbClr val="134F5C"/>
                </a:solidFill>
                <a:latin typeface="Tahoma"/>
                <a:cs typeface="Tahoma"/>
              </a:rPr>
              <a:t>has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134F5C"/>
                </a:solidFill>
                <a:latin typeface="Tahoma"/>
                <a:cs typeface="Tahoma"/>
              </a:rPr>
              <a:t>claim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30" dirty="0">
                <a:solidFill>
                  <a:srgbClr val="134F5C"/>
                </a:solidFill>
                <a:latin typeface="Tahoma"/>
                <a:cs typeface="Tahoma"/>
              </a:rPr>
              <a:t>to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60" dirty="0">
                <a:solidFill>
                  <a:srgbClr val="134F5C"/>
                </a:solidFill>
                <a:latin typeface="Tahoma"/>
                <a:cs typeface="Tahoma"/>
              </a:rPr>
              <a:t>more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25" dirty="0">
                <a:solidFill>
                  <a:srgbClr val="134F5C"/>
                </a:solidFill>
                <a:latin typeface="Tahoma"/>
                <a:cs typeface="Tahoma"/>
              </a:rPr>
              <a:t>revenues.</a:t>
            </a:r>
            <a:endParaRPr sz="16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●"/>
            </a:pPr>
            <a:endParaRPr sz="1900" dirty="0">
              <a:latin typeface="Tahoma"/>
              <a:cs typeface="Tahoma"/>
            </a:endParaRPr>
          </a:p>
          <a:p>
            <a:pPr marL="622300" marR="1124585" indent="-359410">
              <a:lnSpc>
                <a:spcPct val="115199"/>
              </a:lnSpc>
              <a:spcBef>
                <a:spcPts val="5"/>
              </a:spcBef>
              <a:buFont typeface="Arial"/>
              <a:buChar char="●"/>
              <a:tabLst>
                <a:tab pos="621665" algn="l"/>
                <a:tab pos="622300" algn="l"/>
              </a:tabLst>
            </a:pPr>
            <a:r>
              <a:rPr sz="1700" b="1" u="heavy" spc="5" dirty="0">
                <a:solidFill>
                  <a:srgbClr val="123654"/>
                </a:solidFill>
                <a:uFill>
                  <a:solidFill>
                    <a:srgbClr val="123654"/>
                  </a:solidFill>
                </a:uFill>
                <a:latin typeface="Tahoma"/>
                <a:cs typeface="Tahoma"/>
              </a:rPr>
              <a:t>Total</a:t>
            </a:r>
            <a:r>
              <a:rPr sz="1700" b="1" u="heavy" spc="-20" dirty="0">
                <a:solidFill>
                  <a:srgbClr val="123654"/>
                </a:solidFill>
                <a:uFill>
                  <a:solidFill>
                    <a:srgbClr val="123654"/>
                  </a:solidFill>
                </a:uFill>
                <a:latin typeface="Tahoma"/>
                <a:cs typeface="Tahoma"/>
              </a:rPr>
              <a:t> </a:t>
            </a:r>
            <a:r>
              <a:rPr sz="1700" b="1" u="heavy" spc="55" dirty="0">
                <a:solidFill>
                  <a:srgbClr val="123654"/>
                </a:solidFill>
                <a:uFill>
                  <a:solidFill>
                    <a:srgbClr val="123654"/>
                  </a:solidFill>
                </a:uFill>
                <a:latin typeface="Tahoma"/>
                <a:cs typeface="Tahoma"/>
              </a:rPr>
              <a:t>Asset</a:t>
            </a:r>
            <a:r>
              <a:rPr sz="1700" b="1" u="heavy" spc="-15" dirty="0">
                <a:solidFill>
                  <a:srgbClr val="123654"/>
                </a:solidFill>
                <a:uFill>
                  <a:solidFill>
                    <a:srgbClr val="123654"/>
                  </a:solidFill>
                </a:uFill>
                <a:latin typeface="Tahoma"/>
                <a:cs typeface="Tahoma"/>
              </a:rPr>
              <a:t> </a:t>
            </a:r>
            <a:r>
              <a:rPr sz="1700" b="1" u="heavy" spc="45" dirty="0">
                <a:solidFill>
                  <a:srgbClr val="123654"/>
                </a:solidFill>
                <a:uFill>
                  <a:solidFill>
                    <a:srgbClr val="123654"/>
                  </a:solidFill>
                </a:uFill>
                <a:latin typeface="Tahoma"/>
                <a:cs typeface="Tahoma"/>
              </a:rPr>
              <a:t>Growth</a:t>
            </a:r>
            <a:r>
              <a:rPr sz="1700" b="1" u="heavy" spc="-15" dirty="0">
                <a:solidFill>
                  <a:srgbClr val="123654"/>
                </a:solidFill>
                <a:uFill>
                  <a:solidFill>
                    <a:srgbClr val="123654"/>
                  </a:solidFill>
                </a:uFill>
                <a:latin typeface="Tahoma"/>
                <a:cs typeface="Tahoma"/>
              </a:rPr>
              <a:t> </a:t>
            </a:r>
            <a:r>
              <a:rPr sz="1700" b="1" u="heavy" spc="-20" dirty="0">
                <a:solidFill>
                  <a:srgbClr val="123654"/>
                </a:solidFill>
                <a:uFill>
                  <a:solidFill>
                    <a:srgbClr val="123654"/>
                  </a:solidFill>
                </a:uFill>
                <a:latin typeface="Tahoma"/>
                <a:cs typeface="Tahoma"/>
              </a:rPr>
              <a:t>Rate:</a:t>
            </a:r>
            <a:r>
              <a:rPr sz="1700" b="1" spc="-20" dirty="0">
                <a:solidFill>
                  <a:srgbClr val="123654"/>
                </a:solidFill>
                <a:latin typeface="Tahoma"/>
                <a:cs typeface="Tahoma"/>
              </a:rPr>
              <a:t> </a:t>
            </a:r>
            <a:r>
              <a:rPr sz="1600" b="1" spc="5" dirty="0">
                <a:solidFill>
                  <a:srgbClr val="123654"/>
                </a:solidFill>
                <a:latin typeface="Tahoma"/>
                <a:cs typeface="Tahoma"/>
              </a:rPr>
              <a:t>Total</a:t>
            </a:r>
            <a:r>
              <a:rPr sz="1600" b="1" spc="-15" dirty="0">
                <a:solidFill>
                  <a:srgbClr val="123654"/>
                </a:solidFill>
                <a:latin typeface="Tahoma"/>
                <a:cs typeface="Tahoma"/>
              </a:rPr>
              <a:t> </a:t>
            </a:r>
            <a:r>
              <a:rPr sz="1600" b="1" spc="50" dirty="0">
                <a:solidFill>
                  <a:srgbClr val="123654"/>
                </a:solidFill>
                <a:latin typeface="Tahoma"/>
                <a:cs typeface="Tahoma"/>
              </a:rPr>
              <a:t>Asset</a:t>
            </a:r>
            <a:r>
              <a:rPr sz="1600" b="1" spc="-15" dirty="0">
                <a:solidFill>
                  <a:srgbClr val="123654"/>
                </a:solidFill>
                <a:latin typeface="Tahoma"/>
                <a:cs typeface="Tahoma"/>
              </a:rPr>
              <a:t> </a:t>
            </a:r>
            <a:r>
              <a:rPr sz="1600" b="1" spc="40" dirty="0">
                <a:solidFill>
                  <a:srgbClr val="123654"/>
                </a:solidFill>
                <a:latin typeface="Tahoma"/>
                <a:cs typeface="Tahoma"/>
              </a:rPr>
              <a:t>Growth</a:t>
            </a:r>
            <a:r>
              <a:rPr sz="1600" b="1" spc="-20" dirty="0">
                <a:solidFill>
                  <a:srgbClr val="123654"/>
                </a:solidFill>
                <a:latin typeface="Tahoma"/>
                <a:cs typeface="Tahoma"/>
              </a:rPr>
              <a:t> </a:t>
            </a:r>
            <a:r>
              <a:rPr sz="1600" b="1" spc="20" dirty="0">
                <a:solidFill>
                  <a:srgbClr val="123654"/>
                </a:solidFill>
                <a:latin typeface="Tahoma"/>
                <a:cs typeface="Tahoma"/>
              </a:rPr>
              <a:t>Rate</a:t>
            </a:r>
            <a:r>
              <a:rPr sz="1600" b="1" spc="-20" dirty="0">
                <a:solidFill>
                  <a:srgbClr val="123654"/>
                </a:solidFill>
                <a:latin typeface="Tahoma"/>
                <a:cs typeface="Tahoma"/>
              </a:rPr>
              <a:t> </a:t>
            </a:r>
            <a:r>
              <a:rPr sz="1600" b="1" spc="90" dirty="0">
                <a:solidFill>
                  <a:srgbClr val="134F5C"/>
                </a:solidFill>
                <a:latin typeface="Tahoma"/>
                <a:cs typeface="Tahoma"/>
              </a:rPr>
              <a:t>deﬁned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25" dirty="0">
                <a:solidFill>
                  <a:srgbClr val="134F5C"/>
                </a:solidFill>
                <a:latin typeface="Tahoma"/>
                <a:cs typeface="Tahoma"/>
              </a:rPr>
              <a:t>as </a:t>
            </a:r>
            <a:r>
              <a:rPr sz="1600" b="1" spc="-45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dirty="0">
                <a:solidFill>
                  <a:srgbClr val="134F5C"/>
                </a:solidFill>
                <a:latin typeface="Tahoma"/>
                <a:cs typeface="Tahoma"/>
              </a:rPr>
              <a:t>year-over-year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60" dirty="0">
                <a:solidFill>
                  <a:srgbClr val="134F5C"/>
                </a:solidFill>
                <a:latin typeface="Tahoma"/>
                <a:cs typeface="Tahoma"/>
              </a:rPr>
              <a:t>percentage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75" dirty="0">
                <a:solidFill>
                  <a:srgbClr val="134F5C"/>
                </a:solidFill>
                <a:latin typeface="Tahoma"/>
                <a:cs typeface="Tahoma"/>
              </a:rPr>
              <a:t>change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40" dirty="0">
                <a:solidFill>
                  <a:srgbClr val="134F5C"/>
                </a:solidFill>
                <a:latin typeface="Tahoma"/>
                <a:cs typeface="Tahoma"/>
              </a:rPr>
              <a:t>in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20" dirty="0">
                <a:solidFill>
                  <a:srgbClr val="134F5C"/>
                </a:solidFill>
                <a:latin typeface="Tahoma"/>
                <a:cs typeface="Tahoma"/>
              </a:rPr>
              <a:t>total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30" dirty="0">
                <a:solidFill>
                  <a:srgbClr val="134F5C"/>
                </a:solidFill>
                <a:latin typeface="Tahoma"/>
                <a:cs typeface="Tahoma"/>
              </a:rPr>
              <a:t>assets</a:t>
            </a:r>
            <a:endParaRPr sz="16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552DFC-5861-4AC2-9986-0B6878468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239" y="0"/>
            <a:ext cx="1121761" cy="70110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 marR="5080" indent="344170">
              <a:lnSpc>
                <a:spcPct val="114999"/>
              </a:lnSpc>
              <a:spcBef>
                <a:spcPts val="100"/>
              </a:spcBef>
            </a:pPr>
            <a:r>
              <a:rPr spc="60" dirty="0"/>
              <a:t>Important </a:t>
            </a:r>
            <a:r>
              <a:rPr spc="90" dirty="0"/>
              <a:t>Feature </a:t>
            </a:r>
            <a:r>
              <a:rPr spc="95" dirty="0"/>
              <a:t> </a:t>
            </a:r>
            <a:r>
              <a:rPr spc="100" dirty="0"/>
              <a:t>Selection</a:t>
            </a:r>
            <a:r>
              <a:rPr spc="-100" dirty="0"/>
              <a:t> </a:t>
            </a:r>
            <a:r>
              <a:rPr spc="110" dirty="0"/>
              <a:t>Techniques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6476" y="1670524"/>
            <a:ext cx="4531049" cy="3175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D90D61-7397-4C9F-AD0F-313157F3E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1848" y="7138"/>
            <a:ext cx="1121761" cy="7011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34F5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1794</Words>
  <Application>Microsoft Office PowerPoint</Application>
  <PresentationFormat>On-screen Show (16:9)</PresentationFormat>
  <Paragraphs>182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MS PGothic</vt:lpstr>
      <vt:lpstr>Algerian</vt:lpstr>
      <vt:lpstr>Arial</vt:lpstr>
      <vt:lpstr>Arial MT</vt:lpstr>
      <vt:lpstr>Calibri</vt:lpstr>
      <vt:lpstr>Tahoma</vt:lpstr>
      <vt:lpstr>Times New Roman</vt:lpstr>
      <vt:lpstr>Office Theme</vt:lpstr>
      <vt:lpstr>Capstone Project </vt:lpstr>
      <vt:lpstr>Catching the Doom,  Before it Happens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Important Feature  Selection Techniques</vt:lpstr>
      <vt:lpstr>PowerPoint Presentation</vt:lpstr>
      <vt:lpstr>PowerPoint Presentation</vt:lpstr>
      <vt:lpstr>PowerPoint Presentation</vt:lpstr>
      <vt:lpstr>Exploratory Data  Analysis</vt:lpstr>
      <vt:lpstr>Primary EDA: Understanding the effect of the value  of a feature on the decision</vt:lpstr>
      <vt:lpstr>Primary EDA: Checking the Imbalance</vt:lpstr>
      <vt:lpstr>Primary EDA: Detecting and Capping outliers</vt:lpstr>
      <vt:lpstr>Primary EDA: Understanding the correlation between  features and target variable</vt:lpstr>
      <vt:lpstr>Primary EDA: Understanding the correlation between  features and target variable. (Contd.)</vt:lpstr>
      <vt:lpstr>EDA: Using Anomaly Detection Algorithm to further  explore the data.</vt:lpstr>
      <vt:lpstr>EDA: Data Visualization in 2 and 3 - Dimensions using PCA</vt:lpstr>
      <vt:lpstr>PowerPoint Presentation</vt:lpstr>
      <vt:lpstr>Applying Models</vt:lpstr>
      <vt:lpstr>Applying Model: 1. Features Selected Using VIF.</vt:lpstr>
      <vt:lpstr>Applying Model: 2. Features Selected Using VIF &amp;  p-values(logit-function)</vt:lpstr>
      <vt:lpstr>Applying Model: 3. Features Selected Using VIF &amp; l1  Regularization</vt:lpstr>
      <vt:lpstr>Applying Model: 4. Features Selected Using p_values  with OLS model.</vt:lpstr>
      <vt:lpstr>Applying Model: 5. Using Quasi Constant Method</vt:lpstr>
      <vt:lpstr>Applying Model: 6. Using Information Gain</vt:lpstr>
      <vt:lpstr>Applying Model: 7. Using Random Forest Method</vt:lpstr>
      <vt:lpstr>Applying Model: 8. Lasso Regularization Method</vt:lpstr>
      <vt:lpstr>Applying Model: 9. Using SMOTE with Quasi Selection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project_detect_bankruptcy</dc:title>
  <cp:lastModifiedBy>shubham</cp:lastModifiedBy>
  <cp:revision>3</cp:revision>
  <dcterms:created xsi:type="dcterms:W3CDTF">2022-02-17T09:16:04Z</dcterms:created>
  <dcterms:modified xsi:type="dcterms:W3CDTF">2022-02-17T17:15:24Z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