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9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69"/>
  </p:normalViewPr>
  <p:slideViewPr>
    <p:cSldViewPr snapToGrid="0">
      <p:cViewPr varScale="1">
        <p:scale>
          <a:sx n="91" d="100"/>
          <a:sy n="91" d="100"/>
        </p:scale>
        <p:origin x="1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DC6B-06C6-47F5-9C0F-0343C15134C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01E7B-2F2E-4606-892F-B31A95CD36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🎯 Interpretation of Your Supplier Risk Score:</a:t>
          </a:r>
          <a:endParaRPr lang="en-US"/>
        </a:p>
      </dgm:t>
    </dgm:pt>
    <dgm:pt modelId="{C9E04E2C-EC46-4E07-ADEC-AE67B1CEE8E2}" type="parTrans" cxnId="{205B82C4-24F8-4934-A465-6900FCD02178}">
      <dgm:prSet/>
      <dgm:spPr/>
      <dgm:t>
        <a:bodyPr/>
        <a:lstStyle/>
        <a:p>
          <a:endParaRPr lang="en-US"/>
        </a:p>
      </dgm:t>
    </dgm:pt>
    <dgm:pt modelId="{3109DC7B-F045-4A7D-A20F-445124C26343}" type="sibTrans" cxnId="{205B82C4-24F8-4934-A465-6900FCD02178}">
      <dgm:prSet/>
      <dgm:spPr/>
      <dgm:t>
        <a:bodyPr/>
        <a:lstStyle/>
        <a:p>
          <a:endParaRPr lang="en-US"/>
        </a:p>
      </dgm:t>
    </dgm:pt>
    <dgm:pt modelId="{6B7D392E-2055-48EE-9808-E4A0A7C7B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🚩 Supplier 5 = highest risk (score = 1.00) → worst combo of long shipping delays + high defect rates.</a:t>
          </a:r>
          <a:endParaRPr lang="en-US"/>
        </a:p>
      </dgm:t>
    </dgm:pt>
    <dgm:pt modelId="{55DA9E13-5201-4FBF-8B31-B7035EB80715}" type="parTrans" cxnId="{E5CAFC5E-5F64-491C-BA77-1CE293442EB2}">
      <dgm:prSet/>
      <dgm:spPr/>
      <dgm:t>
        <a:bodyPr/>
        <a:lstStyle/>
        <a:p>
          <a:endParaRPr lang="en-US"/>
        </a:p>
      </dgm:t>
    </dgm:pt>
    <dgm:pt modelId="{BDD579CB-C9FC-4107-8D1B-1BA91730E24B}" type="sibTrans" cxnId="{E5CAFC5E-5F64-491C-BA77-1CE293442EB2}">
      <dgm:prSet/>
      <dgm:spPr/>
      <dgm:t>
        <a:bodyPr/>
        <a:lstStyle/>
        <a:p>
          <a:endParaRPr lang="en-US"/>
        </a:p>
      </dgm:t>
    </dgm:pt>
    <dgm:pt modelId="{BC37E04C-BAC1-4BF9-B40F-B95C516032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Supplier 4 &amp; Supplier 2 = moderate risk, but still above average.</a:t>
          </a:r>
          <a:endParaRPr lang="en-US"/>
        </a:p>
      </dgm:t>
    </dgm:pt>
    <dgm:pt modelId="{2C22541C-E3C4-42E0-BFB3-27762A4B2075}" type="parTrans" cxnId="{AFDBAE8F-CB2E-4486-8A1D-591110171FC1}">
      <dgm:prSet/>
      <dgm:spPr/>
      <dgm:t>
        <a:bodyPr/>
        <a:lstStyle/>
        <a:p>
          <a:endParaRPr lang="en-US"/>
        </a:p>
      </dgm:t>
    </dgm:pt>
    <dgm:pt modelId="{C26D41C4-FB89-4619-82AB-652626748C1D}" type="sibTrans" cxnId="{AFDBAE8F-CB2E-4486-8A1D-591110171FC1}">
      <dgm:prSet/>
      <dgm:spPr/>
      <dgm:t>
        <a:bodyPr/>
        <a:lstStyle/>
        <a:p>
          <a:endParaRPr lang="en-US"/>
        </a:p>
      </dgm:t>
    </dgm:pt>
    <dgm:pt modelId="{18488BA3-9959-418D-B28F-BDA4C6DE4F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✅ Supplier 3 = your safest bet (lowest score at 0.38) → solid shipping and decent quality.</a:t>
          </a:r>
          <a:endParaRPr lang="en-US"/>
        </a:p>
      </dgm:t>
    </dgm:pt>
    <dgm:pt modelId="{D07BAD38-EA6D-42E5-B459-B42987246240}" type="parTrans" cxnId="{AA6505EB-0D58-43A0-85DD-06C8795D4B0A}">
      <dgm:prSet/>
      <dgm:spPr/>
      <dgm:t>
        <a:bodyPr/>
        <a:lstStyle/>
        <a:p>
          <a:endParaRPr lang="en-US"/>
        </a:p>
      </dgm:t>
    </dgm:pt>
    <dgm:pt modelId="{441AD571-DF92-4C2E-97BF-6FFA54D2067F}" type="sibTrans" cxnId="{AA6505EB-0D58-43A0-85DD-06C8795D4B0A}">
      <dgm:prSet/>
      <dgm:spPr/>
      <dgm:t>
        <a:bodyPr/>
        <a:lstStyle/>
        <a:p>
          <a:endParaRPr lang="en-US"/>
        </a:p>
      </dgm:t>
    </dgm:pt>
    <dgm:pt modelId="{7E90B7DE-5242-40B7-AB28-1817FB732A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⚡ Supply Chain Actionable Moves:</a:t>
          </a:r>
          <a:endParaRPr lang="en-US"/>
        </a:p>
      </dgm:t>
    </dgm:pt>
    <dgm:pt modelId="{E79BE560-E6A4-4BAE-80F7-DD3122A53F19}" type="parTrans" cxnId="{F221B6D9-9B74-4CB1-9B7E-1C4B798CB086}">
      <dgm:prSet/>
      <dgm:spPr/>
      <dgm:t>
        <a:bodyPr/>
        <a:lstStyle/>
        <a:p>
          <a:endParaRPr lang="en-US"/>
        </a:p>
      </dgm:t>
    </dgm:pt>
    <dgm:pt modelId="{13E52C43-096C-4FDE-BF21-20CE02D301AC}" type="sibTrans" cxnId="{F221B6D9-9B74-4CB1-9B7E-1C4B798CB086}">
      <dgm:prSet/>
      <dgm:spPr/>
      <dgm:t>
        <a:bodyPr/>
        <a:lstStyle/>
        <a:p>
          <a:endParaRPr lang="en-US"/>
        </a:p>
      </dgm:t>
    </dgm:pt>
    <dgm:pt modelId="{262F2232-6981-4C61-AA8B-08DE956DA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Supplier 5 should be flagged for immediate risk mitigation: Negotiate better SLAs.</a:t>
          </a:r>
          <a:endParaRPr lang="en-US"/>
        </a:p>
      </dgm:t>
    </dgm:pt>
    <dgm:pt modelId="{33EEE143-D29A-4E31-8225-6B33B3B078BE}" type="parTrans" cxnId="{DD1ADFA2-C845-48AA-8A26-7E1BA8B4B153}">
      <dgm:prSet/>
      <dgm:spPr/>
      <dgm:t>
        <a:bodyPr/>
        <a:lstStyle/>
        <a:p>
          <a:endParaRPr lang="en-US"/>
        </a:p>
      </dgm:t>
    </dgm:pt>
    <dgm:pt modelId="{46B50139-870D-481E-B63D-28DAF1BFA278}" type="sibTrans" cxnId="{DD1ADFA2-C845-48AA-8A26-7E1BA8B4B153}">
      <dgm:prSet/>
      <dgm:spPr/>
      <dgm:t>
        <a:bodyPr/>
        <a:lstStyle/>
        <a:p>
          <a:endParaRPr lang="en-US"/>
        </a:p>
      </dgm:t>
    </dgm:pt>
    <dgm:pt modelId="{DD88AE8A-D9A6-46B1-9C8B-7F5CCDF03F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Diversify sourcing (maybe shift some demand to Supplier 3 or Supplier 1).</a:t>
          </a:r>
          <a:endParaRPr lang="en-US"/>
        </a:p>
      </dgm:t>
    </dgm:pt>
    <dgm:pt modelId="{F1290568-CF7E-45CE-A16B-A9C321724391}" type="parTrans" cxnId="{B9D8E9F1-9B3C-4FE0-AAF2-2139DE463018}">
      <dgm:prSet/>
      <dgm:spPr/>
      <dgm:t>
        <a:bodyPr/>
        <a:lstStyle/>
        <a:p>
          <a:endParaRPr lang="en-US"/>
        </a:p>
      </dgm:t>
    </dgm:pt>
    <dgm:pt modelId="{42415C71-DB13-4BE1-9C12-C3E28CC98D2D}" type="sibTrans" cxnId="{B9D8E9F1-9B3C-4FE0-AAF2-2139DE463018}">
      <dgm:prSet/>
      <dgm:spPr/>
      <dgm:t>
        <a:bodyPr/>
        <a:lstStyle/>
        <a:p>
          <a:endParaRPr lang="en-US"/>
        </a:p>
      </dgm:t>
    </dgm:pt>
    <dgm:pt modelId="{B497A957-F8D0-4D5B-AFBF-6A1464C08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Use Supplier 3 as a best-practice benchmark</a:t>
          </a:r>
          <a:endParaRPr lang="en-US"/>
        </a:p>
      </dgm:t>
    </dgm:pt>
    <dgm:pt modelId="{DEF48D64-6CF2-4619-8FCB-ED0D1F4DB476}" type="parTrans" cxnId="{F6B42C68-59F9-48FF-93B0-E5F9F9E30ECC}">
      <dgm:prSet/>
      <dgm:spPr/>
      <dgm:t>
        <a:bodyPr/>
        <a:lstStyle/>
        <a:p>
          <a:endParaRPr lang="en-US"/>
        </a:p>
      </dgm:t>
    </dgm:pt>
    <dgm:pt modelId="{0FD1B88B-170B-4039-99E7-6D1F4B1E1837}" type="sibTrans" cxnId="{F6B42C68-59F9-48FF-93B0-E5F9F9E30ECC}">
      <dgm:prSet/>
      <dgm:spPr/>
      <dgm:t>
        <a:bodyPr/>
        <a:lstStyle/>
        <a:p>
          <a:endParaRPr lang="en-US"/>
        </a:p>
      </dgm:t>
    </dgm:pt>
    <dgm:pt modelId="{F3B68B10-E1A1-4582-8702-32FE2CF1E154}" type="pres">
      <dgm:prSet presAssocID="{AB13DC6B-06C6-47F5-9C0F-0343C15134C9}" presName="root" presStyleCnt="0">
        <dgm:presLayoutVars>
          <dgm:dir/>
          <dgm:resizeHandles val="exact"/>
        </dgm:presLayoutVars>
      </dgm:prSet>
      <dgm:spPr/>
    </dgm:pt>
    <dgm:pt modelId="{1956E7F2-3D02-495E-AEA8-3E87A8B0AA8C}" type="pres">
      <dgm:prSet presAssocID="{5F001E7B-2F2E-4606-892F-B31A95CD36E5}" presName="compNode" presStyleCnt="0"/>
      <dgm:spPr/>
    </dgm:pt>
    <dgm:pt modelId="{55193A7A-DB33-4EEA-8DAA-A3265BFB15A2}" type="pres">
      <dgm:prSet presAssocID="{5F001E7B-2F2E-4606-892F-B31A95CD36E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61A7B83-CC76-4D35-811A-48B88E55D96F}" type="pres">
      <dgm:prSet presAssocID="{5F001E7B-2F2E-4606-892F-B31A95CD36E5}" presName="spaceRect" presStyleCnt="0"/>
      <dgm:spPr/>
    </dgm:pt>
    <dgm:pt modelId="{F68D51B5-4D36-4A08-8970-10CE49DBA695}" type="pres">
      <dgm:prSet presAssocID="{5F001E7B-2F2E-4606-892F-B31A95CD36E5}" presName="textRect" presStyleLbl="revTx" presStyleIdx="0" presStyleCnt="8">
        <dgm:presLayoutVars>
          <dgm:chMax val="1"/>
          <dgm:chPref val="1"/>
        </dgm:presLayoutVars>
      </dgm:prSet>
      <dgm:spPr/>
    </dgm:pt>
    <dgm:pt modelId="{D0D4CA8F-73C0-461C-A360-7D3816ED3CD8}" type="pres">
      <dgm:prSet presAssocID="{3109DC7B-F045-4A7D-A20F-445124C26343}" presName="sibTrans" presStyleCnt="0"/>
      <dgm:spPr/>
    </dgm:pt>
    <dgm:pt modelId="{02375408-BF4E-4B2A-B1B2-7A24A588EA36}" type="pres">
      <dgm:prSet presAssocID="{6B7D392E-2055-48EE-9808-E4A0A7C7B503}" presName="compNode" presStyleCnt="0"/>
      <dgm:spPr/>
    </dgm:pt>
    <dgm:pt modelId="{0751145A-ADDA-4BD8-B271-36DE29F98CD6}" type="pres">
      <dgm:prSet presAssocID="{6B7D392E-2055-48EE-9808-E4A0A7C7B50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24B0D5E2-D41B-4A6A-8571-674B0013B7CE}" type="pres">
      <dgm:prSet presAssocID="{6B7D392E-2055-48EE-9808-E4A0A7C7B503}" presName="spaceRect" presStyleCnt="0"/>
      <dgm:spPr/>
    </dgm:pt>
    <dgm:pt modelId="{526BDB01-0090-44E2-9BEF-BABC97BA6A69}" type="pres">
      <dgm:prSet presAssocID="{6B7D392E-2055-48EE-9808-E4A0A7C7B503}" presName="textRect" presStyleLbl="revTx" presStyleIdx="1" presStyleCnt="8">
        <dgm:presLayoutVars>
          <dgm:chMax val="1"/>
          <dgm:chPref val="1"/>
        </dgm:presLayoutVars>
      </dgm:prSet>
      <dgm:spPr/>
    </dgm:pt>
    <dgm:pt modelId="{66979C0E-70C0-40B9-A5BD-CF7D18277AA9}" type="pres">
      <dgm:prSet presAssocID="{BDD579CB-C9FC-4107-8D1B-1BA91730E24B}" presName="sibTrans" presStyleCnt="0"/>
      <dgm:spPr/>
    </dgm:pt>
    <dgm:pt modelId="{9FDA3271-0C72-4CA2-B0F7-E1CA77571E4A}" type="pres">
      <dgm:prSet presAssocID="{BC37E04C-BAC1-4BF9-B40F-B95C516032F4}" presName="compNode" presStyleCnt="0"/>
      <dgm:spPr/>
    </dgm:pt>
    <dgm:pt modelId="{5C80567F-B766-47E7-A6BD-54BD82F6377D}" type="pres">
      <dgm:prSet presAssocID="{BC37E04C-BAC1-4BF9-B40F-B95C516032F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DA65C96-F8A6-490B-BCB2-95B60144655E}" type="pres">
      <dgm:prSet presAssocID="{BC37E04C-BAC1-4BF9-B40F-B95C516032F4}" presName="spaceRect" presStyleCnt="0"/>
      <dgm:spPr/>
    </dgm:pt>
    <dgm:pt modelId="{2E8D0CDC-CFE1-4859-9C07-53473B2ECCEA}" type="pres">
      <dgm:prSet presAssocID="{BC37E04C-BAC1-4BF9-B40F-B95C516032F4}" presName="textRect" presStyleLbl="revTx" presStyleIdx="2" presStyleCnt="8">
        <dgm:presLayoutVars>
          <dgm:chMax val="1"/>
          <dgm:chPref val="1"/>
        </dgm:presLayoutVars>
      </dgm:prSet>
      <dgm:spPr/>
    </dgm:pt>
    <dgm:pt modelId="{18C24766-049C-41CD-B53F-886CFCF32F11}" type="pres">
      <dgm:prSet presAssocID="{C26D41C4-FB89-4619-82AB-652626748C1D}" presName="sibTrans" presStyleCnt="0"/>
      <dgm:spPr/>
    </dgm:pt>
    <dgm:pt modelId="{B172CB00-F2E4-4760-8B51-E9490C576A4B}" type="pres">
      <dgm:prSet presAssocID="{18488BA3-9959-418D-B28F-BDA4C6DE4F3D}" presName="compNode" presStyleCnt="0"/>
      <dgm:spPr/>
    </dgm:pt>
    <dgm:pt modelId="{58949C32-5851-4ABC-BCC3-1B33FE1DFBE9}" type="pres">
      <dgm:prSet presAssocID="{18488BA3-9959-418D-B28F-BDA4C6DE4F3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2445A9F1-644B-452F-BA22-DA8CB06A297D}" type="pres">
      <dgm:prSet presAssocID="{18488BA3-9959-418D-B28F-BDA4C6DE4F3D}" presName="spaceRect" presStyleCnt="0"/>
      <dgm:spPr/>
    </dgm:pt>
    <dgm:pt modelId="{CF1A5638-87EF-47C2-AE57-D2BABEF1AB9C}" type="pres">
      <dgm:prSet presAssocID="{18488BA3-9959-418D-B28F-BDA4C6DE4F3D}" presName="textRect" presStyleLbl="revTx" presStyleIdx="3" presStyleCnt="8">
        <dgm:presLayoutVars>
          <dgm:chMax val="1"/>
          <dgm:chPref val="1"/>
        </dgm:presLayoutVars>
      </dgm:prSet>
      <dgm:spPr/>
    </dgm:pt>
    <dgm:pt modelId="{73807CC9-69F8-4A84-951F-4E72DFCE7C74}" type="pres">
      <dgm:prSet presAssocID="{441AD571-DF92-4C2E-97BF-6FFA54D2067F}" presName="sibTrans" presStyleCnt="0"/>
      <dgm:spPr/>
    </dgm:pt>
    <dgm:pt modelId="{941AFCF6-E626-4426-BE7E-0113980A17BF}" type="pres">
      <dgm:prSet presAssocID="{7E90B7DE-5242-40B7-AB28-1817FB732A76}" presName="compNode" presStyleCnt="0"/>
      <dgm:spPr/>
    </dgm:pt>
    <dgm:pt modelId="{1711F149-CE6F-4C70-9E5C-4BF94413F9C5}" type="pres">
      <dgm:prSet presAssocID="{7E90B7DE-5242-40B7-AB28-1817FB732A7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2B98A749-4D48-4F32-9846-064C1A5A1D79}" type="pres">
      <dgm:prSet presAssocID="{7E90B7DE-5242-40B7-AB28-1817FB732A76}" presName="spaceRect" presStyleCnt="0"/>
      <dgm:spPr/>
    </dgm:pt>
    <dgm:pt modelId="{2FF87C60-4285-4341-A884-2F556D29F926}" type="pres">
      <dgm:prSet presAssocID="{7E90B7DE-5242-40B7-AB28-1817FB732A76}" presName="textRect" presStyleLbl="revTx" presStyleIdx="4" presStyleCnt="8">
        <dgm:presLayoutVars>
          <dgm:chMax val="1"/>
          <dgm:chPref val="1"/>
        </dgm:presLayoutVars>
      </dgm:prSet>
      <dgm:spPr/>
    </dgm:pt>
    <dgm:pt modelId="{DADB717D-F5CF-4F5E-BC97-8755A49ADA8E}" type="pres">
      <dgm:prSet presAssocID="{13E52C43-096C-4FDE-BF21-20CE02D301AC}" presName="sibTrans" presStyleCnt="0"/>
      <dgm:spPr/>
    </dgm:pt>
    <dgm:pt modelId="{5BAE1413-E6C1-4FFA-A15A-BE122532D075}" type="pres">
      <dgm:prSet presAssocID="{262F2232-6981-4C61-AA8B-08DE956DAA11}" presName="compNode" presStyleCnt="0"/>
      <dgm:spPr/>
    </dgm:pt>
    <dgm:pt modelId="{576BBDA0-1530-444F-9825-F682F43C766A}" type="pres">
      <dgm:prSet presAssocID="{262F2232-6981-4C61-AA8B-08DE956DAA1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C0FBCB84-B4A7-4BBD-8BE7-E4E9882329DD}" type="pres">
      <dgm:prSet presAssocID="{262F2232-6981-4C61-AA8B-08DE956DAA11}" presName="spaceRect" presStyleCnt="0"/>
      <dgm:spPr/>
    </dgm:pt>
    <dgm:pt modelId="{B25FDBC2-0B69-4E5B-AA91-D965D4D3D5B8}" type="pres">
      <dgm:prSet presAssocID="{262F2232-6981-4C61-AA8B-08DE956DAA11}" presName="textRect" presStyleLbl="revTx" presStyleIdx="5" presStyleCnt="8">
        <dgm:presLayoutVars>
          <dgm:chMax val="1"/>
          <dgm:chPref val="1"/>
        </dgm:presLayoutVars>
      </dgm:prSet>
      <dgm:spPr/>
    </dgm:pt>
    <dgm:pt modelId="{5911A910-C834-4E08-B876-28A21A661A7D}" type="pres">
      <dgm:prSet presAssocID="{46B50139-870D-481E-B63D-28DAF1BFA278}" presName="sibTrans" presStyleCnt="0"/>
      <dgm:spPr/>
    </dgm:pt>
    <dgm:pt modelId="{2F507DBE-CD25-4B90-BF0C-CE5AB4B26363}" type="pres">
      <dgm:prSet presAssocID="{DD88AE8A-D9A6-46B1-9C8B-7F5CCDF03F19}" presName="compNode" presStyleCnt="0"/>
      <dgm:spPr/>
    </dgm:pt>
    <dgm:pt modelId="{E43B0EE7-5CE8-4233-876B-EA66C1E1F14C}" type="pres">
      <dgm:prSet presAssocID="{DD88AE8A-D9A6-46B1-9C8B-7F5CCDF03F1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E6D1036-1753-4AD2-88D8-74908D5A6E3D}" type="pres">
      <dgm:prSet presAssocID="{DD88AE8A-D9A6-46B1-9C8B-7F5CCDF03F19}" presName="spaceRect" presStyleCnt="0"/>
      <dgm:spPr/>
    </dgm:pt>
    <dgm:pt modelId="{342BE9CB-397A-49F5-944E-3839A2997881}" type="pres">
      <dgm:prSet presAssocID="{DD88AE8A-D9A6-46B1-9C8B-7F5CCDF03F19}" presName="textRect" presStyleLbl="revTx" presStyleIdx="6" presStyleCnt="8">
        <dgm:presLayoutVars>
          <dgm:chMax val="1"/>
          <dgm:chPref val="1"/>
        </dgm:presLayoutVars>
      </dgm:prSet>
      <dgm:spPr/>
    </dgm:pt>
    <dgm:pt modelId="{B716B641-4D57-45C3-8E4E-FE63A33F24E5}" type="pres">
      <dgm:prSet presAssocID="{42415C71-DB13-4BE1-9C12-C3E28CC98D2D}" presName="sibTrans" presStyleCnt="0"/>
      <dgm:spPr/>
    </dgm:pt>
    <dgm:pt modelId="{15887669-5759-4CFC-B58D-675EF3E32643}" type="pres">
      <dgm:prSet presAssocID="{B497A957-F8D0-4D5B-AFBF-6A1464C08342}" presName="compNode" presStyleCnt="0"/>
      <dgm:spPr/>
    </dgm:pt>
    <dgm:pt modelId="{16AA91F2-E7BA-42F9-AAA0-857328FAC823}" type="pres">
      <dgm:prSet presAssocID="{B497A957-F8D0-4D5B-AFBF-6A1464C0834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F1392F-CD7F-4778-999A-B8EB7CAAEBF1}" type="pres">
      <dgm:prSet presAssocID="{B497A957-F8D0-4D5B-AFBF-6A1464C08342}" presName="spaceRect" presStyleCnt="0"/>
      <dgm:spPr/>
    </dgm:pt>
    <dgm:pt modelId="{05A8BD14-E1CA-4B8D-8701-117D4C6683B0}" type="pres">
      <dgm:prSet presAssocID="{B497A957-F8D0-4D5B-AFBF-6A1464C0834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5639D0D-E334-4BC7-A09E-6A64A7FBE901}" type="presOf" srcId="{18488BA3-9959-418D-B28F-BDA4C6DE4F3D}" destId="{CF1A5638-87EF-47C2-AE57-D2BABEF1AB9C}" srcOrd="0" destOrd="0" presId="urn:microsoft.com/office/officeart/2018/2/layout/IconLabelList"/>
    <dgm:cxn modelId="{B2F0D34C-F413-42FA-8F51-07E08946424C}" type="presOf" srcId="{7E90B7DE-5242-40B7-AB28-1817FB732A76}" destId="{2FF87C60-4285-4341-A884-2F556D29F926}" srcOrd="0" destOrd="0" presId="urn:microsoft.com/office/officeart/2018/2/layout/IconLabelList"/>
    <dgm:cxn modelId="{B7864552-9E01-43A5-A958-B57287BC3E46}" type="presOf" srcId="{AB13DC6B-06C6-47F5-9C0F-0343C15134C9}" destId="{F3B68B10-E1A1-4582-8702-32FE2CF1E154}" srcOrd="0" destOrd="0" presId="urn:microsoft.com/office/officeart/2018/2/layout/IconLabelList"/>
    <dgm:cxn modelId="{E5CAFC5E-5F64-491C-BA77-1CE293442EB2}" srcId="{AB13DC6B-06C6-47F5-9C0F-0343C15134C9}" destId="{6B7D392E-2055-48EE-9808-E4A0A7C7B503}" srcOrd="1" destOrd="0" parTransId="{55DA9E13-5201-4FBF-8B31-B7035EB80715}" sibTransId="{BDD579CB-C9FC-4107-8D1B-1BA91730E24B}"/>
    <dgm:cxn modelId="{F6B42C68-59F9-48FF-93B0-E5F9F9E30ECC}" srcId="{AB13DC6B-06C6-47F5-9C0F-0343C15134C9}" destId="{B497A957-F8D0-4D5B-AFBF-6A1464C08342}" srcOrd="7" destOrd="0" parTransId="{DEF48D64-6CF2-4619-8FCB-ED0D1F4DB476}" sibTransId="{0FD1B88B-170B-4039-99E7-6D1F4B1E1837}"/>
    <dgm:cxn modelId="{708AE975-D308-45D5-87DA-70AC32CF190D}" type="presOf" srcId="{BC37E04C-BAC1-4BF9-B40F-B95C516032F4}" destId="{2E8D0CDC-CFE1-4859-9C07-53473B2ECCEA}" srcOrd="0" destOrd="0" presId="urn:microsoft.com/office/officeart/2018/2/layout/IconLabelList"/>
    <dgm:cxn modelId="{AFDBAE8F-CB2E-4486-8A1D-591110171FC1}" srcId="{AB13DC6B-06C6-47F5-9C0F-0343C15134C9}" destId="{BC37E04C-BAC1-4BF9-B40F-B95C516032F4}" srcOrd="2" destOrd="0" parTransId="{2C22541C-E3C4-42E0-BFB3-27762A4B2075}" sibTransId="{C26D41C4-FB89-4619-82AB-652626748C1D}"/>
    <dgm:cxn modelId="{DD1ADFA2-C845-48AA-8A26-7E1BA8B4B153}" srcId="{AB13DC6B-06C6-47F5-9C0F-0343C15134C9}" destId="{262F2232-6981-4C61-AA8B-08DE956DAA11}" srcOrd="5" destOrd="0" parTransId="{33EEE143-D29A-4E31-8225-6B33B3B078BE}" sibTransId="{46B50139-870D-481E-B63D-28DAF1BFA278}"/>
    <dgm:cxn modelId="{3D911EB2-CD90-4ECD-8FE2-BAFCE7F66026}" type="presOf" srcId="{262F2232-6981-4C61-AA8B-08DE956DAA11}" destId="{B25FDBC2-0B69-4E5B-AA91-D965D4D3D5B8}" srcOrd="0" destOrd="0" presId="urn:microsoft.com/office/officeart/2018/2/layout/IconLabelList"/>
    <dgm:cxn modelId="{E5285FB4-8B15-44C5-B287-DE9C05872827}" type="presOf" srcId="{B497A957-F8D0-4D5B-AFBF-6A1464C08342}" destId="{05A8BD14-E1CA-4B8D-8701-117D4C6683B0}" srcOrd="0" destOrd="0" presId="urn:microsoft.com/office/officeart/2018/2/layout/IconLabelList"/>
    <dgm:cxn modelId="{682086B9-2645-43F0-81EC-BBDA77DD631D}" type="presOf" srcId="{DD88AE8A-D9A6-46B1-9C8B-7F5CCDF03F19}" destId="{342BE9CB-397A-49F5-944E-3839A2997881}" srcOrd="0" destOrd="0" presId="urn:microsoft.com/office/officeart/2018/2/layout/IconLabelList"/>
    <dgm:cxn modelId="{205B82C4-24F8-4934-A465-6900FCD02178}" srcId="{AB13DC6B-06C6-47F5-9C0F-0343C15134C9}" destId="{5F001E7B-2F2E-4606-892F-B31A95CD36E5}" srcOrd="0" destOrd="0" parTransId="{C9E04E2C-EC46-4E07-ADEC-AE67B1CEE8E2}" sibTransId="{3109DC7B-F045-4A7D-A20F-445124C26343}"/>
    <dgm:cxn modelId="{4861D6CB-D30C-4B95-BB4A-4F3B1D6585F4}" type="presOf" srcId="{5F001E7B-2F2E-4606-892F-B31A95CD36E5}" destId="{F68D51B5-4D36-4A08-8970-10CE49DBA695}" srcOrd="0" destOrd="0" presId="urn:microsoft.com/office/officeart/2018/2/layout/IconLabelList"/>
    <dgm:cxn modelId="{F221B6D9-9B74-4CB1-9B7E-1C4B798CB086}" srcId="{AB13DC6B-06C6-47F5-9C0F-0343C15134C9}" destId="{7E90B7DE-5242-40B7-AB28-1817FB732A76}" srcOrd="4" destOrd="0" parTransId="{E79BE560-E6A4-4BAE-80F7-DD3122A53F19}" sibTransId="{13E52C43-096C-4FDE-BF21-20CE02D301AC}"/>
    <dgm:cxn modelId="{B9B049E6-C3D0-4F77-A84B-D80488D318D0}" type="presOf" srcId="{6B7D392E-2055-48EE-9808-E4A0A7C7B503}" destId="{526BDB01-0090-44E2-9BEF-BABC97BA6A69}" srcOrd="0" destOrd="0" presId="urn:microsoft.com/office/officeart/2018/2/layout/IconLabelList"/>
    <dgm:cxn modelId="{AA6505EB-0D58-43A0-85DD-06C8795D4B0A}" srcId="{AB13DC6B-06C6-47F5-9C0F-0343C15134C9}" destId="{18488BA3-9959-418D-B28F-BDA4C6DE4F3D}" srcOrd="3" destOrd="0" parTransId="{D07BAD38-EA6D-42E5-B459-B42987246240}" sibTransId="{441AD571-DF92-4C2E-97BF-6FFA54D2067F}"/>
    <dgm:cxn modelId="{B9D8E9F1-9B3C-4FE0-AAF2-2139DE463018}" srcId="{AB13DC6B-06C6-47F5-9C0F-0343C15134C9}" destId="{DD88AE8A-D9A6-46B1-9C8B-7F5CCDF03F19}" srcOrd="6" destOrd="0" parTransId="{F1290568-CF7E-45CE-A16B-A9C321724391}" sibTransId="{42415C71-DB13-4BE1-9C12-C3E28CC98D2D}"/>
    <dgm:cxn modelId="{65079A0F-2B36-46C5-8505-6B4082B6B73B}" type="presParOf" srcId="{F3B68B10-E1A1-4582-8702-32FE2CF1E154}" destId="{1956E7F2-3D02-495E-AEA8-3E87A8B0AA8C}" srcOrd="0" destOrd="0" presId="urn:microsoft.com/office/officeart/2018/2/layout/IconLabelList"/>
    <dgm:cxn modelId="{2B1926D8-46E0-4097-BA04-2B6B194A71BE}" type="presParOf" srcId="{1956E7F2-3D02-495E-AEA8-3E87A8B0AA8C}" destId="{55193A7A-DB33-4EEA-8DAA-A3265BFB15A2}" srcOrd="0" destOrd="0" presId="urn:microsoft.com/office/officeart/2018/2/layout/IconLabelList"/>
    <dgm:cxn modelId="{02277A48-1812-4AD5-A00A-395BE6876E1E}" type="presParOf" srcId="{1956E7F2-3D02-495E-AEA8-3E87A8B0AA8C}" destId="{561A7B83-CC76-4D35-811A-48B88E55D96F}" srcOrd="1" destOrd="0" presId="urn:microsoft.com/office/officeart/2018/2/layout/IconLabelList"/>
    <dgm:cxn modelId="{856B4BA0-18C4-44C3-84E0-345B75448103}" type="presParOf" srcId="{1956E7F2-3D02-495E-AEA8-3E87A8B0AA8C}" destId="{F68D51B5-4D36-4A08-8970-10CE49DBA695}" srcOrd="2" destOrd="0" presId="urn:microsoft.com/office/officeart/2018/2/layout/IconLabelList"/>
    <dgm:cxn modelId="{15C36068-146B-40DE-BBF5-39BF724D3ABC}" type="presParOf" srcId="{F3B68B10-E1A1-4582-8702-32FE2CF1E154}" destId="{D0D4CA8F-73C0-461C-A360-7D3816ED3CD8}" srcOrd="1" destOrd="0" presId="urn:microsoft.com/office/officeart/2018/2/layout/IconLabelList"/>
    <dgm:cxn modelId="{AC2EBF2F-1D7A-42F3-BDC6-102326DE6C27}" type="presParOf" srcId="{F3B68B10-E1A1-4582-8702-32FE2CF1E154}" destId="{02375408-BF4E-4B2A-B1B2-7A24A588EA36}" srcOrd="2" destOrd="0" presId="urn:microsoft.com/office/officeart/2018/2/layout/IconLabelList"/>
    <dgm:cxn modelId="{86A9E26E-B78E-49D9-AF3E-8A6B8831ED10}" type="presParOf" srcId="{02375408-BF4E-4B2A-B1B2-7A24A588EA36}" destId="{0751145A-ADDA-4BD8-B271-36DE29F98CD6}" srcOrd="0" destOrd="0" presId="urn:microsoft.com/office/officeart/2018/2/layout/IconLabelList"/>
    <dgm:cxn modelId="{F0BD37FC-D681-47B5-A99E-91D410E3FBED}" type="presParOf" srcId="{02375408-BF4E-4B2A-B1B2-7A24A588EA36}" destId="{24B0D5E2-D41B-4A6A-8571-674B0013B7CE}" srcOrd="1" destOrd="0" presId="urn:microsoft.com/office/officeart/2018/2/layout/IconLabelList"/>
    <dgm:cxn modelId="{579C3465-A9EC-4756-883C-91239A916578}" type="presParOf" srcId="{02375408-BF4E-4B2A-B1B2-7A24A588EA36}" destId="{526BDB01-0090-44E2-9BEF-BABC97BA6A69}" srcOrd="2" destOrd="0" presId="urn:microsoft.com/office/officeart/2018/2/layout/IconLabelList"/>
    <dgm:cxn modelId="{B63D592F-AB3D-48B2-A581-BA830AC83A6D}" type="presParOf" srcId="{F3B68B10-E1A1-4582-8702-32FE2CF1E154}" destId="{66979C0E-70C0-40B9-A5BD-CF7D18277AA9}" srcOrd="3" destOrd="0" presId="urn:microsoft.com/office/officeart/2018/2/layout/IconLabelList"/>
    <dgm:cxn modelId="{BCE9FCFD-DE2F-4353-8C04-7EC2BB91DFF8}" type="presParOf" srcId="{F3B68B10-E1A1-4582-8702-32FE2CF1E154}" destId="{9FDA3271-0C72-4CA2-B0F7-E1CA77571E4A}" srcOrd="4" destOrd="0" presId="urn:microsoft.com/office/officeart/2018/2/layout/IconLabelList"/>
    <dgm:cxn modelId="{CAA71219-A9D3-4B25-A656-70E7C2A43A0E}" type="presParOf" srcId="{9FDA3271-0C72-4CA2-B0F7-E1CA77571E4A}" destId="{5C80567F-B766-47E7-A6BD-54BD82F6377D}" srcOrd="0" destOrd="0" presId="urn:microsoft.com/office/officeart/2018/2/layout/IconLabelList"/>
    <dgm:cxn modelId="{F171FB52-0DC2-463D-B8F2-097DD3B08E57}" type="presParOf" srcId="{9FDA3271-0C72-4CA2-B0F7-E1CA77571E4A}" destId="{5DA65C96-F8A6-490B-BCB2-95B60144655E}" srcOrd="1" destOrd="0" presId="urn:microsoft.com/office/officeart/2018/2/layout/IconLabelList"/>
    <dgm:cxn modelId="{572AFDB8-74DC-43A5-A07B-088FC7AEBAD0}" type="presParOf" srcId="{9FDA3271-0C72-4CA2-B0F7-E1CA77571E4A}" destId="{2E8D0CDC-CFE1-4859-9C07-53473B2ECCEA}" srcOrd="2" destOrd="0" presId="urn:microsoft.com/office/officeart/2018/2/layout/IconLabelList"/>
    <dgm:cxn modelId="{E602BB18-F91B-4D22-9043-18AA6A764671}" type="presParOf" srcId="{F3B68B10-E1A1-4582-8702-32FE2CF1E154}" destId="{18C24766-049C-41CD-B53F-886CFCF32F11}" srcOrd="5" destOrd="0" presId="urn:microsoft.com/office/officeart/2018/2/layout/IconLabelList"/>
    <dgm:cxn modelId="{FC14FF9B-26D3-47C2-848B-29511CCB0822}" type="presParOf" srcId="{F3B68B10-E1A1-4582-8702-32FE2CF1E154}" destId="{B172CB00-F2E4-4760-8B51-E9490C576A4B}" srcOrd="6" destOrd="0" presId="urn:microsoft.com/office/officeart/2018/2/layout/IconLabelList"/>
    <dgm:cxn modelId="{FB48ABFC-6F11-479F-8B90-EABC98165CEB}" type="presParOf" srcId="{B172CB00-F2E4-4760-8B51-E9490C576A4B}" destId="{58949C32-5851-4ABC-BCC3-1B33FE1DFBE9}" srcOrd="0" destOrd="0" presId="urn:microsoft.com/office/officeart/2018/2/layout/IconLabelList"/>
    <dgm:cxn modelId="{0A1A6577-930F-4A5F-A535-F98244ED0857}" type="presParOf" srcId="{B172CB00-F2E4-4760-8B51-E9490C576A4B}" destId="{2445A9F1-644B-452F-BA22-DA8CB06A297D}" srcOrd="1" destOrd="0" presId="urn:microsoft.com/office/officeart/2018/2/layout/IconLabelList"/>
    <dgm:cxn modelId="{10D1196E-62EE-4E7F-B75B-EDE0F93EB389}" type="presParOf" srcId="{B172CB00-F2E4-4760-8B51-E9490C576A4B}" destId="{CF1A5638-87EF-47C2-AE57-D2BABEF1AB9C}" srcOrd="2" destOrd="0" presId="urn:microsoft.com/office/officeart/2018/2/layout/IconLabelList"/>
    <dgm:cxn modelId="{FFCCF071-E522-4FBC-A35A-D158CDC6074B}" type="presParOf" srcId="{F3B68B10-E1A1-4582-8702-32FE2CF1E154}" destId="{73807CC9-69F8-4A84-951F-4E72DFCE7C74}" srcOrd="7" destOrd="0" presId="urn:microsoft.com/office/officeart/2018/2/layout/IconLabelList"/>
    <dgm:cxn modelId="{148F42EB-8651-42F5-A952-F1F37DCA08F3}" type="presParOf" srcId="{F3B68B10-E1A1-4582-8702-32FE2CF1E154}" destId="{941AFCF6-E626-4426-BE7E-0113980A17BF}" srcOrd="8" destOrd="0" presId="urn:microsoft.com/office/officeart/2018/2/layout/IconLabelList"/>
    <dgm:cxn modelId="{E4B7857B-F9AB-4938-9A05-A1A19815FD96}" type="presParOf" srcId="{941AFCF6-E626-4426-BE7E-0113980A17BF}" destId="{1711F149-CE6F-4C70-9E5C-4BF94413F9C5}" srcOrd="0" destOrd="0" presId="urn:microsoft.com/office/officeart/2018/2/layout/IconLabelList"/>
    <dgm:cxn modelId="{189E66CE-475F-46B1-B9D4-CFBEA70F41A0}" type="presParOf" srcId="{941AFCF6-E626-4426-BE7E-0113980A17BF}" destId="{2B98A749-4D48-4F32-9846-064C1A5A1D79}" srcOrd="1" destOrd="0" presId="urn:microsoft.com/office/officeart/2018/2/layout/IconLabelList"/>
    <dgm:cxn modelId="{A3FD4125-6BD4-448F-9E91-683B9136748E}" type="presParOf" srcId="{941AFCF6-E626-4426-BE7E-0113980A17BF}" destId="{2FF87C60-4285-4341-A884-2F556D29F926}" srcOrd="2" destOrd="0" presId="urn:microsoft.com/office/officeart/2018/2/layout/IconLabelList"/>
    <dgm:cxn modelId="{5C8C3AFD-982B-4327-9140-70733E502372}" type="presParOf" srcId="{F3B68B10-E1A1-4582-8702-32FE2CF1E154}" destId="{DADB717D-F5CF-4F5E-BC97-8755A49ADA8E}" srcOrd="9" destOrd="0" presId="urn:microsoft.com/office/officeart/2018/2/layout/IconLabelList"/>
    <dgm:cxn modelId="{F3EE8BEF-5B01-4863-A0C8-D08F1E4932E7}" type="presParOf" srcId="{F3B68B10-E1A1-4582-8702-32FE2CF1E154}" destId="{5BAE1413-E6C1-4FFA-A15A-BE122532D075}" srcOrd="10" destOrd="0" presId="urn:microsoft.com/office/officeart/2018/2/layout/IconLabelList"/>
    <dgm:cxn modelId="{62756E35-E59A-477F-BE44-E1D4C7CFE245}" type="presParOf" srcId="{5BAE1413-E6C1-4FFA-A15A-BE122532D075}" destId="{576BBDA0-1530-444F-9825-F682F43C766A}" srcOrd="0" destOrd="0" presId="urn:microsoft.com/office/officeart/2018/2/layout/IconLabelList"/>
    <dgm:cxn modelId="{457ACC3B-DA93-4B70-B53C-3E92CC07269A}" type="presParOf" srcId="{5BAE1413-E6C1-4FFA-A15A-BE122532D075}" destId="{C0FBCB84-B4A7-4BBD-8BE7-E4E9882329DD}" srcOrd="1" destOrd="0" presId="urn:microsoft.com/office/officeart/2018/2/layout/IconLabelList"/>
    <dgm:cxn modelId="{97BA68FB-53D9-487A-B021-9268D2C9D9A0}" type="presParOf" srcId="{5BAE1413-E6C1-4FFA-A15A-BE122532D075}" destId="{B25FDBC2-0B69-4E5B-AA91-D965D4D3D5B8}" srcOrd="2" destOrd="0" presId="urn:microsoft.com/office/officeart/2018/2/layout/IconLabelList"/>
    <dgm:cxn modelId="{7EF3CB19-8F7E-4923-8C90-ED3238FF6328}" type="presParOf" srcId="{F3B68B10-E1A1-4582-8702-32FE2CF1E154}" destId="{5911A910-C834-4E08-B876-28A21A661A7D}" srcOrd="11" destOrd="0" presId="urn:microsoft.com/office/officeart/2018/2/layout/IconLabelList"/>
    <dgm:cxn modelId="{9E733ABA-0FF6-45E4-B832-EB6724D26ECF}" type="presParOf" srcId="{F3B68B10-E1A1-4582-8702-32FE2CF1E154}" destId="{2F507DBE-CD25-4B90-BF0C-CE5AB4B26363}" srcOrd="12" destOrd="0" presId="urn:microsoft.com/office/officeart/2018/2/layout/IconLabelList"/>
    <dgm:cxn modelId="{9522A6A1-9D0A-407F-AB3F-31779B879B4B}" type="presParOf" srcId="{2F507DBE-CD25-4B90-BF0C-CE5AB4B26363}" destId="{E43B0EE7-5CE8-4233-876B-EA66C1E1F14C}" srcOrd="0" destOrd="0" presId="urn:microsoft.com/office/officeart/2018/2/layout/IconLabelList"/>
    <dgm:cxn modelId="{9F95E19D-CE69-4AFD-AB81-FC2A2CEEA5DE}" type="presParOf" srcId="{2F507DBE-CD25-4B90-BF0C-CE5AB4B26363}" destId="{9E6D1036-1753-4AD2-88D8-74908D5A6E3D}" srcOrd="1" destOrd="0" presId="urn:microsoft.com/office/officeart/2018/2/layout/IconLabelList"/>
    <dgm:cxn modelId="{EE838F50-8327-4EAE-822E-0C6C34FC8E4C}" type="presParOf" srcId="{2F507DBE-CD25-4B90-BF0C-CE5AB4B26363}" destId="{342BE9CB-397A-49F5-944E-3839A2997881}" srcOrd="2" destOrd="0" presId="urn:microsoft.com/office/officeart/2018/2/layout/IconLabelList"/>
    <dgm:cxn modelId="{C5269487-0B66-4CF8-8FDB-773A95E4DFCB}" type="presParOf" srcId="{F3B68B10-E1A1-4582-8702-32FE2CF1E154}" destId="{B716B641-4D57-45C3-8E4E-FE63A33F24E5}" srcOrd="13" destOrd="0" presId="urn:microsoft.com/office/officeart/2018/2/layout/IconLabelList"/>
    <dgm:cxn modelId="{855A9E5C-B62D-4773-9928-746FCDE2F7F4}" type="presParOf" srcId="{F3B68B10-E1A1-4582-8702-32FE2CF1E154}" destId="{15887669-5759-4CFC-B58D-675EF3E32643}" srcOrd="14" destOrd="0" presId="urn:microsoft.com/office/officeart/2018/2/layout/IconLabelList"/>
    <dgm:cxn modelId="{7280F5E8-C9FC-4517-B0AD-126F6A73B611}" type="presParOf" srcId="{15887669-5759-4CFC-B58D-675EF3E32643}" destId="{16AA91F2-E7BA-42F9-AAA0-857328FAC823}" srcOrd="0" destOrd="0" presId="urn:microsoft.com/office/officeart/2018/2/layout/IconLabelList"/>
    <dgm:cxn modelId="{FAD2CABD-8153-4266-B9B5-2EA68F3AF645}" type="presParOf" srcId="{15887669-5759-4CFC-B58D-675EF3E32643}" destId="{18F1392F-CD7F-4778-999A-B8EB7CAAEBF1}" srcOrd="1" destOrd="0" presId="urn:microsoft.com/office/officeart/2018/2/layout/IconLabelList"/>
    <dgm:cxn modelId="{135EC2D3-540F-46E0-82FB-21BBD2D32D8F}" type="presParOf" srcId="{15887669-5759-4CFC-B58D-675EF3E32643}" destId="{05A8BD14-E1CA-4B8D-8701-117D4C6683B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D0A83C-5A68-4234-BD8C-C655749EF1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F94106-9D59-415F-B53B-ED28A54EFCB8}">
      <dgm:prSet/>
      <dgm:spPr>
        <a:solidFill>
          <a:schemeClr val="tx2"/>
        </a:solidFill>
      </dgm:spPr>
      <dgm:t>
        <a:bodyPr/>
        <a:lstStyle/>
        <a:p>
          <a:r>
            <a:rPr lang="en-US" b="1" i="0" u="sng"/>
            <a:t>ML Demand Prediction Model</a:t>
          </a:r>
          <a:endParaRPr lang="en-US"/>
        </a:p>
      </dgm:t>
    </dgm:pt>
    <dgm:pt modelId="{54758D3F-A392-4734-9ACE-4B23FBE1A92E}" type="parTrans" cxnId="{B1D989FF-44FE-4A07-B851-86EEB32732F8}">
      <dgm:prSet/>
      <dgm:spPr/>
      <dgm:t>
        <a:bodyPr/>
        <a:lstStyle/>
        <a:p>
          <a:endParaRPr lang="en-US"/>
        </a:p>
      </dgm:t>
    </dgm:pt>
    <dgm:pt modelId="{0EC3FD5C-67EA-4B33-8DC0-04802CED1D6F}" type="sibTrans" cxnId="{B1D989FF-44FE-4A07-B851-86EEB32732F8}">
      <dgm:prSet/>
      <dgm:spPr/>
      <dgm:t>
        <a:bodyPr/>
        <a:lstStyle/>
        <a:p>
          <a:endParaRPr lang="en-US"/>
        </a:p>
      </dgm:t>
    </dgm:pt>
    <dgm:pt modelId="{EAB32C43-4AF5-465C-9E85-894BE2D2A886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b="0" i="0"/>
            <a:t>Goal:</a:t>
          </a:r>
          <a:endParaRPr lang="en-US"/>
        </a:p>
      </dgm:t>
    </dgm:pt>
    <dgm:pt modelId="{B517EA6A-7E9D-4F04-9F1D-8466823563C3}" type="parTrans" cxnId="{DB0E08D7-C918-49C1-877C-FF6AA0191A68}">
      <dgm:prSet/>
      <dgm:spPr/>
      <dgm:t>
        <a:bodyPr/>
        <a:lstStyle/>
        <a:p>
          <a:endParaRPr lang="en-US"/>
        </a:p>
      </dgm:t>
    </dgm:pt>
    <dgm:pt modelId="{4635AE99-6084-4D99-8055-598A7FC647B6}" type="sibTrans" cxnId="{DB0E08D7-C918-49C1-877C-FF6AA0191A68}">
      <dgm:prSet/>
      <dgm:spPr/>
      <dgm:t>
        <a:bodyPr/>
        <a:lstStyle/>
        <a:p>
          <a:endParaRPr lang="en-US"/>
        </a:p>
      </dgm:t>
    </dgm:pt>
    <dgm:pt modelId="{EA968A26-4981-4313-A172-6278E417CEE1}">
      <dgm:prSet/>
      <dgm:spPr/>
      <dgm:t>
        <a:bodyPr/>
        <a:lstStyle/>
        <a:p>
          <a:r>
            <a:rPr lang="en-US" b="0" i="0" dirty="0"/>
            <a:t>Predict "Number of products sold" (demand) based on:</a:t>
          </a:r>
          <a:endParaRPr lang="en-US" dirty="0"/>
        </a:p>
      </dgm:t>
    </dgm:pt>
    <dgm:pt modelId="{34E283A5-9270-454B-9A72-5DB0E6263173}" type="parTrans" cxnId="{3D25F3EB-F460-41E1-BB59-CC14523535A8}">
      <dgm:prSet/>
      <dgm:spPr/>
      <dgm:t>
        <a:bodyPr/>
        <a:lstStyle/>
        <a:p>
          <a:endParaRPr lang="en-US"/>
        </a:p>
      </dgm:t>
    </dgm:pt>
    <dgm:pt modelId="{6D38EE16-1D5A-4FE2-A825-190E8F1B3409}" type="sibTrans" cxnId="{3D25F3EB-F460-41E1-BB59-CC14523535A8}">
      <dgm:prSet/>
      <dgm:spPr/>
      <dgm:t>
        <a:bodyPr/>
        <a:lstStyle/>
        <a:p>
          <a:endParaRPr lang="en-US"/>
        </a:p>
      </dgm:t>
    </dgm:pt>
    <dgm:pt modelId="{30D199C0-D2C3-4C66-AF27-DD41963789A5}">
      <dgm:prSet/>
      <dgm:spPr/>
      <dgm:t>
        <a:bodyPr/>
        <a:lstStyle/>
        <a:p>
          <a:r>
            <a:rPr lang="en-US" b="0" i="0"/>
            <a:t>Product info (price, category)</a:t>
          </a:r>
          <a:endParaRPr lang="en-US"/>
        </a:p>
      </dgm:t>
    </dgm:pt>
    <dgm:pt modelId="{AC0EB78C-6384-462C-A61A-B02D2BF2CDEA}" type="parTrans" cxnId="{09D4014F-6A1C-420F-8494-7795FEF58B57}">
      <dgm:prSet/>
      <dgm:spPr/>
      <dgm:t>
        <a:bodyPr/>
        <a:lstStyle/>
        <a:p>
          <a:endParaRPr lang="en-US"/>
        </a:p>
      </dgm:t>
    </dgm:pt>
    <dgm:pt modelId="{450CCC19-433B-4459-8299-25354699A941}" type="sibTrans" cxnId="{09D4014F-6A1C-420F-8494-7795FEF58B57}">
      <dgm:prSet/>
      <dgm:spPr/>
      <dgm:t>
        <a:bodyPr/>
        <a:lstStyle/>
        <a:p>
          <a:endParaRPr lang="en-US"/>
        </a:p>
      </dgm:t>
    </dgm:pt>
    <dgm:pt modelId="{36C7BD0F-EA2B-4946-A891-19BE1978B2EC}">
      <dgm:prSet/>
      <dgm:spPr/>
      <dgm:t>
        <a:bodyPr/>
        <a:lstStyle/>
        <a:p>
          <a:r>
            <a:rPr lang="en-US" b="0" i="0"/>
            <a:t>Region (location)</a:t>
          </a:r>
          <a:endParaRPr lang="en-US"/>
        </a:p>
      </dgm:t>
    </dgm:pt>
    <dgm:pt modelId="{53354777-7F07-4141-BD26-232056CD9783}" type="parTrans" cxnId="{701FF91B-C96C-439D-AE3A-AA867D8B0CB8}">
      <dgm:prSet/>
      <dgm:spPr/>
      <dgm:t>
        <a:bodyPr/>
        <a:lstStyle/>
        <a:p>
          <a:endParaRPr lang="en-US"/>
        </a:p>
      </dgm:t>
    </dgm:pt>
    <dgm:pt modelId="{50072409-76CD-4FDC-ABCE-F058FF9E2052}" type="sibTrans" cxnId="{701FF91B-C96C-439D-AE3A-AA867D8B0CB8}">
      <dgm:prSet/>
      <dgm:spPr/>
      <dgm:t>
        <a:bodyPr/>
        <a:lstStyle/>
        <a:p>
          <a:endParaRPr lang="en-US"/>
        </a:p>
      </dgm:t>
    </dgm:pt>
    <dgm:pt modelId="{0D3B0DC2-1245-4B80-B6B1-C050460831C3}">
      <dgm:prSet/>
      <dgm:spPr/>
      <dgm:t>
        <a:bodyPr/>
        <a:lstStyle/>
        <a:p>
          <a:r>
            <a:rPr lang="en-US" b="0" i="0"/>
            <a:t>Inventory &amp; supply chain factors (stock levels, lead times, costs, etc.)</a:t>
          </a:r>
          <a:endParaRPr lang="en-US"/>
        </a:p>
      </dgm:t>
    </dgm:pt>
    <dgm:pt modelId="{BF814FDA-7BFF-4F7E-AACE-6A0D042F8E7D}" type="parTrans" cxnId="{12E16305-03BB-45CF-999A-86378F767910}">
      <dgm:prSet/>
      <dgm:spPr/>
      <dgm:t>
        <a:bodyPr/>
        <a:lstStyle/>
        <a:p>
          <a:endParaRPr lang="en-US"/>
        </a:p>
      </dgm:t>
    </dgm:pt>
    <dgm:pt modelId="{17618AD0-1684-486A-B461-EE5BEDB98631}" type="sibTrans" cxnId="{12E16305-03BB-45CF-999A-86378F767910}">
      <dgm:prSet/>
      <dgm:spPr/>
      <dgm:t>
        <a:bodyPr/>
        <a:lstStyle/>
        <a:p>
          <a:endParaRPr lang="en-US"/>
        </a:p>
      </dgm:t>
    </dgm:pt>
    <dgm:pt modelId="{7EDA70A7-D645-3A4B-8CD4-21E0450B903E}" type="pres">
      <dgm:prSet presAssocID="{29D0A83C-5A68-4234-BD8C-C655749EF115}" presName="linear" presStyleCnt="0">
        <dgm:presLayoutVars>
          <dgm:animLvl val="lvl"/>
          <dgm:resizeHandles val="exact"/>
        </dgm:presLayoutVars>
      </dgm:prSet>
      <dgm:spPr/>
    </dgm:pt>
    <dgm:pt modelId="{E7AA63A7-5C4C-E942-9D4D-6725DF09123D}" type="pres">
      <dgm:prSet presAssocID="{AEF94106-9D59-415F-B53B-ED28A54EFC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4116E6-8135-7E45-B080-4774E0BBA1C3}" type="pres">
      <dgm:prSet presAssocID="{0EC3FD5C-67EA-4B33-8DC0-04802CED1D6F}" presName="spacer" presStyleCnt="0"/>
      <dgm:spPr/>
    </dgm:pt>
    <dgm:pt modelId="{77F95E41-DE59-A447-9363-96BDEE420830}" type="pres">
      <dgm:prSet presAssocID="{EAB32C43-4AF5-465C-9E85-894BE2D2A88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C3557C-E4B3-9E49-AB24-E2CD53731DBA}" type="pres">
      <dgm:prSet presAssocID="{EAB32C43-4AF5-465C-9E85-894BE2D2A88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2E16305-03BB-45CF-999A-86378F767910}" srcId="{EAB32C43-4AF5-465C-9E85-894BE2D2A886}" destId="{0D3B0DC2-1245-4B80-B6B1-C050460831C3}" srcOrd="3" destOrd="0" parTransId="{BF814FDA-7BFF-4F7E-AACE-6A0D042F8E7D}" sibTransId="{17618AD0-1684-486A-B461-EE5BEDB98631}"/>
    <dgm:cxn modelId="{701FF91B-C96C-439D-AE3A-AA867D8B0CB8}" srcId="{EAB32C43-4AF5-465C-9E85-894BE2D2A886}" destId="{36C7BD0F-EA2B-4946-A891-19BE1978B2EC}" srcOrd="2" destOrd="0" parTransId="{53354777-7F07-4141-BD26-232056CD9783}" sibTransId="{50072409-76CD-4FDC-ABCE-F058FF9E2052}"/>
    <dgm:cxn modelId="{BF83E31F-FBE3-4646-8070-CC46FE8AA4AA}" type="presOf" srcId="{EAB32C43-4AF5-465C-9E85-894BE2D2A886}" destId="{77F95E41-DE59-A447-9363-96BDEE420830}" srcOrd="0" destOrd="0" presId="urn:microsoft.com/office/officeart/2005/8/layout/vList2"/>
    <dgm:cxn modelId="{17141229-8DE8-1D4E-A901-0AC6E1BDEF8A}" type="presOf" srcId="{EA968A26-4981-4313-A172-6278E417CEE1}" destId="{62C3557C-E4B3-9E49-AB24-E2CD53731DBA}" srcOrd="0" destOrd="0" presId="urn:microsoft.com/office/officeart/2005/8/layout/vList2"/>
    <dgm:cxn modelId="{9A0C8331-6E1D-E245-9139-7E240B84B685}" type="presOf" srcId="{0D3B0DC2-1245-4B80-B6B1-C050460831C3}" destId="{62C3557C-E4B3-9E49-AB24-E2CD53731DBA}" srcOrd="0" destOrd="3" presId="urn:microsoft.com/office/officeart/2005/8/layout/vList2"/>
    <dgm:cxn modelId="{6905DB43-F3CB-F549-923F-7DDA58101BA1}" type="presOf" srcId="{30D199C0-D2C3-4C66-AF27-DD41963789A5}" destId="{62C3557C-E4B3-9E49-AB24-E2CD53731DBA}" srcOrd="0" destOrd="1" presId="urn:microsoft.com/office/officeart/2005/8/layout/vList2"/>
    <dgm:cxn modelId="{09D4014F-6A1C-420F-8494-7795FEF58B57}" srcId="{EAB32C43-4AF5-465C-9E85-894BE2D2A886}" destId="{30D199C0-D2C3-4C66-AF27-DD41963789A5}" srcOrd="1" destOrd="0" parTransId="{AC0EB78C-6384-462C-A61A-B02D2BF2CDEA}" sibTransId="{450CCC19-433B-4459-8299-25354699A941}"/>
    <dgm:cxn modelId="{EDF92664-EC60-3C40-AAA9-379B0316A3D6}" type="presOf" srcId="{AEF94106-9D59-415F-B53B-ED28A54EFCB8}" destId="{E7AA63A7-5C4C-E942-9D4D-6725DF09123D}" srcOrd="0" destOrd="0" presId="urn:microsoft.com/office/officeart/2005/8/layout/vList2"/>
    <dgm:cxn modelId="{419561CF-31C1-BD46-99EE-A3176334B232}" type="presOf" srcId="{36C7BD0F-EA2B-4946-A891-19BE1978B2EC}" destId="{62C3557C-E4B3-9E49-AB24-E2CD53731DBA}" srcOrd="0" destOrd="2" presId="urn:microsoft.com/office/officeart/2005/8/layout/vList2"/>
    <dgm:cxn modelId="{1350BBD3-DB10-FB4D-9ABE-EBB09D835478}" type="presOf" srcId="{29D0A83C-5A68-4234-BD8C-C655749EF115}" destId="{7EDA70A7-D645-3A4B-8CD4-21E0450B903E}" srcOrd="0" destOrd="0" presId="urn:microsoft.com/office/officeart/2005/8/layout/vList2"/>
    <dgm:cxn modelId="{DB0E08D7-C918-49C1-877C-FF6AA0191A68}" srcId="{29D0A83C-5A68-4234-BD8C-C655749EF115}" destId="{EAB32C43-4AF5-465C-9E85-894BE2D2A886}" srcOrd="1" destOrd="0" parTransId="{B517EA6A-7E9D-4F04-9F1D-8466823563C3}" sibTransId="{4635AE99-6084-4D99-8055-598A7FC647B6}"/>
    <dgm:cxn modelId="{3D25F3EB-F460-41E1-BB59-CC14523535A8}" srcId="{EAB32C43-4AF5-465C-9E85-894BE2D2A886}" destId="{EA968A26-4981-4313-A172-6278E417CEE1}" srcOrd="0" destOrd="0" parTransId="{34E283A5-9270-454B-9A72-5DB0E6263173}" sibTransId="{6D38EE16-1D5A-4FE2-A825-190E8F1B3409}"/>
    <dgm:cxn modelId="{B1D989FF-44FE-4A07-B851-86EEB32732F8}" srcId="{29D0A83C-5A68-4234-BD8C-C655749EF115}" destId="{AEF94106-9D59-415F-B53B-ED28A54EFCB8}" srcOrd="0" destOrd="0" parTransId="{54758D3F-A392-4734-9ACE-4B23FBE1A92E}" sibTransId="{0EC3FD5C-67EA-4B33-8DC0-04802CED1D6F}"/>
    <dgm:cxn modelId="{98530051-20EF-3049-83FC-EE1321DA22ED}" type="presParOf" srcId="{7EDA70A7-D645-3A4B-8CD4-21E0450B903E}" destId="{E7AA63A7-5C4C-E942-9D4D-6725DF09123D}" srcOrd="0" destOrd="0" presId="urn:microsoft.com/office/officeart/2005/8/layout/vList2"/>
    <dgm:cxn modelId="{04624509-1206-8F45-AE70-5E0EDD0E735D}" type="presParOf" srcId="{7EDA70A7-D645-3A4B-8CD4-21E0450B903E}" destId="{034116E6-8135-7E45-B080-4774E0BBA1C3}" srcOrd="1" destOrd="0" presId="urn:microsoft.com/office/officeart/2005/8/layout/vList2"/>
    <dgm:cxn modelId="{3EACBFA2-DAAE-D948-9EDC-FA4551D852BE}" type="presParOf" srcId="{7EDA70A7-D645-3A4B-8CD4-21E0450B903E}" destId="{77F95E41-DE59-A447-9363-96BDEE420830}" srcOrd="2" destOrd="0" presId="urn:microsoft.com/office/officeart/2005/8/layout/vList2"/>
    <dgm:cxn modelId="{5D491B95-68A7-854B-9770-7C1AE9EA3D31}" type="presParOf" srcId="{7EDA70A7-D645-3A4B-8CD4-21E0450B903E}" destId="{62C3557C-E4B3-9E49-AB24-E2CD53731DB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BA9592-B7B4-4118-AB92-49D5DC51327B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18128F-D279-40B9-8B89-6E87C113E55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/>
            <a:t>Demand Forecasting</a:t>
          </a:r>
          <a:endParaRPr lang="en-US" dirty="0"/>
        </a:p>
      </dgm:t>
    </dgm:pt>
    <dgm:pt modelId="{C0B01066-EDAA-4F13-81EF-66BC7B5A7886}" type="parTrans" cxnId="{AD7B0E48-1F17-4FFA-9A9F-23EFC3BFF45F}">
      <dgm:prSet/>
      <dgm:spPr/>
      <dgm:t>
        <a:bodyPr/>
        <a:lstStyle/>
        <a:p>
          <a:endParaRPr lang="en-US"/>
        </a:p>
      </dgm:t>
    </dgm:pt>
    <dgm:pt modelId="{D3D1623C-1916-423E-AAD0-ABC6660CD0FE}" type="sibTrans" cxnId="{AD7B0E48-1F17-4FFA-9A9F-23EFC3BFF45F}">
      <dgm:prSet/>
      <dgm:spPr/>
      <dgm:t>
        <a:bodyPr/>
        <a:lstStyle/>
        <a:p>
          <a:endParaRPr lang="en-US"/>
        </a:p>
      </dgm:t>
    </dgm:pt>
    <dgm:pt modelId="{2DFC437F-1390-4CB9-92A2-9351091895A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/>
            <a:t>Method:</a:t>
          </a:r>
          <a:r>
            <a:rPr lang="en-US" dirty="0"/>
            <a:t> </a:t>
          </a:r>
          <a:r>
            <a:rPr lang="en-US" dirty="0" err="1"/>
            <a:t>XGBoost</a:t>
          </a:r>
          <a:r>
            <a:rPr lang="en-US" dirty="0"/>
            <a:t> and Random Forest</a:t>
          </a:r>
        </a:p>
      </dgm:t>
    </dgm:pt>
    <dgm:pt modelId="{4ECB3141-AE78-449B-AB73-25EE1296070F}" type="parTrans" cxnId="{B74BD844-A9F6-4FA2-B663-863732960D39}">
      <dgm:prSet/>
      <dgm:spPr/>
      <dgm:t>
        <a:bodyPr/>
        <a:lstStyle/>
        <a:p>
          <a:endParaRPr lang="en-US"/>
        </a:p>
      </dgm:t>
    </dgm:pt>
    <dgm:pt modelId="{38C5C1BA-DF1E-4B96-8DDB-94F9D5ACBA7D}" type="sibTrans" cxnId="{B74BD844-A9F6-4FA2-B663-863732960D39}">
      <dgm:prSet/>
      <dgm:spPr/>
      <dgm:t>
        <a:bodyPr/>
        <a:lstStyle/>
        <a:p>
          <a:endParaRPr lang="en-US"/>
        </a:p>
      </dgm:t>
    </dgm:pt>
    <dgm:pt modelId="{58C5FF35-4426-40C6-8947-EC85DDFE1B2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Create advanced featured to get better output.</a:t>
          </a:r>
        </a:p>
      </dgm:t>
    </dgm:pt>
    <dgm:pt modelId="{D453BE2A-918D-4737-8E62-E65E4BCF5F24}" type="parTrans" cxnId="{04E0AD06-6560-4316-A1BA-002E1EA3F915}">
      <dgm:prSet/>
      <dgm:spPr/>
      <dgm:t>
        <a:bodyPr/>
        <a:lstStyle/>
        <a:p>
          <a:endParaRPr lang="en-US"/>
        </a:p>
      </dgm:t>
    </dgm:pt>
    <dgm:pt modelId="{A454E396-AD3F-4553-A6D0-B1119D3388AA}" type="sibTrans" cxnId="{04E0AD06-6560-4316-A1BA-002E1EA3F915}">
      <dgm:prSet/>
      <dgm:spPr/>
      <dgm:t>
        <a:bodyPr/>
        <a:lstStyle/>
        <a:p>
          <a:endParaRPr lang="en-US"/>
        </a:p>
      </dgm:t>
    </dgm:pt>
    <dgm:pt modelId="{035012B4-DE87-4433-ADB1-B28779DA4264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/>
            <a:t>Did feature importance</a:t>
          </a:r>
        </a:p>
      </dgm:t>
    </dgm:pt>
    <dgm:pt modelId="{1006592E-B781-49BA-BA53-439F463C4F27}" type="parTrans" cxnId="{B17DDDA2-4689-4450-A527-1A80EE9756A2}">
      <dgm:prSet/>
      <dgm:spPr/>
      <dgm:t>
        <a:bodyPr/>
        <a:lstStyle/>
        <a:p>
          <a:endParaRPr lang="en-US"/>
        </a:p>
      </dgm:t>
    </dgm:pt>
    <dgm:pt modelId="{6009CC32-BC77-46EE-A35B-3FDB36D23E43}" type="sibTrans" cxnId="{B17DDDA2-4689-4450-A527-1A80EE9756A2}">
      <dgm:prSet/>
      <dgm:spPr/>
      <dgm:t>
        <a:bodyPr/>
        <a:lstStyle/>
        <a:p>
          <a:endParaRPr lang="en-US"/>
        </a:p>
      </dgm:t>
    </dgm:pt>
    <dgm:pt modelId="{220002E0-7873-494B-8B02-5054A7048544}" type="pres">
      <dgm:prSet presAssocID="{82BA9592-B7B4-4118-AB92-49D5DC51327B}" presName="diagram" presStyleCnt="0">
        <dgm:presLayoutVars>
          <dgm:dir/>
          <dgm:resizeHandles val="exact"/>
        </dgm:presLayoutVars>
      </dgm:prSet>
      <dgm:spPr/>
    </dgm:pt>
    <dgm:pt modelId="{D8A85452-F566-A94D-9707-DADEEE527AD0}" type="pres">
      <dgm:prSet presAssocID="{3B18128F-D279-40B9-8B89-6E87C113E554}" presName="node" presStyleLbl="node1" presStyleIdx="0" presStyleCnt="4">
        <dgm:presLayoutVars>
          <dgm:bulletEnabled val="1"/>
        </dgm:presLayoutVars>
      </dgm:prSet>
      <dgm:spPr/>
    </dgm:pt>
    <dgm:pt modelId="{B3985A6B-2245-E249-A9F2-0AC757A8E925}" type="pres">
      <dgm:prSet presAssocID="{D3D1623C-1916-423E-AAD0-ABC6660CD0FE}" presName="sibTrans" presStyleLbl="sibTrans2D1" presStyleIdx="0" presStyleCnt="3"/>
      <dgm:spPr/>
    </dgm:pt>
    <dgm:pt modelId="{84DB2BD5-4B23-5E46-AAD9-F6042416C940}" type="pres">
      <dgm:prSet presAssocID="{D3D1623C-1916-423E-AAD0-ABC6660CD0FE}" presName="connectorText" presStyleLbl="sibTrans2D1" presStyleIdx="0" presStyleCnt="3"/>
      <dgm:spPr/>
    </dgm:pt>
    <dgm:pt modelId="{666A3248-5B31-5646-9075-276247743015}" type="pres">
      <dgm:prSet presAssocID="{2DFC437F-1390-4CB9-92A2-9351091895A5}" presName="node" presStyleLbl="node1" presStyleIdx="1" presStyleCnt="4">
        <dgm:presLayoutVars>
          <dgm:bulletEnabled val="1"/>
        </dgm:presLayoutVars>
      </dgm:prSet>
      <dgm:spPr/>
    </dgm:pt>
    <dgm:pt modelId="{217D5B56-E925-F04A-A437-AB9BA3C62C2D}" type="pres">
      <dgm:prSet presAssocID="{38C5C1BA-DF1E-4B96-8DDB-94F9D5ACBA7D}" presName="sibTrans" presStyleLbl="sibTrans2D1" presStyleIdx="1" presStyleCnt="3"/>
      <dgm:spPr/>
    </dgm:pt>
    <dgm:pt modelId="{D9C77832-FCD9-B241-8117-CAD6D0A2E8CD}" type="pres">
      <dgm:prSet presAssocID="{38C5C1BA-DF1E-4B96-8DDB-94F9D5ACBA7D}" presName="connectorText" presStyleLbl="sibTrans2D1" presStyleIdx="1" presStyleCnt="3"/>
      <dgm:spPr/>
    </dgm:pt>
    <dgm:pt modelId="{F1625D01-B421-5847-818F-68D3CE25BA4C}" type="pres">
      <dgm:prSet presAssocID="{58C5FF35-4426-40C6-8947-EC85DDFE1B2B}" presName="node" presStyleLbl="node1" presStyleIdx="2" presStyleCnt="4">
        <dgm:presLayoutVars>
          <dgm:bulletEnabled val="1"/>
        </dgm:presLayoutVars>
      </dgm:prSet>
      <dgm:spPr/>
    </dgm:pt>
    <dgm:pt modelId="{A9D3C5A8-EAEC-2E4F-9623-C07CFE558F8C}" type="pres">
      <dgm:prSet presAssocID="{A454E396-AD3F-4553-A6D0-B1119D3388AA}" presName="sibTrans" presStyleLbl="sibTrans2D1" presStyleIdx="2" presStyleCnt="3"/>
      <dgm:spPr/>
    </dgm:pt>
    <dgm:pt modelId="{B02D0EE7-1A54-5E4D-98E0-8444CFD5C390}" type="pres">
      <dgm:prSet presAssocID="{A454E396-AD3F-4553-A6D0-B1119D3388AA}" presName="connectorText" presStyleLbl="sibTrans2D1" presStyleIdx="2" presStyleCnt="3"/>
      <dgm:spPr/>
    </dgm:pt>
    <dgm:pt modelId="{5DC38A93-9E6C-E94F-818E-CAE9D1010F4C}" type="pres">
      <dgm:prSet presAssocID="{035012B4-DE87-4433-ADB1-B28779DA4264}" presName="node" presStyleLbl="node1" presStyleIdx="3" presStyleCnt="4">
        <dgm:presLayoutVars>
          <dgm:bulletEnabled val="1"/>
        </dgm:presLayoutVars>
      </dgm:prSet>
      <dgm:spPr/>
    </dgm:pt>
  </dgm:ptLst>
  <dgm:cxnLst>
    <dgm:cxn modelId="{04E0AD06-6560-4316-A1BA-002E1EA3F915}" srcId="{82BA9592-B7B4-4118-AB92-49D5DC51327B}" destId="{58C5FF35-4426-40C6-8947-EC85DDFE1B2B}" srcOrd="2" destOrd="0" parTransId="{D453BE2A-918D-4737-8E62-E65E4BCF5F24}" sibTransId="{A454E396-AD3F-4553-A6D0-B1119D3388AA}"/>
    <dgm:cxn modelId="{94830133-E59E-9344-9261-260E53D475F4}" type="presOf" srcId="{3B18128F-D279-40B9-8B89-6E87C113E554}" destId="{D8A85452-F566-A94D-9707-DADEEE527AD0}" srcOrd="0" destOrd="0" presId="urn:microsoft.com/office/officeart/2005/8/layout/process5"/>
    <dgm:cxn modelId="{33F11337-29A5-9B44-910C-AE284AF8ED39}" type="presOf" srcId="{38C5C1BA-DF1E-4B96-8DDB-94F9D5ACBA7D}" destId="{D9C77832-FCD9-B241-8117-CAD6D0A2E8CD}" srcOrd="1" destOrd="0" presId="urn:microsoft.com/office/officeart/2005/8/layout/process5"/>
    <dgm:cxn modelId="{7FDE743C-F881-7A41-879F-9E9C008942DD}" type="presOf" srcId="{D3D1623C-1916-423E-AAD0-ABC6660CD0FE}" destId="{B3985A6B-2245-E249-A9F2-0AC757A8E925}" srcOrd="0" destOrd="0" presId="urn:microsoft.com/office/officeart/2005/8/layout/process5"/>
    <dgm:cxn modelId="{D52BFD3E-4BC4-DC4F-8CF8-1A6913ECCD73}" type="presOf" srcId="{D3D1623C-1916-423E-AAD0-ABC6660CD0FE}" destId="{84DB2BD5-4B23-5E46-AAD9-F6042416C940}" srcOrd="1" destOrd="0" presId="urn:microsoft.com/office/officeart/2005/8/layout/process5"/>
    <dgm:cxn modelId="{B74BD844-A9F6-4FA2-B663-863732960D39}" srcId="{82BA9592-B7B4-4118-AB92-49D5DC51327B}" destId="{2DFC437F-1390-4CB9-92A2-9351091895A5}" srcOrd="1" destOrd="0" parTransId="{4ECB3141-AE78-449B-AB73-25EE1296070F}" sibTransId="{38C5C1BA-DF1E-4B96-8DDB-94F9D5ACBA7D}"/>
    <dgm:cxn modelId="{AD7B0E48-1F17-4FFA-9A9F-23EFC3BFF45F}" srcId="{82BA9592-B7B4-4118-AB92-49D5DC51327B}" destId="{3B18128F-D279-40B9-8B89-6E87C113E554}" srcOrd="0" destOrd="0" parTransId="{C0B01066-EDAA-4F13-81EF-66BC7B5A7886}" sibTransId="{D3D1623C-1916-423E-AAD0-ABC6660CD0FE}"/>
    <dgm:cxn modelId="{413E4E4E-C358-1E4A-8A17-1501FC532C7B}" type="presOf" srcId="{A454E396-AD3F-4553-A6D0-B1119D3388AA}" destId="{A9D3C5A8-EAEC-2E4F-9623-C07CFE558F8C}" srcOrd="0" destOrd="0" presId="urn:microsoft.com/office/officeart/2005/8/layout/process5"/>
    <dgm:cxn modelId="{AE65387B-AB43-1A4C-AB86-961360F5667F}" type="presOf" srcId="{A454E396-AD3F-4553-A6D0-B1119D3388AA}" destId="{B02D0EE7-1A54-5E4D-98E0-8444CFD5C390}" srcOrd="1" destOrd="0" presId="urn:microsoft.com/office/officeart/2005/8/layout/process5"/>
    <dgm:cxn modelId="{778C617B-AA3D-B647-8427-01E075412C85}" type="presOf" srcId="{58C5FF35-4426-40C6-8947-EC85DDFE1B2B}" destId="{F1625D01-B421-5847-818F-68D3CE25BA4C}" srcOrd="0" destOrd="0" presId="urn:microsoft.com/office/officeart/2005/8/layout/process5"/>
    <dgm:cxn modelId="{01158F98-0F48-ED40-B5F0-7A629DE9084E}" type="presOf" srcId="{035012B4-DE87-4433-ADB1-B28779DA4264}" destId="{5DC38A93-9E6C-E94F-818E-CAE9D1010F4C}" srcOrd="0" destOrd="0" presId="urn:microsoft.com/office/officeart/2005/8/layout/process5"/>
    <dgm:cxn modelId="{B17DDDA2-4689-4450-A527-1A80EE9756A2}" srcId="{82BA9592-B7B4-4118-AB92-49D5DC51327B}" destId="{035012B4-DE87-4433-ADB1-B28779DA4264}" srcOrd="3" destOrd="0" parTransId="{1006592E-B781-49BA-BA53-439F463C4F27}" sibTransId="{6009CC32-BC77-46EE-A35B-3FDB36D23E43}"/>
    <dgm:cxn modelId="{C046A1A5-A2E6-414D-98B7-988733293C56}" type="presOf" srcId="{38C5C1BA-DF1E-4B96-8DDB-94F9D5ACBA7D}" destId="{217D5B56-E925-F04A-A437-AB9BA3C62C2D}" srcOrd="0" destOrd="0" presId="urn:microsoft.com/office/officeart/2005/8/layout/process5"/>
    <dgm:cxn modelId="{0FB21DD2-314B-1444-9EE7-FDA2679BE336}" type="presOf" srcId="{2DFC437F-1390-4CB9-92A2-9351091895A5}" destId="{666A3248-5B31-5646-9075-276247743015}" srcOrd="0" destOrd="0" presId="urn:microsoft.com/office/officeart/2005/8/layout/process5"/>
    <dgm:cxn modelId="{D0BBD3D9-2599-1B41-A5C9-16D1415BE621}" type="presOf" srcId="{82BA9592-B7B4-4118-AB92-49D5DC51327B}" destId="{220002E0-7873-494B-8B02-5054A7048544}" srcOrd="0" destOrd="0" presId="urn:microsoft.com/office/officeart/2005/8/layout/process5"/>
    <dgm:cxn modelId="{B011E8B4-9997-154D-88A2-3E7354E8AABF}" type="presParOf" srcId="{220002E0-7873-494B-8B02-5054A7048544}" destId="{D8A85452-F566-A94D-9707-DADEEE527AD0}" srcOrd="0" destOrd="0" presId="urn:microsoft.com/office/officeart/2005/8/layout/process5"/>
    <dgm:cxn modelId="{ED27E9DC-5740-A04E-9A03-56920DCEF5D6}" type="presParOf" srcId="{220002E0-7873-494B-8B02-5054A7048544}" destId="{B3985A6B-2245-E249-A9F2-0AC757A8E925}" srcOrd="1" destOrd="0" presId="urn:microsoft.com/office/officeart/2005/8/layout/process5"/>
    <dgm:cxn modelId="{CBC679A0-A3FC-1C4F-9983-DD5C290A6EB3}" type="presParOf" srcId="{B3985A6B-2245-E249-A9F2-0AC757A8E925}" destId="{84DB2BD5-4B23-5E46-AAD9-F6042416C940}" srcOrd="0" destOrd="0" presId="urn:microsoft.com/office/officeart/2005/8/layout/process5"/>
    <dgm:cxn modelId="{31CD2415-59EE-0D48-A0DE-5C23D96D0B80}" type="presParOf" srcId="{220002E0-7873-494B-8B02-5054A7048544}" destId="{666A3248-5B31-5646-9075-276247743015}" srcOrd="2" destOrd="0" presId="urn:microsoft.com/office/officeart/2005/8/layout/process5"/>
    <dgm:cxn modelId="{21D66972-A7D7-4C4C-9D9C-CB77D3B2CADD}" type="presParOf" srcId="{220002E0-7873-494B-8B02-5054A7048544}" destId="{217D5B56-E925-F04A-A437-AB9BA3C62C2D}" srcOrd="3" destOrd="0" presId="urn:microsoft.com/office/officeart/2005/8/layout/process5"/>
    <dgm:cxn modelId="{CC93F91F-C9DA-734B-B6C8-79E7035CC837}" type="presParOf" srcId="{217D5B56-E925-F04A-A437-AB9BA3C62C2D}" destId="{D9C77832-FCD9-B241-8117-CAD6D0A2E8CD}" srcOrd="0" destOrd="0" presId="urn:microsoft.com/office/officeart/2005/8/layout/process5"/>
    <dgm:cxn modelId="{6F146964-AE79-C142-85D6-3B61EFD12298}" type="presParOf" srcId="{220002E0-7873-494B-8B02-5054A7048544}" destId="{F1625D01-B421-5847-818F-68D3CE25BA4C}" srcOrd="4" destOrd="0" presId="urn:microsoft.com/office/officeart/2005/8/layout/process5"/>
    <dgm:cxn modelId="{285FB12B-A680-C944-B9DD-6BFD6C080FCB}" type="presParOf" srcId="{220002E0-7873-494B-8B02-5054A7048544}" destId="{A9D3C5A8-EAEC-2E4F-9623-C07CFE558F8C}" srcOrd="5" destOrd="0" presId="urn:microsoft.com/office/officeart/2005/8/layout/process5"/>
    <dgm:cxn modelId="{1BAE6EF3-F08A-7141-9EC4-180223319D80}" type="presParOf" srcId="{A9D3C5A8-EAEC-2E4F-9623-C07CFE558F8C}" destId="{B02D0EE7-1A54-5E4D-98E0-8444CFD5C390}" srcOrd="0" destOrd="0" presId="urn:microsoft.com/office/officeart/2005/8/layout/process5"/>
    <dgm:cxn modelId="{BBC66DB8-2665-C149-8B02-67916043EE28}" type="presParOf" srcId="{220002E0-7873-494B-8B02-5054A7048544}" destId="{5DC38A93-9E6C-E94F-818E-CAE9D1010F4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93A7A-DB33-4EEA-8DAA-A3265BFB15A2}">
      <dsp:nvSpPr>
        <dsp:cNvPr id="0" name=""/>
        <dsp:cNvSpPr/>
      </dsp:nvSpPr>
      <dsp:spPr>
        <a:xfrm>
          <a:off x="973894" y="310524"/>
          <a:ext cx="606708" cy="606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D51B5-4D36-4A08-8970-10CE49DBA695}">
      <dsp:nvSpPr>
        <dsp:cNvPr id="0" name=""/>
        <dsp:cNvSpPr/>
      </dsp:nvSpPr>
      <dsp:spPr>
        <a:xfrm>
          <a:off x="603127" y="1138832"/>
          <a:ext cx="1348242" cy="53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🎯 Interpretation of Your Supplier Risk Score:</a:t>
          </a:r>
          <a:endParaRPr lang="en-US" sz="1100" kern="1200"/>
        </a:p>
      </dsp:txBody>
      <dsp:txXfrm>
        <a:off x="603127" y="1138832"/>
        <a:ext cx="1348242" cy="539296"/>
      </dsp:txXfrm>
    </dsp:sp>
    <dsp:sp modelId="{0751145A-ADDA-4BD8-B271-36DE29F98CD6}">
      <dsp:nvSpPr>
        <dsp:cNvPr id="0" name=""/>
        <dsp:cNvSpPr/>
      </dsp:nvSpPr>
      <dsp:spPr>
        <a:xfrm>
          <a:off x="2558078" y="310524"/>
          <a:ext cx="606708" cy="606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BDB01-0090-44E2-9BEF-BABC97BA6A69}">
      <dsp:nvSpPr>
        <dsp:cNvPr id="0" name=""/>
        <dsp:cNvSpPr/>
      </dsp:nvSpPr>
      <dsp:spPr>
        <a:xfrm>
          <a:off x="2187312" y="1138832"/>
          <a:ext cx="1348242" cy="53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🚩 Supplier 5 = highest risk (score = 1.00) → worst combo of long shipping delays + high defect rates.</a:t>
          </a:r>
          <a:endParaRPr lang="en-US" sz="1100" kern="1200"/>
        </a:p>
      </dsp:txBody>
      <dsp:txXfrm>
        <a:off x="2187312" y="1138832"/>
        <a:ext cx="1348242" cy="539296"/>
      </dsp:txXfrm>
    </dsp:sp>
    <dsp:sp modelId="{5C80567F-B766-47E7-A6BD-54BD82F6377D}">
      <dsp:nvSpPr>
        <dsp:cNvPr id="0" name=""/>
        <dsp:cNvSpPr/>
      </dsp:nvSpPr>
      <dsp:spPr>
        <a:xfrm>
          <a:off x="4142263" y="310524"/>
          <a:ext cx="606708" cy="606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D0CDC-CFE1-4859-9C07-53473B2ECCEA}">
      <dsp:nvSpPr>
        <dsp:cNvPr id="0" name=""/>
        <dsp:cNvSpPr/>
      </dsp:nvSpPr>
      <dsp:spPr>
        <a:xfrm>
          <a:off x="3771496" y="1138832"/>
          <a:ext cx="1348242" cy="53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Supplier 4 &amp; Supplier 2 = moderate risk, but still above average.</a:t>
          </a:r>
          <a:endParaRPr lang="en-US" sz="1100" kern="1200"/>
        </a:p>
      </dsp:txBody>
      <dsp:txXfrm>
        <a:off x="3771496" y="1138832"/>
        <a:ext cx="1348242" cy="539296"/>
      </dsp:txXfrm>
    </dsp:sp>
    <dsp:sp modelId="{58949C32-5851-4ABC-BCC3-1B33FE1DFBE9}">
      <dsp:nvSpPr>
        <dsp:cNvPr id="0" name=""/>
        <dsp:cNvSpPr/>
      </dsp:nvSpPr>
      <dsp:spPr>
        <a:xfrm>
          <a:off x="5726447" y="310524"/>
          <a:ext cx="606708" cy="6067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A5638-87EF-47C2-AE57-D2BABEF1AB9C}">
      <dsp:nvSpPr>
        <dsp:cNvPr id="0" name=""/>
        <dsp:cNvSpPr/>
      </dsp:nvSpPr>
      <dsp:spPr>
        <a:xfrm>
          <a:off x="5355681" y="1138832"/>
          <a:ext cx="1348242" cy="53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✅ Supplier 3 = your safest bet (lowest score at 0.38) → solid shipping and decent quality.</a:t>
          </a:r>
          <a:endParaRPr lang="en-US" sz="1100" kern="1200"/>
        </a:p>
      </dsp:txBody>
      <dsp:txXfrm>
        <a:off x="5355681" y="1138832"/>
        <a:ext cx="1348242" cy="539296"/>
      </dsp:txXfrm>
    </dsp:sp>
    <dsp:sp modelId="{1711F149-CE6F-4C70-9E5C-4BF94413F9C5}">
      <dsp:nvSpPr>
        <dsp:cNvPr id="0" name=""/>
        <dsp:cNvSpPr/>
      </dsp:nvSpPr>
      <dsp:spPr>
        <a:xfrm>
          <a:off x="973894" y="2015189"/>
          <a:ext cx="606708" cy="6067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87C60-4285-4341-A884-2F556D29F926}">
      <dsp:nvSpPr>
        <dsp:cNvPr id="0" name=""/>
        <dsp:cNvSpPr/>
      </dsp:nvSpPr>
      <dsp:spPr>
        <a:xfrm>
          <a:off x="603127" y="2843497"/>
          <a:ext cx="1348242" cy="53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⚡ Supply Chain Actionable Moves:</a:t>
          </a:r>
          <a:endParaRPr lang="en-US" sz="1100" kern="1200"/>
        </a:p>
      </dsp:txBody>
      <dsp:txXfrm>
        <a:off x="603127" y="2843497"/>
        <a:ext cx="1348242" cy="539296"/>
      </dsp:txXfrm>
    </dsp:sp>
    <dsp:sp modelId="{576BBDA0-1530-444F-9825-F682F43C766A}">
      <dsp:nvSpPr>
        <dsp:cNvPr id="0" name=""/>
        <dsp:cNvSpPr/>
      </dsp:nvSpPr>
      <dsp:spPr>
        <a:xfrm>
          <a:off x="2558078" y="2015189"/>
          <a:ext cx="606708" cy="6067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FDBC2-0B69-4E5B-AA91-D965D4D3D5B8}">
      <dsp:nvSpPr>
        <dsp:cNvPr id="0" name=""/>
        <dsp:cNvSpPr/>
      </dsp:nvSpPr>
      <dsp:spPr>
        <a:xfrm>
          <a:off x="2187312" y="2843497"/>
          <a:ext cx="1348242" cy="53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Supplier 5 should be flagged for immediate risk mitigation: Negotiate better SLAs.</a:t>
          </a:r>
          <a:endParaRPr lang="en-US" sz="1100" kern="1200"/>
        </a:p>
      </dsp:txBody>
      <dsp:txXfrm>
        <a:off x="2187312" y="2843497"/>
        <a:ext cx="1348242" cy="539296"/>
      </dsp:txXfrm>
    </dsp:sp>
    <dsp:sp modelId="{E43B0EE7-5CE8-4233-876B-EA66C1E1F14C}">
      <dsp:nvSpPr>
        <dsp:cNvPr id="0" name=""/>
        <dsp:cNvSpPr/>
      </dsp:nvSpPr>
      <dsp:spPr>
        <a:xfrm>
          <a:off x="4142263" y="2015189"/>
          <a:ext cx="606708" cy="60670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BE9CB-397A-49F5-944E-3839A2997881}">
      <dsp:nvSpPr>
        <dsp:cNvPr id="0" name=""/>
        <dsp:cNvSpPr/>
      </dsp:nvSpPr>
      <dsp:spPr>
        <a:xfrm>
          <a:off x="3771496" y="2843497"/>
          <a:ext cx="1348242" cy="53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Diversify sourcing (maybe shift some demand to Supplier 3 or Supplier 1).</a:t>
          </a:r>
          <a:endParaRPr lang="en-US" sz="1100" kern="1200"/>
        </a:p>
      </dsp:txBody>
      <dsp:txXfrm>
        <a:off x="3771496" y="2843497"/>
        <a:ext cx="1348242" cy="539296"/>
      </dsp:txXfrm>
    </dsp:sp>
    <dsp:sp modelId="{16AA91F2-E7BA-42F9-AAA0-857328FAC823}">
      <dsp:nvSpPr>
        <dsp:cNvPr id="0" name=""/>
        <dsp:cNvSpPr/>
      </dsp:nvSpPr>
      <dsp:spPr>
        <a:xfrm>
          <a:off x="5726447" y="2015189"/>
          <a:ext cx="606708" cy="60670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8BD14-E1CA-4B8D-8701-117D4C6683B0}">
      <dsp:nvSpPr>
        <dsp:cNvPr id="0" name=""/>
        <dsp:cNvSpPr/>
      </dsp:nvSpPr>
      <dsp:spPr>
        <a:xfrm>
          <a:off x="5355681" y="2843497"/>
          <a:ext cx="1348242" cy="53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Use Supplier 3 as a best-practice benchmark</a:t>
          </a:r>
          <a:endParaRPr lang="en-US" sz="1100" kern="1200"/>
        </a:p>
      </dsp:txBody>
      <dsp:txXfrm>
        <a:off x="5355681" y="2843497"/>
        <a:ext cx="1348242" cy="539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A63A7-5C4C-E942-9D4D-6725DF09123D}">
      <dsp:nvSpPr>
        <dsp:cNvPr id="0" name=""/>
        <dsp:cNvSpPr/>
      </dsp:nvSpPr>
      <dsp:spPr>
        <a:xfrm>
          <a:off x="0" y="324480"/>
          <a:ext cx="6900512" cy="933660"/>
        </a:xfrm>
        <a:prstGeom prst="round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u="sng" kern="1200"/>
            <a:t>ML Demand Prediction Model</a:t>
          </a:r>
          <a:endParaRPr lang="en-US" sz="3800" kern="1200"/>
        </a:p>
      </dsp:txBody>
      <dsp:txXfrm>
        <a:off x="45578" y="370058"/>
        <a:ext cx="6809356" cy="842504"/>
      </dsp:txXfrm>
    </dsp:sp>
    <dsp:sp modelId="{77F95E41-DE59-A447-9363-96BDEE420830}">
      <dsp:nvSpPr>
        <dsp:cNvPr id="0" name=""/>
        <dsp:cNvSpPr/>
      </dsp:nvSpPr>
      <dsp:spPr>
        <a:xfrm>
          <a:off x="0" y="1367580"/>
          <a:ext cx="6900512" cy="93366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Goal:</a:t>
          </a:r>
          <a:endParaRPr lang="en-US" sz="3800" kern="1200"/>
        </a:p>
      </dsp:txBody>
      <dsp:txXfrm>
        <a:off x="45578" y="1413158"/>
        <a:ext cx="6809356" cy="842504"/>
      </dsp:txXfrm>
    </dsp:sp>
    <dsp:sp modelId="{62C3557C-E4B3-9E49-AB24-E2CD53731DBA}">
      <dsp:nvSpPr>
        <dsp:cNvPr id="0" name=""/>
        <dsp:cNvSpPr/>
      </dsp:nvSpPr>
      <dsp:spPr>
        <a:xfrm>
          <a:off x="0" y="2301240"/>
          <a:ext cx="6900512" cy="2910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 dirty="0"/>
            <a:t>Predict "Number of products sold" (demand) based on: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/>
            <a:t>Product info (price, category)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/>
            <a:t>Region (location)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kern="1200"/>
            <a:t>Inventory &amp; supply chain factors (stock levels, lead times, costs, etc.)</a:t>
          </a:r>
          <a:endParaRPr lang="en-US" sz="3000" kern="1200"/>
        </a:p>
      </dsp:txBody>
      <dsp:txXfrm>
        <a:off x="0" y="2301240"/>
        <a:ext cx="6900512" cy="2910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85452-F566-A94D-9707-DADEEE527AD0}">
      <dsp:nvSpPr>
        <dsp:cNvPr id="0" name=""/>
        <dsp:cNvSpPr/>
      </dsp:nvSpPr>
      <dsp:spPr>
        <a:xfrm>
          <a:off x="570194" y="709"/>
          <a:ext cx="2467161" cy="148029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Demand Forecasting</a:t>
          </a:r>
          <a:endParaRPr lang="en-US" sz="2300" kern="1200" dirty="0"/>
        </a:p>
      </dsp:txBody>
      <dsp:txXfrm>
        <a:off x="613550" y="44065"/>
        <a:ext cx="2380449" cy="1393584"/>
      </dsp:txXfrm>
    </dsp:sp>
    <dsp:sp modelId="{B3985A6B-2245-E249-A9F2-0AC757A8E925}">
      <dsp:nvSpPr>
        <dsp:cNvPr id="0" name=""/>
        <dsp:cNvSpPr/>
      </dsp:nvSpPr>
      <dsp:spPr>
        <a:xfrm>
          <a:off x="3254465" y="434929"/>
          <a:ext cx="523038" cy="611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254465" y="557300"/>
        <a:ext cx="366127" cy="367113"/>
      </dsp:txXfrm>
    </dsp:sp>
    <dsp:sp modelId="{666A3248-5B31-5646-9075-276247743015}">
      <dsp:nvSpPr>
        <dsp:cNvPr id="0" name=""/>
        <dsp:cNvSpPr/>
      </dsp:nvSpPr>
      <dsp:spPr>
        <a:xfrm>
          <a:off x="4024219" y="709"/>
          <a:ext cx="2467161" cy="148029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Method:</a:t>
          </a:r>
          <a:r>
            <a:rPr lang="en-US" sz="2300" kern="1200" dirty="0"/>
            <a:t> </a:t>
          </a:r>
          <a:r>
            <a:rPr lang="en-US" sz="2300" kern="1200" dirty="0" err="1"/>
            <a:t>XGBoost</a:t>
          </a:r>
          <a:r>
            <a:rPr lang="en-US" sz="2300" kern="1200" dirty="0"/>
            <a:t> and Random Forest</a:t>
          </a:r>
        </a:p>
      </dsp:txBody>
      <dsp:txXfrm>
        <a:off x="4067575" y="44065"/>
        <a:ext cx="2380449" cy="1393584"/>
      </dsp:txXfrm>
    </dsp:sp>
    <dsp:sp modelId="{217D5B56-E925-F04A-A437-AB9BA3C62C2D}">
      <dsp:nvSpPr>
        <dsp:cNvPr id="0" name=""/>
        <dsp:cNvSpPr/>
      </dsp:nvSpPr>
      <dsp:spPr>
        <a:xfrm>
          <a:off x="6708490" y="434929"/>
          <a:ext cx="523038" cy="611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708490" y="557300"/>
        <a:ext cx="366127" cy="367113"/>
      </dsp:txXfrm>
    </dsp:sp>
    <dsp:sp modelId="{F1625D01-B421-5847-818F-68D3CE25BA4C}">
      <dsp:nvSpPr>
        <dsp:cNvPr id="0" name=""/>
        <dsp:cNvSpPr/>
      </dsp:nvSpPr>
      <dsp:spPr>
        <a:xfrm>
          <a:off x="7478244" y="709"/>
          <a:ext cx="2467161" cy="148029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advanced featured to get better output.</a:t>
          </a:r>
        </a:p>
      </dsp:txBody>
      <dsp:txXfrm>
        <a:off x="7521600" y="44065"/>
        <a:ext cx="2380449" cy="1393584"/>
      </dsp:txXfrm>
    </dsp:sp>
    <dsp:sp modelId="{A9D3C5A8-EAEC-2E4F-9623-C07CFE558F8C}">
      <dsp:nvSpPr>
        <dsp:cNvPr id="0" name=""/>
        <dsp:cNvSpPr/>
      </dsp:nvSpPr>
      <dsp:spPr>
        <a:xfrm rot="5400000">
          <a:off x="8450306" y="1653707"/>
          <a:ext cx="523038" cy="6118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8528269" y="1698116"/>
        <a:ext cx="367113" cy="366127"/>
      </dsp:txXfrm>
    </dsp:sp>
    <dsp:sp modelId="{5DC38A93-9E6C-E94F-818E-CAE9D1010F4C}">
      <dsp:nvSpPr>
        <dsp:cNvPr id="0" name=""/>
        <dsp:cNvSpPr/>
      </dsp:nvSpPr>
      <dsp:spPr>
        <a:xfrm>
          <a:off x="7478244" y="2467870"/>
          <a:ext cx="2467161" cy="148029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Did feature importance</a:t>
          </a:r>
        </a:p>
      </dsp:txBody>
      <dsp:txXfrm>
        <a:off x="7521600" y="2511226"/>
        <a:ext cx="2380449" cy="1393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903B-5386-58B8-3C53-3B7D7393D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EFFB4-8A33-A9C9-C0A6-A5EB7ED40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8FF5-39CF-87E3-5809-7B505FD1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BDBF-0726-3AD8-4E1C-069DF7C8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93730-7E07-EB46-2857-7DE0D58B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2DBB-4EBA-A69A-5971-454B197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5F589-F0A7-1AC0-48BC-DA72659C7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FFF0-E9B1-3025-A3BB-48885F37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E7A2-FFD1-BB4F-D2AC-9FDD2CF6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2C43-02EA-C322-216D-FF975CD9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2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CE5F1-3A2A-7B3C-3A88-AEBAA2978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4E05-2411-A58C-DA03-3B931B81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ADE5-A087-D92E-9C1C-D3078077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8BEC-EE12-4116-E359-A9E9CBB9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EF9B-B9E2-B76E-EE57-B2240004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8EC7-2C6B-970A-B506-BB4D8220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D4D6-336F-9891-EA7E-E030E5D77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622-AC9C-9B46-6AEA-A1E4C54D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FC606-35EB-4A12-5FEF-14279253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A883-FFB8-BBF6-D04A-B0E5BCE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4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4B78-9A80-77E6-2AA2-F3B86373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90C6E-5508-D1D1-54EC-4669ED26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D36E-BD2F-D8A4-224E-9EB77573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EBA9-718E-E478-DE50-16D31223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D120-BA51-5DB5-699A-27DE0A65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E25D-A30A-814C-00DB-341F3F9B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6DD4-0092-D53A-8716-B6E8044C3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FCC7B-1A60-4334-3E47-045B7586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2BFB9-CF4E-75E9-E0E6-AD1E28DF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B5832-F5FA-16DD-E62F-4A0A9818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28F51-F477-17BA-545A-C4331E2E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1313-D74C-1FFC-1C00-4D9ABFE6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9771B-78D6-5531-FC66-587A19CB4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59CF-BC42-77C7-BB9B-258820F7C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2EDFA-4473-5C3D-C8AD-BC62167A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0A750-0DB2-E284-1214-9AD101A62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C3972-198F-0E70-F96B-4BF3C1E0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3665F-8401-6F47-1887-7119D316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CAA92-1011-A6BA-B7EF-2533B395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94AC-CB1F-1131-4B87-9E7A6D57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EEB9D-E69F-3ECA-8553-02589C24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0D3C9-8BFB-E035-82D2-54B24774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D0F97-5D5A-2CE3-7CD3-0C144D58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A8832-0978-A696-5E87-13A34BC6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71994-15E4-F5DF-F05E-FCAB579E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42FEF-AD4C-9882-8BD1-047B5EF1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DC79-C33D-C485-279D-6F23977B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E9D2-EEDF-52C5-2C14-52AAE496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BE333-EDE8-4F12-532A-D0CEC0E5B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BF313-C59C-C261-93AB-6FA1BCC6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6B9A-81B1-B28E-2D95-99A7E6EF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2418-8CF2-EADF-6084-7AB4355E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8E5D-7125-B9E3-ED35-D5FC60EA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60995-B95E-8FAD-FD6F-42BE06E2A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D850E-A939-77B3-7E02-5B9B4804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18B7-DEC0-293C-7022-DDC58FAF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74B4-B866-B6FD-806D-10526A33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896C-A8E4-C3DC-336E-015178F2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4A08D-BFDE-81C8-5419-F6DAC61A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22015-6FEE-FCB9-0984-F224A93F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A3093-7A15-B654-A47B-A02CA6191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3CE87-C6D7-744F-B4A9-08DF4E7F3EEE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3BC8-1043-CE8B-8F0A-2FC738C16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4854D-A279-156E-9F93-F93DED382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CEFF7-8627-BE42-9D92-CDF73E4E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40D5B-6946-2C46-3769-B6EE721D4AEB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Supply Chain Optimization for Beauty &amp; Fashion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63673-C281-E89A-5E18-9660E2ED90B0}"/>
              </a:ext>
            </a:extLst>
          </p:cNvPr>
          <p:cNvSpPr txBox="1"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AI-powered Demand Forecasting &amp; Inventory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9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926A-301C-1F99-AB3E-22DC75A9A33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Pareto Chart (80/20 Rule on SKU Costs):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Classic Pareto curve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~20% of SKUs account for about 80%+ of total costs.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Insight: Focus demand forecasting, inventory optimization, and cost-saving strategies on this critical 20% → it’s your high-impact SKU cluster.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B0A2717-9FD1-A694-DC52-9DBB1305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59921"/>
            <a:ext cx="6903720" cy="353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2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EE7E1-C350-7EE5-E18A-4901C94A1D34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0" i="0" dirty="0">
                <a:effectLst/>
              </a:rPr>
              <a:t>Why these are important: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Supplier-Shipping analysis → pinpoint which suppliers might be causing delivery delays.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Transport mode costing → decide where to switch from air freight to ground transport, etc.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Pareto chart → spot the small % of SKUs causing the largest % of costs (classic inventory &amp; cost optimization starting point).</a:t>
            </a:r>
          </a:p>
        </p:txBody>
      </p:sp>
    </p:spTree>
    <p:extLst>
      <p:ext uri="{BB962C8B-B14F-4D97-AF65-F5344CB8AC3E}">
        <p14:creationId xmlns:p14="http://schemas.microsoft.com/office/powerpoint/2010/main" val="15940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892D2-ACF5-D9E6-D8A2-34D8538BEF1C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0" i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Advanced Diagnostics</a:t>
            </a:r>
            <a:endParaRPr lang="en-US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2C89E-D5E0-74EC-4103-7C65A51491A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effectLst/>
              </a:rPr>
              <a:t>Transport Cost by Region &amp; Mode: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Mumbai and Bangalore are relying heavily on air freight with higher average costs compared to other modes like sea and rail.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Kolkata has surprisingly lower sea shipping costs compared to other cities.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Chennai and Delhi show some balance but still lean toward air and road for some lanes.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👉 Insight: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Recommend shifting Mumbai &amp; Bangalore's non-urgent shipments from air to sea/rail to reduce costs.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Kolkata seems to benefit from better sea freight rates — could be leveraged further.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81597C-DD3D-604D-7BDB-7605955D9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0647" y="1409661"/>
            <a:ext cx="7926402" cy="46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54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D17D4-9BDD-9BB1-B2D2-93E045C4512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effectLst/>
              </a:rPr>
              <a:t>Supplier Risk Matrix (Defects + Shipping Delay):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Supplier 5 is clearly the most concerning with the highest shipping time and highest defect rate (~6.2 days and ~2.7%).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Supplier 1 has the lowest defect rate (1.8%) and moderate shipping time (6.1 days).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Supplier 3 seems balanced but could still improve on defects.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effectLst/>
              </a:rPr>
              <a:t>👉 Insight: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Consider Supplier 5 as a priority for review or performance improvement initiatives.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Supplier 1 could be a benchmark supplier (low defects, stable shipping times).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4B0D3CE-52C0-E931-4E2D-5FA4B0AA4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8729" y="346065"/>
            <a:ext cx="7489287" cy="55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47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E8C2D2-9D40-D02B-CA45-7AE1D8BE4724}"/>
              </a:ext>
            </a:extLst>
          </p:cNvPr>
          <p:cNvSpPr txBox="1"/>
          <p:nvPr/>
        </p:nvSpPr>
        <p:spPr>
          <a:xfrm>
            <a:off x="3439356" y="11055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boto" panose="02000000000000000000" pitchFamily="2" charset="0"/>
              </a:rPr>
              <a:t>Calculated </a:t>
            </a:r>
            <a:r>
              <a:rPr lang="en-US" b="1" i="0" dirty="0">
                <a:effectLst/>
                <a:latin typeface="Roboto" panose="02000000000000000000" pitchFamily="2" charset="0"/>
              </a:rPr>
              <a:t>Supplier Risk Score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96FFC-EBEF-811F-4894-7BDCCE648451}"/>
              </a:ext>
            </a:extLst>
          </p:cNvPr>
          <p:cNvSpPr txBox="1"/>
          <p:nvPr/>
        </p:nvSpPr>
        <p:spPr>
          <a:xfrm>
            <a:off x="7527073" y="342342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0CE8B4-EB8D-6D7A-61EA-54F1BD24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705280"/>
            <a:ext cx="6883400" cy="2164178"/>
          </a:xfrm>
          <a:prstGeom prst="rect">
            <a:avLst/>
          </a:prstGeom>
        </p:spPr>
      </p:pic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ADCBD704-33A9-124C-63CF-7B33913C6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230921"/>
              </p:ext>
            </p:extLst>
          </p:nvPr>
        </p:nvGraphicFramePr>
        <p:xfrm>
          <a:off x="2442474" y="2869458"/>
          <a:ext cx="7307051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99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610A-0BD8-397B-4F97-62D0A76E8A10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Heatmap for Supplier Risk Score</a:t>
            </a:r>
            <a:endParaRPr lang="en-US" sz="3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52858-779B-B3BA-8198-A66AAC90A61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🟥 Heatmap takeaway: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Supplier 5 🔴 = clearly flagged as the biggest supply chain risk.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The gradation in red shades immediately shows who’s safe (lighter colors) vs risky (deep red).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C79FA09-E0C0-4B10-BF9E-434FFEAD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38587"/>
            <a:ext cx="6903720" cy="47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77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0" name="Rectangle 92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5F5D1-2A43-B9A5-7A80-AABBECD5BB37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Radar Chart (Spider Plot) for Supplier KPIs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0F2AB-296B-471A-F688-F04B1897C01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🕸️ Radar chart insight: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Supplier 5 is sticking out across all dimensions (risk score, defects, shipping times).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Supplier 3 is "hugging the center" = low-risk, consistent performer.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Super handy for supplier comparison at-a-glance!</a:t>
            </a:r>
          </a:p>
        </p:txBody>
      </p:sp>
      <p:pic>
        <p:nvPicPr>
          <p:cNvPr id="9218" name="Picture 2" descr="A diagram of a product&#10;&#10;AI-generated content may be incorrect.">
            <a:extLst>
              <a:ext uri="{FF2B5EF4-FFF2-40B4-BE49-F238E27FC236}">
                <a16:creationId xmlns:a16="http://schemas.microsoft.com/office/drawing/2014/main" id="{416DDDA3-F56F-D93D-88BC-7FCB986C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538" y="640080"/>
            <a:ext cx="6267236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21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D3976E3-F1AC-5599-24AF-91A3C93D6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18381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62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978D1C9A-5836-ECD9-C2F6-FFE5E5EF3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40225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11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6" name="Rectangle 10255">
            <a:extLst>
              <a:ext uri="{FF2B5EF4-FFF2-40B4-BE49-F238E27FC236}">
                <a16:creationId xmlns:a16="http://schemas.microsoft.com/office/drawing/2014/main" id="{861AF017-741B-4CC0-B7C2-C9B94E5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57" name="Group 10256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252" name="Rectangle 10251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8" name="Rectangle 10257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5FC9E5C3-B8DC-4532-8C1F-4D5331C6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863975" y="-12"/>
            <a:ext cx="8328026" cy="6857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0DD4535A-69A2-F2AD-47EA-BCF31DC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89"/>
          <a:stretch/>
        </p:blipFill>
        <p:spPr bwMode="auto">
          <a:xfrm>
            <a:off x="550862" y="551479"/>
            <a:ext cx="5256213" cy="27900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9FB302-D127-65E8-11C2-4FE2C353B3EA}"/>
              </a:ext>
            </a:extLst>
          </p:cNvPr>
          <p:cNvSpPr txBox="1"/>
          <p:nvPr/>
        </p:nvSpPr>
        <p:spPr>
          <a:xfrm>
            <a:off x="6383338" y="2059200"/>
            <a:ext cx="5256214" cy="4276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1">
                    <a:alpha val="60000"/>
                  </a:schemeClr>
                </a:solidFill>
                <a:effectLst/>
              </a:rPr>
              <a:t>Both XGBoost and Random Forest agree that shipping cost per unit/product + stock cover ratio are your top supply chain demand drivers.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tx1">
                    <a:alpha val="60000"/>
                  </a:schemeClr>
                </a:solidFill>
                <a:effectLst/>
              </a:rPr>
              <a:t>RF leans slightly heavier on "Shipping_Cost_per_Product", while XGBoost spreads influence more evenly across operational stressors like lead time pressure and manufacturing costs.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DE51FFC-1841-2826-407F-163831F0A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" b="-3"/>
          <a:stretch/>
        </p:blipFill>
        <p:spPr bwMode="auto">
          <a:xfrm>
            <a:off x="550862" y="3518725"/>
            <a:ext cx="5256000" cy="27900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1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20A1E-1CD6-92F4-8935-DFBD1DC4002E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21F66-25CE-9519-CCFF-1C0BAF07B652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Objective: Optimize stock levels and reduce stockouts across regions.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Scope: Demand forecasting, simulation, and optimization using ML + </a:t>
            </a:r>
            <a:r>
              <a:rPr lang="en-US" sz="2200" dirty="0" err="1"/>
              <a:t>PuLP</a:t>
            </a:r>
            <a:r>
              <a:rPr lang="en-US" sz="2200" dirty="0"/>
              <a:t>. Key Wins: Demand model R² ~87%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Stockouts reduced by ~80%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Total inventory costs minimized.</a:t>
            </a:r>
          </a:p>
        </p:txBody>
      </p:sp>
    </p:spTree>
    <p:extLst>
      <p:ext uri="{BB962C8B-B14F-4D97-AF65-F5344CB8AC3E}">
        <p14:creationId xmlns:p14="http://schemas.microsoft.com/office/powerpoint/2010/main" val="245707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3B3BB-CE5E-87DF-5901-48EA7825E7EA}"/>
              </a:ext>
            </a:extLst>
          </p:cNvPr>
          <p:cNvSpPr txBox="1"/>
          <p:nvPr/>
        </p:nvSpPr>
        <p:spPr>
          <a:xfrm>
            <a:off x="840976" y="561472"/>
            <a:ext cx="9688296" cy="4891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Simulation &amp; Optimization</a:t>
            </a:r>
            <a:endParaRPr lang="en-US" sz="20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Inventory &amp; Replenishment Optimization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⚙️ Plan: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Simulation: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We can model stock levels vs forecasted demand in Python to identify supply imbalances.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Optimization Model (CPLEX):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Formulate a Mixed Integer Programming (MIP) model: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Objective = Minimize total supply chain cost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Decision variables = reorder quantities, stock levels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Constraints = demand satisfaction, warehouse capacity, min/max reorder limits.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91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4" name="Rectangle 1128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86" name="Group 1128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287" name="Rectangle 1128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8" name="Rectangle 1128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90" name="Rectangle 1128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3FC38-AF80-EB6A-6580-67E4AE768B6F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1" dirty="0">
                <a:effectLst/>
              </a:rPr>
              <a:t>What the diagnostics reveal: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>
                <a:effectLst/>
              </a:rPr>
              <a:t>Heatmap Insights: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Kolkata skincare has the most severe stockout issue (11 stockouts) → major red flag.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Mumbai cosmetics and Chennai skincare are also trouble zones. You’ve got wide-spread shortages across multiple categories.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>
                <a:effectLst/>
              </a:rPr>
              <a:t>Stockout Cost by Region: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Kolkata is leading with the highest stockout cost, followed closely by Mumbai and Delhi.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Bangalore is doing relatively better but still contributes to the overall loss.</a:t>
            </a:r>
          </a:p>
        </p:txBody>
      </p:sp>
      <p:sp>
        <p:nvSpPr>
          <p:cNvPr id="11292" name="Rectangle 1129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4" name="Rectangle 1129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5705ACE-8E0B-3540-BFF3-0D887055B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3991" y="581892"/>
            <a:ext cx="3816296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6" name="Rectangle 1129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A249204-350A-CC2E-03E3-DDF588BE7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3576" y="3707894"/>
            <a:ext cx="3415262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72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40517-E8EF-FCB1-D807-02F7FCB00692}"/>
              </a:ext>
            </a:extLst>
          </p:cNvPr>
          <p:cNvSpPr txBox="1"/>
          <p:nvPr/>
        </p:nvSpPr>
        <p:spPr>
          <a:xfrm>
            <a:off x="2826147" y="1951672"/>
            <a:ext cx="6098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🎯 Optimization Focus Points:</a:t>
            </a:r>
          </a:p>
          <a:p>
            <a:pPr algn="l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High-priority cities for inventory redistribution = Kolkata, Mumbai, and Delhi.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Product types like skincare in Kolkata and cosmetics in Mumbai need special attention.</a:t>
            </a:r>
          </a:p>
        </p:txBody>
      </p:sp>
    </p:spTree>
    <p:extLst>
      <p:ext uri="{BB962C8B-B14F-4D97-AF65-F5344CB8AC3E}">
        <p14:creationId xmlns:p14="http://schemas.microsoft.com/office/powerpoint/2010/main" val="284461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92BBB-25DC-77B6-2B52-C2F95129C412}"/>
              </a:ext>
            </a:extLst>
          </p:cNvPr>
          <p:cNvSpPr txBox="1"/>
          <p:nvPr/>
        </p:nvSpPr>
        <p:spPr>
          <a:xfrm>
            <a:off x="863276" y="106733"/>
            <a:ext cx="936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First tried optimization with </a:t>
            </a:r>
            <a:r>
              <a:rPr lang="en-US" sz="2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cplex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then we moved to Pulp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34AE0-DF28-4970-2939-63151778E747}"/>
              </a:ext>
            </a:extLst>
          </p:cNvPr>
          <p:cNvSpPr txBox="1"/>
          <p:nvPr/>
        </p:nvSpPr>
        <p:spPr>
          <a:xfrm>
            <a:off x="267629" y="580347"/>
            <a:ext cx="872377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Why did we move from CPLEX to </a:t>
            </a:r>
            <a:r>
              <a:rPr lang="en-US" b="1" dirty="0" err="1"/>
              <a:t>PuLP</a:t>
            </a:r>
            <a:r>
              <a:rPr lang="en-US" b="1" dirty="0"/>
              <a:t>?</a:t>
            </a:r>
          </a:p>
          <a:p>
            <a:pPr>
              <a:buNone/>
            </a:pPr>
            <a:r>
              <a:rPr lang="en-US" b="1" dirty="0"/>
              <a:t>1️⃣ CPLEX Limitations on Free Tier (Community Edition):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CPLEX CE</a:t>
            </a:r>
            <a:r>
              <a:rPr lang="en-US" dirty="0"/>
              <a:t> restricts the number of variables &amp; constraints (e.g., max 1000 vars &amp; 1000 constraints).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hit this limit quickly in real-world supply chain problems with multiple SKUs, regions, and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optimization problem exceeded these limits, causing this CPLEX error: CPLEX Error 1016: Community Edition. Problem size limits exceeded.</a:t>
            </a:r>
          </a:p>
          <a:p>
            <a:pPr>
              <a:buNone/>
            </a:pPr>
            <a:r>
              <a:rPr lang="en-US" b="1" dirty="0"/>
              <a:t>2️⃣ </a:t>
            </a:r>
            <a:r>
              <a:rPr lang="en-US" b="1" dirty="0" err="1"/>
              <a:t>PuLP</a:t>
            </a:r>
            <a:r>
              <a:rPr lang="en-US" b="1" dirty="0"/>
              <a:t> is more flexible for prototyping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PuLP</a:t>
            </a:r>
            <a:r>
              <a:rPr lang="en-US" dirty="0"/>
              <a:t> is open-source and unrestricted in terms of problem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integrates easily with </a:t>
            </a:r>
            <a:r>
              <a:rPr lang="en-US" b="1" dirty="0"/>
              <a:t>CBC</a:t>
            </a:r>
            <a:r>
              <a:rPr lang="en-US" dirty="0"/>
              <a:t> (Coin-or Branch and Cut), a free MILP solver.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projects where you don’t want license constraints during development.</a:t>
            </a:r>
          </a:p>
          <a:p>
            <a:pPr>
              <a:buNone/>
            </a:pPr>
            <a:r>
              <a:rPr lang="en-US" b="1" dirty="0"/>
              <a:t>3️⃣ </a:t>
            </a:r>
            <a:r>
              <a:rPr lang="en-US" b="1" dirty="0" err="1"/>
              <a:t>Streamlit</a:t>
            </a:r>
            <a:r>
              <a:rPr lang="en-US" b="1" dirty="0"/>
              <a:t> + </a:t>
            </a:r>
            <a:r>
              <a:rPr lang="en-US" b="1" dirty="0" err="1"/>
              <a:t>PuLP</a:t>
            </a:r>
            <a:r>
              <a:rPr lang="en-US" b="1" dirty="0"/>
              <a:t> Compatibility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PuLP</a:t>
            </a:r>
            <a:r>
              <a:rPr lang="en-US" dirty="0"/>
              <a:t> works smoothly in lightweight environments like </a:t>
            </a:r>
            <a:r>
              <a:rPr lang="en-US" b="1" dirty="0" err="1"/>
              <a:t>Streamlit</a:t>
            </a:r>
            <a:r>
              <a:rPr lang="en-US" dirty="0"/>
              <a:t>, </a:t>
            </a:r>
            <a:r>
              <a:rPr lang="en-US" b="1" dirty="0" err="1"/>
              <a:t>Colab</a:t>
            </a:r>
            <a:r>
              <a:rPr lang="en-US" dirty="0"/>
              <a:t>, or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additional licensing or cloud solver integration needed.</a:t>
            </a:r>
          </a:p>
          <a:p>
            <a:pPr>
              <a:buNone/>
            </a:pPr>
            <a:r>
              <a:rPr lang="en-US" b="1" dirty="0"/>
              <a:t>4️⃣ Easier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CPLEX often requires additional setup (license files, solver engines) when deploying to cloud or production pipelines.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PuLP</a:t>
            </a:r>
            <a:r>
              <a:rPr lang="en-US" dirty="0"/>
              <a:t> + CBC is simpler for fast prototyping and demos (e.g., </a:t>
            </a:r>
            <a:r>
              <a:rPr lang="en-US" dirty="0" err="1"/>
              <a:t>Streamlit</a:t>
            </a:r>
            <a:r>
              <a:rPr lang="en-US" dirty="0"/>
              <a:t> app for stakeholders).</a:t>
            </a:r>
          </a:p>
        </p:txBody>
      </p:sp>
    </p:spTree>
    <p:extLst>
      <p:ext uri="{BB962C8B-B14F-4D97-AF65-F5344CB8AC3E}">
        <p14:creationId xmlns:p14="http://schemas.microsoft.com/office/powerpoint/2010/main" val="154370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C8D7F8-0ED3-9C1B-56A1-86F1B2F4B8A9}"/>
              </a:ext>
            </a:extLst>
          </p:cNvPr>
          <p:cNvSpPr txBox="1"/>
          <p:nvPr/>
        </p:nvSpPr>
        <p:spPr>
          <a:xfrm>
            <a:off x="726373" y="2006363"/>
            <a:ext cx="92335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75"/>
              </a:spcBef>
              <a:buNone/>
            </a:pPr>
            <a:r>
              <a:rPr lang="en-US" sz="1800" b="0" i="0" dirty="0">
                <a:effectLst/>
                <a:latin typeface="var(--colab-code-font-family)"/>
              </a:rPr>
              <a:t>Solver Status: Optimal 💰 Optimized Total Cost = $1948.88 </a:t>
            </a:r>
          </a:p>
          <a:p>
            <a:pPr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Optimized Output Summary:</a:t>
            </a:r>
          </a:p>
          <a:p>
            <a:pPr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✅ Solver Status: Optimal → the model found the best solution based on your constraints.</a:t>
            </a:r>
          </a:p>
          <a:p>
            <a:pPr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💰 Total cost dropped to $1,948.88, way lower than your earlier simulation costs (which were in the tens of thousands).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78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>
            <a:extLst>
              <a:ext uri="{FF2B5EF4-FFF2-40B4-BE49-F238E27FC236}">
                <a16:creationId xmlns:a16="http://schemas.microsoft.com/office/drawing/2014/main" id="{48780F4E-9393-CB73-1035-B7A5150F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2547" y="321734"/>
            <a:ext cx="4336074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BBAE3D10-18E8-3555-40CD-072790BA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212" y="3631096"/>
            <a:ext cx="4230742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CEA0C33-C101-CC87-DB5B-716482775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034" y="1464111"/>
            <a:ext cx="5426764" cy="37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46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C21CEF-57D0-CE16-CC1F-A3332C4C0C28}"/>
              </a:ext>
            </a:extLst>
          </p:cNvPr>
          <p:cNvSpPr txBox="1"/>
          <p:nvPr/>
        </p:nvSpPr>
        <p:spPr>
          <a:xfrm>
            <a:off x="624469" y="1447358"/>
            <a:ext cx="1068595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1️⃣ Massive Stockout Elimination: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Pre-Optimization: ~79 stockouts!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Post-Optimization: 0 stockouts 🚀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➡️ You've achieved a fully balanced supply chain with zero unserved demand!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2️⃣ Huge Cost Reduction: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Pre-optimization supply chain cost = $320K+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Optimized cost = $1,900 💰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➡️ You’ve removed tens of thousands in stockout &amp; holding penalties.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3️⃣ Smart Reorder Allocations:</a:t>
            </a:r>
          </a:p>
          <a:p>
            <a:pPr algn="l"/>
            <a:r>
              <a:rPr lang="en-US" sz="2400" b="0" i="0" dirty="0">
                <a:effectLst/>
                <a:latin typeface="Roboto" panose="02000000000000000000" pitchFamily="2" charset="0"/>
              </a:rPr>
              <a:t>Your optimizer now recommends higher replenishment for Kolkata, Delhi, and Mumbai, which were the hot zones for stockouts.</a:t>
            </a:r>
          </a:p>
        </p:txBody>
      </p:sp>
    </p:spTree>
    <p:extLst>
      <p:ext uri="{BB962C8B-B14F-4D97-AF65-F5344CB8AC3E}">
        <p14:creationId xmlns:p14="http://schemas.microsoft.com/office/powerpoint/2010/main" val="61316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098A2-48E7-0D09-F87B-32E0D8BDB7B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🎯 Business-ready takeaway: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0" i="0" dirty="0">
                <a:effectLst/>
              </a:rPr>
              <a:t>"We reduced stockouts to zero and cut total supply chain costs by ~99% through optimal rebalancing and targeted reorder plans across regions."</a:t>
            </a:r>
          </a:p>
        </p:txBody>
      </p:sp>
    </p:spTree>
    <p:extLst>
      <p:ext uri="{BB962C8B-B14F-4D97-AF65-F5344CB8AC3E}">
        <p14:creationId xmlns:p14="http://schemas.microsoft.com/office/powerpoint/2010/main" val="367287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0C0D1-7643-F01A-804A-C301109D17BD}"/>
              </a:ext>
            </a:extLst>
          </p:cNvPr>
          <p:cNvSpPr txBox="1"/>
          <p:nvPr/>
        </p:nvSpPr>
        <p:spPr>
          <a:xfrm>
            <a:off x="841248" y="426720"/>
            <a:ext cx="10506456" cy="1919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Question: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9E228-5FFA-0960-EF52-599AD8676888}"/>
              </a:ext>
            </a:extLst>
          </p:cNvPr>
          <p:cNvSpPr txBox="1"/>
          <p:nvPr/>
        </p:nvSpPr>
        <p:spPr>
          <a:xfrm>
            <a:off x="841248" y="3337269"/>
            <a:ext cx="10509504" cy="290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effectLst/>
              </a:rPr>
              <a:t>Predict product demand by region and optimize inventory levels to minimize stockouts, overstocking, and total supply chain costs.</a:t>
            </a:r>
            <a:endParaRPr lang="en-US" sz="36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4522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BF30D-B419-725D-B45E-43F1392CA40B}"/>
              </a:ext>
            </a:extLst>
          </p:cNvPr>
          <p:cNvSpPr txBox="1"/>
          <p:nvPr/>
        </p:nvSpPr>
        <p:spPr>
          <a:xfrm>
            <a:off x="1011936" y="1319033"/>
            <a:ext cx="10168128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b="1" u="sng" dirty="0"/>
              <a:t>Tools &amp; Technologies used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Data Analysis:</a:t>
            </a:r>
            <a:r>
              <a:rPr lang="en-US" sz="2200" dirty="0"/>
              <a:t> Python (Pandas, NumPy)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Visualization:</a:t>
            </a:r>
            <a:r>
              <a:rPr lang="en-US" sz="2200" dirty="0"/>
              <a:t> Matplotlib, Seaborn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Machine Learning:</a:t>
            </a:r>
            <a:r>
              <a:rPr lang="en-US" sz="2200" dirty="0"/>
              <a:t> </a:t>
            </a:r>
            <a:r>
              <a:rPr lang="en-US" sz="2200" dirty="0" err="1"/>
              <a:t>XGBoost</a:t>
            </a:r>
            <a:r>
              <a:rPr lang="en-US" sz="2200" dirty="0"/>
              <a:t>, Random Forest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Optimization:</a:t>
            </a:r>
            <a:r>
              <a:rPr lang="en-US" sz="2200" dirty="0"/>
              <a:t> </a:t>
            </a:r>
            <a:r>
              <a:rPr lang="en-US" sz="2200" dirty="0" err="1"/>
              <a:t>PuLP</a:t>
            </a:r>
            <a:r>
              <a:rPr lang="en-US" sz="2200" dirty="0"/>
              <a:t> (Linear Programming)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Dashboard:</a:t>
            </a:r>
            <a:r>
              <a:rPr lang="en-US" sz="2200" dirty="0"/>
              <a:t> </a:t>
            </a:r>
            <a:r>
              <a:rPr lang="en-US" sz="2200" dirty="0" err="1"/>
              <a:t>Streamlit</a:t>
            </a:r>
            <a:endParaRPr lang="en-US" sz="22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Reporting:</a:t>
            </a:r>
            <a:r>
              <a:rPr lang="en-US" sz="2200" dirty="0"/>
              <a:t> </a:t>
            </a:r>
            <a:r>
              <a:rPr lang="en-US" sz="2200" dirty="0" err="1"/>
              <a:t>ReportLab</a:t>
            </a:r>
            <a:r>
              <a:rPr lang="en-US" sz="2200" dirty="0"/>
              <a:t> (PDF reports)</a:t>
            </a:r>
          </a:p>
        </p:txBody>
      </p:sp>
    </p:spTree>
    <p:extLst>
      <p:ext uri="{BB962C8B-B14F-4D97-AF65-F5344CB8AC3E}">
        <p14:creationId xmlns:p14="http://schemas.microsoft.com/office/powerpoint/2010/main" val="388397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212FFB-3752-39EF-AD6E-62815AC9F7A5}"/>
              </a:ext>
            </a:extLst>
          </p:cNvPr>
          <p:cNvSpPr txBox="1"/>
          <p:nvPr/>
        </p:nvSpPr>
        <p:spPr>
          <a:xfrm>
            <a:off x="3156723" y="422405"/>
            <a:ext cx="6852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Methodology (Flowchart/Process Diagram)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E89E28-AA7C-342B-CA9D-5356548CE952}"/>
              </a:ext>
            </a:extLst>
          </p:cNvPr>
          <p:cNvSpPr/>
          <p:nvPr/>
        </p:nvSpPr>
        <p:spPr>
          <a:xfrm>
            <a:off x="626327" y="1696018"/>
            <a:ext cx="1204331" cy="9233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Upload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89BA5E-51BE-3757-F531-EEA7CE185EDB}"/>
              </a:ext>
            </a:extLst>
          </p:cNvPr>
          <p:cNvSpPr/>
          <p:nvPr/>
        </p:nvSpPr>
        <p:spPr>
          <a:xfrm>
            <a:off x="2258122" y="1690262"/>
            <a:ext cx="1561172" cy="923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91423-C55C-51DD-ED88-8E8CE96A9423}"/>
              </a:ext>
            </a:extLst>
          </p:cNvPr>
          <p:cNvSpPr/>
          <p:nvPr/>
        </p:nvSpPr>
        <p:spPr>
          <a:xfrm>
            <a:off x="4501377" y="1678438"/>
            <a:ext cx="1204331" cy="9162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E6CCFB8-EDC8-DF7B-0C7B-0DB6B59C78CC}"/>
              </a:ext>
            </a:extLst>
          </p:cNvPr>
          <p:cNvSpPr/>
          <p:nvPr/>
        </p:nvSpPr>
        <p:spPr>
          <a:xfrm>
            <a:off x="6096000" y="1678439"/>
            <a:ext cx="1464524" cy="9162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768FD0-C47D-0DB1-4D82-42A12DC0632C}"/>
              </a:ext>
            </a:extLst>
          </p:cNvPr>
          <p:cNvSpPr/>
          <p:nvPr/>
        </p:nvSpPr>
        <p:spPr>
          <a:xfrm>
            <a:off x="7950816" y="1690262"/>
            <a:ext cx="1631795" cy="9044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Demand Forecasting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DDCBCED-5017-640B-98EE-C6F0354F7B4A}"/>
              </a:ext>
            </a:extLst>
          </p:cNvPr>
          <p:cNvSpPr/>
          <p:nvPr/>
        </p:nvSpPr>
        <p:spPr>
          <a:xfrm>
            <a:off x="7902496" y="3862526"/>
            <a:ext cx="1754457" cy="5129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Demand Forecasting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2321F4D-B43C-0DAE-2723-4E6E056E8B3D}"/>
              </a:ext>
            </a:extLst>
          </p:cNvPr>
          <p:cNvSpPr/>
          <p:nvPr/>
        </p:nvSpPr>
        <p:spPr>
          <a:xfrm>
            <a:off x="5705708" y="3860256"/>
            <a:ext cx="1754457" cy="5129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Optimization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4E9F961-5683-8BDC-5879-DE0E44E7ED65}"/>
              </a:ext>
            </a:extLst>
          </p:cNvPr>
          <p:cNvSpPr/>
          <p:nvPr/>
        </p:nvSpPr>
        <p:spPr>
          <a:xfrm>
            <a:off x="3349087" y="3860255"/>
            <a:ext cx="1754456" cy="6015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&amp; Reporting</a:t>
            </a:r>
            <a:endParaRPr lang="en-US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F9A293-B3A5-7554-F669-5C40E48D50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830658" y="2151927"/>
            <a:ext cx="427464" cy="5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56E7C6-6810-B105-4D19-8B94E00FFCB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819294" y="2136554"/>
            <a:ext cx="682083" cy="15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A14B04-B41D-8C1E-5EDC-F31BD961BEE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705708" y="2136554"/>
            <a:ext cx="3902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8486B0-9E5E-67C8-B5A9-95B3F1ADB6D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560524" y="2136554"/>
            <a:ext cx="390292" cy="5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BAFE3E-AF3C-2EF1-9084-689284F5894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766714" y="2594669"/>
            <a:ext cx="13011" cy="126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09D5FD-7FC0-1473-3714-0BD01E530F46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7460165" y="4116734"/>
            <a:ext cx="442331" cy="2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366D2A-2826-AB7A-8EF7-C7BF781537E2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flipH="1">
            <a:off x="5103543" y="4116734"/>
            <a:ext cx="602165" cy="44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6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4188A-39AA-DDEB-F005-882AA41E1211}"/>
              </a:ext>
            </a:extLst>
          </p:cNvPr>
          <p:cNvSpPr txBox="1"/>
          <p:nvPr/>
        </p:nvSpPr>
        <p:spPr>
          <a:xfrm>
            <a:off x="473580" y="633618"/>
            <a:ext cx="4456745" cy="5236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EDA ANALYSIS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algn="l"/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Product Sales Distribution: 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The sales distribution looks right-skewed, but there are products with both low and very high sales, showing possible fast-movers and slow-movers. This will be critical for demand segmentation later.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algn="l"/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Revenue vs Supply Chain Costs by Product Type: 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Some high-revenue products still have high supply chain costs, especially across all 3 categories (haircare, skincare, cosmetics). Might be worth digging into product-specific margin optimization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algn="l"/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Defect Rates per Supplier: 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Suppliers like Supplier 5 and Supplier 3 have a wider defect rate range (up to ~5%). We could recommend actions like supplier audits or quality scorecards.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algn="l"/>
            <a:r>
              <a:rPr lang="en-US" sz="1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Stock Levels per Location: 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Kolkata has noticeably higher stock levels compared to other cities like Delhi and Chennai. Potential inventory imbalance → suggests excess holding costs or demand mismatch in Kolkata.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56BDC2-DC8F-A44F-08FC-9046D620F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325" y="633619"/>
            <a:ext cx="3551293" cy="24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7548BC-D5F8-563F-94CA-259759FE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9913" y="633622"/>
            <a:ext cx="3551293" cy="24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4AF2A3-2CE9-EDD7-4973-6C23D59D3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8434" y="3408574"/>
            <a:ext cx="3493186" cy="256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AE5D79-4E7A-5E9A-D831-8A94BD6B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9913" y="3393422"/>
            <a:ext cx="3641983" cy="24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74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graph of a graph with numbers and symbols&#10;&#10;AI-generated content may be incorrect.">
            <a:extLst>
              <a:ext uri="{FF2B5EF4-FFF2-40B4-BE49-F238E27FC236}">
                <a16:creationId xmlns:a16="http://schemas.microsoft.com/office/drawing/2014/main" id="{857A5A76-C5AC-D297-DEFF-046904B6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" r="1" b="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69E92-8CEF-15B6-9424-9519C3C85A66}"/>
              </a:ext>
            </a:extLst>
          </p:cNvPr>
          <p:cNvSpPr txBox="1"/>
          <p:nvPr/>
        </p:nvSpPr>
        <p:spPr>
          <a:xfrm>
            <a:off x="8488448" y="659947"/>
            <a:ext cx="2942813" cy="354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0" i="0" dirty="0">
                <a:effectLst/>
              </a:rPr>
              <a:t>Correlation Heatmap: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Weak-to-moderate correlation overall.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 Manufacturing lead time is negatively correlated with Price.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Costs show some mild correlation with Supplier Lead Time (0.24) → longer lead times may be driving costs up slightly.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BED8D-8F32-7386-ABF3-B47F65A48C1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Shipping Time per Supplier: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Supplier 1 &amp; Supplier 5 tend to have longer median shipping times (~7-8 days).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Supplier 3 and Supplier 4 show more variability but with shorter median times (~4-6 days).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Actionable Insight: We could flag Supplier 1 &amp; 5 as riskier for lead time variability and late deliveries → good candidates for renegotiation or dual sourcing.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EC9412-5BC0-9D22-D1D3-538C3B9E0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69550"/>
            <a:ext cx="6903720" cy="49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0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499F7-BAEA-599E-40ED-6C27E54A285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Shipping Costs by Transportation Mode: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Air freight is the most expensive (no surprise!).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Sea shipping has the lowest average cost.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Insight: For non-urgent products, you might shift some volume from air to sea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12248B-ABE0-1292-3795-23F4B7039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21328"/>
            <a:ext cx="6903720" cy="481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9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1626</Words>
  <Application>Microsoft Macintosh PowerPoint</Application>
  <PresentationFormat>Widescreen</PresentationFormat>
  <Paragraphs>157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Roboto</vt:lpstr>
      <vt:lpstr>var(--colab-code-font-family)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Yedekar, Shubham Rajaram</dc:creator>
  <cp:lastModifiedBy>Yedekar, Shubham Rajaram</cp:lastModifiedBy>
  <cp:revision>1</cp:revision>
  <dcterms:created xsi:type="dcterms:W3CDTF">2025-03-18T18:22:40Z</dcterms:created>
  <dcterms:modified xsi:type="dcterms:W3CDTF">2025-03-18T20:17:22Z</dcterms:modified>
</cp:coreProperties>
</file>