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64" r:id="rId4"/>
    <p:sldId id="297" r:id="rId5"/>
    <p:sldId id="259" r:id="rId6"/>
    <p:sldId id="298" r:id="rId7"/>
    <p:sldId id="263" r:id="rId8"/>
    <p:sldId id="299" r:id="rId9"/>
    <p:sldId id="267" r:id="rId10"/>
    <p:sldId id="260"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C4C4"/>
    <a:srgbClr val="2F2F2F"/>
    <a:srgbClr val="8E8E8E"/>
    <a:srgbClr val="DDEEFE"/>
    <a:srgbClr val="479F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8" autoAdjust="0"/>
    <p:restoredTop sz="94694"/>
  </p:normalViewPr>
  <p:slideViewPr>
    <p:cSldViewPr snapToGrid="0" snapToObjects="1">
      <p:cViewPr varScale="1">
        <p:scale>
          <a:sx n="48" d="100"/>
          <a:sy n="48" d="100"/>
        </p:scale>
        <p:origin x="11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hape 34"/>
          <p:cNvSpPr>
            <a:spLocks noGrp="1" noRot="1" noChangeAspect="1"/>
          </p:cNvSpPr>
          <p:nvPr>
            <p:ph type="sldImg"/>
          </p:nvPr>
        </p:nvSpPr>
        <p:spPr>
          <a:xfrm>
            <a:off x="1143000" y="685800"/>
            <a:ext cx="4572000" cy="3429000"/>
          </a:xfrm>
          <a:prstGeom prst="rect">
            <a:avLst/>
          </a:prstGeom>
        </p:spPr>
        <p:txBody>
          <a:bodyPr/>
          <a:lstStyle/>
          <a:p>
            <a:endParaRPr/>
          </a:p>
        </p:txBody>
      </p:sp>
      <p:sp>
        <p:nvSpPr>
          <p:cNvPr id="35" name="Shape 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5109532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Circle"/>
          <p:cNvSpPr/>
          <p:nvPr/>
        </p:nvSpPr>
        <p:spPr>
          <a:xfrm>
            <a:off x="21997832" y="11558432"/>
            <a:ext cx="860736" cy="860736"/>
          </a:xfrm>
          <a:prstGeom prst="ellipse">
            <a:avLst/>
          </a:prstGeom>
          <a:solidFill>
            <a:schemeClr val="accent2"/>
          </a:solidFill>
          <a:ln w="12700">
            <a:miter lim="400000"/>
          </a:ln>
        </p:spPr>
        <p:txBody>
          <a:bodyPr lIns="0" tIns="0" rIns="0" bIns="0" anchor="ctr"/>
          <a:lstStyle/>
          <a:p>
            <a:pPr>
              <a:defRPr sz="3200" b="0">
                <a:solidFill>
                  <a:schemeClr val="accent1"/>
                </a:solidFill>
                <a:latin typeface="+mn-lt"/>
                <a:ea typeface="+mn-ea"/>
                <a:cs typeface="+mn-cs"/>
                <a:sym typeface="Helvetica Neue Medium"/>
              </a:defRPr>
            </a:pPr>
            <a:endParaRPr/>
          </a:p>
        </p:txBody>
      </p:sp>
      <p:sp>
        <p:nvSpPr>
          <p:cNvPr id="21" name="Slide Number"/>
          <p:cNvSpPr txBox="1">
            <a:spLocks noGrp="1"/>
          </p:cNvSpPr>
          <p:nvPr>
            <p:ph type="sldNum" sz="quarter" idx="2"/>
          </p:nvPr>
        </p:nvSpPr>
        <p:spPr>
          <a:xfrm>
            <a:off x="22188552" y="11752838"/>
            <a:ext cx="479297" cy="471924"/>
          </a:xfrm>
          <a:prstGeom prst="rect">
            <a:avLst/>
          </a:prstGeom>
        </p:spPr>
        <p:txBody>
          <a:bodyPr anchor="ctr"/>
          <a:lstStyle>
            <a:lvl1pPr>
              <a:defRPr>
                <a:solidFill>
                  <a:srgbClr val="479FF8"/>
                </a:solidFill>
                <a:latin typeface="Nunito-Regular"/>
                <a:ea typeface="Nunito-Regular"/>
                <a:cs typeface="Nunito-Regular"/>
                <a:sym typeface="Nunito-Regular"/>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 - Horizontal (with placeholder)">
    <p:spTree>
      <p:nvGrpSpPr>
        <p:cNvPr id="1" name=""/>
        <p:cNvGrpSpPr/>
        <p:nvPr/>
      </p:nvGrpSpPr>
      <p:grpSpPr>
        <a:xfrm>
          <a:off x="0" y="0"/>
          <a:ext cx="0" cy="0"/>
          <a:chOff x="0" y="0"/>
          <a:chExt cx="0" cy="0"/>
        </a:xfrm>
      </p:grpSpPr>
      <p:sp>
        <p:nvSpPr>
          <p:cNvPr id="20" name="Circle"/>
          <p:cNvSpPr/>
          <p:nvPr/>
        </p:nvSpPr>
        <p:spPr>
          <a:xfrm>
            <a:off x="21997832" y="11558432"/>
            <a:ext cx="860736" cy="860736"/>
          </a:xfrm>
          <a:prstGeom prst="ellipse">
            <a:avLst/>
          </a:prstGeom>
          <a:solidFill>
            <a:schemeClr val="accent2"/>
          </a:solidFill>
          <a:ln w="12700">
            <a:miter lim="400000"/>
          </a:ln>
        </p:spPr>
        <p:txBody>
          <a:bodyPr lIns="0" tIns="0" rIns="0" bIns="0" anchor="ctr"/>
          <a:lstStyle/>
          <a:p>
            <a:pPr>
              <a:defRPr sz="3200" b="0">
                <a:solidFill>
                  <a:schemeClr val="accent1"/>
                </a:solidFill>
                <a:latin typeface="+mn-lt"/>
                <a:ea typeface="+mn-ea"/>
                <a:cs typeface="+mn-cs"/>
                <a:sym typeface="Helvetica Neue Medium"/>
              </a:defRPr>
            </a:pPr>
            <a:endParaRPr/>
          </a:p>
        </p:txBody>
      </p:sp>
      <p:sp>
        <p:nvSpPr>
          <p:cNvPr id="3" name="Рисунок 2"/>
          <p:cNvSpPr>
            <a:spLocks noGrp="1"/>
          </p:cNvSpPr>
          <p:nvPr>
            <p:ph type="pic" sz="quarter" idx="10" hasCustomPrompt="1"/>
          </p:nvPr>
        </p:nvSpPr>
        <p:spPr>
          <a:xfrm>
            <a:off x="1581150" y="1676400"/>
            <a:ext cx="3790950" cy="3600450"/>
          </a:xfrm>
        </p:spPr>
        <p:txBody>
          <a:bodyPr anchor="t">
            <a:normAutofit/>
          </a:bodyPr>
          <a:lstStyle>
            <a:lvl1pPr marL="0" indent="0" algn="ctr">
              <a:buNone/>
              <a:defRPr sz="3200"/>
            </a:lvl1pPr>
          </a:lstStyle>
          <a:p>
            <a:r>
              <a:rPr lang="en-US" dirty="0"/>
              <a:t>picture</a:t>
            </a:r>
            <a:endParaRPr lang="ru-RU" dirty="0"/>
          </a:p>
        </p:txBody>
      </p:sp>
      <p:sp>
        <p:nvSpPr>
          <p:cNvPr id="6" name="Рисунок 2"/>
          <p:cNvSpPr>
            <a:spLocks noGrp="1"/>
          </p:cNvSpPr>
          <p:nvPr>
            <p:ph type="pic" sz="quarter" idx="11" hasCustomPrompt="1"/>
          </p:nvPr>
        </p:nvSpPr>
        <p:spPr>
          <a:xfrm>
            <a:off x="5829300" y="1676400"/>
            <a:ext cx="3790950" cy="3600450"/>
          </a:xfrm>
        </p:spPr>
        <p:txBody>
          <a:bodyPr anchor="t">
            <a:normAutofit/>
          </a:bodyPr>
          <a:lstStyle>
            <a:lvl1pPr marL="0" indent="0" algn="ctr">
              <a:buNone/>
              <a:defRPr sz="3200"/>
            </a:lvl1pPr>
          </a:lstStyle>
          <a:p>
            <a:r>
              <a:rPr lang="en-US" dirty="0"/>
              <a:t>picture</a:t>
            </a:r>
            <a:endParaRPr lang="ru-RU" dirty="0"/>
          </a:p>
        </p:txBody>
      </p:sp>
      <p:sp>
        <p:nvSpPr>
          <p:cNvPr id="7" name="Рисунок 2"/>
          <p:cNvSpPr>
            <a:spLocks noGrp="1"/>
          </p:cNvSpPr>
          <p:nvPr>
            <p:ph type="pic" sz="quarter" idx="12" hasCustomPrompt="1"/>
          </p:nvPr>
        </p:nvSpPr>
        <p:spPr>
          <a:xfrm>
            <a:off x="10077450" y="1676400"/>
            <a:ext cx="3790950" cy="3600450"/>
          </a:xfrm>
        </p:spPr>
        <p:txBody>
          <a:bodyPr anchor="t">
            <a:normAutofit/>
          </a:bodyPr>
          <a:lstStyle>
            <a:lvl1pPr marL="0" indent="0" algn="ctr">
              <a:buNone/>
              <a:defRPr sz="3200"/>
            </a:lvl1pPr>
          </a:lstStyle>
          <a:p>
            <a:r>
              <a:rPr lang="en-US" dirty="0"/>
              <a:t>picture</a:t>
            </a:r>
            <a:endParaRPr lang="ru-RU" dirty="0"/>
          </a:p>
        </p:txBody>
      </p:sp>
      <p:sp>
        <p:nvSpPr>
          <p:cNvPr id="8" name="Рисунок 2"/>
          <p:cNvSpPr>
            <a:spLocks noGrp="1"/>
          </p:cNvSpPr>
          <p:nvPr>
            <p:ph type="pic" sz="quarter" idx="13" hasCustomPrompt="1"/>
          </p:nvPr>
        </p:nvSpPr>
        <p:spPr>
          <a:xfrm>
            <a:off x="14306550" y="1676400"/>
            <a:ext cx="3790950" cy="3600450"/>
          </a:xfrm>
        </p:spPr>
        <p:txBody>
          <a:bodyPr anchor="t">
            <a:normAutofit/>
          </a:bodyPr>
          <a:lstStyle>
            <a:lvl1pPr marL="0" indent="0" algn="ctr">
              <a:buNone/>
              <a:defRPr sz="3200"/>
            </a:lvl1pPr>
          </a:lstStyle>
          <a:p>
            <a:r>
              <a:rPr lang="en-US" dirty="0"/>
              <a:t>picture</a:t>
            </a:r>
            <a:endParaRPr lang="ru-RU" dirty="0"/>
          </a:p>
        </p:txBody>
      </p:sp>
      <p:sp>
        <p:nvSpPr>
          <p:cNvPr id="9" name="Рисунок 2"/>
          <p:cNvSpPr>
            <a:spLocks noGrp="1"/>
          </p:cNvSpPr>
          <p:nvPr>
            <p:ph type="pic" sz="quarter" idx="14" hasCustomPrompt="1"/>
          </p:nvPr>
        </p:nvSpPr>
        <p:spPr>
          <a:xfrm>
            <a:off x="1581150" y="5829300"/>
            <a:ext cx="3790950" cy="3600450"/>
          </a:xfrm>
        </p:spPr>
        <p:txBody>
          <a:bodyPr anchor="t">
            <a:normAutofit/>
          </a:bodyPr>
          <a:lstStyle>
            <a:lvl1pPr marL="0" indent="0" algn="ctr">
              <a:buNone/>
              <a:defRPr sz="3200"/>
            </a:lvl1pPr>
          </a:lstStyle>
          <a:p>
            <a:r>
              <a:rPr lang="en-US" dirty="0"/>
              <a:t>picture</a:t>
            </a:r>
            <a:endParaRPr lang="ru-RU" dirty="0"/>
          </a:p>
        </p:txBody>
      </p:sp>
      <p:sp>
        <p:nvSpPr>
          <p:cNvPr id="10" name="Рисунок 2"/>
          <p:cNvSpPr>
            <a:spLocks noGrp="1"/>
          </p:cNvSpPr>
          <p:nvPr>
            <p:ph type="pic" sz="quarter" idx="15" hasCustomPrompt="1"/>
          </p:nvPr>
        </p:nvSpPr>
        <p:spPr>
          <a:xfrm>
            <a:off x="5829300" y="5829300"/>
            <a:ext cx="3790950" cy="3600450"/>
          </a:xfrm>
        </p:spPr>
        <p:txBody>
          <a:bodyPr anchor="t">
            <a:normAutofit/>
          </a:bodyPr>
          <a:lstStyle>
            <a:lvl1pPr marL="0" indent="0" algn="ctr">
              <a:buNone/>
              <a:defRPr sz="3200"/>
            </a:lvl1pPr>
          </a:lstStyle>
          <a:p>
            <a:r>
              <a:rPr lang="en-US" dirty="0"/>
              <a:t>picture</a:t>
            </a:r>
            <a:endParaRPr lang="ru-RU" dirty="0"/>
          </a:p>
        </p:txBody>
      </p:sp>
      <p:sp>
        <p:nvSpPr>
          <p:cNvPr id="11" name="Рисунок 2"/>
          <p:cNvSpPr>
            <a:spLocks noGrp="1"/>
          </p:cNvSpPr>
          <p:nvPr>
            <p:ph type="pic" sz="quarter" idx="16" hasCustomPrompt="1"/>
          </p:nvPr>
        </p:nvSpPr>
        <p:spPr>
          <a:xfrm>
            <a:off x="10077450" y="5829300"/>
            <a:ext cx="3790950" cy="3600450"/>
          </a:xfrm>
        </p:spPr>
        <p:txBody>
          <a:bodyPr anchor="t">
            <a:normAutofit/>
          </a:bodyPr>
          <a:lstStyle>
            <a:lvl1pPr marL="0" indent="0" algn="ctr">
              <a:buNone/>
              <a:defRPr sz="3200"/>
            </a:lvl1pPr>
          </a:lstStyle>
          <a:p>
            <a:r>
              <a:rPr lang="en-US" dirty="0"/>
              <a:t>picture</a:t>
            </a:r>
            <a:endParaRPr lang="ru-RU" dirty="0"/>
          </a:p>
        </p:txBody>
      </p:sp>
      <p:sp>
        <p:nvSpPr>
          <p:cNvPr id="12" name="Рисунок 2"/>
          <p:cNvSpPr>
            <a:spLocks noGrp="1"/>
          </p:cNvSpPr>
          <p:nvPr>
            <p:ph type="pic" sz="quarter" idx="17" hasCustomPrompt="1"/>
          </p:nvPr>
        </p:nvSpPr>
        <p:spPr>
          <a:xfrm>
            <a:off x="14306550" y="5829300"/>
            <a:ext cx="3790950" cy="3600450"/>
          </a:xfrm>
        </p:spPr>
        <p:txBody>
          <a:bodyPr anchor="t">
            <a:normAutofit/>
          </a:bodyPr>
          <a:lstStyle>
            <a:lvl1pPr marL="0" indent="0" algn="ctr">
              <a:buNone/>
              <a:defRPr sz="3200"/>
            </a:lvl1pPr>
          </a:lstStyle>
          <a:p>
            <a:r>
              <a:rPr lang="en-US" dirty="0"/>
              <a:t>picture</a:t>
            </a:r>
            <a:endParaRPr lang="ru-RU" dirty="0"/>
          </a:p>
        </p:txBody>
      </p:sp>
      <p:sp>
        <p:nvSpPr>
          <p:cNvPr id="13" name="Slide Number"/>
          <p:cNvSpPr txBox="1">
            <a:spLocks noGrp="1"/>
          </p:cNvSpPr>
          <p:nvPr>
            <p:ph type="sldNum" sz="quarter" idx="2"/>
          </p:nvPr>
        </p:nvSpPr>
        <p:spPr>
          <a:xfrm>
            <a:off x="22188552" y="11752838"/>
            <a:ext cx="479297" cy="471924"/>
          </a:xfrm>
          <a:prstGeom prst="rect">
            <a:avLst/>
          </a:prstGeom>
        </p:spPr>
        <p:txBody>
          <a:bodyPr anchor="ctr"/>
          <a:lstStyle>
            <a:lvl1pPr>
              <a:defRPr>
                <a:solidFill>
                  <a:srgbClr val="479FF8"/>
                </a:solidFill>
                <a:latin typeface="Nunito-Regular"/>
                <a:ea typeface="Nunito-Regular"/>
                <a:cs typeface="Nunito-Regular"/>
                <a:sym typeface="Nunito-Regular"/>
              </a:defRPr>
            </a:lvl1pPr>
          </a:lstStyle>
          <a:p>
            <a:fld id="{86CB4B4D-7CA3-9044-876B-883B54F8677D}" type="slidenum">
              <a:t>‹#›</a:t>
            </a:fld>
            <a:endParaRPr/>
          </a:p>
        </p:txBody>
      </p:sp>
    </p:spTree>
    <p:extLst>
      <p:ext uri="{BB962C8B-B14F-4D97-AF65-F5344CB8AC3E}">
        <p14:creationId xmlns:p14="http://schemas.microsoft.com/office/powerpoint/2010/main" val="3816138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 Horizontal (with placeholder without page number)">
    <p:spTree>
      <p:nvGrpSpPr>
        <p:cNvPr id="1" name=""/>
        <p:cNvGrpSpPr/>
        <p:nvPr/>
      </p:nvGrpSpPr>
      <p:grpSpPr>
        <a:xfrm>
          <a:off x="0" y="0"/>
          <a:ext cx="0" cy="0"/>
          <a:chOff x="0" y="0"/>
          <a:chExt cx="0" cy="0"/>
        </a:xfrm>
      </p:grpSpPr>
      <p:sp>
        <p:nvSpPr>
          <p:cNvPr id="3" name="Рисунок 2"/>
          <p:cNvSpPr>
            <a:spLocks noGrp="1"/>
          </p:cNvSpPr>
          <p:nvPr>
            <p:ph type="pic" sz="quarter" idx="10" hasCustomPrompt="1"/>
          </p:nvPr>
        </p:nvSpPr>
        <p:spPr>
          <a:xfrm>
            <a:off x="1581150" y="1676400"/>
            <a:ext cx="3790950" cy="3600450"/>
          </a:xfrm>
        </p:spPr>
        <p:txBody>
          <a:bodyPr anchor="t">
            <a:normAutofit/>
          </a:bodyPr>
          <a:lstStyle>
            <a:lvl1pPr marL="0" indent="0" algn="ctr">
              <a:buNone/>
              <a:defRPr sz="3200"/>
            </a:lvl1pPr>
          </a:lstStyle>
          <a:p>
            <a:r>
              <a:rPr lang="en-US" dirty="0"/>
              <a:t>picture</a:t>
            </a:r>
            <a:endParaRPr lang="ru-RU" dirty="0"/>
          </a:p>
        </p:txBody>
      </p:sp>
      <p:sp>
        <p:nvSpPr>
          <p:cNvPr id="6" name="Рисунок 2"/>
          <p:cNvSpPr>
            <a:spLocks noGrp="1"/>
          </p:cNvSpPr>
          <p:nvPr>
            <p:ph type="pic" sz="quarter" idx="11" hasCustomPrompt="1"/>
          </p:nvPr>
        </p:nvSpPr>
        <p:spPr>
          <a:xfrm>
            <a:off x="5829300" y="1676400"/>
            <a:ext cx="3790950" cy="3600450"/>
          </a:xfrm>
        </p:spPr>
        <p:txBody>
          <a:bodyPr anchor="t">
            <a:normAutofit/>
          </a:bodyPr>
          <a:lstStyle>
            <a:lvl1pPr marL="0" indent="0" algn="ctr">
              <a:buNone/>
              <a:defRPr sz="3200"/>
            </a:lvl1pPr>
          </a:lstStyle>
          <a:p>
            <a:r>
              <a:rPr lang="en-US" dirty="0"/>
              <a:t>picture</a:t>
            </a:r>
            <a:endParaRPr lang="ru-RU" dirty="0"/>
          </a:p>
        </p:txBody>
      </p:sp>
      <p:sp>
        <p:nvSpPr>
          <p:cNvPr id="7" name="Рисунок 2"/>
          <p:cNvSpPr>
            <a:spLocks noGrp="1"/>
          </p:cNvSpPr>
          <p:nvPr>
            <p:ph type="pic" sz="quarter" idx="12" hasCustomPrompt="1"/>
          </p:nvPr>
        </p:nvSpPr>
        <p:spPr>
          <a:xfrm>
            <a:off x="10077450" y="1676400"/>
            <a:ext cx="3790950" cy="3600450"/>
          </a:xfrm>
        </p:spPr>
        <p:txBody>
          <a:bodyPr anchor="t">
            <a:normAutofit/>
          </a:bodyPr>
          <a:lstStyle>
            <a:lvl1pPr marL="0" indent="0" algn="ctr">
              <a:buNone/>
              <a:defRPr sz="3200"/>
            </a:lvl1pPr>
          </a:lstStyle>
          <a:p>
            <a:r>
              <a:rPr lang="en-US" dirty="0"/>
              <a:t>picture</a:t>
            </a:r>
            <a:endParaRPr lang="ru-RU" dirty="0"/>
          </a:p>
        </p:txBody>
      </p:sp>
      <p:sp>
        <p:nvSpPr>
          <p:cNvPr id="8" name="Рисунок 2"/>
          <p:cNvSpPr>
            <a:spLocks noGrp="1"/>
          </p:cNvSpPr>
          <p:nvPr>
            <p:ph type="pic" sz="quarter" idx="13" hasCustomPrompt="1"/>
          </p:nvPr>
        </p:nvSpPr>
        <p:spPr>
          <a:xfrm>
            <a:off x="14306550" y="1676400"/>
            <a:ext cx="3790950" cy="3600450"/>
          </a:xfrm>
        </p:spPr>
        <p:txBody>
          <a:bodyPr anchor="t">
            <a:normAutofit/>
          </a:bodyPr>
          <a:lstStyle>
            <a:lvl1pPr marL="0" indent="0" algn="ctr">
              <a:buNone/>
              <a:defRPr sz="3200"/>
            </a:lvl1pPr>
          </a:lstStyle>
          <a:p>
            <a:r>
              <a:rPr lang="en-US" dirty="0"/>
              <a:t>picture</a:t>
            </a:r>
            <a:endParaRPr lang="ru-RU" dirty="0"/>
          </a:p>
        </p:txBody>
      </p:sp>
      <p:sp>
        <p:nvSpPr>
          <p:cNvPr id="9" name="Рисунок 2"/>
          <p:cNvSpPr>
            <a:spLocks noGrp="1"/>
          </p:cNvSpPr>
          <p:nvPr>
            <p:ph type="pic" sz="quarter" idx="14" hasCustomPrompt="1"/>
          </p:nvPr>
        </p:nvSpPr>
        <p:spPr>
          <a:xfrm>
            <a:off x="1581150" y="5829300"/>
            <a:ext cx="3790950" cy="3600450"/>
          </a:xfrm>
        </p:spPr>
        <p:txBody>
          <a:bodyPr anchor="t">
            <a:normAutofit/>
          </a:bodyPr>
          <a:lstStyle>
            <a:lvl1pPr marL="0" indent="0" algn="ctr">
              <a:buNone/>
              <a:defRPr sz="3200"/>
            </a:lvl1pPr>
          </a:lstStyle>
          <a:p>
            <a:r>
              <a:rPr lang="en-US" dirty="0"/>
              <a:t>picture</a:t>
            </a:r>
            <a:endParaRPr lang="ru-RU" dirty="0"/>
          </a:p>
        </p:txBody>
      </p:sp>
      <p:sp>
        <p:nvSpPr>
          <p:cNvPr id="10" name="Рисунок 2"/>
          <p:cNvSpPr>
            <a:spLocks noGrp="1"/>
          </p:cNvSpPr>
          <p:nvPr>
            <p:ph type="pic" sz="quarter" idx="15" hasCustomPrompt="1"/>
          </p:nvPr>
        </p:nvSpPr>
        <p:spPr>
          <a:xfrm>
            <a:off x="5829300" y="5829300"/>
            <a:ext cx="3790950" cy="3600450"/>
          </a:xfrm>
        </p:spPr>
        <p:txBody>
          <a:bodyPr anchor="t">
            <a:normAutofit/>
          </a:bodyPr>
          <a:lstStyle>
            <a:lvl1pPr marL="0" indent="0" algn="ctr">
              <a:buNone/>
              <a:defRPr sz="3200"/>
            </a:lvl1pPr>
          </a:lstStyle>
          <a:p>
            <a:r>
              <a:rPr lang="en-US" dirty="0"/>
              <a:t>picture</a:t>
            </a:r>
            <a:endParaRPr lang="ru-RU" dirty="0"/>
          </a:p>
        </p:txBody>
      </p:sp>
      <p:sp>
        <p:nvSpPr>
          <p:cNvPr id="11" name="Рисунок 2"/>
          <p:cNvSpPr>
            <a:spLocks noGrp="1"/>
          </p:cNvSpPr>
          <p:nvPr>
            <p:ph type="pic" sz="quarter" idx="16" hasCustomPrompt="1"/>
          </p:nvPr>
        </p:nvSpPr>
        <p:spPr>
          <a:xfrm>
            <a:off x="10077450" y="5829300"/>
            <a:ext cx="3790950" cy="3600450"/>
          </a:xfrm>
        </p:spPr>
        <p:txBody>
          <a:bodyPr anchor="t">
            <a:normAutofit/>
          </a:bodyPr>
          <a:lstStyle>
            <a:lvl1pPr marL="0" indent="0" algn="ctr">
              <a:buNone/>
              <a:defRPr sz="3200"/>
            </a:lvl1pPr>
          </a:lstStyle>
          <a:p>
            <a:r>
              <a:rPr lang="en-US" dirty="0"/>
              <a:t>picture</a:t>
            </a:r>
            <a:endParaRPr lang="ru-RU" dirty="0"/>
          </a:p>
        </p:txBody>
      </p:sp>
      <p:sp>
        <p:nvSpPr>
          <p:cNvPr id="12" name="Рисунок 2"/>
          <p:cNvSpPr>
            <a:spLocks noGrp="1"/>
          </p:cNvSpPr>
          <p:nvPr>
            <p:ph type="pic" sz="quarter" idx="17" hasCustomPrompt="1"/>
          </p:nvPr>
        </p:nvSpPr>
        <p:spPr>
          <a:xfrm>
            <a:off x="14306550" y="5829300"/>
            <a:ext cx="3790950" cy="3600450"/>
          </a:xfrm>
        </p:spPr>
        <p:txBody>
          <a:bodyPr anchor="t">
            <a:normAutofit/>
          </a:bodyPr>
          <a:lstStyle>
            <a:lvl1pPr marL="0" indent="0" algn="ctr">
              <a:buNone/>
              <a:defRPr sz="3200"/>
            </a:lvl1pPr>
          </a:lstStyle>
          <a:p>
            <a:r>
              <a:rPr lang="en-US" dirty="0"/>
              <a:t>picture</a:t>
            </a:r>
            <a:endParaRPr lang="ru-RU" dirty="0"/>
          </a:p>
        </p:txBody>
      </p:sp>
    </p:spTree>
    <p:extLst>
      <p:ext uri="{BB962C8B-B14F-4D97-AF65-F5344CB8AC3E}">
        <p14:creationId xmlns:p14="http://schemas.microsoft.com/office/powerpoint/2010/main" val="360233866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ata.iowa.gov/Sales-Distribution/Iowa-Liquor-Sales/m3tr-qhg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lean Template"/>
          <p:cNvSpPr txBox="1"/>
          <p:nvPr/>
        </p:nvSpPr>
        <p:spPr>
          <a:xfrm>
            <a:off x="3831209" y="4711934"/>
            <a:ext cx="16721582" cy="37035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11700">
                <a:solidFill>
                  <a:srgbClr val="2F2F2F"/>
                </a:solidFill>
                <a:latin typeface="Nunito-SemiBold"/>
                <a:ea typeface="Nunito-SemiBold"/>
                <a:cs typeface="Nunito-SemiBold"/>
                <a:sym typeface="Nunito-SemiBold"/>
              </a:defRPr>
            </a:pPr>
            <a:r>
              <a:rPr lang="en-US" dirty="0">
                <a:solidFill>
                  <a:schemeClr val="accent1"/>
                </a:solidFill>
                <a:latin typeface="Nunito SemiBold" panose="00000700000000000000" pitchFamily="2" charset="-52"/>
              </a:rPr>
              <a:t>Iowa State </a:t>
            </a:r>
            <a:r>
              <a:rPr lang="en-US" dirty="0">
                <a:solidFill>
                  <a:schemeClr val="accent4"/>
                </a:solidFill>
                <a:latin typeface="Nunito SemiBold" panose="00000700000000000000" pitchFamily="2" charset="-52"/>
              </a:rPr>
              <a:t>Liquor sales and Volume Dashboard</a:t>
            </a:r>
            <a:endParaRPr dirty="0">
              <a:solidFill>
                <a:schemeClr val="accent4"/>
              </a:solidFill>
              <a:latin typeface="Nunito SemiBold" panose="00000700000000000000" pitchFamily="2" charset="-5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p:cNvSpPr/>
          <p:nvPr/>
        </p:nvSpPr>
        <p:spPr>
          <a:xfrm>
            <a:off x="21737436" y="11344362"/>
            <a:ext cx="1419628" cy="1403176"/>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chemeClr val="accent1"/>
              </a:solidFill>
              <a:effectLst/>
              <a:uFillTx/>
              <a:latin typeface="+mn-lt"/>
              <a:ea typeface="+mn-ea"/>
              <a:cs typeface="+mn-cs"/>
              <a:sym typeface="Helvetica Neue Medium"/>
            </a:endParaRPr>
          </a:p>
        </p:txBody>
      </p:sp>
      <p:sp>
        <p:nvSpPr>
          <p:cNvPr id="56" name="Rounded Rectangle"/>
          <p:cNvSpPr/>
          <p:nvPr/>
        </p:nvSpPr>
        <p:spPr>
          <a:xfrm>
            <a:off x="1905000" y="1878355"/>
            <a:ext cx="20574000" cy="9650819"/>
          </a:xfrm>
          <a:prstGeom prst="roundRect">
            <a:avLst>
              <a:gd name="adj" fmla="val 15479"/>
            </a:avLst>
          </a:prstGeom>
          <a:solidFill>
            <a:schemeClr val="accent1"/>
          </a:solidFill>
          <a:ln w="12700">
            <a:miter lim="400000"/>
          </a:ln>
        </p:spPr>
        <p:txBody>
          <a:bodyPr lIns="0" tIns="0" rIns="0" bIns="0" anchor="ctr"/>
          <a:lstStyle/>
          <a:p>
            <a:pPr>
              <a:defRPr sz="3200" b="0">
                <a:solidFill>
                  <a:schemeClr val="accent1"/>
                </a:solidFill>
                <a:latin typeface="+mn-lt"/>
                <a:ea typeface="+mn-ea"/>
                <a:cs typeface="+mn-cs"/>
                <a:sym typeface="Helvetica Neue Medium"/>
              </a:defRPr>
            </a:pPr>
            <a:endParaRPr/>
          </a:p>
        </p:txBody>
      </p:sp>
      <p:sp>
        <p:nvSpPr>
          <p:cNvPr id="58" name="Lorem ipsum dolor sit amet, consectetur adipiscing elit, sed do eiusmod tempor incididunt ut labore et dolore magna aliqua. At lectus urna duis convallis. nisl nunc mi ipsum. Fermentum posuere urna nec tincidunt. Vel eros donec tristique et egestas quis "/>
          <p:cNvSpPr txBox="1"/>
          <p:nvPr/>
        </p:nvSpPr>
        <p:spPr>
          <a:xfrm>
            <a:off x="3463136" y="6699224"/>
            <a:ext cx="8770928" cy="550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10000"/>
              </a:lnSpc>
              <a:defRPr sz="2800" b="0">
                <a:solidFill>
                  <a:srgbClr val="FFFFFF"/>
                </a:solidFill>
                <a:latin typeface="OpenSans"/>
                <a:ea typeface="OpenSans"/>
                <a:cs typeface="OpenSans"/>
                <a:sym typeface="OpenSans"/>
              </a:defRPr>
            </a:lvl1pPr>
          </a:lstStyle>
          <a:p>
            <a:endParaRPr dirty="0">
              <a:latin typeface="Open Sans" panose="020B0606030504020204" pitchFamily="34" charset="0"/>
              <a:ea typeface="Open Sans" panose="020B0606030504020204" pitchFamily="34" charset="0"/>
              <a:cs typeface="Open Sans" panose="020B0606030504020204" pitchFamily="34" charset="0"/>
            </a:endParaRPr>
          </a:p>
        </p:txBody>
      </p:sp>
      <p:sp>
        <p:nvSpPr>
          <p:cNvPr id="61" name="Simple text slide…"/>
          <p:cNvSpPr txBox="1"/>
          <p:nvPr/>
        </p:nvSpPr>
        <p:spPr>
          <a:xfrm>
            <a:off x="3490069" y="3072155"/>
            <a:ext cx="7893278"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a:solidFill>
                  <a:srgbClr val="FFFFFF"/>
                </a:solidFill>
                <a:latin typeface="Nunito-SemiBold"/>
                <a:ea typeface="Nunito-SemiBold"/>
                <a:cs typeface="Nunito-SemiBold"/>
                <a:sym typeface="Nunito-SemiBold"/>
              </a:defRPr>
            </a:pPr>
            <a:r>
              <a:rPr lang="en-US" dirty="0">
                <a:latin typeface="Nunito SemiBold" panose="00000700000000000000" pitchFamily="2" charset="-52"/>
              </a:rPr>
              <a:t>Group Pair M</a:t>
            </a:r>
            <a:endParaRPr dirty="0">
              <a:latin typeface="Nunito SemiBold" panose="00000700000000000000" pitchFamily="2" charset="-52"/>
            </a:endParaRPr>
          </a:p>
        </p:txBody>
      </p:sp>
      <p:graphicFrame>
        <p:nvGraphicFramePr>
          <p:cNvPr id="2" name="Table 2">
            <a:extLst>
              <a:ext uri="{FF2B5EF4-FFF2-40B4-BE49-F238E27FC236}">
                <a16:creationId xmlns:a16="http://schemas.microsoft.com/office/drawing/2014/main" id="{515FBB13-FC20-4730-A45F-E91DB37218BB}"/>
              </a:ext>
            </a:extLst>
          </p:cNvPr>
          <p:cNvGraphicFramePr>
            <a:graphicFrameLocks noGrp="1"/>
          </p:cNvGraphicFramePr>
          <p:nvPr>
            <p:extLst>
              <p:ext uri="{D42A27DB-BD31-4B8C-83A1-F6EECF244321}">
                <p14:modId xmlns:p14="http://schemas.microsoft.com/office/powerpoint/2010/main" val="103563730"/>
              </p:ext>
            </p:extLst>
          </p:nvPr>
        </p:nvGraphicFramePr>
        <p:xfrm>
          <a:off x="3490069" y="5023660"/>
          <a:ext cx="9597281" cy="1645920"/>
        </p:xfrm>
        <a:graphic>
          <a:graphicData uri="http://schemas.openxmlformats.org/drawingml/2006/table">
            <a:tbl>
              <a:tblPr>
                <a:tableStyleId>{5940675A-B579-460E-94D1-54222C63F5DA}</a:tableStyleId>
              </a:tblPr>
              <a:tblGrid>
                <a:gridCol w="9597281">
                  <a:extLst>
                    <a:ext uri="{9D8B030D-6E8A-4147-A177-3AD203B41FA5}">
                      <a16:colId xmlns:a16="http://schemas.microsoft.com/office/drawing/2014/main" val="1589625735"/>
                    </a:ext>
                  </a:extLst>
                </a:gridCol>
              </a:tblGrid>
              <a:tr h="370840">
                <a:tc>
                  <a:txBody>
                    <a:bodyPr/>
                    <a:lstStyle/>
                    <a:p>
                      <a:pPr algn="l"/>
                      <a:r>
                        <a:rPr lang="en-US" sz="4800" dirty="0">
                          <a:solidFill>
                            <a:schemeClr val="bg1"/>
                          </a:solidFill>
                        </a:rPr>
                        <a:t>Shubham Rai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57510017"/>
                  </a:ext>
                </a:extLst>
              </a:tr>
              <a:tr h="370840">
                <a:tc>
                  <a:txBody>
                    <a:bodyPr/>
                    <a:lstStyle/>
                    <a:p>
                      <a:pPr algn="l"/>
                      <a:r>
                        <a:rPr lang="en-US" sz="4800" dirty="0">
                          <a:solidFill>
                            <a:schemeClr val="bg1"/>
                          </a:solidFill>
                        </a:rPr>
                        <a:t>Sarthak </a:t>
                      </a:r>
                      <a:r>
                        <a:rPr lang="en-US" sz="4800" dirty="0" err="1">
                          <a:solidFill>
                            <a:schemeClr val="bg1"/>
                          </a:solidFill>
                        </a:rPr>
                        <a:t>Taru</a:t>
                      </a:r>
                      <a:endParaRPr lang="en-US" sz="48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3341626"/>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2284730" y="11753850"/>
            <a:ext cx="286938" cy="4719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solidFill>
                  <a:schemeClr val="accent1"/>
                </a:solidFill>
                <a:latin typeface="Nunito" panose="00000500000000000000" pitchFamily="2" charset="-52"/>
              </a:rPr>
              <a:t>2</a:t>
            </a:fld>
            <a:endParaRPr dirty="0">
              <a:solidFill>
                <a:schemeClr val="accent1"/>
              </a:solidFill>
              <a:latin typeface="Nunito" panose="00000500000000000000" pitchFamily="2" charset="-52"/>
            </a:endParaRPr>
          </a:p>
        </p:txBody>
      </p:sp>
      <p:sp>
        <p:nvSpPr>
          <p:cNvPr id="48" name="Simple text slide…"/>
          <p:cNvSpPr txBox="1"/>
          <p:nvPr/>
        </p:nvSpPr>
        <p:spPr>
          <a:xfrm>
            <a:off x="2513066" y="4662751"/>
            <a:ext cx="1025224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4"/>
                </a:solidFill>
                <a:latin typeface="Nunito SemiBold" panose="00000700000000000000" pitchFamily="2" charset="-52"/>
              </a:rPr>
              <a:t>Abstract</a:t>
            </a:r>
            <a:endParaRPr dirty="0">
              <a:solidFill>
                <a:schemeClr val="accent1"/>
              </a:solidFill>
              <a:latin typeface="Nunito SemiBold" panose="00000700000000000000" pitchFamily="2" charset="-52"/>
            </a:endParaRPr>
          </a:p>
        </p:txBody>
      </p:sp>
      <p:sp>
        <p:nvSpPr>
          <p:cNvPr id="49" name="Lorem ipsum dolor sit amet, consectetur adipiscing elit, sed do eiusmod tempor incididunt ut labore et dolore magna aliqua. At lectus urna duis convallis. Tellus mauris a diam maecenas sed enim. Volutpat ac tincidunt vitae posuere urna nec tincidunt. Vel"/>
          <p:cNvSpPr txBox="1"/>
          <p:nvPr/>
        </p:nvSpPr>
        <p:spPr>
          <a:xfrm>
            <a:off x="2513066" y="6372834"/>
            <a:ext cx="19357868" cy="1764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800" b="0">
                <a:solidFill>
                  <a:srgbClr val="8E8E8E"/>
                </a:solidFill>
                <a:latin typeface="OpenSans"/>
                <a:ea typeface="OpenSans"/>
                <a:cs typeface="OpenSans"/>
                <a:sym typeface="OpenSans"/>
              </a:defRPr>
            </a:pPr>
            <a:r>
              <a:rPr lang="en-US" sz="36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The focal point for this project is to provide users control to track rise and fall in Sales and profit by regions and cities across Iowa state which can help them to implement or modify existing policies.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xfrm>
            <a:off x="22188170" y="11734800"/>
            <a:ext cx="480061" cy="5080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solidFill>
                  <a:schemeClr val="accent1"/>
                </a:solidFill>
                <a:latin typeface="Nunito" panose="00000500000000000000" pitchFamily="2" charset="-52"/>
              </a:rPr>
              <a:t>3</a:t>
            </a:fld>
            <a:endParaRPr dirty="0">
              <a:solidFill>
                <a:schemeClr val="accent1"/>
              </a:solidFill>
              <a:latin typeface="Nunito" panose="00000500000000000000" pitchFamily="2" charset="-52"/>
            </a:endParaRPr>
          </a:p>
        </p:txBody>
      </p:sp>
      <p:sp>
        <p:nvSpPr>
          <p:cNvPr id="147" name="Rounded Rectangle"/>
          <p:cNvSpPr/>
          <p:nvPr/>
        </p:nvSpPr>
        <p:spPr>
          <a:xfrm>
            <a:off x="2667000" y="4577312"/>
            <a:ext cx="19050000" cy="312441"/>
          </a:xfrm>
          <a:prstGeom prst="roundRect">
            <a:avLst>
              <a:gd name="adj" fmla="val 50000"/>
            </a:avLst>
          </a:prstGeom>
          <a:solidFill>
            <a:schemeClr val="accent2"/>
          </a:solidFill>
          <a:ln w="12700">
            <a:miter lim="400000"/>
          </a:ln>
        </p:spPr>
        <p:txBody>
          <a:bodyPr lIns="0" tIns="0" rIns="0" bIns="0" anchor="ctr"/>
          <a:lstStyle/>
          <a:p>
            <a:pPr>
              <a:defRPr sz="3200" b="0">
                <a:solidFill>
                  <a:schemeClr val="accent1"/>
                </a:solidFill>
                <a:latin typeface="+mn-lt"/>
                <a:ea typeface="+mn-ea"/>
                <a:cs typeface="+mn-cs"/>
                <a:sym typeface="Helvetica Neue Medium"/>
              </a:defRPr>
            </a:pPr>
            <a:endParaRPr/>
          </a:p>
        </p:txBody>
      </p:sp>
      <p:sp>
        <p:nvSpPr>
          <p:cNvPr id="148" name="Circle"/>
          <p:cNvSpPr/>
          <p:nvPr/>
        </p:nvSpPr>
        <p:spPr>
          <a:xfrm>
            <a:off x="3576086" y="4207518"/>
            <a:ext cx="1052030" cy="105203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chemeClr val="accent1"/>
                </a:solidFill>
                <a:latin typeface="+mn-lt"/>
                <a:ea typeface="+mn-ea"/>
                <a:cs typeface="+mn-cs"/>
                <a:sym typeface="Helvetica Neue Medium"/>
              </a:defRPr>
            </a:pPr>
            <a:endParaRPr>
              <a:latin typeface="Nunito SemiBold" panose="00000700000000000000" pitchFamily="2" charset="-52"/>
            </a:endParaRPr>
          </a:p>
        </p:txBody>
      </p:sp>
      <p:sp>
        <p:nvSpPr>
          <p:cNvPr id="149" name="1"/>
          <p:cNvSpPr txBox="1"/>
          <p:nvPr/>
        </p:nvSpPr>
        <p:spPr>
          <a:xfrm>
            <a:off x="3862071" y="4466794"/>
            <a:ext cx="480061" cy="5334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defRPr sz="2800">
                <a:solidFill>
                  <a:srgbClr val="FFFFFF"/>
                </a:solidFill>
                <a:latin typeface="Nunito-SemiBold"/>
                <a:ea typeface="Nunito-SemiBold"/>
                <a:cs typeface="Nunito-SemiBold"/>
                <a:sym typeface="Nunito-SemiBold"/>
              </a:defRPr>
            </a:lvl1pPr>
          </a:lstStyle>
          <a:p>
            <a:r>
              <a:rPr dirty="0">
                <a:latin typeface="Nunito SemiBold" panose="00000700000000000000" pitchFamily="2" charset="-52"/>
              </a:rPr>
              <a:t>1</a:t>
            </a:r>
          </a:p>
        </p:txBody>
      </p:sp>
      <p:sp>
        <p:nvSpPr>
          <p:cNvPr id="153" name="Lorem ipsum dolor"/>
          <p:cNvSpPr/>
          <p:nvPr/>
        </p:nvSpPr>
        <p:spPr>
          <a:xfrm>
            <a:off x="1938774" y="5697587"/>
            <a:ext cx="4326654" cy="6412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defRPr sz="3500">
                <a:solidFill>
                  <a:srgbClr val="479FF8"/>
                </a:solidFill>
                <a:latin typeface="Nunito-SemiBold"/>
                <a:ea typeface="Nunito-SemiBold"/>
                <a:cs typeface="Nunito-SemiBold"/>
                <a:sym typeface="Nunito-SemiBold"/>
              </a:defRPr>
            </a:lvl1pPr>
          </a:lstStyle>
          <a:p>
            <a:r>
              <a:rPr lang="en-US" dirty="0">
                <a:solidFill>
                  <a:schemeClr val="accent1"/>
                </a:solidFill>
                <a:latin typeface="Nunito SemiBold" panose="00000700000000000000" pitchFamily="2" charset="-52"/>
              </a:rPr>
              <a:t>Data Extraction</a:t>
            </a:r>
            <a:endParaRPr dirty="0">
              <a:solidFill>
                <a:schemeClr val="accent1"/>
              </a:solidFill>
              <a:latin typeface="Nunito SemiBold" panose="00000700000000000000" pitchFamily="2" charset="-52"/>
            </a:endParaRPr>
          </a:p>
        </p:txBody>
      </p:sp>
      <p:sp>
        <p:nvSpPr>
          <p:cNvPr id="155" name="Circle"/>
          <p:cNvSpPr/>
          <p:nvPr/>
        </p:nvSpPr>
        <p:spPr>
          <a:xfrm>
            <a:off x="8969353" y="4207518"/>
            <a:ext cx="1052030" cy="105203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chemeClr val="accent1"/>
                </a:solidFill>
                <a:latin typeface="+mn-lt"/>
                <a:ea typeface="+mn-ea"/>
                <a:cs typeface="+mn-cs"/>
                <a:sym typeface="Helvetica Neue Medium"/>
              </a:defRPr>
            </a:pPr>
            <a:endParaRPr>
              <a:latin typeface="Nunito SemiBold" panose="00000700000000000000" pitchFamily="2" charset="-52"/>
            </a:endParaRPr>
          </a:p>
        </p:txBody>
      </p:sp>
      <p:sp>
        <p:nvSpPr>
          <p:cNvPr id="156" name="2"/>
          <p:cNvSpPr txBox="1"/>
          <p:nvPr/>
        </p:nvSpPr>
        <p:spPr>
          <a:xfrm>
            <a:off x="9255337" y="4466794"/>
            <a:ext cx="480061" cy="5334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defRPr sz="2800">
                <a:solidFill>
                  <a:srgbClr val="FFFFFF"/>
                </a:solidFill>
                <a:latin typeface="Nunito-SemiBold"/>
                <a:ea typeface="Nunito-SemiBold"/>
                <a:cs typeface="Nunito-SemiBold"/>
                <a:sym typeface="Nunito-SemiBold"/>
              </a:defRPr>
            </a:lvl1pPr>
          </a:lstStyle>
          <a:p>
            <a:r>
              <a:rPr dirty="0">
                <a:latin typeface="Nunito SemiBold" panose="00000700000000000000" pitchFamily="2" charset="-52"/>
              </a:rPr>
              <a:t>2</a:t>
            </a:r>
          </a:p>
        </p:txBody>
      </p:sp>
      <p:sp>
        <p:nvSpPr>
          <p:cNvPr id="160" name="Lorem ipsum dolor"/>
          <p:cNvSpPr/>
          <p:nvPr/>
        </p:nvSpPr>
        <p:spPr>
          <a:xfrm>
            <a:off x="7332041" y="5697587"/>
            <a:ext cx="5050459" cy="117981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defRPr sz="3500">
                <a:solidFill>
                  <a:srgbClr val="479FF8"/>
                </a:solidFill>
                <a:latin typeface="Nunito-SemiBold"/>
                <a:ea typeface="Nunito-SemiBold"/>
                <a:cs typeface="Nunito-SemiBold"/>
                <a:sym typeface="Nunito-SemiBold"/>
              </a:defRPr>
            </a:lvl1pPr>
          </a:lstStyle>
          <a:p>
            <a:r>
              <a:rPr lang="en-US" dirty="0">
                <a:solidFill>
                  <a:schemeClr val="accent1"/>
                </a:solidFill>
                <a:latin typeface="Nunito SemiBold" panose="00000700000000000000" pitchFamily="2" charset="-52"/>
              </a:rPr>
              <a:t>Data Cleaning and Transformation</a:t>
            </a:r>
            <a:endParaRPr dirty="0">
              <a:solidFill>
                <a:schemeClr val="accent1"/>
              </a:solidFill>
              <a:latin typeface="Nunito SemiBold" panose="00000700000000000000" pitchFamily="2" charset="-52"/>
            </a:endParaRPr>
          </a:p>
        </p:txBody>
      </p:sp>
      <p:sp>
        <p:nvSpPr>
          <p:cNvPr id="162" name="Circle"/>
          <p:cNvSpPr/>
          <p:nvPr/>
        </p:nvSpPr>
        <p:spPr>
          <a:xfrm>
            <a:off x="14362617" y="4207518"/>
            <a:ext cx="1052031" cy="105203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chemeClr val="accent1"/>
                </a:solidFill>
                <a:latin typeface="+mn-lt"/>
                <a:ea typeface="+mn-ea"/>
                <a:cs typeface="+mn-cs"/>
                <a:sym typeface="Helvetica Neue Medium"/>
              </a:defRPr>
            </a:pPr>
            <a:endParaRPr>
              <a:latin typeface="Nunito SemiBold" panose="00000700000000000000" pitchFamily="2" charset="-52"/>
            </a:endParaRPr>
          </a:p>
        </p:txBody>
      </p:sp>
      <p:sp>
        <p:nvSpPr>
          <p:cNvPr id="163" name="3"/>
          <p:cNvSpPr txBox="1"/>
          <p:nvPr/>
        </p:nvSpPr>
        <p:spPr>
          <a:xfrm>
            <a:off x="14648601" y="4466794"/>
            <a:ext cx="480062" cy="5334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defRPr sz="2800">
                <a:solidFill>
                  <a:srgbClr val="FFFFFF"/>
                </a:solidFill>
                <a:latin typeface="Nunito-SemiBold"/>
                <a:ea typeface="Nunito-SemiBold"/>
                <a:cs typeface="Nunito-SemiBold"/>
                <a:sym typeface="Nunito-SemiBold"/>
              </a:defRPr>
            </a:lvl1pPr>
          </a:lstStyle>
          <a:p>
            <a:r>
              <a:rPr dirty="0">
                <a:latin typeface="Nunito SemiBold" panose="00000700000000000000" pitchFamily="2" charset="-52"/>
              </a:rPr>
              <a:t>3</a:t>
            </a:r>
          </a:p>
        </p:txBody>
      </p:sp>
      <p:sp>
        <p:nvSpPr>
          <p:cNvPr id="167" name="Lorem ipsum dolor"/>
          <p:cNvSpPr/>
          <p:nvPr/>
        </p:nvSpPr>
        <p:spPr>
          <a:xfrm>
            <a:off x="12725307" y="5697587"/>
            <a:ext cx="4326653" cy="64120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defRPr sz="3500">
                <a:solidFill>
                  <a:srgbClr val="479FF8"/>
                </a:solidFill>
                <a:latin typeface="Nunito-SemiBold"/>
                <a:ea typeface="Nunito-SemiBold"/>
                <a:cs typeface="Nunito-SemiBold"/>
                <a:sym typeface="Nunito-SemiBold"/>
              </a:defRPr>
            </a:lvl1pPr>
          </a:lstStyle>
          <a:p>
            <a:r>
              <a:rPr lang="en-US" dirty="0">
                <a:solidFill>
                  <a:schemeClr val="accent1"/>
                </a:solidFill>
                <a:latin typeface="Nunito SemiBold" panose="00000700000000000000" pitchFamily="2" charset="-52"/>
              </a:rPr>
              <a:t>Visualisation</a:t>
            </a:r>
            <a:endParaRPr dirty="0">
              <a:solidFill>
                <a:schemeClr val="accent1"/>
              </a:solidFill>
              <a:latin typeface="Nunito SemiBold" panose="00000700000000000000" pitchFamily="2" charset="-52"/>
            </a:endParaRPr>
          </a:p>
        </p:txBody>
      </p:sp>
      <p:sp>
        <p:nvSpPr>
          <p:cNvPr id="169" name="Circle"/>
          <p:cNvSpPr/>
          <p:nvPr/>
        </p:nvSpPr>
        <p:spPr>
          <a:xfrm>
            <a:off x="19755885" y="4207518"/>
            <a:ext cx="1052030" cy="1052030"/>
          </a:xfrm>
          <a:prstGeom prst="ellipse">
            <a:avLst/>
          </a:prstGeom>
          <a:solidFill>
            <a:schemeClr val="accent1"/>
          </a:solidFill>
          <a:ln w="12700" cap="flat">
            <a:noFill/>
            <a:miter lim="400000"/>
          </a:ln>
          <a:effectLst/>
        </p:spPr>
        <p:txBody>
          <a:bodyPr wrap="square" lIns="0" tIns="0" rIns="0" bIns="0" numCol="1" anchor="ctr">
            <a:noAutofit/>
          </a:bodyPr>
          <a:lstStyle/>
          <a:p>
            <a:pPr>
              <a:defRPr sz="3200" b="0">
                <a:solidFill>
                  <a:schemeClr val="accent1"/>
                </a:solidFill>
                <a:latin typeface="+mn-lt"/>
                <a:ea typeface="+mn-ea"/>
                <a:cs typeface="+mn-cs"/>
                <a:sym typeface="Helvetica Neue Medium"/>
              </a:defRPr>
            </a:pPr>
            <a:endParaRPr>
              <a:latin typeface="Nunito SemiBold" panose="00000700000000000000" pitchFamily="2" charset="-52"/>
            </a:endParaRPr>
          </a:p>
        </p:txBody>
      </p:sp>
      <p:sp>
        <p:nvSpPr>
          <p:cNvPr id="170" name="4"/>
          <p:cNvSpPr txBox="1"/>
          <p:nvPr/>
        </p:nvSpPr>
        <p:spPr>
          <a:xfrm>
            <a:off x="20041870" y="4466794"/>
            <a:ext cx="480061" cy="53347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defRPr sz="2800">
                <a:solidFill>
                  <a:srgbClr val="FFFFFF"/>
                </a:solidFill>
                <a:latin typeface="Nunito-SemiBold"/>
                <a:ea typeface="Nunito-SemiBold"/>
                <a:cs typeface="Nunito-SemiBold"/>
                <a:sym typeface="Nunito-SemiBold"/>
              </a:defRPr>
            </a:lvl1pPr>
          </a:lstStyle>
          <a:p>
            <a:r>
              <a:rPr dirty="0">
                <a:latin typeface="Nunito SemiBold" panose="00000700000000000000" pitchFamily="2" charset="-52"/>
              </a:rPr>
              <a:t>4</a:t>
            </a:r>
          </a:p>
        </p:txBody>
      </p:sp>
      <p:sp>
        <p:nvSpPr>
          <p:cNvPr id="174" name="Lorem ipsum dolor"/>
          <p:cNvSpPr/>
          <p:nvPr/>
        </p:nvSpPr>
        <p:spPr>
          <a:xfrm>
            <a:off x="18118573" y="5697587"/>
            <a:ext cx="4326653" cy="117981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defRPr sz="3500">
                <a:solidFill>
                  <a:srgbClr val="479FF8"/>
                </a:solidFill>
                <a:latin typeface="Nunito-SemiBold"/>
                <a:ea typeface="Nunito-SemiBold"/>
                <a:cs typeface="Nunito-SemiBold"/>
                <a:sym typeface="Nunito-SemiBold"/>
              </a:defRPr>
            </a:lvl1pPr>
          </a:lstStyle>
          <a:p>
            <a:r>
              <a:rPr lang="en-US" dirty="0">
                <a:solidFill>
                  <a:schemeClr val="accent1"/>
                </a:solidFill>
                <a:latin typeface="Nunito SemiBold" panose="00000700000000000000" pitchFamily="2" charset="-52"/>
              </a:rPr>
              <a:t>Tools and Libraries used</a:t>
            </a:r>
            <a:endParaRPr dirty="0">
              <a:solidFill>
                <a:schemeClr val="accent1"/>
              </a:solidFill>
              <a:latin typeface="Nunito SemiBold" panose="00000700000000000000" pitchFamily="2" charset="-52"/>
            </a:endParaRPr>
          </a:p>
        </p:txBody>
      </p:sp>
      <p:sp>
        <p:nvSpPr>
          <p:cNvPr id="24" name="Simple text slide…">
            <a:extLst>
              <a:ext uri="{FF2B5EF4-FFF2-40B4-BE49-F238E27FC236}">
                <a16:creationId xmlns:a16="http://schemas.microsoft.com/office/drawing/2014/main" id="{A3558501-96B0-4CAB-88C6-35B526E9002C}"/>
              </a:ext>
            </a:extLst>
          </p:cNvPr>
          <p:cNvSpPr txBox="1"/>
          <p:nvPr/>
        </p:nvSpPr>
        <p:spPr>
          <a:xfrm>
            <a:off x="2472536" y="896089"/>
            <a:ext cx="1785381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1"/>
                </a:solidFill>
                <a:latin typeface="Nunito SemiBold" panose="00000700000000000000" pitchFamily="2" charset="-52"/>
              </a:rPr>
              <a:t>Flow of Assignment</a:t>
            </a:r>
            <a:endParaRPr dirty="0">
              <a:solidFill>
                <a:schemeClr val="accent1"/>
              </a:solidFill>
              <a:latin typeface="Nunito SemiBold" panose="00000700000000000000" pitchFamily="2" charset="-5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cNvSpPr txBox="1">
            <a:spLocks noGrp="1"/>
          </p:cNvSpPr>
          <p:nvPr>
            <p:ph type="sldNum" sz="quarter" idx="2"/>
          </p:nvPr>
        </p:nvSpPr>
        <p:spPr>
          <a:xfrm>
            <a:off x="22284730" y="11753850"/>
            <a:ext cx="286938" cy="4719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solidFill>
                  <a:schemeClr val="accent1"/>
                </a:solidFill>
                <a:latin typeface="Nunito" panose="00000500000000000000" pitchFamily="2" charset="-52"/>
              </a:rPr>
              <a:t>4</a:t>
            </a:fld>
            <a:endParaRPr dirty="0">
              <a:solidFill>
                <a:schemeClr val="accent1"/>
              </a:solidFill>
              <a:latin typeface="Nunito" panose="00000500000000000000" pitchFamily="2" charset="-52"/>
            </a:endParaRPr>
          </a:p>
        </p:txBody>
      </p:sp>
      <p:sp>
        <p:nvSpPr>
          <p:cNvPr id="52" name="Simple text slide…"/>
          <p:cNvSpPr txBox="1"/>
          <p:nvPr/>
        </p:nvSpPr>
        <p:spPr>
          <a:xfrm>
            <a:off x="2472536" y="2894355"/>
            <a:ext cx="12075888"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1"/>
                </a:solidFill>
                <a:latin typeface="Nunito SemiBold" panose="00000700000000000000" pitchFamily="2" charset="-52"/>
              </a:rPr>
              <a:t>Data Extraction</a:t>
            </a:r>
            <a:endParaRPr dirty="0">
              <a:solidFill>
                <a:schemeClr val="accent1"/>
              </a:solidFill>
              <a:latin typeface="Nunito SemiBold" panose="00000700000000000000" pitchFamily="2" charset="-52"/>
            </a:endParaRPr>
          </a:p>
        </p:txBody>
      </p:sp>
      <p:sp>
        <p:nvSpPr>
          <p:cNvPr id="54" name="Non odio euismod lacinia at quis. Purus sit amet luctus venenatis lectus magna. Arcu non odio euismod lacinia at quis risus. Diam phasellus vestibulum lorem sed risus ultricies tristique nulla pellentesque diam volutpat. Pretium fusce id velit ut tortor "/>
          <p:cNvSpPr txBox="1"/>
          <p:nvPr/>
        </p:nvSpPr>
        <p:spPr>
          <a:xfrm>
            <a:off x="2472536" y="5777598"/>
            <a:ext cx="19438927" cy="24466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b="0" i="0" dirty="0">
                <a:solidFill>
                  <a:srgbClr val="5E5E5E"/>
                </a:solidFill>
                <a:effectLst/>
                <a:latin typeface="Open Sans" pitchFamily="2" charset="0"/>
              </a:rPr>
              <a:t>This dataset contains the spirits purchase information of Iowa Class “E” liquor licensees by product and date of purchase from January 1, 2012, to current. The dataset can be used to analyze total spirits sales in Iowa of individual products at the store level. </a:t>
            </a:r>
          </a:p>
          <a:p>
            <a:r>
              <a:rPr lang="en-US" b="0" i="0" dirty="0">
                <a:solidFill>
                  <a:srgbClr val="5E5E5E"/>
                </a:solidFill>
                <a:effectLst/>
                <a:latin typeface="Open Sans" pitchFamily="2" charset="0"/>
              </a:rPr>
              <a:t>Number of records in dataset 8.14 million. </a:t>
            </a:r>
          </a:p>
          <a:p>
            <a:r>
              <a:rPr lang="en-US" dirty="0">
                <a:solidFill>
                  <a:srgbClr val="5E5E5E"/>
                </a:solidFill>
                <a:latin typeface="Open Sans" pitchFamily="2" charset="0"/>
                <a:ea typeface="Open Sans" panose="020B0606030504020204" pitchFamily="34" charset="0"/>
                <a:cs typeface="Open Sans" panose="020B0606030504020204" pitchFamily="34" charset="0"/>
              </a:rPr>
              <a:t>CSV file size : 3.14 GB</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Simple text slide…">
            <a:extLst>
              <a:ext uri="{FF2B5EF4-FFF2-40B4-BE49-F238E27FC236}">
                <a16:creationId xmlns:a16="http://schemas.microsoft.com/office/drawing/2014/main" id="{1F169987-31FF-4269-8D9A-8CAC1C928A2E}"/>
              </a:ext>
            </a:extLst>
          </p:cNvPr>
          <p:cNvSpPr txBox="1"/>
          <p:nvPr/>
        </p:nvSpPr>
        <p:spPr>
          <a:xfrm>
            <a:off x="2472536" y="4748528"/>
            <a:ext cx="22743887"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sz="4000" dirty="0">
                <a:solidFill>
                  <a:schemeClr val="accent6"/>
                </a:solidFill>
                <a:latin typeface="Nunito SemiBold" panose="00000700000000000000" pitchFamily="2" charset="-52"/>
                <a:hlinkClick r:id="rId2">
                  <a:extLst>
                    <a:ext uri="{A12FA001-AC4F-418D-AE19-62706E023703}">
                      <ahyp:hlinkClr xmlns:ahyp="http://schemas.microsoft.com/office/drawing/2018/hyperlinkcolor" val="tx"/>
                    </a:ext>
                  </a:extLst>
                </a:hlinkClick>
              </a:rPr>
              <a:t>https://data.iowa.gov/Sales-Distribution/Iowa-Liquor-Sales/m3tr-qhgy</a:t>
            </a:r>
            <a:endParaRPr sz="4000" dirty="0">
              <a:solidFill>
                <a:schemeClr val="accent6"/>
              </a:solidFill>
              <a:latin typeface="Nunito SemiBold" panose="00000700000000000000" pitchFamily="2" charset="-52"/>
            </a:endParaRPr>
          </a:p>
        </p:txBody>
      </p:sp>
      <p:sp>
        <p:nvSpPr>
          <p:cNvPr id="8" name="Non odio euismod lacinia at quis. Purus sit amet luctus venenatis lectus magna. Arcu non odio euismod lacinia at quis risus. Diam phasellus vestibulum lorem sed risus ultricies tristique nulla pellentesque diam volutpat. Pretium fusce id velit ut tortor ">
            <a:extLst>
              <a:ext uri="{FF2B5EF4-FFF2-40B4-BE49-F238E27FC236}">
                <a16:creationId xmlns:a16="http://schemas.microsoft.com/office/drawing/2014/main" id="{B6DD453D-0731-432F-88A9-5A4C45877221}"/>
              </a:ext>
            </a:extLst>
          </p:cNvPr>
          <p:cNvSpPr txBox="1"/>
          <p:nvPr/>
        </p:nvSpPr>
        <p:spPr>
          <a:xfrm>
            <a:off x="2472535" y="8337552"/>
            <a:ext cx="19438927" cy="2920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Contains Columns</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City</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Volume Sold</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Profit</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Sales</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State Retail</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640072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cNvSpPr txBox="1">
            <a:spLocks noGrp="1"/>
          </p:cNvSpPr>
          <p:nvPr>
            <p:ph type="sldNum" sz="quarter" idx="2"/>
          </p:nvPr>
        </p:nvSpPr>
        <p:spPr>
          <a:xfrm>
            <a:off x="22284730" y="11753850"/>
            <a:ext cx="286938" cy="4719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solidFill>
                  <a:schemeClr val="accent1"/>
                </a:solidFill>
                <a:latin typeface="Nunito" panose="00000500000000000000" pitchFamily="2" charset="-52"/>
              </a:rPr>
              <a:t>5</a:t>
            </a:fld>
            <a:endParaRPr dirty="0">
              <a:solidFill>
                <a:schemeClr val="accent1"/>
              </a:solidFill>
              <a:latin typeface="Nunito" panose="00000500000000000000" pitchFamily="2" charset="-52"/>
            </a:endParaRPr>
          </a:p>
        </p:txBody>
      </p:sp>
      <p:sp>
        <p:nvSpPr>
          <p:cNvPr id="52" name="Simple text slide…"/>
          <p:cNvSpPr txBox="1"/>
          <p:nvPr/>
        </p:nvSpPr>
        <p:spPr>
          <a:xfrm>
            <a:off x="2472536" y="2894355"/>
            <a:ext cx="1785381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1"/>
                </a:solidFill>
                <a:latin typeface="Nunito SemiBold" panose="00000700000000000000" pitchFamily="2" charset="-52"/>
              </a:rPr>
              <a:t>Data Cleaning and Transformation</a:t>
            </a:r>
            <a:endParaRPr dirty="0">
              <a:solidFill>
                <a:schemeClr val="accent1"/>
              </a:solidFill>
              <a:latin typeface="Nunito SemiBold" panose="00000700000000000000" pitchFamily="2" charset="-52"/>
            </a:endParaRPr>
          </a:p>
        </p:txBody>
      </p:sp>
      <p:sp>
        <p:nvSpPr>
          <p:cNvPr id="53" name="Lorem ipsum dolor sit amet, consectetur adipiscing elit, sed do eiusmod tempor incididunt ut labore et dolore magna aliqua. At lectus urna duis convallis. Tellus mauris a diam maecenas sed enim. Volutpat vulputate dignissim suspendisse in est ante in. Id"/>
          <p:cNvSpPr txBox="1"/>
          <p:nvPr/>
        </p:nvSpPr>
        <p:spPr>
          <a:xfrm>
            <a:off x="2472536" y="6082226"/>
            <a:ext cx="8770928" cy="24466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We used Python to perform initial cleaning</a:t>
            </a:r>
          </a:p>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Activities performed</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Exploration</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Removing null values</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Insert NA values in Location Field</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Non odio euismod lacinia at quis. Purus sit amet luctus venenatis lectus magna. Arcu non odio euismod lacinia at quis risus. Diam phasellus vestibulum lorem sed risus ultricies tristique nulla pellentesque diam volutpat. Pretium fusce id velit ut tortor "/>
          <p:cNvSpPr txBox="1"/>
          <p:nvPr/>
        </p:nvSpPr>
        <p:spPr>
          <a:xfrm>
            <a:off x="13350085" y="6026124"/>
            <a:ext cx="8770928" cy="1972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Reasons for using Tableau Prep</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Easy to use</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Ability to export Data in Hyper file</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Perform basic cleaning operations</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Simple text slide…">
            <a:extLst>
              <a:ext uri="{FF2B5EF4-FFF2-40B4-BE49-F238E27FC236}">
                <a16:creationId xmlns:a16="http://schemas.microsoft.com/office/drawing/2014/main" id="{963CF286-F812-4CF4-A97E-DF2D676BEF52}"/>
              </a:ext>
            </a:extLst>
          </p:cNvPr>
          <p:cNvSpPr txBox="1"/>
          <p:nvPr/>
        </p:nvSpPr>
        <p:spPr>
          <a:xfrm>
            <a:off x="2472536" y="4707889"/>
            <a:ext cx="12075888"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1"/>
                </a:solidFill>
                <a:latin typeface="Nunito SemiBold" panose="00000700000000000000" pitchFamily="2" charset="-52"/>
              </a:rPr>
              <a:t>Python</a:t>
            </a:r>
            <a:endParaRPr dirty="0">
              <a:solidFill>
                <a:schemeClr val="accent1"/>
              </a:solidFill>
              <a:latin typeface="Nunito SemiBold" panose="00000700000000000000" pitchFamily="2" charset="-52"/>
            </a:endParaRPr>
          </a:p>
        </p:txBody>
      </p:sp>
      <p:sp>
        <p:nvSpPr>
          <p:cNvPr id="7" name="Simple text slide…">
            <a:extLst>
              <a:ext uri="{FF2B5EF4-FFF2-40B4-BE49-F238E27FC236}">
                <a16:creationId xmlns:a16="http://schemas.microsoft.com/office/drawing/2014/main" id="{1F169987-31FF-4269-8D9A-8CAC1C928A2E}"/>
              </a:ext>
            </a:extLst>
          </p:cNvPr>
          <p:cNvSpPr txBox="1"/>
          <p:nvPr/>
        </p:nvSpPr>
        <p:spPr>
          <a:xfrm>
            <a:off x="13140535" y="4748528"/>
            <a:ext cx="12075888"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1"/>
                </a:solidFill>
                <a:latin typeface="Nunito SemiBold" panose="00000700000000000000" pitchFamily="2" charset="-52"/>
              </a:rPr>
              <a:t>Tableau Prep</a:t>
            </a:r>
            <a:endParaRPr dirty="0">
              <a:solidFill>
                <a:schemeClr val="accent1"/>
              </a:solidFill>
              <a:latin typeface="Nunito SemiBold" panose="00000700000000000000" pitchFamily="2" charset="-52"/>
            </a:endParaRPr>
          </a:p>
        </p:txBody>
      </p:sp>
      <p:sp>
        <p:nvSpPr>
          <p:cNvPr id="8" name="Non odio euismod lacinia at quis. Purus sit amet luctus venenatis lectus magna. Arcu non odio euismod lacinia at quis risus. Diam phasellus vestibulum lorem sed risus ultricies tristique nulla pellentesque diam volutpat. Pretium fusce id velit ut tortor ">
            <a:extLst>
              <a:ext uri="{FF2B5EF4-FFF2-40B4-BE49-F238E27FC236}">
                <a16:creationId xmlns:a16="http://schemas.microsoft.com/office/drawing/2014/main" id="{35C30160-6B6F-445D-AFD3-FE6570656D3D}"/>
              </a:ext>
            </a:extLst>
          </p:cNvPr>
          <p:cNvSpPr txBox="1"/>
          <p:nvPr/>
        </p:nvSpPr>
        <p:spPr>
          <a:xfrm>
            <a:off x="13483435" y="8121624"/>
            <a:ext cx="8770928" cy="33946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Steps Performed</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Drop Unwanted Field</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Create Regions field</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Assign geographic roles</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Create field to calculate state profit</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Consider data after 2018</a:t>
            </a:r>
          </a:p>
          <a:p>
            <a:pPr marL="514350" indent="-514350">
              <a:buAutoNum type="arabicPeriod"/>
            </a:pPr>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Export in hyper file</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2284730" y="11753850"/>
            <a:ext cx="286938" cy="4719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solidFill>
                  <a:schemeClr val="accent1"/>
                </a:solidFill>
                <a:latin typeface="Nunito" panose="00000500000000000000" pitchFamily="2" charset="-52"/>
              </a:rPr>
              <a:t>6</a:t>
            </a:fld>
            <a:endParaRPr dirty="0">
              <a:solidFill>
                <a:schemeClr val="accent1"/>
              </a:solidFill>
              <a:latin typeface="Nunito" panose="00000500000000000000" pitchFamily="2" charset="-52"/>
            </a:endParaRPr>
          </a:p>
        </p:txBody>
      </p:sp>
      <p:sp>
        <p:nvSpPr>
          <p:cNvPr id="48" name="Simple text slide…"/>
          <p:cNvSpPr txBox="1"/>
          <p:nvPr/>
        </p:nvSpPr>
        <p:spPr>
          <a:xfrm>
            <a:off x="1960616" y="4662751"/>
            <a:ext cx="10252246"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4"/>
                </a:solidFill>
                <a:latin typeface="Nunito SemiBold" panose="00000700000000000000" pitchFamily="2" charset="-52"/>
              </a:rPr>
              <a:t>Visualisation</a:t>
            </a:r>
            <a:endParaRPr dirty="0">
              <a:solidFill>
                <a:schemeClr val="accent1"/>
              </a:solidFill>
              <a:latin typeface="Nunito SemiBold" panose="00000700000000000000" pitchFamily="2" charset="-52"/>
            </a:endParaRPr>
          </a:p>
        </p:txBody>
      </p:sp>
      <p:sp>
        <p:nvSpPr>
          <p:cNvPr id="49" name="Lorem ipsum dolor sit amet, consectetur adipiscing elit, sed do eiusmod tempor incididunt ut labore et dolore magna aliqua. At lectus urna duis convallis. Tellus mauris a diam maecenas sed enim. Volutpat ac tincidunt vitae posuere urna nec tincidunt. Vel"/>
          <p:cNvSpPr txBox="1"/>
          <p:nvPr/>
        </p:nvSpPr>
        <p:spPr>
          <a:xfrm>
            <a:off x="2113016" y="6372834"/>
            <a:ext cx="21127984"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defRPr sz="2800" b="0">
                <a:solidFill>
                  <a:srgbClr val="8E8E8E"/>
                </a:solidFill>
                <a:latin typeface="OpenSans"/>
                <a:ea typeface="OpenSans"/>
                <a:cs typeface="OpenSans"/>
                <a:sym typeface="OpenSans"/>
              </a:defRPr>
            </a:pPr>
            <a:r>
              <a:rPr lang="en-US" sz="36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a:t>
            </a:r>
            <a:r>
              <a:rPr lang="en-US" sz="3600" dirty="0" err="1">
                <a:solidFill>
                  <a:schemeClr val="accent3"/>
                </a:solidFill>
                <a:latin typeface="Open Sans" panose="020B0606030504020204" pitchFamily="34" charset="0"/>
                <a:ea typeface="Open Sans" panose="020B0606030504020204" pitchFamily="34" charset="0"/>
                <a:cs typeface="Open Sans" panose="020B0606030504020204" pitchFamily="34" charset="0"/>
              </a:rPr>
              <a:t>visualisation</a:t>
            </a:r>
            <a:r>
              <a:rPr lang="en-US" sz="36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we followed “Visual Analysis best practices : A guidebook whitepaper” - Tableau </a:t>
            </a:r>
          </a:p>
        </p:txBody>
      </p:sp>
    </p:spTree>
    <p:extLst>
      <p:ext uri="{BB962C8B-B14F-4D97-AF65-F5344CB8AC3E}">
        <p14:creationId xmlns:p14="http://schemas.microsoft.com/office/powerpoint/2010/main" val="15562185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a:extLst>
              <a:ext uri="{FF2B5EF4-FFF2-40B4-BE49-F238E27FC236}">
                <a16:creationId xmlns:a16="http://schemas.microsoft.com/office/drawing/2014/main" id="{62FA893A-17B0-46C4-88CA-CCA69DE4512F}"/>
              </a:ext>
            </a:extLst>
          </p:cNvPr>
          <p:cNvSpPr/>
          <p:nvPr/>
        </p:nvSpPr>
        <p:spPr>
          <a:xfrm>
            <a:off x="614536" y="2920906"/>
            <a:ext cx="5533069" cy="7448550"/>
          </a:xfrm>
          <a:prstGeom prst="roundRect">
            <a:avLst>
              <a:gd name="adj" fmla="val 7838"/>
            </a:avLst>
          </a:prstGeom>
          <a:solidFill>
            <a:schemeClr val="accent1">
              <a:alpha val="86274"/>
            </a:schemeClr>
          </a:solidFill>
          <a:ln w="12700">
            <a:miter lim="400000"/>
          </a:ln>
        </p:spPr>
        <p:txBody>
          <a:bodyPr lIns="0" tIns="0" rIns="0" bIns="0" anchor="ctr"/>
          <a:lstStyle/>
          <a:p>
            <a:pPr>
              <a:defRPr sz="3200" b="0">
                <a:solidFill>
                  <a:schemeClr val="accent1"/>
                </a:solidFill>
                <a:latin typeface="+mn-lt"/>
                <a:ea typeface="+mn-ea"/>
                <a:cs typeface="+mn-cs"/>
                <a:sym typeface="Helvetica Neue Medium"/>
              </a:defRPr>
            </a:pPr>
            <a:endParaRPr/>
          </a:p>
        </p:txBody>
      </p:sp>
      <p:sp>
        <p:nvSpPr>
          <p:cNvPr id="132" name="Simple text slide…"/>
          <p:cNvSpPr txBox="1"/>
          <p:nvPr/>
        </p:nvSpPr>
        <p:spPr>
          <a:xfrm>
            <a:off x="614536" y="908026"/>
            <a:ext cx="21016964"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4"/>
                </a:solidFill>
                <a:latin typeface="Nunito SemiBold" panose="00000700000000000000" pitchFamily="2" charset="-52"/>
              </a:rPr>
              <a:t>Design Choices</a:t>
            </a:r>
            <a:endParaRPr dirty="0">
              <a:solidFill>
                <a:schemeClr val="accent1"/>
              </a:solidFill>
              <a:latin typeface="Nunito SemiBold" panose="00000700000000000000" pitchFamily="2" charset="-52"/>
            </a:endParaRPr>
          </a:p>
        </p:txBody>
      </p:sp>
      <p:sp>
        <p:nvSpPr>
          <p:cNvPr id="135" name="Lorem ipsum dolor sit"/>
          <p:cNvSpPr txBox="1"/>
          <p:nvPr/>
        </p:nvSpPr>
        <p:spPr>
          <a:xfrm>
            <a:off x="875691" y="3498583"/>
            <a:ext cx="4721326"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defRPr sz="3500">
                <a:solidFill>
                  <a:srgbClr val="479FF8"/>
                </a:solidFill>
                <a:latin typeface="Nunito-SemiBold"/>
                <a:ea typeface="Nunito-SemiBold"/>
                <a:cs typeface="Nunito-SemiBold"/>
                <a:sym typeface="Nunito-SemiBold"/>
              </a:defRPr>
            </a:lvl1pPr>
          </a:lstStyle>
          <a:p>
            <a:pPr algn="l"/>
            <a:r>
              <a:rPr lang="en-US" sz="2800" dirty="0">
                <a:solidFill>
                  <a:schemeClr val="bg1"/>
                </a:solidFill>
                <a:latin typeface="Nunito SemiBold" panose="00000700000000000000" pitchFamily="2" charset="-52"/>
              </a:rPr>
              <a:t>Creating Effective views</a:t>
            </a:r>
            <a:endParaRPr sz="2800" dirty="0">
              <a:solidFill>
                <a:schemeClr val="bg1"/>
              </a:solidFill>
              <a:latin typeface="Nunito SemiBold" panose="00000700000000000000" pitchFamily="2" charset="-52"/>
            </a:endParaRPr>
          </a:p>
        </p:txBody>
      </p:sp>
      <p:sp>
        <p:nvSpPr>
          <p:cNvPr id="136" name="Non odio euismod lacinia at quis. Purus sit amet luctus venenatis lectus magna. Arcu non odio"/>
          <p:cNvSpPr txBox="1"/>
          <p:nvPr/>
        </p:nvSpPr>
        <p:spPr>
          <a:xfrm>
            <a:off x="770690" y="4546011"/>
            <a:ext cx="4940627" cy="42887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defTabSz="457200">
              <a:lnSpc>
                <a:spcPct val="110000"/>
              </a:lnSpc>
              <a:defRPr sz="2800" b="0">
                <a:solidFill>
                  <a:srgbClr val="8E8E8E"/>
                </a:solidFill>
                <a:latin typeface="OpenSans"/>
                <a:ea typeface="OpenSans"/>
                <a:cs typeface="OpenSans"/>
                <a:sym typeface="OpenSans"/>
              </a:defRPr>
            </a:lvl1pPr>
          </a:lstStyle>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Avoided overloading views</a:t>
            </a:r>
          </a:p>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Limit number of colors</a:t>
            </a:r>
          </a:p>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Readability of labels</a:t>
            </a:r>
          </a:p>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Low Data to ink Ratio</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Lorem ipsum dolor sit">
            <a:extLst>
              <a:ext uri="{FF2B5EF4-FFF2-40B4-BE49-F238E27FC236}">
                <a16:creationId xmlns:a16="http://schemas.microsoft.com/office/drawing/2014/main" id="{6E806A68-ABEB-4ACA-A064-2E2CA97D0FE4}"/>
              </a:ext>
            </a:extLst>
          </p:cNvPr>
          <p:cNvSpPr txBox="1"/>
          <p:nvPr/>
        </p:nvSpPr>
        <p:spPr>
          <a:xfrm>
            <a:off x="7379102" y="2387427"/>
            <a:ext cx="4721326" cy="64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defRPr sz="3500">
                <a:solidFill>
                  <a:srgbClr val="479FF8"/>
                </a:solidFill>
                <a:latin typeface="Nunito-SemiBold"/>
                <a:ea typeface="Nunito-SemiBold"/>
                <a:cs typeface="Nunito-SemiBold"/>
                <a:sym typeface="Nunito-SemiBold"/>
              </a:defRPr>
            </a:lvl1pPr>
          </a:lstStyle>
          <a:p>
            <a:r>
              <a:rPr dirty="0">
                <a:solidFill>
                  <a:schemeClr val="bg1"/>
                </a:solidFill>
                <a:latin typeface="Nunito SemiBold" panose="00000700000000000000" pitchFamily="2" charset="-52"/>
              </a:rPr>
              <a:t>Lorem ipsum dolor sit</a:t>
            </a:r>
          </a:p>
        </p:txBody>
      </p:sp>
      <p:sp>
        <p:nvSpPr>
          <p:cNvPr id="24" name="Lorem ipsum dolor sit">
            <a:extLst>
              <a:ext uri="{FF2B5EF4-FFF2-40B4-BE49-F238E27FC236}">
                <a16:creationId xmlns:a16="http://schemas.microsoft.com/office/drawing/2014/main" id="{0218A20F-7083-4EE6-A663-427A94421B4A}"/>
              </a:ext>
            </a:extLst>
          </p:cNvPr>
          <p:cNvSpPr txBox="1"/>
          <p:nvPr/>
        </p:nvSpPr>
        <p:spPr>
          <a:xfrm>
            <a:off x="14029368" y="2387427"/>
            <a:ext cx="4721326" cy="64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defRPr sz="3500">
                <a:solidFill>
                  <a:srgbClr val="479FF8"/>
                </a:solidFill>
                <a:latin typeface="Nunito-SemiBold"/>
                <a:ea typeface="Nunito-SemiBold"/>
                <a:cs typeface="Nunito-SemiBold"/>
                <a:sym typeface="Nunito-SemiBold"/>
              </a:defRPr>
            </a:lvl1pPr>
          </a:lstStyle>
          <a:p>
            <a:r>
              <a:rPr dirty="0">
                <a:solidFill>
                  <a:schemeClr val="bg1"/>
                </a:solidFill>
                <a:latin typeface="Nunito SemiBold" panose="00000700000000000000" pitchFamily="2" charset="-52"/>
              </a:rPr>
              <a:t>Lorem ipsum dolor sit</a:t>
            </a:r>
          </a:p>
        </p:txBody>
      </p:sp>
      <p:sp>
        <p:nvSpPr>
          <p:cNvPr id="38" name="Rounded Rectangle">
            <a:extLst>
              <a:ext uri="{FF2B5EF4-FFF2-40B4-BE49-F238E27FC236}">
                <a16:creationId xmlns:a16="http://schemas.microsoft.com/office/drawing/2014/main" id="{5ADC9E03-2404-4903-8288-32E47EA9E4CA}"/>
              </a:ext>
            </a:extLst>
          </p:cNvPr>
          <p:cNvSpPr/>
          <p:nvPr/>
        </p:nvSpPr>
        <p:spPr>
          <a:xfrm>
            <a:off x="6408760" y="2920906"/>
            <a:ext cx="5533069" cy="7448550"/>
          </a:xfrm>
          <a:prstGeom prst="roundRect">
            <a:avLst>
              <a:gd name="adj" fmla="val 7838"/>
            </a:avLst>
          </a:prstGeom>
          <a:solidFill>
            <a:schemeClr val="accent1">
              <a:alpha val="86274"/>
            </a:schemeClr>
          </a:solidFill>
          <a:ln w="12700">
            <a:miter lim="400000"/>
          </a:ln>
        </p:spPr>
        <p:txBody>
          <a:bodyPr lIns="0" tIns="0" rIns="0" bIns="0" anchor="ctr"/>
          <a:lstStyle/>
          <a:p>
            <a:pPr>
              <a:defRPr sz="3200" b="0">
                <a:solidFill>
                  <a:schemeClr val="accent1"/>
                </a:solidFill>
                <a:latin typeface="+mn-lt"/>
                <a:ea typeface="+mn-ea"/>
                <a:cs typeface="+mn-cs"/>
                <a:sym typeface="Helvetica Neue Medium"/>
              </a:defRPr>
            </a:pPr>
            <a:endParaRPr/>
          </a:p>
        </p:txBody>
      </p:sp>
      <p:sp>
        <p:nvSpPr>
          <p:cNvPr id="39" name="Lorem ipsum dolor sit">
            <a:extLst>
              <a:ext uri="{FF2B5EF4-FFF2-40B4-BE49-F238E27FC236}">
                <a16:creationId xmlns:a16="http://schemas.microsoft.com/office/drawing/2014/main" id="{4BE4C72B-0F96-4A63-A6E6-D0331B45A39D}"/>
              </a:ext>
            </a:extLst>
          </p:cNvPr>
          <p:cNvSpPr txBox="1"/>
          <p:nvPr/>
        </p:nvSpPr>
        <p:spPr>
          <a:xfrm>
            <a:off x="6669915" y="3498583"/>
            <a:ext cx="4721326"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defRPr sz="3500">
                <a:solidFill>
                  <a:srgbClr val="479FF8"/>
                </a:solidFill>
                <a:latin typeface="Nunito-SemiBold"/>
                <a:ea typeface="Nunito-SemiBold"/>
                <a:cs typeface="Nunito-SemiBold"/>
                <a:sym typeface="Nunito-SemiBold"/>
              </a:defRPr>
            </a:lvl1pPr>
          </a:lstStyle>
          <a:p>
            <a:pPr algn="l"/>
            <a:r>
              <a:rPr lang="en-US" sz="2800" dirty="0">
                <a:solidFill>
                  <a:schemeClr val="bg1"/>
                </a:solidFill>
                <a:latin typeface="Nunito SemiBold" panose="00000700000000000000" pitchFamily="2" charset="-52"/>
              </a:rPr>
              <a:t>Color Choices</a:t>
            </a:r>
            <a:endParaRPr sz="2800" dirty="0">
              <a:solidFill>
                <a:schemeClr val="bg1"/>
              </a:solidFill>
              <a:latin typeface="Nunito SemiBold" panose="00000700000000000000" pitchFamily="2" charset="-52"/>
            </a:endParaRPr>
          </a:p>
        </p:txBody>
      </p:sp>
      <p:sp>
        <p:nvSpPr>
          <p:cNvPr id="40" name="Non odio euismod lacinia at quis. Purus sit amet luctus venenatis lectus magna. Arcu non odio">
            <a:extLst>
              <a:ext uri="{FF2B5EF4-FFF2-40B4-BE49-F238E27FC236}">
                <a16:creationId xmlns:a16="http://schemas.microsoft.com/office/drawing/2014/main" id="{090AC656-5FA6-412C-B719-8253D449CC1B}"/>
              </a:ext>
            </a:extLst>
          </p:cNvPr>
          <p:cNvSpPr txBox="1"/>
          <p:nvPr/>
        </p:nvSpPr>
        <p:spPr>
          <a:xfrm>
            <a:off x="6564914" y="4546011"/>
            <a:ext cx="4940627" cy="21773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defTabSz="457200">
              <a:lnSpc>
                <a:spcPct val="110000"/>
              </a:lnSpc>
              <a:defRPr sz="2800" b="0">
                <a:solidFill>
                  <a:srgbClr val="8E8E8E"/>
                </a:solidFill>
                <a:latin typeface="OpenSans"/>
                <a:ea typeface="OpenSans"/>
                <a:cs typeface="OpenSans"/>
                <a:sym typeface="OpenSans"/>
              </a:defRPr>
            </a:lvl1pPr>
          </a:lstStyle>
          <a:p>
            <a:pPr marL="514350" indent="-514350" algn="l">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Primary Theme</a:t>
            </a:r>
          </a:p>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Color Palette</a:t>
            </a:r>
          </a:p>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Custom Map theme</a:t>
            </a:r>
          </a:p>
        </p:txBody>
      </p:sp>
      <p:sp>
        <p:nvSpPr>
          <p:cNvPr id="41" name="Rounded Rectangle">
            <a:extLst>
              <a:ext uri="{FF2B5EF4-FFF2-40B4-BE49-F238E27FC236}">
                <a16:creationId xmlns:a16="http://schemas.microsoft.com/office/drawing/2014/main" id="{E3D24B3A-7939-4A22-A8C7-6DF5092D3CBF}"/>
              </a:ext>
            </a:extLst>
          </p:cNvPr>
          <p:cNvSpPr/>
          <p:nvPr/>
        </p:nvSpPr>
        <p:spPr>
          <a:xfrm>
            <a:off x="12202984" y="2920906"/>
            <a:ext cx="5533069" cy="7448550"/>
          </a:xfrm>
          <a:prstGeom prst="roundRect">
            <a:avLst>
              <a:gd name="adj" fmla="val 7838"/>
            </a:avLst>
          </a:prstGeom>
          <a:solidFill>
            <a:schemeClr val="accent1">
              <a:alpha val="86274"/>
            </a:schemeClr>
          </a:solidFill>
          <a:ln w="12700">
            <a:miter lim="400000"/>
          </a:ln>
        </p:spPr>
        <p:txBody>
          <a:bodyPr lIns="0" tIns="0" rIns="0" bIns="0" anchor="ctr"/>
          <a:lstStyle/>
          <a:p>
            <a:pPr>
              <a:defRPr sz="3200" b="0">
                <a:solidFill>
                  <a:schemeClr val="accent1"/>
                </a:solidFill>
                <a:latin typeface="+mn-lt"/>
                <a:ea typeface="+mn-ea"/>
                <a:cs typeface="+mn-cs"/>
                <a:sym typeface="Helvetica Neue Medium"/>
              </a:defRPr>
            </a:pPr>
            <a:endParaRPr/>
          </a:p>
        </p:txBody>
      </p:sp>
      <p:sp>
        <p:nvSpPr>
          <p:cNvPr id="42" name="Lorem ipsum dolor sit">
            <a:extLst>
              <a:ext uri="{FF2B5EF4-FFF2-40B4-BE49-F238E27FC236}">
                <a16:creationId xmlns:a16="http://schemas.microsoft.com/office/drawing/2014/main" id="{609A424D-24B2-4F97-BD76-34C6802149CF}"/>
              </a:ext>
            </a:extLst>
          </p:cNvPr>
          <p:cNvSpPr txBox="1"/>
          <p:nvPr/>
        </p:nvSpPr>
        <p:spPr>
          <a:xfrm>
            <a:off x="12464139" y="3498583"/>
            <a:ext cx="4721326"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defRPr sz="3500">
                <a:solidFill>
                  <a:srgbClr val="479FF8"/>
                </a:solidFill>
                <a:latin typeface="Nunito-SemiBold"/>
                <a:ea typeface="Nunito-SemiBold"/>
                <a:cs typeface="Nunito-SemiBold"/>
                <a:sym typeface="Nunito-SemiBold"/>
              </a:defRPr>
            </a:lvl1pPr>
          </a:lstStyle>
          <a:p>
            <a:pPr algn="l"/>
            <a:r>
              <a:rPr lang="en-US" sz="2800" dirty="0">
                <a:solidFill>
                  <a:schemeClr val="bg1"/>
                </a:solidFill>
                <a:latin typeface="Nunito SemiBold" panose="00000700000000000000" pitchFamily="2" charset="-52"/>
              </a:rPr>
              <a:t>Animation Choices</a:t>
            </a:r>
            <a:endParaRPr sz="2800" dirty="0">
              <a:solidFill>
                <a:schemeClr val="bg1"/>
              </a:solidFill>
              <a:latin typeface="Nunito SemiBold" panose="00000700000000000000" pitchFamily="2" charset="-52"/>
            </a:endParaRPr>
          </a:p>
        </p:txBody>
      </p:sp>
      <p:sp>
        <p:nvSpPr>
          <p:cNvPr id="43" name="Non odio euismod lacinia at quis. Purus sit amet luctus venenatis lectus magna. Arcu non odio">
            <a:extLst>
              <a:ext uri="{FF2B5EF4-FFF2-40B4-BE49-F238E27FC236}">
                <a16:creationId xmlns:a16="http://schemas.microsoft.com/office/drawing/2014/main" id="{136CD794-AAF3-40A0-853D-2D86A59753D5}"/>
              </a:ext>
            </a:extLst>
          </p:cNvPr>
          <p:cNvSpPr txBox="1"/>
          <p:nvPr/>
        </p:nvSpPr>
        <p:spPr>
          <a:xfrm>
            <a:off x="12359138" y="4469811"/>
            <a:ext cx="4940627" cy="1498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defTabSz="457200">
              <a:lnSpc>
                <a:spcPct val="110000"/>
              </a:lnSpc>
              <a:defRPr sz="2800" b="0">
                <a:solidFill>
                  <a:srgbClr val="8E8E8E"/>
                </a:solidFill>
                <a:latin typeface="OpenSans"/>
                <a:ea typeface="OpenSans"/>
                <a:cs typeface="OpenSans"/>
                <a:sym typeface="OpenSans"/>
              </a:defRPr>
            </a:lvl1pPr>
          </a:lstStyle>
          <a:p>
            <a:pPr marL="514350" indent="-514350" algn="l">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Animation with year slider to see changes over year</a:t>
            </a:r>
          </a:p>
        </p:txBody>
      </p:sp>
      <p:sp>
        <p:nvSpPr>
          <p:cNvPr id="44" name="Rounded Rectangle">
            <a:extLst>
              <a:ext uri="{FF2B5EF4-FFF2-40B4-BE49-F238E27FC236}">
                <a16:creationId xmlns:a16="http://schemas.microsoft.com/office/drawing/2014/main" id="{802D6FA4-0C30-42C4-B00D-B67BBFD32CB2}"/>
              </a:ext>
            </a:extLst>
          </p:cNvPr>
          <p:cNvSpPr/>
          <p:nvPr/>
        </p:nvSpPr>
        <p:spPr>
          <a:xfrm>
            <a:off x="17997208" y="2920906"/>
            <a:ext cx="5533069" cy="7448550"/>
          </a:xfrm>
          <a:prstGeom prst="roundRect">
            <a:avLst>
              <a:gd name="adj" fmla="val 7838"/>
            </a:avLst>
          </a:prstGeom>
          <a:solidFill>
            <a:schemeClr val="accent1">
              <a:alpha val="86274"/>
            </a:schemeClr>
          </a:solidFill>
          <a:ln w="12700">
            <a:miter lim="400000"/>
          </a:ln>
        </p:spPr>
        <p:txBody>
          <a:bodyPr lIns="0" tIns="0" rIns="0" bIns="0" anchor="ctr"/>
          <a:lstStyle/>
          <a:p>
            <a:pPr>
              <a:defRPr sz="3200" b="0">
                <a:solidFill>
                  <a:schemeClr val="accent1"/>
                </a:solidFill>
                <a:latin typeface="+mn-lt"/>
                <a:ea typeface="+mn-ea"/>
                <a:cs typeface="+mn-cs"/>
                <a:sym typeface="Helvetica Neue Medium"/>
              </a:defRPr>
            </a:pPr>
            <a:endParaRPr/>
          </a:p>
        </p:txBody>
      </p:sp>
      <p:sp>
        <p:nvSpPr>
          <p:cNvPr id="45" name="Lorem ipsum dolor sit">
            <a:extLst>
              <a:ext uri="{FF2B5EF4-FFF2-40B4-BE49-F238E27FC236}">
                <a16:creationId xmlns:a16="http://schemas.microsoft.com/office/drawing/2014/main" id="{C60B7095-DBC1-4DF2-ABD0-015A52E7C2E5}"/>
              </a:ext>
            </a:extLst>
          </p:cNvPr>
          <p:cNvSpPr txBox="1"/>
          <p:nvPr/>
        </p:nvSpPr>
        <p:spPr>
          <a:xfrm>
            <a:off x="18258363" y="3498583"/>
            <a:ext cx="4721326"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defTabSz="457200">
              <a:defRPr sz="3500">
                <a:solidFill>
                  <a:srgbClr val="479FF8"/>
                </a:solidFill>
                <a:latin typeface="Nunito-SemiBold"/>
                <a:ea typeface="Nunito-SemiBold"/>
                <a:cs typeface="Nunito-SemiBold"/>
                <a:sym typeface="Nunito-SemiBold"/>
              </a:defRPr>
            </a:lvl1pPr>
          </a:lstStyle>
          <a:p>
            <a:pPr algn="l"/>
            <a:r>
              <a:rPr lang="en-US" sz="2800" dirty="0">
                <a:solidFill>
                  <a:schemeClr val="bg1"/>
                </a:solidFill>
                <a:latin typeface="Nunito SemiBold" panose="00000700000000000000" pitchFamily="2" charset="-52"/>
              </a:rPr>
              <a:t>Choosing chart types</a:t>
            </a:r>
            <a:endParaRPr sz="2800" dirty="0">
              <a:solidFill>
                <a:schemeClr val="bg1"/>
              </a:solidFill>
              <a:latin typeface="Nunito SemiBold" panose="00000700000000000000" pitchFamily="2" charset="-52"/>
            </a:endParaRPr>
          </a:p>
        </p:txBody>
      </p:sp>
      <p:sp>
        <p:nvSpPr>
          <p:cNvPr id="46" name="Non odio euismod lacinia at quis. Purus sit amet luctus venenatis lectus magna. Arcu non odio">
            <a:extLst>
              <a:ext uri="{FF2B5EF4-FFF2-40B4-BE49-F238E27FC236}">
                <a16:creationId xmlns:a16="http://schemas.microsoft.com/office/drawing/2014/main" id="{F72231B3-54BC-483F-9303-B5F400A04511}"/>
              </a:ext>
            </a:extLst>
          </p:cNvPr>
          <p:cNvSpPr txBox="1"/>
          <p:nvPr/>
        </p:nvSpPr>
        <p:spPr>
          <a:xfrm>
            <a:off x="18153362" y="4546011"/>
            <a:ext cx="4940627" cy="25651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defTabSz="457200">
              <a:lnSpc>
                <a:spcPct val="110000"/>
              </a:lnSpc>
              <a:defRPr sz="2800" b="0">
                <a:solidFill>
                  <a:srgbClr val="8E8E8E"/>
                </a:solidFill>
                <a:latin typeface="OpenSans"/>
                <a:ea typeface="OpenSans"/>
                <a:cs typeface="OpenSans"/>
                <a:sym typeface="OpenSans"/>
              </a:defRPr>
            </a:lvl1pPr>
          </a:lstStyle>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Sales Symbol Map</a:t>
            </a:r>
          </a:p>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Area Chart</a:t>
            </a:r>
          </a:p>
          <a:p>
            <a:pPr marL="514350" indent="-514350" algn="l">
              <a:lnSpc>
                <a:spcPct val="200000"/>
              </a:lnSpc>
              <a:buAutoNum type="arabicPeriod"/>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Dual axis chart</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2284730" y="11753850"/>
            <a:ext cx="286938" cy="4719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solidFill>
                  <a:schemeClr val="accent1"/>
                </a:solidFill>
                <a:latin typeface="Nunito" panose="00000500000000000000" pitchFamily="2" charset="-52"/>
              </a:rPr>
              <a:t>8</a:t>
            </a:fld>
            <a:endParaRPr dirty="0">
              <a:solidFill>
                <a:schemeClr val="accent1"/>
              </a:solidFill>
              <a:latin typeface="Nunito" panose="00000500000000000000" pitchFamily="2" charset="-52"/>
            </a:endParaRPr>
          </a:p>
        </p:txBody>
      </p:sp>
      <p:sp>
        <p:nvSpPr>
          <p:cNvPr id="48" name="Simple text slide…"/>
          <p:cNvSpPr txBox="1"/>
          <p:nvPr/>
        </p:nvSpPr>
        <p:spPr>
          <a:xfrm>
            <a:off x="1939754" y="547951"/>
            <a:ext cx="1528144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4"/>
                </a:solidFill>
                <a:latin typeface="Nunito SemiBold" panose="00000700000000000000" pitchFamily="2" charset="-52"/>
              </a:rPr>
              <a:t>Color Blindness Simulation</a:t>
            </a:r>
            <a:endParaRPr dirty="0">
              <a:solidFill>
                <a:schemeClr val="accent1"/>
              </a:solidFill>
              <a:latin typeface="Nunito SemiBold" panose="00000700000000000000" pitchFamily="2" charset="-52"/>
            </a:endParaRPr>
          </a:p>
        </p:txBody>
      </p:sp>
      <p:pic>
        <p:nvPicPr>
          <p:cNvPr id="3" name="Picture 2" descr="A picture containing application&#10;&#10;Description automatically generated">
            <a:extLst>
              <a:ext uri="{FF2B5EF4-FFF2-40B4-BE49-F238E27FC236}">
                <a16:creationId xmlns:a16="http://schemas.microsoft.com/office/drawing/2014/main" id="{2E2C61D1-2013-4139-AA8C-D6B59BA81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450" y="1881649"/>
            <a:ext cx="18097500" cy="9872201"/>
          </a:xfrm>
          <a:prstGeom prst="rect">
            <a:avLst/>
          </a:prstGeom>
        </p:spPr>
      </p:pic>
    </p:spTree>
    <p:extLst>
      <p:ext uri="{BB962C8B-B14F-4D97-AF65-F5344CB8AC3E}">
        <p14:creationId xmlns:p14="http://schemas.microsoft.com/office/powerpoint/2010/main" val="30794904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lide Number"/>
          <p:cNvSpPr txBox="1">
            <a:spLocks noGrp="1"/>
          </p:cNvSpPr>
          <p:nvPr>
            <p:ph type="sldNum" sz="quarter" idx="2"/>
          </p:nvPr>
        </p:nvSpPr>
        <p:spPr>
          <a:xfrm>
            <a:off x="22192559" y="11753850"/>
            <a:ext cx="471283" cy="4719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solidFill>
                  <a:schemeClr val="accent1"/>
                </a:solidFill>
                <a:latin typeface="Nunito" panose="00000500000000000000" pitchFamily="2" charset="-52"/>
              </a:rPr>
              <a:t>9</a:t>
            </a:fld>
            <a:endParaRPr dirty="0">
              <a:solidFill>
                <a:schemeClr val="accent1"/>
              </a:solidFill>
              <a:latin typeface="Nunito" panose="00000500000000000000" pitchFamily="2" charset="-52"/>
            </a:endParaRPr>
          </a:p>
        </p:txBody>
      </p:sp>
      <p:sp>
        <p:nvSpPr>
          <p:cNvPr id="264" name="Simple text slide…"/>
          <p:cNvSpPr txBox="1"/>
          <p:nvPr/>
        </p:nvSpPr>
        <p:spPr>
          <a:xfrm>
            <a:off x="2499469" y="2675466"/>
            <a:ext cx="13845431"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a:defRPr sz="8000">
                <a:solidFill>
                  <a:srgbClr val="2F2F2F"/>
                </a:solidFill>
                <a:latin typeface="Nunito-SemiBold"/>
                <a:ea typeface="Nunito-SemiBold"/>
                <a:cs typeface="Nunito-SemiBold"/>
                <a:sym typeface="Nunito-SemiBold"/>
              </a:defRPr>
            </a:pPr>
            <a:r>
              <a:rPr lang="en-US" dirty="0">
                <a:solidFill>
                  <a:schemeClr val="accent4"/>
                </a:solidFill>
                <a:latin typeface="Nunito SemiBold" panose="00000700000000000000" pitchFamily="2" charset="-52"/>
              </a:rPr>
              <a:t>Tools and Library used</a:t>
            </a:r>
            <a:endParaRPr dirty="0">
              <a:solidFill>
                <a:schemeClr val="accent1"/>
              </a:solidFill>
              <a:latin typeface="Nunito SemiBold" panose="00000700000000000000" pitchFamily="2" charset="-52"/>
            </a:endParaRPr>
          </a:p>
        </p:txBody>
      </p:sp>
      <p:sp>
        <p:nvSpPr>
          <p:cNvPr id="265" name="Lorem ipsum dolor amet, consecte adipiscing elit, do eiusmod tempor incididunt ut labore"/>
          <p:cNvSpPr txBox="1"/>
          <p:nvPr/>
        </p:nvSpPr>
        <p:spPr>
          <a:xfrm>
            <a:off x="2650336" y="5277892"/>
            <a:ext cx="7674030" cy="102476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Exploring Data</a:t>
            </a:r>
          </a:p>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Perform cleaning</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6" name="Lorem ipsum dolor amet consectetur"/>
          <p:cNvSpPr txBox="1"/>
          <p:nvPr/>
        </p:nvSpPr>
        <p:spPr>
          <a:xfrm>
            <a:off x="2655656" y="4491787"/>
            <a:ext cx="7663390" cy="641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defRPr sz="3500">
                <a:solidFill>
                  <a:srgbClr val="479FF8"/>
                </a:solidFill>
                <a:latin typeface="Nunito-SemiBold"/>
                <a:ea typeface="Nunito-SemiBold"/>
                <a:cs typeface="Nunito-SemiBold"/>
                <a:sym typeface="Nunito-SemiBold"/>
              </a:defRPr>
            </a:lvl1pPr>
          </a:lstStyle>
          <a:p>
            <a:r>
              <a:rPr lang="en-US" dirty="0">
                <a:solidFill>
                  <a:schemeClr val="accent1"/>
                </a:solidFill>
                <a:latin typeface="Nunito SemiBold" panose="00000700000000000000" pitchFamily="2" charset="-52"/>
              </a:rPr>
              <a:t>Python </a:t>
            </a:r>
            <a:endParaRPr dirty="0">
              <a:solidFill>
                <a:schemeClr val="accent1"/>
              </a:solidFill>
              <a:latin typeface="Nunito SemiBold" panose="00000700000000000000" pitchFamily="2" charset="-52"/>
            </a:endParaRPr>
          </a:p>
        </p:txBody>
      </p:sp>
      <p:sp>
        <p:nvSpPr>
          <p:cNvPr id="269" name="Lorem ipsum dolor amet, consecte adipiscing elit, do eiusmod tempor incididunt ut labore"/>
          <p:cNvSpPr txBox="1"/>
          <p:nvPr/>
        </p:nvSpPr>
        <p:spPr>
          <a:xfrm>
            <a:off x="2650336" y="7961825"/>
            <a:ext cx="7674029" cy="550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creating visualization</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0" name="Lorem ipsum dolor amet consectetur"/>
          <p:cNvSpPr txBox="1"/>
          <p:nvPr/>
        </p:nvSpPr>
        <p:spPr>
          <a:xfrm>
            <a:off x="2655656" y="7175721"/>
            <a:ext cx="7663389" cy="64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defRPr sz="3500">
                <a:solidFill>
                  <a:srgbClr val="479FF8"/>
                </a:solidFill>
                <a:latin typeface="Nunito-SemiBold"/>
                <a:ea typeface="Nunito-SemiBold"/>
                <a:cs typeface="Nunito-SemiBold"/>
                <a:sym typeface="Nunito-SemiBold"/>
              </a:defRPr>
            </a:lvl1pPr>
          </a:lstStyle>
          <a:p>
            <a:r>
              <a:rPr lang="en-US" dirty="0">
                <a:solidFill>
                  <a:schemeClr val="accent1"/>
                </a:solidFill>
                <a:latin typeface="Nunito SemiBold" panose="00000700000000000000" pitchFamily="2" charset="-52"/>
              </a:rPr>
              <a:t>Tableau Desktop</a:t>
            </a:r>
            <a:endParaRPr dirty="0">
              <a:solidFill>
                <a:schemeClr val="accent1"/>
              </a:solidFill>
              <a:latin typeface="Nunito SemiBold" panose="00000700000000000000" pitchFamily="2" charset="-52"/>
            </a:endParaRPr>
          </a:p>
        </p:txBody>
      </p:sp>
      <p:sp>
        <p:nvSpPr>
          <p:cNvPr id="271" name="Lorem ipsum dolor amet, consecte adipiscing elit, do eiusmod tempor incididunt ut labore"/>
          <p:cNvSpPr txBox="1"/>
          <p:nvPr/>
        </p:nvSpPr>
        <p:spPr>
          <a:xfrm>
            <a:off x="13318337" y="5277892"/>
            <a:ext cx="7674029" cy="1498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Data Cleaning</a:t>
            </a:r>
          </a:p>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Data transformation</a:t>
            </a:r>
          </a:p>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Exporting data</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2" name="Lorem ipsum dolor amet consectetur"/>
          <p:cNvSpPr txBox="1"/>
          <p:nvPr/>
        </p:nvSpPr>
        <p:spPr>
          <a:xfrm>
            <a:off x="13323656" y="4491787"/>
            <a:ext cx="7663389" cy="64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defRPr sz="3500">
                <a:solidFill>
                  <a:srgbClr val="479FF8"/>
                </a:solidFill>
                <a:latin typeface="Nunito-SemiBold"/>
                <a:ea typeface="Nunito-SemiBold"/>
                <a:cs typeface="Nunito-SemiBold"/>
                <a:sym typeface="Nunito-SemiBold"/>
              </a:defRPr>
            </a:lvl1pPr>
          </a:lstStyle>
          <a:p>
            <a:r>
              <a:rPr lang="en-US" dirty="0">
                <a:solidFill>
                  <a:schemeClr val="accent1"/>
                </a:solidFill>
                <a:latin typeface="Nunito SemiBold" panose="00000700000000000000" pitchFamily="2" charset="-52"/>
              </a:rPr>
              <a:t>Tableau Prep</a:t>
            </a:r>
            <a:endParaRPr dirty="0">
              <a:solidFill>
                <a:schemeClr val="accent1"/>
              </a:solidFill>
              <a:latin typeface="Nunito SemiBold" panose="00000700000000000000" pitchFamily="2" charset="-52"/>
            </a:endParaRPr>
          </a:p>
        </p:txBody>
      </p:sp>
      <p:sp>
        <p:nvSpPr>
          <p:cNvPr id="273" name="Lorem ipsum dolor amet, consecte adipiscing elit, do eiusmod tempor incididunt ut labore"/>
          <p:cNvSpPr txBox="1"/>
          <p:nvPr/>
        </p:nvSpPr>
        <p:spPr>
          <a:xfrm>
            <a:off x="13318337" y="7961825"/>
            <a:ext cx="7674029" cy="550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10000"/>
              </a:lnSpc>
              <a:defRPr sz="2800" b="0">
                <a:solidFill>
                  <a:srgbClr val="8E8E8E"/>
                </a:solidFill>
                <a:latin typeface="OpenSans"/>
                <a:ea typeface="OpenSans"/>
                <a:cs typeface="OpenSans"/>
                <a:sym typeface="OpenSans"/>
              </a:defRPr>
            </a:lvl1pPr>
          </a:lstStyle>
          <a:p>
            <a:r>
              <a:rPr lang="en-US"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creating custom themed Maps</a:t>
            </a:r>
            <a:endParaRPr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4" name="Lorem ipsum dolor amet consectetur"/>
          <p:cNvSpPr txBox="1"/>
          <p:nvPr/>
        </p:nvSpPr>
        <p:spPr>
          <a:xfrm>
            <a:off x="13323656" y="7175721"/>
            <a:ext cx="7663389" cy="64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defRPr sz="3500">
                <a:solidFill>
                  <a:srgbClr val="479FF8"/>
                </a:solidFill>
                <a:latin typeface="Nunito-SemiBold"/>
                <a:ea typeface="Nunito-SemiBold"/>
                <a:cs typeface="Nunito-SemiBold"/>
                <a:sym typeface="Nunito-SemiBold"/>
              </a:defRPr>
            </a:lvl1pPr>
          </a:lstStyle>
          <a:p>
            <a:r>
              <a:rPr lang="en-US" dirty="0" err="1">
                <a:solidFill>
                  <a:schemeClr val="accent1"/>
                </a:solidFill>
                <a:latin typeface="Nunito SemiBold" panose="00000700000000000000" pitchFamily="2" charset="-52"/>
              </a:rPr>
              <a:t>MapBox</a:t>
            </a:r>
            <a:endParaRPr dirty="0">
              <a:solidFill>
                <a:schemeClr val="accent1"/>
              </a:solidFill>
              <a:latin typeface="Nunito SemiBold" panose="00000700000000000000" pitchFamily="2" charset="-52"/>
            </a:endParaRPr>
          </a:p>
        </p:txBody>
      </p:sp>
    </p:spTree>
  </p:cSld>
  <p:clrMapOvr>
    <a:masterClrMapping/>
  </p:clrMapOvr>
  <p:transition spd="med"/>
</p:sld>
</file>

<file path=ppt/theme/theme1.xml><?xml version="1.0" encoding="utf-8"?>
<a:theme xmlns:a="http://schemas.openxmlformats.org/drawingml/2006/main" name="White">
  <a:themeElements>
    <a:clrScheme name="HiSlide_M_05">
      <a:dk1>
        <a:srgbClr val="000000"/>
      </a:dk1>
      <a:lt1>
        <a:srgbClr val="FFFFFF"/>
      </a:lt1>
      <a:dk2>
        <a:srgbClr val="5E5E5E"/>
      </a:dk2>
      <a:lt2>
        <a:srgbClr val="D5D5D5"/>
      </a:lt2>
      <a:accent1>
        <a:srgbClr val="479FF8"/>
      </a:accent1>
      <a:accent2>
        <a:srgbClr val="DDEEFE"/>
      </a:accent2>
      <a:accent3>
        <a:srgbClr val="8E8E8E"/>
      </a:accent3>
      <a:accent4>
        <a:srgbClr val="2F2F2F"/>
      </a:accent4>
      <a:accent5>
        <a:srgbClr val="C4C4C4"/>
      </a:accent5>
      <a:accent6>
        <a:srgbClr val="479FF8"/>
      </a:accent6>
      <a:hlink>
        <a:srgbClr val="DDEEFE"/>
      </a:hlink>
      <a:folHlink>
        <a:srgbClr val="479FF8"/>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chemeClr val="accent1"/>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chemeClr val="accent1"/>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523</TotalTime>
  <Words>343</Words>
  <Application>Microsoft Office PowerPoint</Application>
  <PresentationFormat>Custom</PresentationFormat>
  <Paragraphs>85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Helvetica Neue</vt:lpstr>
      <vt:lpstr>Helvetica Neue Light</vt:lpstr>
      <vt:lpstr>Helvetica Neue Medium</vt:lpstr>
      <vt:lpstr>Nunito</vt:lpstr>
      <vt:lpstr>Nunito SemiBold</vt:lpstr>
      <vt:lpstr>Nunito-Regular</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Shubham Rai</cp:lastModifiedBy>
  <cp:revision>83</cp:revision>
  <dcterms:modified xsi:type="dcterms:W3CDTF">2021-11-25T22:08:07Z</dcterms:modified>
</cp:coreProperties>
</file>