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34" r:id="rId1"/>
  </p:sldMasterIdLst>
  <p:sldIdLst>
    <p:sldId id="256" r:id="rId2"/>
    <p:sldId id="271" r:id="rId3"/>
    <p:sldId id="259" r:id="rId4"/>
    <p:sldId id="272" r:id="rId5"/>
    <p:sldId id="257" r:id="rId6"/>
    <p:sldId id="273" r:id="rId7"/>
    <p:sldId id="258" r:id="rId8"/>
    <p:sldId id="261" r:id="rId9"/>
    <p:sldId id="263" r:id="rId10"/>
    <p:sldId id="262" r:id="rId11"/>
    <p:sldId id="265" r:id="rId12"/>
    <p:sldId id="274" r:id="rId13"/>
    <p:sldId id="269" r:id="rId14"/>
    <p:sldId id="270" r:id="rId15"/>
    <p:sldId id="276" r:id="rId16"/>
    <p:sldId id="279" r:id="rId17"/>
    <p:sldId id="277" r:id="rId18"/>
    <p:sldId id="275" r:id="rId19"/>
    <p:sldId id="278" r:id="rId20"/>
    <p:sldId id="281" r:id="rId21"/>
    <p:sldId id="280" r:id="rId22"/>
    <p:sldId id="282" r:id="rId23"/>
    <p:sldId id="283"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678DEB-5975-430F-A493-42637AF6D6B1}" v="1135" dt="2022-12-05T10:40:14.0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CF5D28-3F39-4B05-82E8-1A9B3F24504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1AA11B3-FA56-4178-99D4-98D13D4AA5B0}" type="slidenum">
              <a:rPr lang="en-US" smtClean="0"/>
              <a:t>‹#›</a:t>
            </a:fld>
            <a:endParaRPr lang="en-US"/>
          </a:p>
        </p:txBody>
      </p:sp>
    </p:spTree>
    <p:extLst>
      <p:ext uri="{BB962C8B-B14F-4D97-AF65-F5344CB8AC3E}">
        <p14:creationId xmlns:p14="http://schemas.microsoft.com/office/powerpoint/2010/main" val="616380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F5D28-3F39-4B05-82E8-1A9B3F24504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91970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F5D28-3F39-4B05-82E8-1A9B3F24504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229658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F5D28-3F39-4B05-82E8-1A9B3F245041}"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1499030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3CF5D28-3F39-4B05-82E8-1A9B3F245041}" type="datetimeFigureOut">
              <a:rPr lang="en-US" smtClean="0"/>
              <a:t>12/5/2022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1AA11B3-FA56-4178-99D4-98D13D4AA5B0}" type="slidenum">
              <a:rPr lang="en-US" smtClean="0"/>
              <a:t>‹#›</a:t>
            </a:fld>
            <a:endParaRPr lang="en-US"/>
          </a:p>
        </p:txBody>
      </p:sp>
    </p:spTree>
    <p:extLst>
      <p:ext uri="{BB962C8B-B14F-4D97-AF65-F5344CB8AC3E}">
        <p14:creationId xmlns:p14="http://schemas.microsoft.com/office/powerpoint/2010/main" val="2103459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CF5D28-3F39-4B05-82E8-1A9B3F24504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2402697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CF5D28-3F39-4B05-82E8-1A9B3F245041}"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410962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CF5D28-3F39-4B05-82E8-1A9B3F245041}"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3055626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CF5D28-3F39-4B05-82E8-1A9B3F245041}"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47935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CF5D28-3F39-4B05-82E8-1A9B3F245041}"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2437858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CF5D28-3F39-4B05-82E8-1A9B3F245041}" type="datetimeFigureOut">
              <a:rPr lang="en-US" smtClean="0"/>
              <a:t>12/5/2022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563214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3CF5D28-3F39-4B05-82E8-1A9B3F245041}" type="datetimeFigureOut">
              <a:rPr lang="en-US" smtClean="0"/>
              <a:t>12/5/2022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1AA11B3-FA56-4178-99D4-98D13D4AA5B0}" type="slidenum">
              <a:rPr lang="en-US" smtClean="0"/>
              <a:t>‹#›</a:t>
            </a:fld>
            <a:endParaRPr lang="en-US"/>
          </a:p>
        </p:txBody>
      </p:sp>
    </p:spTree>
    <p:extLst>
      <p:ext uri="{BB962C8B-B14F-4D97-AF65-F5344CB8AC3E}">
        <p14:creationId xmlns:p14="http://schemas.microsoft.com/office/powerpoint/2010/main" val="2931717940"/>
      </p:ext>
    </p:extLst>
  </p:cSld>
  <p:clrMap bg1="lt1" tx1="dk1" bg2="lt2" tx2="dk2" accent1="accent1" accent2="accent2" accent3="accent3" accent4="accent4" accent5="accent5" accent6="accent6" hlink="hlink" folHlink="folHlink"/>
  <p:sldLayoutIdLst>
    <p:sldLayoutId id="2147484935" r:id="rId1"/>
    <p:sldLayoutId id="2147484936" r:id="rId2"/>
    <p:sldLayoutId id="2147484937" r:id="rId3"/>
    <p:sldLayoutId id="2147484938" r:id="rId4"/>
    <p:sldLayoutId id="2147484939" r:id="rId5"/>
    <p:sldLayoutId id="2147484940" r:id="rId6"/>
    <p:sldLayoutId id="2147484941" r:id="rId7"/>
    <p:sldLayoutId id="2147484942" r:id="rId8"/>
    <p:sldLayoutId id="2147484943" r:id="rId9"/>
    <p:sldLayoutId id="2147484944" r:id="rId10"/>
    <p:sldLayoutId id="214748494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5A0F-5BAA-F08C-6FA4-85088FA744E2}"/>
              </a:ext>
            </a:extLst>
          </p:cNvPr>
          <p:cNvSpPr>
            <a:spLocks noGrp="1"/>
          </p:cNvSpPr>
          <p:nvPr>
            <p:ph type="ctrTitle"/>
          </p:nvPr>
        </p:nvSpPr>
        <p:spPr>
          <a:xfrm>
            <a:off x="7148934" y="1642279"/>
            <a:ext cx="3762321" cy="2496495"/>
          </a:xfrm>
        </p:spPr>
        <p:txBody>
          <a:bodyPr>
            <a:noAutofit/>
          </a:bodyPr>
          <a:lstStyle/>
          <a:p>
            <a:pPr algn="r">
              <a:lnSpc>
                <a:spcPct val="100000"/>
              </a:lnSpc>
            </a:pPr>
            <a:r>
              <a:rPr lang="en-US" sz="2400" b="1" u="sng" dirty="0">
                <a:solidFill>
                  <a:srgbClr val="002060"/>
                </a:solidFill>
                <a:latin typeface="Bahnschrift" panose="020B0502040204020203" pitchFamily="34" charset="0"/>
                <a:ea typeface="Cambria" panose="02040503050406030204" pitchFamily="18" charset="0"/>
              </a:rPr>
              <a:t>Team 1</a:t>
            </a:r>
            <a:br>
              <a:rPr lang="en-US" sz="2400" b="1" u="sng" dirty="0">
                <a:solidFill>
                  <a:srgbClr val="002060"/>
                </a:solidFill>
                <a:latin typeface="Bahnschrift" panose="020B0502040204020203" pitchFamily="34" charset="0"/>
                <a:ea typeface="Cambria" panose="02040503050406030204" pitchFamily="18" charset="0"/>
              </a:rPr>
            </a:br>
            <a:r>
              <a:rPr lang="en-US" sz="2400" b="1" u="sng" dirty="0">
                <a:solidFill>
                  <a:srgbClr val="002060"/>
                </a:solidFill>
                <a:latin typeface="Bahnschrift" panose="020B0502040204020203" pitchFamily="34" charset="0"/>
                <a:ea typeface="Cambria" panose="02040503050406030204" pitchFamily="18" charset="0"/>
              </a:rPr>
              <a:t> </a:t>
            </a:r>
            <a:br>
              <a:rPr lang="en-US" sz="2400" dirty="0">
                <a:solidFill>
                  <a:srgbClr val="002060"/>
                </a:solidFill>
                <a:latin typeface="Bahnschrift" panose="020B0502040204020203" pitchFamily="34" charset="0"/>
                <a:ea typeface="Cambria" panose="02040503050406030204" pitchFamily="18" charset="0"/>
              </a:rPr>
            </a:br>
            <a:r>
              <a:rPr lang="en-US" sz="2000" dirty="0">
                <a:solidFill>
                  <a:srgbClr val="002060"/>
                </a:solidFill>
                <a:latin typeface="Bahnschrift" panose="020B0502040204020203" pitchFamily="34" charset="0"/>
                <a:ea typeface="Cambria" panose="02040503050406030204" pitchFamily="18" charset="0"/>
              </a:rPr>
              <a:t>Aniket Patil</a:t>
            </a:r>
            <a:br>
              <a:rPr lang="en-US" sz="2000" dirty="0">
                <a:solidFill>
                  <a:srgbClr val="002060"/>
                </a:solidFill>
                <a:latin typeface="Bahnschrift" panose="020B0502040204020203" pitchFamily="34" charset="0"/>
                <a:ea typeface="Cambria" panose="02040503050406030204" pitchFamily="18" charset="0"/>
              </a:rPr>
            </a:br>
            <a:r>
              <a:rPr lang="en-US" sz="2000" dirty="0">
                <a:solidFill>
                  <a:srgbClr val="002060"/>
                </a:solidFill>
                <a:latin typeface="Bahnschrift" panose="020B0502040204020203" pitchFamily="34" charset="0"/>
                <a:ea typeface="Cambria" panose="02040503050406030204" pitchFamily="18" charset="0"/>
              </a:rPr>
              <a:t>Dipali Patil</a:t>
            </a:r>
            <a:br>
              <a:rPr lang="en-US" sz="2000" dirty="0">
                <a:solidFill>
                  <a:srgbClr val="002060"/>
                </a:solidFill>
                <a:latin typeface="Bahnschrift" panose="020B0502040204020203" pitchFamily="34" charset="0"/>
                <a:ea typeface="Cambria" panose="02040503050406030204" pitchFamily="18" charset="0"/>
              </a:rPr>
            </a:br>
            <a:r>
              <a:rPr lang="en-US" sz="2000" dirty="0">
                <a:solidFill>
                  <a:srgbClr val="002060"/>
                </a:solidFill>
                <a:latin typeface="Bahnschrift" panose="020B0502040204020203" pitchFamily="34" charset="0"/>
                <a:ea typeface="Cambria" panose="02040503050406030204" pitchFamily="18" charset="0"/>
              </a:rPr>
              <a:t>Mamta Jeswani</a:t>
            </a:r>
            <a:br>
              <a:rPr lang="en-US" sz="2000" dirty="0">
                <a:solidFill>
                  <a:srgbClr val="002060"/>
                </a:solidFill>
                <a:latin typeface="Bahnschrift" panose="020B0502040204020203" pitchFamily="34" charset="0"/>
                <a:ea typeface="Cambria" panose="02040503050406030204" pitchFamily="18" charset="0"/>
              </a:rPr>
            </a:br>
            <a:r>
              <a:rPr lang="en-US" sz="2000" dirty="0">
                <a:solidFill>
                  <a:srgbClr val="002060"/>
                </a:solidFill>
                <a:latin typeface="Bahnschrift" panose="020B0502040204020203" pitchFamily="34" charset="0"/>
                <a:ea typeface="Cambria" panose="02040503050406030204" pitchFamily="18" charset="0"/>
              </a:rPr>
              <a:t>Rutuja Deshmukh</a:t>
            </a:r>
            <a:br>
              <a:rPr lang="en-US" sz="2000" dirty="0">
                <a:solidFill>
                  <a:srgbClr val="002060"/>
                </a:solidFill>
                <a:latin typeface="Bahnschrift" panose="020B0502040204020203" pitchFamily="34" charset="0"/>
                <a:ea typeface="Cambria" panose="02040503050406030204" pitchFamily="18" charset="0"/>
              </a:rPr>
            </a:br>
            <a:r>
              <a:rPr lang="en-US" sz="2000" dirty="0">
                <a:solidFill>
                  <a:srgbClr val="002060"/>
                </a:solidFill>
                <a:latin typeface="Bahnschrift" panose="020B0502040204020203" pitchFamily="34" charset="0"/>
                <a:ea typeface="Cambria" panose="02040503050406030204" pitchFamily="18" charset="0"/>
              </a:rPr>
              <a:t>Shubham Nagpure</a:t>
            </a:r>
            <a:endParaRPr lang="en-US" sz="2400" dirty="0">
              <a:solidFill>
                <a:srgbClr val="002060"/>
              </a:solidFill>
              <a:latin typeface="Bahnschrift" panose="020B0502040204020203" pitchFamily="34" charset="0"/>
              <a:ea typeface="Cambria" panose="02040503050406030204" pitchFamily="18" charset="0"/>
            </a:endParaRPr>
          </a:p>
        </p:txBody>
      </p:sp>
      <p:sp>
        <p:nvSpPr>
          <p:cNvPr id="3" name="Subtitle 2">
            <a:extLst>
              <a:ext uri="{FF2B5EF4-FFF2-40B4-BE49-F238E27FC236}">
                <a16:creationId xmlns:a16="http://schemas.microsoft.com/office/drawing/2014/main" id="{18A16BD8-BC60-9431-1E87-0F1C05F39E0F}"/>
              </a:ext>
            </a:extLst>
          </p:cNvPr>
          <p:cNvSpPr>
            <a:spLocks noGrp="1"/>
          </p:cNvSpPr>
          <p:nvPr>
            <p:ph type="subTitle" idx="1"/>
          </p:nvPr>
        </p:nvSpPr>
        <p:spPr>
          <a:xfrm>
            <a:off x="1141534" y="5050306"/>
            <a:ext cx="5442439" cy="1060347"/>
          </a:xfrm>
        </p:spPr>
        <p:txBody>
          <a:bodyPr>
            <a:normAutofit lnSpcReduction="10000"/>
          </a:bodyPr>
          <a:lstStyle/>
          <a:p>
            <a:r>
              <a:rPr lang="en-US" sz="3200" dirty="0">
                <a:solidFill>
                  <a:srgbClr val="002060"/>
                </a:solidFill>
                <a:latin typeface="Bahnschrift" panose="020B0502040204020203" pitchFamily="34" charset="0"/>
              </a:rPr>
              <a:t>Mentor – Neha Gupta </a:t>
            </a:r>
          </a:p>
          <a:p>
            <a:r>
              <a:rPr lang="en-US" sz="3200" dirty="0">
                <a:solidFill>
                  <a:srgbClr val="002060"/>
                </a:solidFill>
                <a:latin typeface="Bahnschrift" panose="020B0502040204020203" pitchFamily="34" charset="0"/>
              </a:rPr>
              <a:t> 09/12/2022</a:t>
            </a:r>
            <a:r>
              <a:rPr lang="en-US" sz="2800" dirty="0">
                <a:solidFill>
                  <a:srgbClr val="002060"/>
                </a:solidFill>
                <a:latin typeface="Bahnschrift" panose="020B0502040204020203" pitchFamily="34" charset="0"/>
              </a:rPr>
              <a:t>	</a:t>
            </a:r>
          </a:p>
        </p:txBody>
      </p:sp>
      <p:sp>
        <p:nvSpPr>
          <p:cNvPr id="4" name="Rectangle 3">
            <a:extLst>
              <a:ext uri="{FF2B5EF4-FFF2-40B4-BE49-F238E27FC236}">
                <a16:creationId xmlns:a16="http://schemas.microsoft.com/office/drawing/2014/main" id="{1A9A364D-EA2A-E831-030C-2D8EDCC75194}"/>
              </a:ext>
            </a:extLst>
          </p:cNvPr>
          <p:cNvSpPr/>
          <p:nvPr/>
        </p:nvSpPr>
        <p:spPr>
          <a:xfrm>
            <a:off x="1646173" y="626905"/>
            <a:ext cx="9174306"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defTabSz="914400">
              <a:lnSpc>
                <a:spcPct val="90000"/>
              </a:lnSpc>
              <a:spcBef>
                <a:spcPct val="0"/>
              </a:spcBef>
            </a:pPr>
            <a:r>
              <a:rPr lang="en-US" sz="4000" cap="all" dirty="0">
                <a:blipFill>
                  <a:blip r:embed="rId2">
                    <a:extLst>
                      <a:ext uri="{28A0092B-C50C-407E-A947-70E740481C1C}">
                        <a14:useLocalDpi xmlns:a14="http://schemas.microsoft.com/office/drawing/2010/main" val="0"/>
                      </a:ext>
                    </a:extLst>
                  </a:blip>
                  <a:tile tx="6350" ty="-127000" sx="65000" sy="64000" flip="none" algn="tl"/>
                </a:blipFill>
                <a:latin typeface="Bahnschrift" panose="020B0502040204020203" pitchFamily="34" charset="0"/>
                <a:ea typeface="+mj-ea"/>
                <a:cs typeface="+mj-cs"/>
              </a:rPr>
              <a:t>P166 – Apple Stock Price Forecast</a:t>
            </a:r>
          </a:p>
        </p:txBody>
      </p:sp>
      <p:pic>
        <p:nvPicPr>
          <p:cNvPr id="1026" name="Picture 2" descr="Apple Stock Price Hits New High, Market Cap Crossed $1.4 Trillion -  LearnBonds.com">
            <a:extLst>
              <a:ext uri="{FF2B5EF4-FFF2-40B4-BE49-F238E27FC236}">
                <a16:creationId xmlns:a16="http://schemas.microsoft.com/office/drawing/2014/main" id="{8E3CF57C-A12E-C107-9D04-E48198F820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745" y="1478150"/>
            <a:ext cx="2589629" cy="258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008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DD8F-7413-FC1D-9708-B6AC1A355A57}"/>
              </a:ext>
            </a:extLst>
          </p:cNvPr>
          <p:cNvSpPr>
            <a:spLocks noGrp="1"/>
          </p:cNvSpPr>
          <p:nvPr>
            <p:ph type="title"/>
          </p:nvPr>
        </p:nvSpPr>
        <p:spPr>
          <a:xfrm>
            <a:off x="971491" y="434662"/>
            <a:ext cx="10038002" cy="1200230"/>
          </a:xfrm>
        </p:spPr>
        <p:txBody>
          <a:bodyPr>
            <a:noAutofit/>
          </a:bodyPr>
          <a:lstStyle/>
          <a:p>
            <a:pPr algn="ctr"/>
            <a:r>
              <a:rPr lang="en-US" sz="3200" dirty="0">
                <a:solidFill>
                  <a:schemeClr val="tx1"/>
                </a:solidFill>
                <a:latin typeface="Bahnschrift" panose="020B0502040204020203" pitchFamily="34" charset="0"/>
              </a:rPr>
              <a:t>EXPLORATORY DATA ANALYSIS &amp; </a:t>
            </a:r>
            <a:br>
              <a:rPr lang="en-US" sz="3200" dirty="0">
                <a:solidFill>
                  <a:schemeClr val="tx1"/>
                </a:solidFill>
                <a:latin typeface="Bahnschrift" panose="020B0502040204020203" pitchFamily="34" charset="0"/>
              </a:rPr>
            </a:br>
            <a:r>
              <a:rPr lang="en-US" sz="3200" dirty="0">
                <a:solidFill>
                  <a:schemeClr val="tx1"/>
                </a:solidFill>
                <a:latin typeface="Bahnschrift" panose="020B0502040204020203" pitchFamily="34" charset="0"/>
              </a:rPr>
              <a:t>FEATURE ENGINEERING</a:t>
            </a:r>
          </a:p>
        </p:txBody>
      </p:sp>
      <p:pic>
        <p:nvPicPr>
          <p:cNvPr id="5124" name="Picture 4" descr="Exploratory Data Analysis, Feature Engineering, and Modelling using  Supermarket Sales Data. Part 1. | by Rising Odegua | Towards Data Science">
            <a:extLst>
              <a:ext uri="{FF2B5EF4-FFF2-40B4-BE49-F238E27FC236}">
                <a16:creationId xmlns:a16="http://schemas.microsoft.com/office/drawing/2014/main" id="{12E51169-B430-DBB8-0F8F-5D84E6001AD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104120" y="4714308"/>
            <a:ext cx="1624893" cy="152333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E90F1DB1-FC72-C5ED-10F1-F80A43DB1C76}"/>
              </a:ext>
            </a:extLst>
          </p:cNvPr>
          <p:cNvSpPr>
            <a:spLocks noGrp="1"/>
          </p:cNvSpPr>
          <p:nvPr>
            <p:ph sz="half" idx="2"/>
          </p:nvPr>
        </p:nvSpPr>
        <p:spPr>
          <a:xfrm>
            <a:off x="681644" y="1895301"/>
            <a:ext cx="10446604" cy="4538749"/>
          </a:xfrm>
        </p:spPr>
        <p:txBody>
          <a:bodyPr>
            <a:normAutofit/>
          </a:bodyPr>
          <a:lstStyle/>
          <a:p>
            <a:r>
              <a:rPr lang="en-US" sz="1600" dirty="0">
                <a:latin typeface="Bahnschrift" panose="020B0502040204020203" pitchFamily="34" charset="0"/>
                <a:ea typeface="Cambria" panose="02040503050406030204" pitchFamily="18" charset="0"/>
              </a:rPr>
              <a:t>Exploratory Data Analysis is an  approach to analyzing data sets to summarize their main characteristics, often with visual methods. </a:t>
            </a:r>
          </a:p>
          <a:p>
            <a:r>
              <a:rPr lang="en-US" sz="1600" dirty="0">
                <a:latin typeface="Bahnschrift" panose="020B0502040204020203" pitchFamily="34" charset="0"/>
                <a:ea typeface="Cambria" panose="02040503050406030204" pitchFamily="18" charset="0"/>
              </a:rPr>
              <a:t>EDA allows us to get an initial feel for the data. </a:t>
            </a:r>
          </a:p>
          <a:p>
            <a:r>
              <a:rPr lang="en-US" sz="1600" dirty="0">
                <a:latin typeface="Bahnschrift" panose="020B0502040204020203" pitchFamily="34" charset="0"/>
                <a:ea typeface="Cambria" panose="02040503050406030204" pitchFamily="18" charset="0"/>
              </a:rPr>
              <a:t>This lets us determine if the data makes sense, or if further cleaning or more data is needed. </a:t>
            </a:r>
          </a:p>
          <a:p>
            <a:r>
              <a:rPr lang="en-US" sz="1600" dirty="0">
                <a:latin typeface="Bahnschrift" panose="020B0502040204020203" pitchFamily="34" charset="0"/>
                <a:ea typeface="Cambria" panose="02040503050406030204" pitchFamily="18" charset="0"/>
              </a:rPr>
              <a:t>It helps to identify patterns and trends in the data. </a:t>
            </a:r>
          </a:p>
          <a:p>
            <a:r>
              <a:rPr lang="en-US" sz="1600" dirty="0">
                <a:latin typeface="Bahnschrift" panose="020B0502040204020203" pitchFamily="34" charset="0"/>
                <a:ea typeface="Cambria" panose="02040503050406030204" pitchFamily="18" charset="0"/>
              </a:rPr>
              <a:t>Feature engineering is the process of using domain knowledge of the data to create features that make machine learning algorithms work</a:t>
            </a:r>
            <a:r>
              <a:rPr lang="en-US" sz="1400" b="0" i="1" dirty="0">
                <a:effectLst/>
                <a:latin typeface="Bahnschrift" panose="020B0502040204020203" pitchFamily="34" charset="0"/>
              </a:rPr>
              <a:t>. </a:t>
            </a:r>
            <a:endParaRPr lang="en-US" sz="1600" dirty="0">
              <a:latin typeface="Bahnschrift" panose="020B0502040204020203" pitchFamily="34" charset="0"/>
              <a:ea typeface="Cambria" panose="02040503050406030204" pitchFamily="18" charset="0"/>
            </a:endParaRPr>
          </a:p>
          <a:p>
            <a:pPr algn="ctr"/>
            <a:r>
              <a:rPr lang="en-US" sz="1600" b="1" u="sng" dirty="0">
                <a:latin typeface="Bahnschrift" panose="020B0502040204020203" pitchFamily="34" charset="0"/>
                <a:ea typeface="Cambria" panose="02040503050406030204" pitchFamily="18" charset="0"/>
              </a:rPr>
              <a:t>TECHINIQUES OF EDA</a:t>
            </a:r>
          </a:p>
          <a:p>
            <a:r>
              <a:rPr lang="en-US" sz="1600" dirty="0">
                <a:latin typeface="Bahnschrift" panose="020B0502040204020203" pitchFamily="34" charset="0"/>
                <a:ea typeface="Cambria" panose="02040503050406030204" pitchFamily="18" charset="0"/>
              </a:rPr>
              <a:t>Summary Statistics (Average, Median, Mean, Min, Max, Correlations, etc. )</a:t>
            </a:r>
          </a:p>
          <a:p>
            <a:r>
              <a:rPr lang="en-US" sz="1600" dirty="0">
                <a:latin typeface="Bahnschrift" panose="020B0502040204020203" pitchFamily="34" charset="0"/>
                <a:ea typeface="Cambria" panose="02040503050406030204" pitchFamily="18" charset="0"/>
              </a:rPr>
              <a:t>Visualizations (Histograms, Scatter Plots, Box Plots, etc.)</a:t>
            </a:r>
          </a:p>
          <a:p>
            <a:pPr algn="ctr">
              <a:lnSpc>
                <a:spcPct val="100000"/>
              </a:lnSpc>
            </a:pPr>
            <a:r>
              <a:rPr lang="en-US" sz="1600" b="1" u="sng" dirty="0">
                <a:latin typeface="Bahnschrift" panose="020B0502040204020203" pitchFamily="34" charset="0"/>
                <a:ea typeface="Cambria" panose="02040503050406030204" pitchFamily="18" charset="0"/>
              </a:rPr>
              <a:t>TOOLS FOR EDA</a:t>
            </a:r>
          </a:p>
          <a:p>
            <a:r>
              <a:rPr lang="en-US" sz="1600" dirty="0">
                <a:latin typeface="Bahnschrift" panose="020B0502040204020203" pitchFamily="34" charset="0"/>
                <a:ea typeface="Cambria" panose="02040503050406030204" pitchFamily="18" charset="0"/>
              </a:rPr>
              <a:t> Data Wrangling (Pandas)</a:t>
            </a:r>
          </a:p>
          <a:p>
            <a:r>
              <a:rPr lang="en-US" sz="1600" dirty="0">
                <a:latin typeface="Bahnschrift" panose="020B0502040204020203" pitchFamily="34" charset="0"/>
                <a:ea typeface="Cambria" panose="02040503050406030204" pitchFamily="18" charset="0"/>
              </a:rPr>
              <a:t>Visualization (Matplotlib, Seaborn)</a:t>
            </a:r>
          </a:p>
        </p:txBody>
      </p:sp>
    </p:spTree>
    <p:extLst>
      <p:ext uri="{BB962C8B-B14F-4D97-AF65-F5344CB8AC3E}">
        <p14:creationId xmlns:p14="http://schemas.microsoft.com/office/powerpoint/2010/main" val="2494263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E839F-C4D5-EA4B-230F-18298331265D}"/>
              </a:ext>
            </a:extLst>
          </p:cNvPr>
          <p:cNvSpPr>
            <a:spLocks noGrp="1"/>
          </p:cNvSpPr>
          <p:nvPr>
            <p:ph type="title"/>
          </p:nvPr>
        </p:nvSpPr>
        <p:spPr/>
        <p:txBody>
          <a:bodyPr>
            <a:normAutofit/>
          </a:bodyPr>
          <a:lstStyle/>
          <a:p>
            <a:pPr algn="ctr"/>
            <a:r>
              <a:rPr lang="en-US" sz="3500" b="1" dirty="0">
                <a:solidFill>
                  <a:schemeClr val="tx1"/>
                </a:solidFill>
                <a:latin typeface="Bahnschrift" panose="020B0502040204020203" pitchFamily="34" charset="0"/>
              </a:rPr>
              <a:t>EDA Visualization</a:t>
            </a:r>
          </a:p>
        </p:txBody>
      </p:sp>
      <p:sp>
        <p:nvSpPr>
          <p:cNvPr id="7" name="Text Placeholder 6">
            <a:extLst>
              <a:ext uri="{FF2B5EF4-FFF2-40B4-BE49-F238E27FC236}">
                <a16:creationId xmlns:a16="http://schemas.microsoft.com/office/drawing/2014/main" id="{617C3113-BA4F-9898-20DC-2FC4F8D4DDC0}"/>
              </a:ext>
            </a:extLst>
          </p:cNvPr>
          <p:cNvSpPr>
            <a:spLocks noGrp="1"/>
          </p:cNvSpPr>
          <p:nvPr>
            <p:ph type="body" idx="1"/>
          </p:nvPr>
        </p:nvSpPr>
        <p:spPr/>
        <p:txBody>
          <a:bodyPr/>
          <a:lstStyle/>
          <a:p>
            <a:pPr algn="ctr"/>
            <a:r>
              <a:rPr lang="en-US" dirty="0">
                <a:solidFill>
                  <a:schemeClr val="tx1"/>
                </a:solidFill>
                <a:latin typeface="Bahnschrift" panose="020B0502040204020203" pitchFamily="34" charset="0"/>
              </a:rPr>
              <a:t>HEATMAP</a:t>
            </a:r>
          </a:p>
        </p:txBody>
      </p:sp>
      <p:sp>
        <p:nvSpPr>
          <p:cNvPr id="9" name="Text Placeholder 8">
            <a:extLst>
              <a:ext uri="{FF2B5EF4-FFF2-40B4-BE49-F238E27FC236}">
                <a16:creationId xmlns:a16="http://schemas.microsoft.com/office/drawing/2014/main" id="{F96445DA-8FA4-B5A5-8A01-3EBE31031C23}"/>
              </a:ext>
            </a:extLst>
          </p:cNvPr>
          <p:cNvSpPr>
            <a:spLocks noGrp="1"/>
          </p:cNvSpPr>
          <p:nvPr>
            <p:ph type="body" sz="quarter" idx="3"/>
          </p:nvPr>
        </p:nvSpPr>
        <p:spPr/>
        <p:txBody>
          <a:bodyPr>
            <a:normAutofit/>
          </a:bodyPr>
          <a:lstStyle/>
          <a:p>
            <a:pPr algn="ctr"/>
            <a:r>
              <a:rPr lang="en-US" sz="1800" dirty="0">
                <a:solidFill>
                  <a:schemeClr val="tx1"/>
                </a:solidFill>
                <a:latin typeface="Bahnschrift" panose="020B0502040204020203" pitchFamily="34" charset="0"/>
              </a:rPr>
              <a:t>BOXPLOT (OR BOX-AND-WHISKER PLOT)</a:t>
            </a:r>
          </a:p>
        </p:txBody>
      </p:sp>
      <p:pic>
        <p:nvPicPr>
          <p:cNvPr id="11" name="Picture 2">
            <a:extLst>
              <a:ext uri="{FF2B5EF4-FFF2-40B4-BE49-F238E27FC236}">
                <a16:creationId xmlns:a16="http://schemas.microsoft.com/office/drawing/2014/main" id="{ACBF309D-7F7A-C626-50D6-52659C993F0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69975" y="2868943"/>
            <a:ext cx="4754563" cy="304098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E552F71B-82A7-2D03-C6A2-5BFDE9733C2F}"/>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64288" y="2745111"/>
            <a:ext cx="4754562" cy="3288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478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8D270-A936-FC8B-9227-E1F5E2AD7016}"/>
              </a:ext>
            </a:extLst>
          </p:cNvPr>
          <p:cNvSpPr>
            <a:spLocks noGrp="1"/>
          </p:cNvSpPr>
          <p:nvPr>
            <p:ph type="title"/>
          </p:nvPr>
        </p:nvSpPr>
        <p:spPr/>
        <p:txBody>
          <a:bodyPr>
            <a:normAutofit/>
          </a:bodyPr>
          <a:lstStyle/>
          <a:p>
            <a:pPr algn="ctr"/>
            <a:r>
              <a:rPr lang="en-US" sz="3600" b="1" dirty="0">
                <a:solidFill>
                  <a:schemeClr val="tx1"/>
                </a:solidFill>
                <a:latin typeface="Bahnschrift" panose="020B0502040204020203" pitchFamily="34" charset="0"/>
              </a:rPr>
              <a:t>EDA Visualization (Continued)</a:t>
            </a:r>
            <a:endParaRPr lang="en-US" sz="3600" b="1" dirty="0"/>
          </a:p>
        </p:txBody>
      </p:sp>
      <p:sp>
        <p:nvSpPr>
          <p:cNvPr id="3" name="Text Placeholder 2">
            <a:extLst>
              <a:ext uri="{FF2B5EF4-FFF2-40B4-BE49-F238E27FC236}">
                <a16:creationId xmlns:a16="http://schemas.microsoft.com/office/drawing/2014/main" id="{D1CF6623-7975-784D-75BF-1A630AD0198B}"/>
              </a:ext>
            </a:extLst>
          </p:cNvPr>
          <p:cNvSpPr>
            <a:spLocks noGrp="1"/>
          </p:cNvSpPr>
          <p:nvPr>
            <p:ph type="body" idx="1"/>
          </p:nvPr>
        </p:nvSpPr>
        <p:spPr>
          <a:xfrm>
            <a:off x="934916" y="2504928"/>
            <a:ext cx="4754880" cy="640080"/>
          </a:xfrm>
        </p:spPr>
        <p:txBody>
          <a:bodyPr/>
          <a:lstStyle/>
          <a:p>
            <a:pPr algn="ctr"/>
            <a:r>
              <a:rPr lang="en-US" dirty="0">
                <a:latin typeface="Bahnschrift" panose="020B0502040204020203" pitchFamily="34" charset="0"/>
              </a:rPr>
              <a:t>DESCRIPTIVE STATISTICS</a:t>
            </a:r>
          </a:p>
        </p:txBody>
      </p:sp>
      <p:pic>
        <p:nvPicPr>
          <p:cNvPr id="8" name="Content Placeholder 7">
            <a:extLst>
              <a:ext uri="{FF2B5EF4-FFF2-40B4-BE49-F238E27FC236}">
                <a16:creationId xmlns:a16="http://schemas.microsoft.com/office/drawing/2014/main" id="{B50DAD76-0DF7-4E12-7D1A-9BEACD8B35E3}"/>
              </a:ext>
            </a:extLst>
          </p:cNvPr>
          <p:cNvPicPr>
            <a:picLocks noGrp="1" noChangeAspect="1"/>
          </p:cNvPicPr>
          <p:nvPr>
            <p:ph sz="half" idx="2"/>
          </p:nvPr>
        </p:nvPicPr>
        <p:blipFill>
          <a:blip r:embed="rId2"/>
          <a:stretch>
            <a:fillRect/>
          </a:stretch>
        </p:blipFill>
        <p:spPr>
          <a:xfrm>
            <a:off x="653874" y="3145008"/>
            <a:ext cx="5580731" cy="2488223"/>
          </a:xfrm>
        </p:spPr>
      </p:pic>
      <p:sp>
        <p:nvSpPr>
          <p:cNvPr id="5" name="Text Placeholder 4">
            <a:extLst>
              <a:ext uri="{FF2B5EF4-FFF2-40B4-BE49-F238E27FC236}">
                <a16:creationId xmlns:a16="http://schemas.microsoft.com/office/drawing/2014/main" id="{541F27A1-7915-A285-E69A-FD2C5FC976B3}"/>
              </a:ext>
            </a:extLst>
          </p:cNvPr>
          <p:cNvSpPr>
            <a:spLocks noGrp="1"/>
          </p:cNvSpPr>
          <p:nvPr>
            <p:ph type="body" sz="quarter" idx="3"/>
          </p:nvPr>
        </p:nvSpPr>
        <p:spPr/>
        <p:txBody>
          <a:bodyPr/>
          <a:lstStyle/>
          <a:p>
            <a:pPr algn="ctr"/>
            <a:r>
              <a:rPr lang="en-US" dirty="0">
                <a:latin typeface="Bahnschrift" panose="020B0502040204020203" pitchFamily="34" charset="0"/>
              </a:rPr>
              <a:t>BOXPLOT – CLOSE PRICE</a:t>
            </a:r>
          </a:p>
        </p:txBody>
      </p:sp>
      <p:pic>
        <p:nvPicPr>
          <p:cNvPr id="9" name="Picture 10">
            <a:extLst>
              <a:ext uri="{FF2B5EF4-FFF2-40B4-BE49-F238E27FC236}">
                <a16:creationId xmlns:a16="http://schemas.microsoft.com/office/drawing/2014/main" id="{A9A601D5-3307-732C-BAAB-6886ADCA6F9C}"/>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34605" y="2742881"/>
            <a:ext cx="4569148" cy="329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631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5129495-9B06-EB63-F04B-D4AFCF822B41}"/>
              </a:ext>
            </a:extLst>
          </p:cNvPr>
          <p:cNvSpPr>
            <a:spLocks noGrp="1"/>
          </p:cNvSpPr>
          <p:nvPr>
            <p:ph type="title"/>
          </p:nvPr>
        </p:nvSpPr>
        <p:spPr>
          <a:xfrm>
            <a:off x="443660" y="903499"/>
            <a:ext cx="5743487" cy="640080"/>
          </a:xfrm>
        </p:spPr>
        <p:txBody>
          <a:bodyPr>
            <a:normAutofit/>
          </a:bodyPr>
          <a:lstStyle/>
          <a:p>
            <a:pPr algn="ctr"/>
            <a:r>
              <a:rPr lang="en-US" sz="2800" b="1" dirty="0">
                <a:solidFill>
                  <a:schemeClr val="tx1"/>
                </a:solidFill>
                <a:latin typeface="Bahnschrift" panose="020B0502040204020203" pitchFamily="34" charset="0"/>
              </a:rPr>
              <a:t>EDA Visualization (Continued)</a:t>
            </a:r>
            <a:endParaRPr lang="en-US" sz="3200" dirty="0">
              <a:latin typeface="Bahnschrift" panose="020B0502040204020203" pitchFamily="34" charset="0"/>
            </a:endParaRPr>
          </a:p>
        </p:txBody>
      </p:sp>
      <p:sp>
        <p:nvSpPr>
          <p:cNvPr id="5" name="Text Placeholder 4">
            <a:extLst>
              <a:ext uri="{FF2B5EF4-FFF2-40B4-BE49-F238E27FC236}">
                <a16:creationId xmlns:a16="http://schemas.microsoft.com/office/drawing/2014/main" id="{907C2DB9-5DAE-22FC-953F-F8218DB946CD}"/>
              </a:ext>
            </a:extLst>
          </p:cNvPr>
          <p:cNvSpPr>
            <a:spLocks noGrp="1"/>
          </p:cNvSpPr>
          <p:nvPr>
            <p:ph type="body" idx="1"/>
          </p:nvPr>
        </p:nvSpPr>
        <p:spPr>
          <a:xfrm>
            <a:off x="937963" y="1761803"/>
            <a:ext cx="4754880" cy="640080"/>
          </a:xfrm>
        </p:spPr>
        <p:txBody>
          <a:bodyPr/>
          <a:lstStyle/>
          <a:p>
            <a:r>
              <a:rPr lang="en-US" dirty="0">
                <a:solidFill>
                  <a:schemeClr val="tx1"/>
                </a:solidFill>
                <a:latin typeface="Bahnschrift" panose="020B0502040204020203" pitchFamily="34" charset="0"/>
              </a:rPr>
              <a:t>STOCK PRICES YEAR &amp; MONTH WISE</a:t>
            </a:r>
          </a:p>
        </p:txBody>
      </p:sp>
      <p:pic>
        <p:nvPicPr>
          <p:cNvPr id="21508" name="Picture 4">
            <a:extLst>
              <a:ext uri="{FF2B5EF4-FFF2-40B4-BE49-F238E27FC236}">
                <a16:creationId xmlns:a16="http://schemas.microsoft.com/office/drawing/2014/main" id="{3F218CD3-A282-3EAA-EAFC-52097468573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278548" y="2705988"/>
            <a:ext cx="6073709" cy="3248513"/>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FA676F0E-3C7A-FE5F-B07C-869695D2BC62}"/>
              </a:ext>
            </a:extLst>
          </p:cNvPr>
          <p:cNvSpPr>
            <a:spLocks noGrp="1"/>
          </p:cNvSpPr>
          <p:nvPr>
            <p:ph type="body" sz="quarter" idx="3"/>
          </p:nvPr>
        </p:nvSpPr>
        <p:spPr>
          <a:xfrm>
            <a:off x="7375340" y="263419"/>
            <a:ext cx="3395237" cy="640080"/>
          </a:xfrm>
        </p:spPr>
        <p:txBody>
          <a:bodyPr/>
          <a:lstStyle/>
          <a:p>
            <a:r>
              <a:rPr lang="en-US" dirty="0">
                <a:solidFill>
                  <a:schemeClr val="tx1"/>
                </a:solidFill>
                <a:latin typeface="Bahnschrift" panose="020B0502040204020203" pitchFamily="34" charset="0"/>
              </a:rPr>
              <a:t>AVERAGE STOCK PRICE BY</a:t>
            </a:r>
          </a:p>
        </p:txBody>
      </p:sp>
      <p:pic>
        <p:nvPicPr>
          <p:cNvPr id="2050" name="Picture 2">
            <a:extLst>
              <a:ext uri="{FF2B5EF4-FFF2-40B4-BE49-F238E27FC236}">
                <a16:creationId xmlns:a16="http://schemas.microsoft.com/office/drawing/2014/main" id="{2CAC65A0-CE86-4C3C-2164-C1E047823984}"/>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695518" y="903499"/>
            <a:ext cx="4754880" cy="54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671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081E-8E89-1C43-D4CB-724ADE789DBE}"/>
              </a:ext>
            </a:extLst>
          </p:cNvPr>
          <p:cNvSpPr>
            <a:spLocks noGrp="1"/>
          </p:cNvSpPr>
          <p:nvPr>
            <p:ph type="title"/>
          </p:nvPr>
        </p:nvSpPr>
        <p:spPr>
          <a:xfrm>
            <a:off x="5240216" y="625665"/>
            <a:ext cx="4454314" cy="770901"/>
          </a:xfrm>
        </p:spPr>
        <p:txBody>
          <a:bodyPr>
            <a:normAutofit/>
          </a:bodyPr>
          <a:lstStyle/>
          <a:p>
            <a:pPr algn="ctr"/>
            <a:r>
              <a:rPr lang="en-US" sz="3500" dirty="0">
                <a:solidFill>
                  <a:schemeClr val="tx1"/>
                </a:solidFill>
                <a:latin typeface="Bahnschrift" panose="020B0502040204020203" pitchFamily="34" charset="0"/>
              </a:rPr>
              <a:t>Data Splitting</a:t>
            </a:r>
          </a:p>
        </p:txBody>
      </p:sp>
      <p:sp>
        <p:nvSpPr>
          <p:cNvPr id="4" name="Content Placeholder 3">
            <a:extLst>
              <a:ext uri="{FF2B5EF4-FFF2-40B4-BE49-F238E27FC236}">
                <a16:creationId xmlns:a16="http://schemas.microsoft.com/office/drawing/2014/main" id="{054BCA43-90EE-1BB8-22CF-6DE29AA4BA73}"/>
              </a:ext>
            </a:extLst>
          </p:cNvPr>
          <p:cNvSpPr>
            <a:spLocks noGrp="1"/>
          </p:cNvSpPr>
          <p:nvPr>
            <p:ph sz="half" idx="1"/>
          </p:nvPr>
        </p:nvSpPr>
        <p:spPr>
          <a:xfrm>
            <a:off x="270934" y="1230924"/>
            <a:ext cx="5611120" cy="1301261"/>
          </a:xfrm>
        </p:spPr>
        <p:txBody>
          <a:bodyPr>
            <a:normAutofit fontScale="92500" lnSpcReduction="20000"/>
          </a:bodyPr>
          <a:lstStyle/>
          <a:p>
            <a:r>
              <a:rPr lang="en-US" sz="2000" dirty="0">
                <a:latin typeface="Bahnschrift" panose="020B0502040204020203" pitchFamily="34" charset="0"/>
              </a:rPr>
              <a:t>Dataset has been divided into two parts – </a:t>
            </a:r>
          </a:p>
          <a:p>
            <a:r>
              <a:rPr lang="en-US" sz="2000" dirty="0">
                <a:latin typeface="Bahnschrift" panose="020B0502040204020203" pitchFamily="34" charset="0"/>
              </a:rPr>
              <a:t>Train Data – 2012-02-03 to 2017-12-29</a:t>
            </a:r>
          </a:p>
          <a:p>
            <a:r>
              <a:rPr lang="en-US" sz="2000" dirty="0">
                <a:latin typeface="Bahnschrift" panose="020B0502040204020203" pitchFamily="34" charset="0"/>
              </a:rPr>
              <a:t>Test Data – 2018-01-02 to 2019-12-30</a:t>
            </a:r>
            <a:br>
              <a:rPr lang="en-US" sz="2000" dirty="0">
                <a:latin typeface="Bahnschrift" panose="020B0502040204020203" pitchFamily="34" charset="0"/>
              </a:rPr>
            </a:br>
            <a:endParaRPr lang="en-US" sz="2000" dirty="0">
              <a:latin typeface="Bahnschrift" panose="020B0502040204020203" pitchFamily="34" charset="0"/>
            </a:endParaRPr>
          </a:p>
        </p:txBody>
      </p:sp>
      <p:pic>
        <p:nvPicPr>
          <p:cNvPr id="22539" name="Picture 11">
            <a:extLst>
              <a:ext uri="{FF2B5EF4-FFF2-40B4-BE49-F238E27FC236}">
                <a16:creationId xmlns:a16="http://schemas.microsoft.com/office/drawing/2014/main" id="{288A76FB-CA7D-74A1-F7AC-09DF3B9B200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386297" y="1992464"/>
            <a:ext cx="9534769" cy="4351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969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49AF3-CFCC-41EA-18DC-2BB6C37FBCBB}"/>
              </a:ext>
            </a:extLst>
          </p:cNvPr>
          <p:cNvSpPr>
            <a:spLocks noGrp="1"/>
          </p:cNvSpPr>
          <p:nvPr>
            <p:ph type="title"/>
          </p:nvPr>
        </p:nvSpPr>
        <p:spPr>
          <a:xfrm>
            <a:off x="2547083" y="418050"/>
            <a:ext cx="6869479" cy="868562"/>
          </a:xfrm>
        </p:spPr>
        <p:txBody>
          <a:bodyPr>
            <a:normAutofit/>
          </a:bodyPr>
          <a:lstStyle/>
          <a:p>
            <a:pPr algn="ctr"/>
            <a:r>
              <a:rPr lang="en-US" sz="4000" dirty="0"/>
              <a:t>Decomposition of time series </a:t>
            </a:r>
          </a:p>
        </p:txBody>
      </p:sp>
      <p:pic>
        <p:nvPicPr>
          <p:cNvPr id="4098" name="Picture 2">
            <a:extLst>
              <a:ext uri="{FF2B5EF4-FFF2-40B4-BE49-F238E27FC236}">
                <a16:creationId xmlns:a16="http://schemas.microsoft.com/office/drawing/2014/main" id="{E3A969D9-DAD1-3B8E-51E5-5EB6BE9BD3A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718282" y="1142062"/>
            <a:ext cx="7484941" cy="516588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3">
            <a:extLst>
              <a:ext uri="{FF2B5EF4-FFF2-40B4-BE49-F238E27FC236}">
                <a16:creationId xmlns:a16="http://schemas.microsoft.com/office/drawing/2014/main" id="{AF747E8C-B69A-8E15-9837-D812A7A72065}"/>
              </a:ext>
            </a:extLst>
          </p:cNvPr>
          <p:cNvSpPr txBox="1">
            <a:spLocks/>
          </p:cNvSpPr>
          <p:nvPr/>
        </p:nvSpPr>
        <p:spPr>
          <a:xfrm>
            <a:off x="5660901" y="4510455"/>
            <a:ext cx="4308232" cy="143314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8" name="Content Placeholder 3">
            <a:extLst>
              <a:ext uri="{FF2B5EF4-FFF2-40B4-BE49-F238E27FC236}">
                <a16:creationId xmlns:a16="http://schemas.microsoft.com/office/drawing/2014/main" id="{D1E3C904-5B19-4010-0F65-DBA3404CEC34}"/>
              </a:ext>
            </a:extLst>
          </p:cNvPr>
          <p:cNvSpPr txBox="1">
            <a:spLocks/>
          </p:cNvSpPr>
          <p:nvPr/>
        </p:nvSpPr>
        <p:spPr>
          <a:xfrm>
            <a:off x="6965094" y="1699848"/>
            <a:ext cx="4308232" cy="143314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316372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A68C7-89BF-F48C-E3B9-7F6449D414EE}"/>
              </a:ext>
            </a:extLst>
          </p:cNvPr>
          <p:cNvSpPr>
            <a:spLocks noGrp="1"/>
          </p:cNvSpPr>
          <p:nvPr>
            <p:ph type="title"/>
          </p:nvPr>
        </p:nvSpPr>
        <p:spPr>
          <a:xfrm>
            <a:off x="1069848" y="484632"/>
            <a:ext cx="10058400" cy="772668"/>
          </a:xfrm>
        </p:spPr>
        <p:txBody>
          <a:bodyPr>
            <a:normAutofit fontScale="90000"/>
          </a:bodyPr>
          <a:lstStyle/>
          <a:p>
            <a:pPr algn="ctr"/>
            <a:r>
              <a:rPr lang="en-US" dirty="0"/>
              <a:t>Differencing</a:t>
            </a:r>
          </a:p>
        </p:txBody>
      </p:sp>
      <p:sp>
        <p:nvSpPr>
          <p:cNvPr id="5" name="Content Placeholder 3">
            <a:extLst>
              <a:ext uri="{FF2B5EF4-FFF2-40B4-BE49-F238E27FC236}">
                <a16:creationId xmlns:a16="http://schemas.microsoft.com/office/drawing/2014/main" id="{4C1573B0-ECAD-6AB5-82E8-2E32EF67A5F2}"/>
              </a:ext>
            </a:extLst>
          </p:cNvPr>
          <p:cNvSpPr>
            <a:spLocks noGrp="1"/>
          </p:cNvSpPr>
          <p:nvPr>
            <p:ph sz="half" idx="1"/>
          </p:nvPr>
        </p:nvSpPr>
        <p:spPr>
          <a:xfrm>
            <a:off x="577606" y="1349863"/>
            <a:ext cx="4754563" cy="4646491"/>
          </a:xfrm>
        </p:spPr>
        <p:txBody>
          <a:bodyPr>
            <a:noAutofit/>
          </a:bodyPr>
          <a:lstStyle/>
          <a:p>
            <a:pPr marL="0" indent="0" algn="ctr">
              <a:lnSpc>
                <a:spcPct val="100000"/>
              </a:lnSpc>
              <a:buNone/>
            </a:pPr>
            <a:r>
              <a:rPr lang="en-US" sz="1600" b="1" u="sng" dirty="0">
                <a:latin typeface="Bahnschrift" panose="020B0502040204020203" pitchFamily="34" charset="0"/>
              </a:rPr>
              <a:t>ADF TEST ON TOTAL DATA </a:t>
            </a:r>
          </a:p>
          <a:p>
            <a:pPr>
              <a:lnSpc>
                <a:spcPct val="100000"/>
              </a:lnSpc>
            </a:pPr>
            <a:r>
              <a:rPr lang="en-US" sz="1400" dirty="0">
                <a:latin typeface="Bahnschrift" panose="020B0502040204020203" pitchFamily="34" charset="0"/>
              </a:rPr>
              <a:t>ADF Test Statistic : 1.2193479467002406</a:t>
            </a:r>
          </a:p>
          <a:p>
            <a:pPr>
              <a:lnSpc>
                <a:spcPct val="100000"/>
              </a:lnSpc>
            </a:pPr>
            <a:r>
              <a:rPr lang="en-US" sz="1400" dirty="0">
                <a:latin typeface="Bahnschrift" panose="020B0502040204020203" pitchFamily="34" charset="0"/>
              </a:rPr>
              <a:t>p-value : 0.9961168706935021</a:t>
            </a:r>
          </a:p>
          <a:p>
            <a:pPr>
              <a:lnSpc>
                <a:spcPct val="100000"/>
              </a:lnSpc>
            </a:pPr>
            <a:r>
              <a:rPr lang="en-US" sz="1400" dirty="0">
                <a:latin typeface="Bahnschrift" panose="020B0502040204020203" pitchFamily="34" charset="0"/>
              </a:rPr>
              <a:t>#Lags Used : 9</a:t>
            </a:r>
          </a:p>
          <a:p>
            <a:pPr>
              <a:lnSpc>
                <a:spcPct val="100000"/>
              </a:lnSpc>
            </a:pPr>
            <a:r>
              <a:rPr lang="en-US" sz="1400" dirty="0">
                <a:latin typeface="Bahnschrift" panose="020B0502040204020203" pitchFamily="34" charset="0"/>
              </a:rPr>
              <a:t>Number of Observations used : 2001</a:t>
            </a:r>
          </a:p>
          <a:p>
            <a:pPr marL="0" indent="0" algn="ctr">
              <a:lnSpc>
                <a:spcPct val="100000"/>
              </a:lnSpc>
              <a:buNone/>
            </a:pPr>
            <a:r>
              <a:rPr lang="en-US" sz="1600" b="1" u="sng" dirty="0">
                <a:latin typeface="Bahnschrift" panose="020B0502040204020203" pitchFamily="34" charset="0"/>
              </a:rPr>
              <a:t>Accept Null Hypothesis. Data is Non – Stationary</a:t>
            </a:r>
          </a:p>
          <a:p>
            <a:pPr marL="0" indent="0" algn="ctr">
              <a:lnSpc>
                <a:spcPct val="100000"/>
              </a:lnSpc>
              <a:buNone/>
            </a:pPr>
            <a:r>
              <a:rPr lang="en-US" sz="1600" b="1" dirty="0">
                <a:latin typeface="Bahnschrift" panose="020B0502040204020203" pitchFamily="34" charset="0"/>
              </a:rPr>
              <a:t>***************</a:t>
            </a:r>
          </a:p>
          <a:p>
            <a:pPr>
              <a:lnSpc>
                <a:spcPct val="100000"/>
              </a:lnSpc>
            </a:pPr>
            <a:r>
              <a:rPr lang="en-US" sz="1600" dirty="0">
                <a:latin typeface="Bahnschrift" panose="020B0502040204020203" pitchFamily="34" charset="0"/>
              </a:rPr>
              <a:t>ADF Test Statistic : -13.62553837607382</a:t>
            </a:r>
          </a:p>
          <a:p>
            <a:pPr>
              <a:lnSpc>
                <a:spcPct val="100000"/>
              </a:lnSpc>
            </a:pPr>
            <a:r>
              <a:rPr lang="en-US" sz="1600" dirty="0">
                <a:latin typeface="Bahnschrift" panose="020B0502040204020203" pitchFamily="34" charset="0"/>
              </a:rPr>
              <a:t>p-value : 1.7630934279439484e-25</a:t>
            </a:r>
          </a:p>
          <a:p>
            <a:pPr>
              <a:lnSpc>
                <a:spcPct val="100000"/>
              </a:lnSpc>
            </a:pPr>
            <a:r>
              <a:rPr lang="en-US" sz="1600" dirty="0">
                <a:latin typeface="Bahnschrift" panose="020B0502040204020203" pitchFamily="34" charset="0"/>
              </a:rPr>
              <a:t>#Lags Used : 8</a:t>
            </a:r>
          </a:p>
          <a:p>
            <a:pPr>
              <a:lnSpc>
                <a:spcPct val="100000"/>
              </a:lnSpc>
            </a:pPr>
            <a:r>
              <a:rPr lang="en-US" sz="1600" dirty="0">
                <a:latin typeface="Bahnschrift" panose="020B0502040204020203" pitchFamily="34" charset="0"/>
              </a:rPr>
              <a:t>Number of Observations used : 2001</a:t>
            </a:r>
          </a:p>
          <a:p>
            <a:pPr marL="0" indent="0">
              <a:lnSpc>
                <a:spcPct val="100000"/>
              </a:lnSpc>
              <a:buNone/>
            </a:pPr>
            <a:r>
              <a:rPr lang="en-US" sz="1600" b="1" u="sng" dirty="0">
                <a:latin typeface="Bahnschrift" panose="020B0502040204020203" pitchFamily="34" charset="0"/>
              </a:rPr>
              <a:t>Reject Null Hypothesis. Data is Stationary</a:t>
            </a:r>
          </a:p>
          <a:p>
            <a:pPr marL="0" indent="0" algn="ctr">
              <a:lnSpc>
                <a:spcPct val="100000"/>
              </a:lnSpc>
              <a:buNone/>
            </a:pPr>
            <a:endParaRPr lang="en-US" sz="1600" b="1" u="sng" dirty="0">
              <a:latin typeface="Bahnschrift" panose="020B0502040204020203" pitchFamily="34" charset="0"/>
            </a:endParaRPr>
          </a:p>
          <a:p>
            <a:pPr marL="0" indent="0" algn="ctr">
              <a:lnSpc>
                <a:spcPct val="100000"/>
              </a:lnSpc>
              <a:buNone/>
            </a:pPr>
            <a:endParaRPr lang="en-US" sz="1600" b="1" u="sng" dirty="0">
              <a:latin typeface="Bahnschrift" panose="020B0502040204020203" pitchFamily="34" charset="0"/>
            </a:endParaRPr>
          </a:p>
        </p:txBody>
      </p:sp>
      <p:pic>
        <p:nvPicPr>
          <p:cNvPr id="6146" name="Picture 2">
            <a:extLst>
              <a:ext uri="{FF2B5EF4-FFF2-40B4-BE49-F238E27FC236}">
                <a16:creationId xmlns:a16="http://schemas.microsoft.com/office/drawing/2014/main" id="{AC268E48-5DB8-0906-DDE5-2E14577B052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481638" y="1494551"/>
            <a:ext cx="5742007" cy="4141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278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AD863-0FBA-CF8A-69B2-91B1E13C1070}"/>
              </a:ext>
            </a:extLst>
          </p:cNvPr>
          <p:cNvSpPr>
            <a:spLocks noGrp="1"/>
          </p:cNvSpPr>
          <p:nvPr>
            <p:ph type="title"/>
          </p:nvPr>
        </p:nvSpPr>
        <p:spPr>
          <a:xfrm>
            <a:off x="1175355" y="443756"/>
            <a:ext cx="10058400" cy="702330"/>
          </a:xfrm>
        </p:spPr>
        <p:txBody>
          <a:bodyPr>
            <a:normAutofit/>
          </a:bodyPr>
          <a:lstStyle/>
          <a:p>
            <a:pPr algn="ctr"/>
            <a:r>
              <a:rPr lang="en-US" sz="4000" dirty="0"/>
              <a:t>ACF plots and PACF plots</a:t>
            </a:r>
          </a:p>
        </p:txBody>
      </p:sp>
      <p:sp>
        <p:nvSpPr>
          <p:cNvPr id="5" name="Text Placeholder 4">
            <a:extLst>
              <a:ext uri="{FF2B5EF4-FFF2-40B4-BE49-F238E27FC236}">
                <a16:creationId xmlns:a16="http://schemas.microsoft.com/office/drawing/2014/main" id="{C154AAD3-B93E-D1FF-A785-E791E50F6507}"/>
              </a:ext>
            </a:extLst>
          </p:cNvPr>
          <p:cNvSpPr>
            <a:spLocks noGrp="1"/>
          </p:cNvSpPr>
          <p:nvPr>
            <p:ph type="body" idx="1"/>
          </p:nvPr>
        </p:nvSpPr>
        <p:spPr>
          <a:xfrm>
            <a:off x="486508" y="976922"/>
            <a:ext cx="4754880" cy="640080"/>
          </a:xfrm>
        </p:spPr>
        <p:txBody>
          <a:bodyPr/>
          <a:lstStyle/>
          <a:p>
            <a:pPr algn="ctr"/>
            <a:r>
              <a:rPr lang="en-US" dirty="0">
                <a:solidFill>
                  <a:schemeClr val="tx1"/>
                </a:solidFill>
                <a:latin typeface="Bahnschrift" panose="020B0502040204020203" pitchFamily="34" charset="0"/>
              </a:rPr>
              <a:t>ACF PLOT </a:t>
            </a:r>
          </a:p>
        </p:txBody>
      </p:sp>
      <p:sp>
        <p:nvSpPr>
          <p:cNvPr id="7" name="Text Placeholder 6">
            <a:extLst>
              <a:ext uri="{FF2B5EF4-FFF2-40B4-BE49-F238E27FC236}">
                <a16:creationId xmlns:a16="http://schemas.microsoft.com/office/drawing/2014/main" id="{BE059E17-7A3E-39A0-5202-1C68631A11CC}"/>
              </a:ext>
            </a:extLst>
          </p:cNvPr>
          <p:cNvSpPr>
            <a:spLocks noGrp="1"/>
          </p:cNvSpPr>
          <p:nvPr>
            <p:ph type="body" sz="quarter" idx="3"/>
          </p:nvPr>
        </p:nvSpPr>
        <p:spPr>
          <a:xfrm>
            <a:off x="6478875" y="1215681"/>
            <a:ext cx="4754880" cy="640080"/>
          </a:xfrm>
        </p:spPr>
        <p:txBody>
          <a:bodyPr/>
          <a:lstStyle/>
          <a:p>
            <a:pPr algn="ctr"/>
            <a:r>
              <a:rPr lang="en-US" dirty="0">
                <a:solidFill>
                  <a:schemeClr val="tx1"/>
                </a:solidFill>
                <a:latin typeface="Bahnschrift" panose="020B0502040204020203" pitchFamily="34" charset="0"/>
              </a:rPr>
              <a:t>PACF</a:t>
            </a:r>
            <a:r>
              <a:rPr lang="en-US" dirty="0"/>
              <a:t> </a:t>
            </a:r>
            <a:r>
              <a:rPr lang="en-US" dirty="0">
                <a:solidFill>
                  <a:schemeClr val="tx1"/>
                </a:solidFill>
                <a:latin typeface="Bahnschrift" panose="020B0502040204020203" pitchFamily="34" charset="0"/>
              </a:rPr>
              <a:t>PLOT</a:t>
            </a:r>
            <a:r>
              <a:rPr lang="en-US" dirty="0"/>
              <a:t> </a:t>
            </a:r>
          </a:p>
        </p:txBody>
      </p:sp>
      <p:pic>
        <p:nvPicPr>
          <p:cNvPr id="5122" name="Picture 2">
            <a:extLst>
              <a:ext uri="{FF2B5EF4-FFF2-40B4-BE49-F238E27FC236}">
                <a16:creationId xmlns:a16="http://schemas.microsoft.com/office/drawing/2014/main" id="{FAFDF774-C526-BF74-9891-38159A95FB3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1248" y="1535721"/>
            <a:ext cx="4754563" cy="217017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68A863F-CD1E-9519-06B4-E1AD3D8C4023}"/>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04555" y="1846033"/>
            <a:ext cx="4754562" cy="217016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0621B1B-A1E2-E4D0-D344-8B8777E60132}"/>
              </a:ext>
            </a:extLst>
          </p:cNvPr>
          <p:cNvSpPr txBox="1"/>
          <p:nvPr/>
        </p:nvSpPr>
        <p:spPr>
          <a:xfrm>
            <a:off x="905609" y="3817683"/>
            <a:ext cx="10328146" cy="2800767"/>
          </a:xfrm>
          <a:prstGeom prst="rect">
            <a:avLst/>
          </a:prstGeom>
          <a:noFill/>
        </p:spPr>
        <p:txBody>
          <a:bodyPr wrap="square">
            <a:spAutoFit/>
          </a:bodyPr>
          <a:lstStyle/>
          <a:p>
            <a:r>
              <a:rPr lang="en-US" sz="1600" dirty="0"/>
              <a:t>Interpreting ACF Plot:</a:t>
            </a:r>
          </a:p>
          <a:p>
            <a:r>
              <a:rPr lang="en-US" sz="1600" dirty="0"/>
              <a:t>Slow decay of correlation values indicates that future values are heavily dependent on lagged values. </a:t>
            </a:r>
          </a:p>
          <a:p>
            <a:r>
              <a:rPr lang="en-US" sz="1600" dirty="0"/>
              <a:t>This shows that series in not random and good for time series modelling.</a:t>
            </a:r>
          </a:p>
          <a:p>
            <a:endParaRPr lang="en-US" sz="1600" dirty="0"/>
          </a:p>
          <a:p>
            <a:r>
              <a:rPr lang="en-US" sz="1600" dirty="0"/>
              <a:t>Interpreting PACF Plot:   </a:t>
            </a:r>
          </a:p>
          <a:p>
            <a:r>
              <a:rPr lang="en-US" sz="1600" dirty="0"/>
              <a:t>Sudden Decay at Lag-1, Order of series seems AR(1)  </a:t>
            </a:r>
          </a:p>
          <a:p>
            <a:r>
              <a:rPr lang="en-US" sz="1600" dirty="0"/>
              <a:t>Here we can see that the first lag is significantly out of the limit and the second one is also out of the significant limit but it is not that far so we can select the order of the p as 1.</a:t>
            </a:r>
          </a:p>
          <a:p>
            <a:endParaRPr lang="en-US" sz="1600" dirty="0"/>
          </a:p>
          <a:p>
            <a:r>
              <a:rPr lang="en-US" sz="1600" dirty="0"/>
              <a:t>Order Of Differencing is 1</a:t>
            </a:r>
          </a:p>
          <a:p>
            <a:r>
              <a:rPr lang="en-US" sz="1600" dirty="0"/>
              <a:t>p=1, d=1, q=1</a:t>
            </a:r>
          </a:p>
        </p:txBody>
      </p:sp>
    </p:spTree>
    <p:extLst>
      <p:ext uri="{BB962C8B-B14F-4D97-AF65-F5344CB8AC3E}">
        <p14:creationId xmlns:p14="http://schemas.microsoft.com/office/powerpoint/2010/main" val="1951933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29BE-4F6A-A11C-C220-3D6EF219D39E}"/>
              </a:ext>
            </a:extLst>
          </p:cNvPr>
          <p:cNvSpPr>
            <a:spLocks noGrp="1"/>
          </p:cNvSpPr>
          <p:nvPr>
            <p:ph type="title"/>
          </p:nvPr>
        </p:nvSpPr>
        <p:spPr>
          <a:xfrm>
            <a:off x="1069848" y="484632"/>
            <a:ext cx="10058400" cy="711122"/>
          </a:xfrm>
        </p:spPr>
        <p:txBody>
          <a:bodyPr>
            <a:normAutofit fontScale="90000"/>
          </a:bodyPr>
          <a:lstStyle/>
          <a:p>
            <a:pPr algn="ctr"/>
            <a:r>
              <a:rPr lang="en-US" dirty="0"/>
              <a:t>ARIMA</a:t>
            </a:r>
          </a:p>
        </p:txBody>
      </p:sp>
      <p:sp>
        <p:nvSpPr>
          <p:cNvPr id="3" name="Content Placeholder 2">
            <a:extLst>
              <a:ext uri="{FF2B5EF4-FFF2-40B4-BE49-F238E27FC236}">
                <a16:creationId xmlns:a16="http://schemas.microsoft.com/office/drawing/2014/main" id="{62E715A4-B16B-2CEF-4E6D-CA1A49C52A0D}"/>
              </a:ext>
            </a:extLst>
          </p:cNvPr>
          <p:cNvSpPr>
            <a:spLocks noGrp="1"/>
          </p:cNvSpPr>
          <p:nvPr>
            <p:ph idx="1"/>
          </p:nvPr>
        </p:nvSpPr>
        <p:spPr>
          <a:xfrm>
            <a:off x="955548" y="1403604"/>
            <a:ext cx="10058400" cy="3185981"/>
          </a:xfrm>
        </p:spPr>
        <p:txBody>
          <a:bodyPr>
            <a:normAutofit/>
          </a:bodyPr>
          <a:lstStyle/>
          <a:p>
            <a:pPr algn="just"/>
            <a:r>
              <a:rPr lang="en-US" sz="1600" dirty="0"/>
              <a:t>ARIMA – Auto Regression Integrated Moving Average Model. </a:t>
            </a:r>
          </a:p>
          <a:p>
            <a:pPr algn="just"/>
            <a:r>
              <a:rPr lang="en-US" sz="1600" dirty="0"/>
              <a:t>It goes through differencing steps to eliminate the non-stationary part. </a:t>
            </a:r>
          </a:p>
          <a:p>
            <a:pPr algn="just"/>
            <a:r>
              <a:rPr lang="en-US" sz="1600" dirty="0"/>
              <a:t>ARIMA Models are specified by three order parameters: (p, d, q), </a:t>
            </a:r>
          </a:p>
          <a:p>
            <a:pPr algn="just"/>
            <a:r>
              <a:rPr lang="en-US" sz="1600" dirty="0"/>
              <a:t>   where,</a:t>
            </a:r>
          </a:p>
          <a:p>
            <a:pPr algn="just"/>
            <a:r>
              <a:rPr lang="en-US" sz="1600" dirty="0"/>
              <a:t>   - p is the order of the AR term</a:t>
            </a:r>
          </a:p>
          <a:p>
            <a:pPr algn="just"/>
            <a:r>
              <a:rPr lang="en-US" sz="1600" dirty="0"/>
              <a:t>   - q is the order of the MA term</a:t>
            </a:r>
          </a:p>
          <a:p>
            <a:pPr algn="just"/>
            <a:r>
              <a:rPr lang="en-US" sz="1600" dirty="0"/>
              <a:t>   - d is the number of differencing required to make the time series stationary</a:t>
            </a:r>
          </a:p>
          <a:p>
            <a:pPr algn="just"/>
            <a:r>
              <a:rPr lang="en-US" sz="1600" dirty="0"/>
              <a:t>An ARIMA model is one where the time series was differenced at least once to make it stationary and we combine the AR and the MA terms. So the equation of an ARIMA model becomes :</a:t>
            </a:r>
          </a:p>
          <a:p>
            <a:pPr algn="just"/>
            <a:endParaRPr lang="en-US" sz="1600" dirty="0"/>
          </a:p>
        </p:txBody>
      </p:sp>
      <p:pic>
        <p:nvPicPr>
          <p:cNvPr id="10" name="Picture 9">
            <a:extLst>
              <a:ext uri="{FF2B5EF4-FFF2-40B4-BE49-F238E27FC236}">
                <a16:creationId xmlns:a16="http://schemas.microsoft.com/office/drawing/2014/main" id="{6D6E7B76-F349-61CB-FB78-3849BA5F1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899" y="4879700"/>
            <a:ext cx="6675698" cy="685859"/>
          </a:xfrm>
          <a:prstGeom prst="rect">
            <a:avLst/>
          </a:prstGeom>
        </p:spPr>
      </p:pic>
    </p:spTree>
    <p:extLst>
      <p:ext uri="{BB962C8B-B14F-4D97-AF65-F5344CB8AC3E}">
        <p14:creationId xmlns:p14="http://schemas.microsoft.com/office/powerpoint/2010/main" val="1352376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9AC2F-15C6-673A-1D90-92715781FCD8}"/>
              </a:ext>
            </a:extLst>
          </p:cNvPr>
          <p:cNvSpPr>
            <a:spLocks noGrp="1"/>
          </p:cNvSpPr>
          <p:nvPr>
            <p:ph type="title"/>
          </p:nvPr>
        </p:nvSpPr>
        <p:spPr>
          <a:xfrm>
            <a:off x="1069848" y="484632"/>
            <a:ext cx="10058400" cy="640080"/>
          </a:xfrm>
        </p:spPr>
        <p:txBody>
          <a:bodyPr>
            <a:noAutofit/>
          </a:bodyPr>
          <a:lstStyle/>
          <a:p>
            <a:pPr algn="ctr"/>
            <a:r>
              <a:rPr lang="en-US" sz="3000" dirty="0">
                <a:latin typeface="Bahnschrift" panose="020B0502040204020203" pitchFamily="34" charset="0"/>
              </a:rPr>
              <a:t>ARIMA (Continued..)</a:t>
            </a:r>
          </a:p>
        </p:txBody>
      </p:sp>
      <p:sp>
        <p:nvSpPr>
          <p:cNvPr id="3" name="Text Placeholder 2">
            <a:extLst>
              <a:ext uri="{FF2B5EF4-FFF2-40B4-BE49-F238E27FC236}">
                <a16:creationId xmlns:a16="http://schemas.microsoft.com/office/drawing/2014/main" id="{B27924BE-D041-65E1-1513-7010BA48AB62}"/>
              </a:ext>
            </a:extLst>
          </p:cNvPr>
          <p:cNvSpPr>
            <a:spLocks noGrp="1"/>
          </p:cNvSpPr>
          <p:nvPr>
            <p:ph type="body" idx="1"/>
          </p:nvPr>
        </p:nvSpPr>
        <p:spPr>
          <a:xfrm>
            <a:off x="917331" y="1124712"/>
            <a:ext cx="4754880" cy="640080"/>
          </a:xfrm>
        </p:spPr>
        <p:txBody>
          <a:bodyPr>
            <a:normAutofit/>
          </a:bodyPr>
          <a:lstStyle/>
          <a:p>
            <a:pPr algn="ctr"/>
            <a:r>
              <a:rPr lang="en-US" sz="1800" b="1" i="0" u="none" strike="noStrike" dirty="0">
                <a:solidFill>
                  <a:srgbClr val="000000"/>
                </a:solidFill>
                <a:effectLst/>
                <a:latin typeface="Calibri" panose="020F0502020204030204" pitchFamily="34" charset="0"/>
              </a:rPr>
              <a:t>(1,1,1)</a:t>
            </a:r>
            <a:r>
              <a:rPr lang="en-US" dirty="0"/>
              <a:t> </a:t>
            </a:r>
          </a:p>
        </p:txBody>
      </p:sp>
      <p:sp>
        <p:nvSpPr>
          <p:cNvPr id="5" name="Text Placeholder 4">
            <a:extLst>
              <a:ext uri="{FF2B5EF4-FFF2-40B4-BE49-F238E27FC236}">
                <a16:creationId xmlns:a16="http://schemas.microsoft.com/office/drawing/2014/main" id="{792F3BCA-E83A-0470-1409-0E7CC4328743}"/>
              </a:ext>
            </a:extLst>
          </p:cNvPr>
          <p:cNvSpPr>
            <a:spLocks noGrp="1"/>
          </p:cNvSpPr>
          <p:nvPr>
            <p:ph type="body" sz="quarter" idx="3"/>
          </p:nvPr>
        </p:nvSpPr>
        <p:spPr>
          <a:xfrm>
            <a:off x="6586953" y="1089330"/>
            <a:ext cx="4754880" cy="640080"/>
          </a:xfrm>
        </p:spPr>
        <p:txBody>
          <a:bodyPr>
            <a:normAutofit/>
          </a:bodyPr>
          <a:lstStyle/>
          <a:p>
            <a:pPr algn="ctr"/>
            <a:r>
              <a:rPr lang="en-US" sz="1500" dirty="0">
                <a:solidFill>
                  <a:srgbClr val="000000"/>
                </a:solidFill>
                <a:latin typeface="Bahnschrift" panose="020B0502040204020203" pitchFamily="34" charset="0"/>
              </a:rPr>
              <a:t>MODEL PARAMETER SUMMARY </a:t>
            </a:r>
          </a:p>
        </p:txBody>
      </p:sp>
      <p:graphicFrame>
        <p:nvGraphicFramePr>
          <p:cNvPr id="8" name="Content Placeholder 7">
            <a:extLst>
              <a:ext uri="{FF2B5EF4-FFF2-40B4-BE49-F238E27FC236}">
                <a16:creationId xmlns:a16="http://schemas.microsoft.com/office/drawing/2014/main" id="{03A8BA49-8E9A-F6AE-F1AB-2FF93200C964}"/>
              </a:ext>
            </a:extLst>
          </p:cNvPr>
          <p:cNvGraphicFramePr>
            <a:graphicFrameLocks noGrp="1"/>
          </p:cNvGraphicFramePr>
          <p:nvPr>
            <p:ph sz="quarter" idx="4"/>
            <p:extLst>
              <p:ext uri="{D42A27DB-BD31-4B8C-83A1-F6EECF244321}">
                <p14:modId xmlns:p14="http://schemas.microsoft.com/office/powerpoint/2010/main" val="4087086980"/>
              </p:ext>
            </p:extLst>
          </p:nvPr>
        </p:nvGraphicFramePr>
        <p:xfrm>
          <a:off x="6205073" y="1897341"/>
          <a:ext cx="5321642" cy="2718623"/>
        </p:xfrm>
        <a:graphic>
          <a:graphicData uri="http://schemas.openxmlformats.org/drawingml/2006/table">
            <a:tbl>
              <a:tblPr>
                <a:tableStyleId>{3B4B98B0-60AC-42C2-AFA5-B58CD77FA1E5}</a:tableStyleId>
              </a:tblPr>
              <a:tblGrid>
                <a:gridCol w="716432">
                  <a:extLst>
                    <a:ext uri="{9D8B030D-6E8A-4147-A177-3AD203B41FA5}">
                      <a16:colId xmlns:a16="http://schemas.microsoft.com/office/drawing/2014/main" val="3306452446"/>
                    </a:ext>
                  </a:extLst>
                </a:gridCol>
                <a:gridCol w="680667">
                  <a:extLst>
                    <a:ext uri="{9D8B030D-6E8A-4147-A177-3AD203B41FA5}">
                      <a16:colId xmlns:a16="http://schemas.microsoft.com/office/drawing/2014/main" val="2106559013"/>
                    </a:ext>
                  </a:extLst>
                </a:gridCol>
                <a:gridCol w="1329196">
                  <a:extLst>
                    <a:ext uri="{9D8B030D-6E8A-4147-A177-3AD203B41FA5}">
                      <a16:colId xmlns:a16="http://schemas.microsoft.com/office/drawing/2014/main" val="4281275853"/>
                    </a:ext>
                  </a:extLst>
                </a:gridCol>
                <a:gridCol w="1259128">
                  <a:extLst>
                    <a:ext uri="{9D8B030D-6E8A-4147-A177-3AD203B41FA5}">
                      <a16:colId xmlns:a16="http://schemas.microsoft.com/office/drawing/2014/main" val="1198834144"/>
                    </a:ext>
                  </a:extLst>
                </a:gridCol>
                <a:gridCol w="1336219">
                  <a:extLst>
                    <a:ext uri="{9D8B030D-6E8A-4147-A177-3AD203B41FA5}">
                      <a16:colId xmlns:a16="http://schemas.microsoft.com/office/drawing/2014/main" val="2683121081"/>
                    </a:ext>
                  </a:extLst>
                </a:gridCol>
              </a:tblGrid>
              <a:tr h="363878">
                <a:tc>
                  <a:txBody>
                    <a:bodyPr/>
                    <a:lstStyle/>
                    <a:p>
                      <a:pPr algn="ctr" fontAlgn="ctr"/>
                      <a:r>
                        <a:rPr lang="en-US" sz="1200" u="none" strike="noStrike">
                          <a:effectLst/>
                        </a:rPr>
                        <a:t>Order</a:t>
                      </a:r>
                      <a:endParaRPr lang="en-US" sz="1200" b="1" i="0" u="none" strike="noStrike">
                        <a:solidFill>
                          <a:srgbClr val="FFFFFF"/>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RMSE</a:t>
                      </a:r>
                      <a:endParaRPr lang="en-US" sz="1200" b="1" i="0" u="none" strike="noStrike">
                        <a:solidFill>
                          <a:srgbClr val="FFFFFF"/>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MAPE</a:t>
                      </a:r>
                      <a:endParaRPr lang="en-US" sz="1200" b="1" i="0" u="none" strike="noStrike">
                        <a:solidFill>
                          <a:srgbClr val="FFFFFF"/>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AIC</a:t>
                      </a:r>
                      <a:endParaRPr lang="en-US" sz="1200" b="1" i="0" u="none" strike="noStrike">
                        <a:solidFill>
                          <a:srgbClr val="FFFFFF"/>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BIC</a:t>
                      </a:r>
                      <a:endParaRPr lang="en-US" sz="1200" b="1" i="0" u="none" strike="noStrike">
                        <a:solidFill>
                          <a:srgbClr val="FFFFFF"/>
                        </a:solidFill>
                        <a:effectLst/>
                        <a:latin typeface="Bahnschrift" panose="020B0502040204020203" pitchFamily="34" charset="0"/>
                      </a:endParaRPr>
                    </a:p>
                  </a:txBody>
                  <a:tcPr marL="4349" marR="4349" marT="4349" marB="0" anchor="ctr"/>
                </a:tc>
                <a:extLst>
                  <a:ext uri="{0D108BD9-81ED-4DB2-BD59-A6C34878D82A}">
                    <a16:rowId xmlns:a16="http://schemas.microsoft.com/office/drawing/2014/main" val="1061356273"/>
                  </a:ext>
                </a:extLst>
              </a:tr>
              <a:tr h="261539">
                <a:tc>
                  <a:txBody>
                    <a:bodyPr/>
                    <a:lstStyle/>
                    <a:p>
                      <a:pPr algn="ctr" fontAlgn="b"/>
                      <a:r>
                        <a:rPr lang="en-US" sz="1200" u="none" strike="noStrike">
                          <a:effectLst/>
                        </a:rPr>
                        <a:t>(2,1,2)</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41.66</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0.186209753</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a:effectLst/>
                        </a:rPr>
                        <a:t>5590.958</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200" u="none" strike="noStrike">
                          <a:effectLst/>
                        </a:rPr>
                        <a:t>5617.551</a:t>
                      </a:r>
                      <a:endParaRPr lang="en-US" sz="12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2103276303"/>
                  </a:ext>
                </a:extLst>
              </a:tr>
              <a:tr h="236522">
                <a:tc>
                  <a:txBody>
                    <a:bodyPr/>
                    <a:lstStyle/>
                    <a:p>
                      <a:pPr algn="ctr" fontAlgn="b"/>
                      <a:r>
                        <a:rPr lang="en-US" sz="1200" u="none" strike="noStrike" dirty="0">
                          <a:effectLst/>
                        </a:rPr>
                        <a:t>(0,1,0)</a:t>
                      </a:r>
                      <a:endParaRPr lang="en-US" sz="12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41.69</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0.186468921</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a:effectLst/>
                        </a:rPr>
                        <a:t>5592.981</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200" u="none" strike="noStrike">
                          <a:effectLst/>
                        </a:rPr>
                        <a:t>5598.3</a:t>
                      </a:r>
                      <a:endParaRPr lang="en-US" sz="12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1929529671"/>
                  </a:ext>
                </a:extLst>
              </a:tr>
              <a:tr h="236522">
                <a:tc>
                  <a:txBody>
                    <a:bodyPr/>
                    <a:lstStyle/>
                    <a:p>
                      <a:pPr algn="ctr" fontAlgn="ctr"/>
                      <a:r>
                        <a:rPr lang="en-US" sz="1200" u="none" strike="noStrike" dirty="0">
                          <a:effectLst/>
                          <a:highlight>
                            <a:srgbClr val="00FF00"/>
                          </a:highlight>
                        </a:rPr>
                        <a:t>(1,1,1)</a:t>
                      </a:r>
                      <a:endParaRPr lang="en-US" sz="1200" b="1" i="0" u="none" strike="noStrike" dirty="0">
                        <a:solidFill>
                          <a:srgbClr val="000000"/>
                        </a:solidFill>
                        <a:effectLst/>
                        <a:highlight>
                          <a:srgbClr val="00FF00"/>
                        </a:highlight>
                        <a:latin typeface="Bahnschrift" panose="020B0502040204020203" pitchFamily="34" charset="0"/>
                      </a:endParaRPr>
                    </a:p>
                  </a:txBody>
                  <a:tcPr marL="4349" marR="4349" marT="4349" marB="0" anchor="ctr"/>
                </a:tc>
                <a:tc>
                  <a:txBody>
                    <a:bodyPr/>
                    <a:lstStyle/>
                    <a:p>
                      <a:pPr algn="ctr" fontAlgn="ctr"/>
                      <a:r>
                        <a:rPr lang="en-US" sz="1200" u="none" strike="noStrike" dirty="0">
                          <a:effectLst/>
                          <a:highlight>
                            <a:srgbClr val="00FF00"/>
                          </a:highlight>
                        </a:rPr>
                        <a:t>41.72</a:t>
                      </a:r>
                      <a:endParaRPr lang="en-US" sz="1200" b="1" i="0" u="none" strike="noStrike" dirty="0">
                        <a:solidFill>
                          <a:srgbClr val="000000"/>
                        </a:solidFill>
                        <a:effectLst/>
                        <a:highlight>
                          <a:srgbClr val="00FF00"/>
                        </a:highlight>
                        <a:latin typeface="Bahnschrift" panose="020B0502040204020203" pitchFamily="34" charset="0"/>
                      </a:endParaRPr>
                    </a:p>
                  </a:txBody>
                  <a:tcPr marL="4349" marR="4349" marT="4349" marB="0" anchor="ctr"/>
                </a:tc>
                <a:tc>
                  <a:txBody>
                    <a:bodyPr/>
                    <a:lstStyle/>
                    <a:p>
                      <a:pPr algn="ctr" fontAlgn="ctr"/>
                      <a:r>
                        <a:rPr lang="en-US" sz="1200" u="none" strike="noStrike" dirty="0">
                          <a:effectLst/>
                          <a:highlight>
                            <a:srgbClr val="00FF00"/>
                          </a:highlight>
                        </a:rPr>
                        <a:t>0.18670157</a:t>
                      </a:r>
                      <a:endParaRPr lang="en-US" sz="1200" b="1" i="0" u="none" strike="noStrike" dirty="0">
                        <a:solidFill>
                          <a:srgbClr val="000000"/>
                        </a:solidFill>
                        <a:effectLst/>
                        <a:highlight>
                          <a:srgbClr val="00FF00"/>
                        </a:highlight>
                        <a:latin typeface="Bahnschrift" panose="020B0502040204020203" pitchFamily="34" charset="0"/>
                      </a:endParaRPr>
                    </a:p>
                  </a:txBody>
                  <a:tcPr marL="4349" marR="4349" marT="4349" marB="0" anchor="ctr"/>
                </a:tc>
                <a:tc>
                  <a:txBody>
                    <a:bodyPr/>
                    <a:lstStyle/>
                    <a:p>
                      <a:pPr algn="ctr" fontAlgn="ctr"/>
                      <a:r>
                        <a:rPr lang="en-US" sz="1200" u="none" strike="noStrike" dirty="0">
                          <a:effectLst/>
                          <a:highlight>
                            <a:srgbClr val="00FF00"/>
                          </a:highlight>
                        </a:rPr>
                        <a:t>5595.408</a:t>
                      </a:r>
                      <a:endParaRPr lang="en-US" sz="1200" b="1" i="0" u="none" strike="noStrike" dirty="0">
                        <a:solidFill>
                          <a:srgbClr val="000000"/>
                        </a:solidFill>
                        <a:effectLst/>
                        <a:highlight>
                          <a:srgbClr val="00FF00"/>
                        </a:highlight>
                        <a:latin typeface="Bahnschrift" panose="020B0502040204020203" pitchFamily="34" charset="0"/>
                      </a:endParaRPr>
                    </a:p>
                  </a:txBody>
                  <a:tcPr marL="4349" marR="4349" marT="4349" marB="0" anchor="ctr"/>
                </a:tc>
                <a:tc>
                  <a:txBody>
                    <a:bodyPr/>
                    <a:lstStyle/>
                    <a:p>
                      <a:pPr algn="ctr" fontAlgn="ctr"/>
                      <a:r>
                        <a:rPr lang="en-US" sz="1200" u="none" strike="noStrike" dirty="0">
                          <a:effectLst/>
                          <a:highlight>
                            <a:srgbClr val="00FF00"/>
                          </a:highlight>
                        </a:rPr>
                        <a:t>5611.363</a:t>
                      </a:r>
                      <a:endParaRPr lang="en-US" sz="1200" b="1" i="0" u="none" strike="noStrike" dirty="0">
                        <a:solidFill>
                          <a:srgbClr val="000000"/>
                        </a:solidFill>
                        <a:effectLst/>
                        <a:highlight>
                          <a:srgbClr val="00FF00"/>
                        </a:highlight>
                        <a:latin typeface="Bahnschrift" panose="020B0502040204020203" pitchFamily="34" charset="0"/>
                      </a:endParaRPr>
                    </a:p>
                  </a:txBody>
                  <a:tcPr marL="4349" marR="4349" marT="4349" marB="0" anchor="ctr"/>
                </a:tc>
                <a:extLst>
                  <a:ext uri="{0D108BD9-81ED-4DB2-BD59-A6C34878D82A}">
                    <a16:rowId xmlns:a16="http://schemas.microsoft.com/office/drawing/2014/main" val="2175208522"/>
                  </a:ext>
                </a:extLst>
              </a:tr>
              <a:tr h="236522">
                <a:tc>
                  <a:txBody>
                    <a:bodyPr/>
                    <a:lstStyle/>
                    <a:p>
                      <a:pPr algn="ctr" fontAlgn="b"/>
                      <a:r>
                        <a:rPr lang="en-US" sz="1200" u="none" strike="noStrike">
                          <a:effectLst/>
                        </a:rPr>
                        <a:t>(0,1,1)</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41.72</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dirty="0">
                          <a:effectLst/>
                        </a:rPr>
                        <a:t>0.18675199</a:t>
                      </a:r>
                      <a:endParaRPr lang="en-US" sz="1200" b="1" i="0" u="none" strike="noStrike" dirty="0">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a:effectLst/>
                        </a:rPr>
                        <a:t>5593.898</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200" u="none" strike="noStrike">
                          <a:effectLst/>
                        </a:rPr>
                        <a:t>5604.535</a:t>
                      </a:r>
                      <a:endParaRPr lang="en-US" sz="12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3132596321"/>
                  </a:ext>
                </a:extLst>
              </a:tr>
              <a:tr h="236522">
                <a:tc>
                  <a:txBody>
                    <a:bodyPr/>
                    <a:lstStyle/>
                    <a:p>
                      <a:pPr algn="ctr" fontAlgn="b"/>
                      <a:r>
                        <a:rPr lang="en-US" sz="1200" u="none" strike="noStrike" dirty="0">
                          <a:effectLst/>
                        </a:rPr>
                        <a:t>(1,1,0)</a:t>
                      </a:r>
                      <a:endParaRPr lang="en-US" sz="12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41.72</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0.186738612</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a:effectLst/>
                        </a:rPr>
                        <a:t>5593.97</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200" u="none" strike="noStrike">
                          <a:effectLst/>
                        </a:rPr>
                        <a:t>5604.607</a:t>
                      </a:r>
                      <a:endParaRPr lang="en-US" sz="12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4127520147"/>
                  </a:ext>
                </a:extLst>
              </a:tr>
              <a:tr h="236522">
                <a:tc>
                  <a:txBody>
                    <a:bodyPr/>
                    <a:lstStyle/>
                    <a:p>
                      <a:pPr algn="ctr" fontAlgn="b"/>
                      <a:r>
                        <a:rPr lang="en-US" sz="1200" u="none" strike="noStrike">
                          <a:effectLst/>
                        </a:rPr>
                        <a:t>(3,1,2)</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41.72</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dirty="0">
                          <a:effectLst/>
                        </a:rPr>
                        <a:t>0.186726995</a:t>
                      </a:r>
                      <a:endParaRPr lang="en-US" sz="1200" b="1" i="0" u="none" strike="noStrike" dirty="0">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dirty="0">
                          <a:effectLst/>
                        </a:rPr>
                        <a:t>5595.41</a:t>
                      </a:r>
                      <a:endParaRPr lang="en-US" sz="12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5627.322</a:t>
                      </a:r>
                      <a:endParaRPr lang="en-US" sz="1200" b="1" i="0" u="none" strike="noStrike">
                        <a:solidFill>
                          <a:srgbClr val="000000"/>
                        </a:solidFill>
                        <a:effectLst/>
                        <a:latin typeface="Bahnschrift" panose="020B0502040204020203" pitchFamily="34" charset="0"/>
                      </a:endParaRPr>
                    </a:p>
                  </a:txBody>
                  <a:tcPr marL="4349" marR="4349" marT="4349" marB="0" anchor="ctr"/>
                </a:tc>
                <a:extLst>
                  <a:ext uri="{0D108BD9-81ED-4DB2-BD59-A6C34878D82A}">
                    <a16:rowId xmlns:a16="http://schemas.microsoft.com/office/drawing/2014/main" val="2757267833"/>
                  </a:ext>
                </a:extLst>
              </a:tr>
              <a:tr h="236522">
                <a:tc>
                  <a:txBody>
                    <a:bodyPr/>
                    <a:lstStyle/>
                    <a:p>
                      <a:pPr algn="ctr" fontAlgn="b"/>
                      <a:r>
                        <a:rPr lang="en-US" sz="1200" u="none" strike="noStrike">
                          <a:effectLst/>
                        </a:rPr>
                        <a:t>(7,1,4)</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41.78</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0.187168596</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a:effectLst/>
                        </a:rPr>
                        <a:t>5604.782</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200" u="none" strike="noStrike">
                          <a:effectLst/>
                        </a:rPr>
                        <a:t>5668.604</a:t>
                      </a:r>
                      <a:endParaRPr lang="en-US" sz="12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1691751032"/>
                  </a:ext>
                </a:extLst>
              </a:tr>
              <a:tr h="236522">
                <a:tc>
                  <a:txBody>
                    <a:bodyPr/>
                    <a:lstStyle/>
                    <a:p>
                      <a:pPr algn="ctr" fontAlgn="b"/>
                      <a:r>
                        <a:rPr lang="en-US" sz="1200" u="none" strike="noStrike">
                          <a:effectLst/>
                        </a:rPr>
                        <a:t>(5,1,1)</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41.78</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0.187173087</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a:effectLst/>
                        </a:rPr>
                        <a:t>5600.775</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200" u="none" strike="noStrike">
                          <a:effectLst/>
                        </a:rPr>
                        <a:t>5638.005</a:t>
                      </a:r>
                      <a:endParaRPr lang="en-US" sz="12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3746611758"/>
                  </a:ext>
                </a:extLst>
              </a:tr>
              <a:tr h="437552">
                <a:tc>
                  <a:txBody>
                    <a:bodyPr/>
                    <a:lstStyle/>
                    <a:p>
                      <a:pPr algn="ctr" fontAlgn="b"/>
                      <a:r>
                        <a:rPr lang="en-US" sz="1200" u="none" strike="noStrike">
                          <a:effectLst/>
                        </a:rPr>
                        <a:t>(0,0,0)</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100.12</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0.929387959</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a:effectLst/>
                        </a:rPr>
                        <a:t>14432.896</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200" u="none" strike="noStrike" dirty="0">
                          <a:effectLst/>
                        </a:rPr>
                        <a:t>14443.534</a:t>
                      </a:r>
                      <a:endParaRPr lang="en-US" sz="1200" b="1" i="0" u="none" strike="noStrike" dirty="0">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3057791996"/>
                  </a:ext>
                </a:extLst>
              </a:tr>
            </a:tbl>
          </a:graphicData>
        </a:graphic>
      </p:graphicFrame>
      <p:pic>
        <p:nvPicPr>
          <p:cNvPr id="7" name="Content Placeholder 6">
            <a:extLst>
              <a:ext uri="{FF2B5EF4-FFF2-40B4-BE49-F238E27FC236}">
                <a16:creationId xmlns:a16="http://schemas.microsoft.com/office/drawing/2014/main" id="{C4D29268-9DC4-8F11-F991-DEF415D1F11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62374" y="1799751"/>
            <a:ext cx="5933626" cy="281621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0F28F2F-F934-80F4-0643-6F24694F1CFC}"/>
              </a:ext>
            </a:extLst>
          </p:cNvPr>
          <p:cNvSpPr txBox="1"/>
          <p:nvPr/>
        </p:nvSpPr>
        <p:spPr>
          <a:xfrm>
            <a:off x="2121014" y="5133123"/>
            <a:ext cx="6808274" cy="1200329"/>
          </a:xfrm>
          <a:prstGeom prst="rect">
            <a:avLst/>
          </a:prstGeom>
          <a:noFill/>
        </p:spPr>
        <p:txBody>
          <a:bodyPr wrap="none" rtlCol="0">
            <a:spAutoFit/>
          </a:bodyPr>
          <a:lstStyle/>
          <a:p>
            <a:r>
              <a:rPr lang="en-US" dirty="0">
                <a:latin typeface="Bahnschrift" panose="020B0502040204020203" pitchFamily="34" charset="0"/>
                <a:ea typeface="Malgun Gothic" panose="020B0503020000020004" pitchFamily="34" charset="-127"/>
              </a:rPr>
              <a:t>Mean Squared Error (MSE) =  1740.4872578072632</a:t>
            </a:r>
          </a:p>
          <a:p>
            <a:r>
              <a:rPr lang="en-US" dirty="0">
                <a:latin typeface="Bahnschrift" panose="020B0502040204020203" pitchFamily="34" charset="0"/>
                <a:ea typeface="Malgun Gothic" panose="020B0503020000020004" pitchFamily="34" charset="-127"/>
              </a:rPr>
              <a:t>Root Mean Squared Error (RMSE) =  41.72</a:t>
            </a:r>
          </a:p>
          <a:p>
            <a:r>
              <a:rPr lang="en-US" dirty="0">
                <a:latin typeface="Bahnschrift" panose="020B0502040204020203" pitchFamily="34" charset="0"/>
                <a:ea typeface="Malgun Gothic" panose="020B0503020000020004" pitchFamily="34" charset="-127"/>
              </a:rPr>
              <a:t>Mean Absolute Error (MAE)  =  31.589529229938087</a:t>
            </a:r>
          </a:p>
          <a:p>
            <a:r>
              <a:rPr lang="en-US" dirty="0">
                <a:latin typeface="Bahnschrift" panose="020B0502040204020203" pitchFamily="34" charset="0"/>
                <a:ea typeface="Malgun Gothic" panose="020B0503020000020004" pitchFamily="34" charset="-127"/>
              </a:rPr>
              <a:t>Mean Absolute Percentage Error (MAPE)  =  0.1867155255477968</a:t>
            </a:r>
          </a:p>
        </p:txBody>
      </p:sp>
    </p:spTree>
    <p:extLst>
      <p:ext uri="{BB962C8B-B14F-4D97-AF65-F5344CB8AC3E}">
        <p14:creationId xmlns:p14="http://schemas.microsoft.com/office/powerpoint/2010/main" val="1255839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8EB0-B1E4-9137-0610-DBE4A950A4F0}"/>
              </a:ext>
            </a:extLst>
          </p:cNvPr>
          <p:cNvSpPr>
            <a:spLocks noGrp="1"/>
          </p:cNvSpPr>
          <p:nvPr>
            <p:ph type="title"/>
          </p:nvPr>
        </p:nvSpPr>
        <p:spPr>
          <a:xfrm>
            <a:off x="1202919" y="723791"/>
            <a:ext cx="9784080" cy="885201"/>
          </a:xfrm>
        </p:spPr>
        <p:txBody>
          <a:bodyPr>
            <a:normAutofit/>
          </a:bodyPr>
          <a:lstStyle/>
          <a:p>
            <a:pPr algn="ctr"/>
            <a:r>
              <a:rPr lang="en-US" dirty="0">
                <a:latin typeface="Bahnschrift" panose="020B0502040204020203" pitchFamily="34" charset="0"/>
              </a:rPr>
              <a:t>Index</a:t>
            </a:r>
          </a:p>
        </p:txBody>
      </p:sp>
      <p:sp>
        <p:nvSpPr>
          <p:cNvPr id="3" name="Content Placeholder 2">
            <a:extLst>
              <a:ext uri="{FF2B5EF4-FFF2-40B4-BE49-F238E27FC236}">
                <a16:creationId xmlns:a16="http://schemas.microsoft.com/office/drawing/2014/main" id="{B35904D9-90C7-1956-54A9-0F3990713BAC}"/>
              </a:ext>
            </a:extLst>
          </p:cNvPr>
          <p:cNvSpPr>
            <a:spLocks noGrp="1"/>
          </p:cNvSpPr>
          <p:nvPr>
            <p:ph idx="1"/>
          </p:nvPr>
        </p:nvSpPr>
        <p:spPr/>
        <p:txBody>
          <a:bodyPr/>
          <a:lstStyle/>
          <a:p>
            <a:pPr algn="ctr"/>
            <a:r>
              <a:rPr lang="en-US" sz="2400" dirty="0">
                <a:solidFill>
                  <a:schemeClr val="tx1"/>
                </a:solidFill>
                <a:latin typeface="Bahnschrift" panose="020B0502040204020203" pitchFamily="34" charset="0"/>
                <a:cs typeface="Times New Roman" pitchFamily="18" charset="0"/>
              </a:rPr>
              <a:t>Introduction</a:t>
            </a:r>
          </a:p>
          <a:p>
            <a:pPr algn="ctr"/>
            <a:r>
              <a:rPr lang="en-US" sz="2400" dirty="0">
                <a:solidFill>
                  <a:schemeClr val="tx1"/>
                </a:solidFill>
                <a:latin typeface="Bahnschrift" panose="020B0502040204020203" pitchFamily="34" charset="0"/>
                <a:cs typeface="Times New Roman" pitchFamily="18" charset="0"/>
              </a:rPr>
              <a:t>Objectives</a:t>
            </a:r>
            <a:endParaRPr lang="en-US" sz="2400" dirty="0">
              <a:latin typeface="Bahnschrift" panose="020B0502040204020203" pitchFamily="34" charset="0"/>
              <a:cs typeface="Times New Roman" pitchFamily="18" charset="0"/>
            </a:endParaRPr>
          </a:p>
          <a:p>
            <a:pPr algn="ctr"/>
            <a:r>
              <a:rPr lang="en-US" sz="2400" dirty="0">
                <a:latin typeface="Bahnschrift" panose="020B0502040204020203" pitchFamily="34" charset="0"/>
                <a:cs typeface="Times New Roman" pitchFamily="18" charset="0"/>
              </a:rPr>
              <a:t>EDA </a:t>
            </a:r>
          </a:p>
          <a:p>
            <a:pPr algn="ctr"/>
            <a:r>
              <a:rPr lang="en-US" sz="2400" dirty="0">
                <a:latin typeface="Bahnschrift" panose="020B0502040204020203" pitchFamily="34" charset="0"/>
                <a:cs typeface="Times New Roman" pitchFamily="18" charset="0"/>
              </a:rPr>
              <a:t>Visualization</a:t>
            </a:r>
          </a:p>
          <a:p>
            <a:pPr algn="ctr"/>
            <a:r>
              <a:rPr lang="en-US" sz="2400" dirty="0">
                <a:latin typeface="Bahnschrift" panose="020B0502040204020203" pitchFamily="34" charset="0"/>
                <a:cs typeface="Times New Roman" pitchFamily="18" charset="0"/>
              </a:rPr>
              <a:t>Model Building</a:t>
            </a:r>
          </a:p>
          <a:p>
            <a:pPr algn="ctr"/>
            <a:r>
              <a:rPr lang="en-US" sz="2400" dirty="0">
                <a:latin typeface="Bahnschrift" panose="020B0502040204020203" pitchFamily="34" charset="0"/>
                <a:cs typeface="Times New Roman" pitchFamily="18" charset="0"/>
              </a:rPr>
              <a:t>Prediction</a:t>
            </a:r>
            <a:endParaRPr lang="en-US" dirty="0">
              <a:latin typeface="Bahnschrift" panose="020B0502040204020203" pitchFamily="34" charset="0"/>
            </a:endParaRPr>
          </a:p>
        </p:txBody>
      </p:sp>
    </p:spTree>
    <p:extLst>
      <p:ext uri="{BB962C8B-B14F-4D97-AF65-F5344CB8AC3E}">
        <p14:creationId xmlns:p14="http://schemas.microsoft.com/office/powerpoint/2010/main" val="1399462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FBB5-A1A4-DC96-D047-D38A71731292}"/>
              </a:ext>
            </a:extLst>
          </p:cNvPr>
          <p:cNvSpPr>
            <a:spLocks noGrp="1"/>
          </p:cNvSpPr>
          <p:nvPr>
            <p:ph type="title"/>
          </p:nvPr>
        </p:nvSpPr>
        <p:spPr>
          <a:xfrm>
            <a:off x="1069848" y="484632"/>
            <a:ext cx="10058400" cy="843006"/>
          </a:xfrm>
        </p:spPr>
        <p:txBody>
          <a:bodyPr/>
          <a:lstStyle/>
          <a:p>
            <a:pPr algn="ctr"/>
            <a:r>
              <a:rPr lang="en-US" dirty="0" err="1"/>
              <a:t>sARIMA</a:t>
            </a:r>
            <a:endParaRPr lang="en-US" dirty="0"/>
          </a:p>
        </p:txBody>
      </p:sp>
      <p:sp>
        <p:nvSpPr>
          <p:cNvPr id="7" name="Content Placeholder 6">
            <a:extLst>
              <a:ext uri="{FF2B5EF4-FFF2-40B4-BE49-F238E27FC236}">
                <a16:creationId xmlns:a16="http://schemas.microsoft.com/office/drawing/2014/main" id="{F48514C9-FA47-7B6C-6AD8-4E3EB2F57ED6}"/>
              </a:ext>
            </a:extLst>
          </p:cNvPr>
          <p:cNvSpPr>
            <a:spLocks noGrp="1"/>
          </p:cNvSpPr>
          <p:nvPr>
            <p:ph idx="1"/>
          </p:nvPr>
        </p:nvSpPr>
        <p:spPr>
          <a:xfrm>
            <a:off x="1069848" y="1468315"/>
            <a:ext cx="10058400" cy="3745523"/>
          </a:xfrm>
        </p:spPr>
        <p:txBody>
          <a:bodyPr/>
          <a:lstStyle/>
          <a:p>
            <a:pPr algn="just"/>
            <a:r>
              <a:rPr lang="en-US" b="0" i="0" dirty="0">
                <a:effectLst/>
                <a:latin typeface="Bahnschrift" panose="020B0502040204020203" pitchFamily="34" charset="0"/>
              </a:rPr>
              <a:t>An extension to ARIMA that supports the direct modeling of the seasonal component of the series is called SARIMA -</a:t>
            </a:r>
            <a:r>
              <a:rPr lang="en-US" b="0" i="0" dirty="0">
                <a:solidFill>
                  <a:srgbClr val="555555"/>
                </a:solidFill>
                <a:effectLst/>
                <a:latin typeface="Helvetica Neue"/>
              </a:rPr>
              <a:t> </a:t>
            </a:r>
            <a:r>
              <a:rPr lang="en-US" dirty="0">
                <a:latin typeface="Bahnschrift" panose="020B0502040204020203" pitchFamily="34" charset="0"/>
              </a:rPr>
              <a:t>Seasonal Autoregressive Integrated Moving Average.</a:t>
            </a:r>
          </a:p>
          <a:p>
            <a:pPr algn="l" fontAlgn="base"/>
            <a:r>
              <a:rPr lang="en-US" dirty="0">
                <a:latin typeface="Bahnschrift" panose="020B0502040204020203" pitchFamily="34" charset="0"/>
              </a:rPr>
              <a:t>There are four seasonal elements that are not part of ARIMA that must be configured; they are:</a:t>
            </a:r>
          </a:p>
          <a:p>
            <a:pPr fontAlgn="base">
              <a:buFont typeface="Courier New" panose="02070309020205020404" pitchFamily="49" charset="0"/>
              <a:buChar char="o"/>
            </a:pPr>
            <a:r>
              <a:rPr lang="en-US" dirty="0">
                <a:latin typeface="Bahnschrift" panose="020B0502040204020203" pitchFamily="34" charset="0"/>
              </a:rPr>
              <a:t>P: Seasonal autoregressive order.</a:t>
            </a:r>
          </a:p>
          <a:p>
            <a:pPr fontAlgn="base">
              <a:buFont typeface="Courier New" panose="02070309020205020404" pitchFamily="49" charset="0"/>
              <a:buChar char="o"/>
            </a:pPr>
            <a:r>
              <a:rPr lang="en-US" dirty="0">
                <a:latin typeface="Bahnschrift" panose="020B0502040204020203" pitchFamily="34" charset="0"/>
              </a:rPr>
              <a:t>D: Seasonal difference order.</a:t>
            </a:r>
          </a:p>
          <a:p>
            <a:pPr fontAlgn="base">
              <a:buFont typeface="Courier New" panose="02070309020205020404" pitchFamily="49" charset="0"/>
              <a:buChar char="o"/>
            </a:pPr>
            <a:r>
              <a:rPr lang="en-US" dirty="0">
                <a:latin typeface="Bahnschrift" panose="020B0502040204020203" pitchFamily="34" charset="0"/>
              </a:rPr>
              <a:t>Q: Seasonal moving average order.</a:t>
            </a:r>
          </a:p>
          <a:p>
            <a:pPr fontAlgn="base">
              <a:buFont typeface="Courier New" panose="02070309020205020404" pitchFamily="49" charset="0"/>
              <a:buChar char="o"/>
            </a:pPr>
            <a:r>
              <a:rPr lang="en-US" dirty="0">
                <a:latin typeface="Bahnschrift" panose="020B0502040204020203" pitchFamily="34" charset="0"/>
              </a:rPr>
              <a:t>m: The number of time steps for a single seasonal period.</a:t>
            </a:r>
          </a:p>
          <a:p>
            <a:pPr algn="just"/>
            <a:endParaRPr lang="en-US" dirty="0">
              <a:latin typeface="Bahnschrift" panose="020B0502040204020203" pitchFamily="34" charset="0"/>
            </a:endParaRPr>
          </a:p>
          <a:p>
            <a:pPr algn="just"/>
            <a:endParaRPr lang="en-US" dirty="0">
              <a:latin typeface="Bahnschrift" panose="020B0502040204020203" pitchFamily="34" charset="0"/>
            </a:endParaRPr>
          </a:p>
        </p:txBody>
      </p:sp>
      <p:pic>
        <p:nvPicPr>
          <p:cNvPr id="9218" name="Picture 2" descr="Time Series Forecasting with SARIMA in Python | by Marco Peixeiro | Towards  Data Science">
            <a:extLst>
              <a:ext uri="{FF2B5EF4-FFF2-40B4-BE49-F238E27FC236}">
                <a16:creationId xmlns:a16="http://schemas.microsoft.com/office/drawing/2014/main" id="{6C13DC7E-98FB-F7B9-6713-68C3708C85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5104" y="5117123"/>
            <a:ext cx="4610100" cy="99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137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D7959-D9DE-EBAA-F8C4-489A692CA883}"/>
              </a:ext>
            </a:extLst>
          </p:cNvPr>
          <p:cNvSpPr>
            <a:spLocks noGrp="1"/>
          </p:cNvSpPr>
          <p:nvPr>
            <p:ph type="title"/>
          </p:nvPr>
        </p:nvSpPr>
        <p:spPr>
          <a:xfrm>
            <a:off x="1896209" y="343252"/>
            <a:ext cx="3206262" cy="807837"/>
          </a:xfrm>
        </p:spPr>
        <p:txBody>
          <a:bodyPr>
            <a:normAutofit fontScale="90000"/>
          </a:bodyPr>
          <a:lstStyle/>
          <a:p>
            <a:pPr algn="ctr"/>
            <a:r>
              <a:rPr lang="en-US" dirty="0" err="1"/>
              <a:t>sarima</a:t>
            </a:r>
            <a:endParaRPr lang="en-US" dirty="0"/>
          </a:p>
        </p:txBody>
      </p:sp>
      <p:sp>
        <p:nvSpPr>
          <p:cNvPr id="3" name="Text Placeholder 2">
            <a:extLst>
              <a:ext uri="{FF2B5EF4-FFF2-40B4-BE49-F238E27FC236}">
                <a16:creationId xmlns:a16="http://schemas.microsoft.com/office/drawing/2014/main" id="{08D61D37-3E6D-1EB6-E283-BEC9751A55E9}"/>
              </a:ext>
            </a:extLst>
          </p:cNvPr>
          <p:cNvSpPr>
            <a:spLocks noGrp="1"/>
          </p:cNvSpPr>
          <p:nvPr>
            <p:ph type="body" idx="1"/>
          </p:nvPr>
        </p:nvSpPr>
        <p:spPr>
          <a:xfrm>
            <a:off x="7877296" y="23212"/>
            <a:ext cx="2418495" cy="640080"/>
          </a:xfrm>
        </p:spPr>
        <p:txBody>
          <a:bodyPr>
            <a:normAutofit fontScale="25000" lnSpcReduction="20000"/>
          </a:bodyPr>
          <a:lstStyle/>
          <a:p>
            <a:pPr algn="ctr"/>
            <a:r>
              <a:rPr lang="en-US" dirty="0">
                <a:solidFill>
                  <a:schemeClr val="tx1"/>
                </a:solidFill>
                <a:latin typeface="Bahnschrift" panose="020B0502040204020203" pitchFamily="34" charset="0"/>
              </a:rPr>
              <a:t>(0, 1, 2) x (1, 1, 0, 22)</a:t>
            </a:r>
          </a:p>
        </p:txBody>
      </p:sp>
      <p:sp>
        <p:nvSpPr>
          <p:cNvPr id="5" name="Text Placeholder 4">
            <a:extLst>
              <a:ext uri="{FF2B5EF4-FFF2-40B4-BE49-F238E27FC236}">
                <a16:creationId xmlns:a16="http://schemas.microsoft.com/office/drawing/2014/main" id="{29475976-A35A-D1F5-A7D8-5E1EC257FCAC}"/>
              </a:ext>
            </a:extLst>
          </p:cNvPr>
          <p:cNvSpPr>
            <a:spLocks noGrp="1"/>
          </p:cNvSpPr>
          <p:nvPr>
            <p:ph type="body" sz="quarter" idx="3"/>
          </p:nvPr>
        </p:nvSpPr>
        <p:spPr>
          <a:xfrm>
            <a:off x="679938" y="5670686"/>
            <a:ext cx="5289856" cy="640080"/>
          </a:xfrm>
        </p:spPr>
        <p:txBody>
          <a:bodyPr>
            <a:noAutofit/>
          </a:bodyPr>
          <a:lstStyle/>
          <a:p>
            <a:pPr marL="171450" indent="-171450">
              <a:lnSpc>
                <a:spcPct val="100000"/>
              </a:lnSpc>
              <a:buFont typeface="Arial" panose="020B0604020202020204" pitchFamily="34" charset="0"/>
              <a:buChar char="•"/>
            </a:pPr>
            <a:r>
              <a:rPr lang="en-US" sz="1200" dirty="0">
                <a:solidFill>
                  <a:schemeClr val="tx1"/>
                </a:solidFill>
                <a:latin typeface="Bahnschrift" panose="020B0502040204020203" pitchFamily="34" charset="0"/>
              </a:rPr>
              <a:t>Mean Squared Error (MSE) =  719.875817982624</a:t>
            </a:r>
          </a:p>
          <a:p>
            <a:pPr marL="171450" indent="-171450">
              <a:lnSpc>
                <a:spcPct val="100000"/>
              </a:lnSpc>
              <a:buFont typeface="Arial" panose="020B0604020202020204" pitchFamily="34" charset="0"/>
              <a:buChar char="•"/>
            </a:pPr>
            <a:r>
              <a:rPr lang="en-US" sz="1200" dirty="0">
                <a:solidFill>
                  <a:schemeClr val="tx1"/>
                </a:solidFill>
                <a:latin typeface="Bahnschrift" panose="020B0502040204020203" pitchFamily="34" charset="0"/>
              </a:rPr>
              <a:t>Root Mean Squared Error (RMSE) =  26.83</a:t>
            </a:r>
          </a:p>
          <a:p>
            <a:pPr marL="171450" indent="-171450">
              <a:lnSpc>
                <a:spcPct val="100000"/>
              </a:lnSpc>
              <a:buFont typeface="Arial" panose="020B0604020202020204" pitchFamily="34" charset="0"/>
              <a:buChar char="•"/>
            </a:pPr>
            <a:r>
              <a:rPr lang="en-US" sz="1200" dirty="0">
                <a:solidFill>
                  <a:schemeClr val="tx1"/>
                </a:solidFill>
                <a:latin typeface="Bahnschrift" panose="020B0502040204020203" pitchFamily="34" charset="0"/>
              </a:rPr>
              <a:t>Mean Absolute Error (MAE)  =  19.803936319790104</a:t>
            </a:r>
          </a:p>
          <a:p>
            <a:pPr marL="171450" indent="-171450">
              <a:lnSpc>
                <a:spcPct val="100000"/>
              </a:lnSpc>
              <a:buFont typeface="Arial" panose="020B0604020202020204" pitchFamily="34" charset="0"/>
              <a:buChar char="•"/>
            </a:pPr>
            <a:r>
              <a:rPr lang="en-US" sz="1200" dirty="0">
                <a:solidFill>
                  <a:schemeClr val="tx1"/>
                </a:solidFill>
                <a:latin typeface="Bahnschrift" panose="020B0502040204020203" pitchFamily="34" charset="0"/>
              </a:rPr>
              <a:t>Mean Absolute Percentage Error (MAPE)  =  0.10358102147217879</a:t>
            </a:r>
          </a:p>
        </p:txBody>
      </p:sp>
      <p:graphicFrame>
        <p:nvGraphicFramePr>
          <p:cNvPr id="8" name="Content Placeholder 7">
            <a:extLst>
              <a:ext uri="{FF2B5EF4-FFF2-40B4-BE49-F238E27FC236}">
                <a16:creationId xmlns:a16="http://schemas.microsoft.com/office/drawing/2014/main" id="{B890AC40-6E6C-BC8D-07E5-8414DFB289F2}"/>
              </a:ext>
            </a:extLst>
          </p:cNvPr>
          <p:cNvGraphicFramePr>
            <a:graphicFrameLocks noGrp="1"/>
          </p:cNvGraphicFramePr>
          <p:nvPr>
            <p:ph sz="quarter" idx="4"/>
            <p:extLst>
              <p:ext uri="{D42A27DB-BD31-4B8C-83A1-F6EECF244321}">
                <p14:modId xmlns:p14="http://schemas.microsoft.com/office/powerpoint/2010/main" val="3524756507"/>
              </p:ext>
            </p:extLst>
          </p:nvPr>
        </p:nvGraphicFramePr>
        <p:xfrm>
          <a:off x="398767" y="1333448"/>
          <a:ext cx="5289856" cy="3994686"/>
        </p:xfrm>
        <a:graphic>
          <a:graphicData uri="http://schemas.openxmlformats.org/drawingml/2006/table">
            <a:tbl>
              <a:tblPr>
                <a:tableStyleId>{BC89EF96-8CEA-46FF-86C4-4CE0E7609802}</a:tableStyleId>
              </a:tblPr>
              <a:tblGrid>
                <a:gridCol w="1742271">
                  <a:extLst>
                    <a:ext uri="{9D8B030D-6E8A-4147-A177-3AD203B41FA5}">
                      <a16:colId xmlns:a16="http://schemas.microsoft.com/office/drawing/2014/main" val="639752741"/>
                    </a:ext>
                  </a:extLst>
                </a:gridCol>
                <a:gridCol w="1118991">
                  <a:extLst>
                    <a:ext uri="{9D8B030D-6E8A-4147-A177-3AD203B41FA5}">
                      <a16:colId xmlns:a16="http://schemas.microsoft.com/office/drawing/2014/main" val="4087195971"/>
                    </a:ext>
                  </a:extLst>
                </a:gridCol>
                <a:gridCol w="986366">
                  <a:extLst>
                    <a:ext uri="{9D8B030D-6E8A-4147-A177-3AD203B41FA5}">
                      <a16:colId xmlns:a16="http://schemas.microsoft.com/office/drawing/2014/main" val="486924619"/>
                    </a:ext>
                  </a:extLst>
                </a:gridCol>
                <a:gridCol w="721114">
                  <a:extLst>
                    <a:ext uri="{9D8B030D-6E8A-4147-A177-3AD203B41FA5}">
                      <a16:colId xmlns:a16="http://schemas.microsoft.com/office/drawing/2014/main" val="939557033"/>
                    </a:ext>
                  </a:extLst>
                </a:gridCol>
                <a:gridCol w="721114">
                  <a:extLst>
                    <a:ext uri="{9D8B030D-6E8A-4147-A177-3AD203B41FA5}">
                      <a16:colId xmlns:a16="http://schemas.microsoft.com/office/drawing/2014/main" val="2692911328"/>
                    </a:ext>
                  </a:extLst>
                </a:gridCol>
              </a:tblGrid>
              <a:tr h="212040">
                <a:tc>
                  <a:txBody>
                    <a:bodyPr/>
                    <a:lstStyle/>
                    <a:p>
                      <a:pPr algn="ctr" fontAlgn="b"/>
                      <a:r>
                        <a:rPr lang="en-US" sz="1100" u="none" strike="noStrike">
                          <a:effectLst/>
                        </a:rPr>
                        <a:t>Order</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RMSE</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MAPE</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AIC</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BIC</a:t>
                      </a:r>
                      <a:endParaRPr lang="en-US" sz="11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4066747831"/>
                  </a:ext>
                </a:extLst>
              </a:tr>
              <a:tr h="198367">
                <a:tc>
                  <a:txBody>
                    <a:bodyPr/>
                    <a:lstStyle/>
                    <a:p>
                      <a:pPr algn="ctr" fontAlgn="b"/>
                      <a:r>
                        <a:rPr lang="en-US" sz="1100" u="none" strike="noStrike" dirty="0">
                          <a:effectLst/>
                          <a:highlight>
                            <a:srgbClr val="00FF00"/>
                          </a:highlight>
                        </a:rPr>
                        <a:t>(0, 1, 2) x (1, 1, 0, 22)</a:t>
                      </a:r>
                      <a:endParaRPr lang="en-US" sz="1100" b="1" i="0" u="none" strike="noStrike" dirty="0">
                        <a:solidFill>
                          <a:srgbClr val="000000"/>
                        </a:solidFill>
                        <a:effectLst/>
                        <a:highlight>
                          <a:srgbClr val="00FF00"/>
                        </a:highlight>
                        <a:latin typeface="Bahnschrift" panose="020B0502040204020203" pitchFamily="34" charset="0"/>
                      </a:endParaRPr>
                    </a:p>
                  </a:txBody>
                  <a:tcPr marL="4349" marR="4349" marT="4349" marB="0" anchor="b"/>
                </a:tc>
                <a:tc>
                  <a:txBody>
                    <a:bodyPr/>
                    <a:lstStyle/>
                    <a:p>
                      <a:pPr algn="ctr" fontAlgn="b"/>
                      <a:r>
                        <a:rPr lang="en-US" sz="1100" u="none" strike="noStrike" dirty="0">
                          <a:effectLst/>
                          <a:highlight>
                            <a:srgbClr val="00FF00"/>
                          </a:highlight>
                        </a:rPr>
                        <a:t>24.86</a:t>
                      </a:r>
                      <a:endParaRPr lang="en-US" sz="1100" b="1" i="0" u="none" strike="noStrike" dirty="0">
                        <a:solidFill>
                          <a:srgbClr val="000000"/>
                        </a:solidFill>
                        <a:effectLst/>
                        <a:highlight>
                          <a:srgbClr val="00FF00"/>
                        </a:highlight>
                        <a:latin typeface="Bahnschrift" panose="020B0502040204020203" pitchFamily="34" charset="0"/>
                      </a:endParaRPr>
                    </a:p>
                  </a:txBody>
                  <a:tcPr marL="4349" marR="4349" marT="4349" marB="0" anchor="b"/>
                </a:tc>
                <a:tc>
                  <a:txBody>
                    <a:bodyPr/>
                    <a:lstStyle/>
                    <a:p>
                      <a:pPr algn="ctr" fontAlgn="b"/>
                      <a:r>
                        <a:rPr lang="en-US" sz="1100" u="none" strike="noStrike" dirty="0">
                          <a:effectLst/>
                          <a:highlight>
                            <a:srgbClr val="00FF00"/>
                          </a:highlight>
                        </a:rPr>
                        <a:t>0.094798073</a:t>
                      </a:r>
                      <a:endParaRPr lang="en-US" sz="1100" b="1" i="0" u="none" strike="noStrike" dirty="0">
                        <a:solidFill>
                          <a:srgbClr val="000000"/>
                        </a:solidFill>
                        <a:effectLst/>
                        <a:highlight>
                          <a:srgbClr val="00FF00"/>
                        </a:highlight>
                        <a:latin typeface="Bahnschrift" panose="020B0502040204020203" pitchFamily="34" charset="0"/>
                      </a:endParaRPr>
                    </a:p>
                  </a:txBody>
                  <a:tcPr marL="4349" marR="4349" marT="4349" marB="0" anchor="b"/>
                </a:tc>
                <a:tc>
                  <a:txBody>
                    <a:bodyPr/>
                    <a:lstStyle/>
                    <a:p>
                      <a:pPr algn="ctr" fontAlgn="b"/>
                      <a:r>
                        <a:rPr lang="en-US" sz="1100" u="none" strike="noStrike" dirty="0">
                          <a:effectLst/>
                          <a:highlight>
                            <a:srgbClr val="00FF00"/>
                          </a:highlight>
                        </a:rPr>
                        <a:t>6159.171</a:t>
                      </a:r>
                      <a:endParaRPr lang="en-US" sz="1100" b="1" i="0" u="none" strike="noStrike" dirty="0">
                        <a:solidFill>
                          <a:srgbClr val="000000"/>
                        </a:solidFill>
                        <a:effectLst/>
                        <a:highlight>
                          <a:srgbClr val="00FF00"/>
                        </a:highlight>
                        <a:latin typeface="Bahnschrift" panose="020B0502040204020203" pitchFamily="34" charset="0"/>
                      </a:endParaRPr>
                    </a:p>
                  </a:txBody>
                  <a:tcPr marL="4349" marR="4349" marT="4349" marB="0" anchor="b"/>
                </a:tc>
                <a:tc>
                  <a:txBody>
                    <a:bodyPr/>
                    <a:lstStyle/>
                    <a:p>
                      <a:pPr algn="ctr" fontAlgn="b"/>
                      <a:r>
                        <a:rPr lang="en-US" sz="1100" u="none" strike="noStrike" dirty="0">
                          <a:effectLst/>
                          <a:highlight>
                            <a:srgbClr val="00FF00"/>
                          </a:highlight>
                        </a:rPr>
                        <a:t>6180.387</a:t>
                      </a:r>
                      <a:endParaRPr lang="en-US" sz="1100" b="1" i="0" u="none" strike="noStrike" dirty="0">
                        <a:solidFill>
                          <a:srgbClr val="000000"/>
                        </a:solidFill>
                        <a:effectLst/>
                        <a:highlight>
                          <a:srgbClr val="00FF00"/>
                        </a:highlight>
                        <a:latin typeface="Bahnschrift" panose="020B0502040204020203" pitchFamily="34" charset="0"/>
                      </a:endParaRPr>
                    </a:p>
                  </a:txBody>
                  <a:tcPr marL="4349" marR="4349" marT="4349" marB="0" anchor="b"/>
                </a:tc>
                <a:extLst>
                  <a:ext uri="{0D108BD9-81ED-4DB2-BD59-A6C34878D82A}">
                    <a16:rowId xmlns:a16="http://schemas.microsoft.com/office/drawing/2014/main" val="34214013"/>
                  </a:ext>
                </a:extLst>
              </a:tr>
              <a:tr h="198367">
                <a:tc>
                  <a:txBody>
                    <a:bodyPr/>
                    <a:lstStyle/>
                    <a:p>
                      <a:pPr algn="ctr" fontAlgn="b"/>
                      <a:r>
                        <a:rPr lang="en-US" sz="1100" u="none" strike="noStrike" dirty="0">
                          <a:effectLst/>
                        </a:rPr>
                        <a:t>(1, 1, 1) x (0, 1, 1,66 )</a:t>
                      </a:r>
                      <a:endParaRPr lang="en-US" sz="11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26.59</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dirty="0">
                          <a:effectLst/>
                        </a:rPr>
                        <a:t>0.102348962</a:t>
                      </a:r>
                      <a:endParaRPr lang="en-US" sz="11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5581.35</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5602.445</a:t>
                      </a:r>
                      <a:endParaRPr lang="en-US" sz="11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878795259"/>
                  </a:ext>
                </a:extLst>
              </a:tr>
              <a:tr h="198367">
                <a:tc>
                  <a:txBody>
                    <a:bodyPr/>
                    <a:lstStyle/>
                    <a:p>
                      <a:pPr algn="ctr" fontAlgn="b"/>
                      <a:r>
                        <a:rPr lang="en-US" sz="1100" u="none" strike="noStrike">
                          <a:effectLst/>
                        </a:rPr>
                        <a:t>(0, 1, 1) x (0, 1, 1, 66)</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dirty="0">
                          <a:effectLst/>
                        </a:rPr>
                        <a:t>26.59</a:t>
                      </a:r>
                      <a:endParaRPr lang="en-US" sz="11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0.102366682</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5579.685</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5595.506</a:t>
                      </a:r>
                      <a:endParaRPr lang="en-US" sz="11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206331765"/>
                  </a:ext>
                </a:extLst>
              </a:tr>
              <a:tr h="198367">
                <a:tc>
                  <a:txBody>
                    <a:bodyPr/>
                    <a:lstStyle/>
                    <a:p>
                      <a:pPr algn="ctr" fontAlgn="b"/>
                      <a:r>
                        <a:rPr lang="en-US" sz="1100" u="none" strike="noStrike">
                          <a:effectLst/>
                        </a:rPr>
                        <a:t>(0, 1, 2) x (1, 1, 1, 22)</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26.64</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0.102443732</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5615.706</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5642.225</a:t>
                      </a:r>
                      <a:endParaRPr lang="en-US" sz="11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2622501445"/>
                  </a:ext>
                </a:extLst>
              </a:tr>
              <a:tr h="198367">
                <a:tc>
                  <a:txBody>
                    <a:bodyPr/>
                    <a:lstStyle/>
                    <a:p>
                      <a:pPr algn="ctr" fontAlgn="b"/>
                      <a:r>
                        <a:rPr lang="en-US" sz="1100" u="none" strike="noStrike">
                          <a:effectLst/>
                        </a:rPr>
                        <a:t>(0, 1, 1) x (0, 1, 2, 22)</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dirty="0">
                          <a:effectLst/>
                        </a:rPr>
                        <a:t>26.68</a:t>
                      </a:r>
                      <a:endParaRPr lang="en-US" sz="11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0.102669109</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5614.862</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5636.077</a:t>
                      </a:r>
                      <a:endParaRPr lang="en-US" sz="11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2095548043"/>
                  </a:ext>
                </a:extLst>
              </a:tr>
              <a:tr h="198367">
                <a:tc>
                  <a:txBody>
                    <a:bodyPr/>
                    <a:lstStyle/>
                    <a:p>
                      <a:pPr algn="ctr" fontAlgn="b"/>
                      <a:r>
                        <a:rPr lang="en-US" sz="1100" u="none" strike="noStrike" dirty="0">
                          <a:effectLst/>
                        </a:rPr>
                        <a:t>(1, 1, 1) x (0, 1, 1, 22)</a:t>
                      </a:r>
                      <a:endParaRPr lang="en-US" sz="11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dirty="0">
                          <a:effectLst/>
                        </a:rPr>
                        <a:t>26.77</a:t>
                      </a:r>
                      <a:endParaRPr lang="en-US" sz="11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dirty="0">
                          <a:effectLst/>
                        </a:rPr>
                        <a:t>0.103236624</a:t>
                      </a:r>
                      <a:endParaRPr lang="en-US" sz="11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5618.986</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5640.201</a:t>
                      </a:r>
                      <a:endParaRPr lang="en-US" sz="11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213058298"/>
                  </a:ext>
                </a:extLst>
              </a:tr>
              <a:tr h="198367">
                <a:tc>
                  <a:txBody>
                    <a:bodyPr/>
                    <a:lstStyle/>
                    <a:p>
                      <a:pPr algn="ctr" fontAlgn="b"/>
                      <a:r>
                        <a:rPr lang="en-US" sz="1100" u="none" strike="noStrike">
                          <a:effectLst/>
                        </a:rPr>
                        <a:t>(0, 1, 1) x (0, 1, 1,22)</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26.78</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0.103263857</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5617.46</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5633.372</a:t>
                      </a:r>
                      <a:endParaRPr lang="en-US" sz="11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2414279227"/>
                  </a:ext>
                </a:extLst>
              </a:tr>
              <a:tr h="198367">
                <a:tc>
                  <a:txBody>
                    <a:bodyPr/>
                    <a:lstStyle/>
                    <a:p>
                      <a:pPr algn="ctr" fontAlgn="b"/>
                      <a:r>
                        <a:rPr lang="en-US" sz="1100" u="none" strike="noStrike">
                          <a:effectLst/>
                        </a:rPr>
                        <a:t>(0, 1, 2) x (1, 1, 1, 5)</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26.84</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0.103656467</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5608.674</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5635.25</a:t>
                      </a:r>
                      <a:endParaRPr lang="en-US" sz="11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1475121552"/>
                  </a:ext>
                </a:extLst>
              </a:tr>
              <a:tr h="198367">
                <a:tc>
                  <a:txBody>
                    <a:bodyPr/>
                    <a:lstStyle/>
                    <a:p>
                      <a:pPr algn="ctr" fontAlgn="b"/>
                      <a:r>
                        <a:rPr lang="en-US" sz="1100" u="none" strike="noStrike" dirty="0">
                          <a:effectLst/>
                        </a:rPr>
                        <a:t>(1, 1, 1) x (0, 1, 1, 5)</a:t>
                      </a:r>
                      <a:endParaRPr lang="en-US" sz="11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26.85</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0.103685433</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5607.932</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5629.193</a:t>
                      </a:r>
                      <a:endParaRPr lang="en-US" sz="11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163440220"/>
                  </a:ext>
                </a:extLst>
              </a:tr>
              <a:tr h="212040">
                <a:tc>
                  <a:txBody>
                    <a:bodyPr/>
                    <a:lstStyle/>
                    <a:p>
                      <a:pPr algn="ctr" fontAlgn="b"/>
                      <a:r>
                        <a:rPr lang="en-US" sz="1100" u="none" strike="noStrike">
                          <a:effectLst/>
                        </a:rPr>
                        <a:t>(0, 1, 1) x (0, 1, 1, 5)</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26.85</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0.103713639</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5606.452</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5622.397</a:t>
                      </a:r>
                      <a:endParaRPr lang="en-US" sz="11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1435805535"/>
                  </a:ext>
                </a:extLst>
              </a:tr>
              <a:tr h="198367">
                <a:tc>
                  <a:txBody>
                    <a:bodyPr/>
                    <a:lstStyle/>
                    <a:p>
                      <a:pPr algn="ctr" fontAlgn="b"/>
                      <a:r>
                        <a:rPr lang="en-US" sz="1100" u="none" strike="noStrike">
                          <a:effectLst/>
                        </a:rPr>
                        <a:t>(0, 1, 1) x (0, 1, 2, 5)</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26.87</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dirty="0">
                          <a:effectLst/>
                        </a:rPr>
                        <a:t>0.10382165</a:t>
                      </a:r>
                      <a:endParaRPr lang="en-US" sz="11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5608.395</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5629.655</a:t>
                      </a:r>
                      <a:endParaRPr lang="en-US" sz="11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3567736112"/>
                  </a:ext>
                </a:extLst>
              </a:tr>
              <a:tr h="198367">
                <a:tc>
                  <a:txBody>
                    <a:bodyPr/>
                    <a:lstStyle/>
                    <a:p>
                      <a:pPr algn="ctr" fontAlgn="b"/>
                      <a:r>
                        <a:rPr lang="en-US" sz="1100" u="none" strike="noStrike">
                          <a:effectLst/>
                        </a:rPr>
                        <a:t>(0, 1, 2) x (1, 1, 1, 66)</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26.87</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0.103913146</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5580.69</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5607.059</a:t>
                      </a:r>
                      <a:endParaRPr lang="en-US" sz="11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885710497"/>
                  </a:ext>
                </a:extLst>
              </a:tr>
              <a:tr h="198367">
                <a:tc>
                  <a:txBody>
                    <a:bodyPr/>
                    <a:lstStyle/>
                    <a:p>
                      <a:pPr algn="ctr" fontAlgn="b"/>
                      <a:r>
                        <a:rPr lang="en-US" sz="1100" u="none" strike="noStrike">
                          <a:effectLst/>
                        </a:rPr>
                        <a:t>(0, 1, 1) x (0, 1, 2, 66)</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26.94</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dirty="0">
                          <a:effectLst/>
                        </a:rPr>
                        <a:t>0.104281653</a:t>
                      </a:r>
                      <a:endParaRPr lang="en-US" sz="11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5579.666</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5600.761</a:t>
                      </a:r>
                      <a:endParaRPr lang="en-US" sz="11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1872160505"/>
                  </a:ext>
                </a:extLst>
              </a:tr>
              <a:tr h="198367">
                <a:tc>
                  <a:txBody>
                    <a:bodyPr/>
                    <a:lstStyle/>
                    <a:p>
                      <a:pPr algn="ctr" fontAlgn="b"/>
                      <a:r>
                        <a:rPr lang="en-US" sz="1100" u="none" strike="noStrike" dirty="0">
                          <a:effectLst/>
                          <a:highlight>
                            <a:srgbClr val="00FF00"/>
                          </a:highlight>
                        </a:rPr>
                        <a:t>(0, 1, 2) x (1, 1, 0, 66)</a:t>
                      </a:r>
                      <a:endParaRPr lang="en-US" sz="1100" b="1" i="0" u="none" strike="noStrike" dirty="0">
                        <a:solidFill>
                          <a:srgbClr val="000000"/>
                        </a:solidFill>
                        <a:effectLst/>
                        <a:highlight>
                          <a:srgbClr val="00FF00"/>
                        </a:highlight>
                        <a:latin typeface="Bahnschrift" panose="020B0502040204020203" pitchFamily="34" charset="0"/>
                      </a:endParaRPr>
                    </a:p>
                  </a:txBody>
                  <a:tcPr marL="4349" marR="4349" marT="4349" marB="0" anchor="b"/>
                </a:tc>
                <a:tc>
                  <a:txBody>
                    <a:bodyPr/>
                    <a:lstStyle/>
                    <a:p>
                      <a:pPr algn="ctr" fontAlgn="b"/>
                      <a:r>
                        <a:rPr lang="en-US" sz="1100" u="none" strike="noStrike" dirty="0">
                          <a:effectLst/>
                          <a:highlight>
                            <a:srgbClr val="00FF00"/>
                          </a:highlight>
                        </a:rPr>
                        <a:t>36.42</a:t>
                      </a:r>
                      <a:endParaRPr lang="en-US" sz="1100" b="1" i="0" u="none" strike="noStrike" dirty="0">
                        <a:solidFill>
                          <a:srgbClr val="000000"/>
                        </a:solidFill>
                        <a:effectLst/>
                        <a:highlight>
                          <a:srgbClr val="00FF00"/>
                        </a:highlight>
                        <a:latin typeface="Bahnschrift" panose="020B0502040204020203" pitchFamily="34" charset="0"/>
                      </a:endParaRPr>
                    </a:p>
                  </a:txBody>
                  <a:tcPr marL="4349" marR="4349" marT="4349" marB="0" anchor="b"/>
                </a:tc>
                <a:tc>
                  <a:txBody>
                    <a:bodyPr/>
                    <a:lstStyle/>
                    <a:p>
                      <a:pPr algn="ctr" fontAlgn="b"/>
                      <a:r>
                        <a:rPr lang="en-US" sz="1100" u="none" strike="noStrike" dirty="0">
                          <a:effectLst/>
                          <a:highlight>
                            <a:srgbClr val="00FF00"/>
                          </a:highlight>
                        </a:rPr>
                        <a:t>0.122709843</a:t>
                      </a:r>
                      <a:endParaRPr lang="en-US" sz="1100" b="1" i="0" u="none" strike="noStrike" dirty="0">
                        <a:solidFill>
                          <a:srgbClr val="000000"/>
                        </a:solidFill>
                        <a:effectLst/>
                        <a:highlight>
                          <a:srgbClr val="00FF00"/>
                        </a:highlight>
                        <a:latin typeface="Bahnschrift" panose="020B0502040204020203" pitchFamily="34" charset="0"/>
                      </a:endParaRPr>
                    </a:p>
                  </a:txBody>
                  <a:tcPr marL="4349" marR="4349" marT="4349" marB="0" anchor="b"/>
                </a:tc>
                <a:tc>
                  <a:txBody>
                    <a:bodyPr/>
                    <a:lstStyle/>
                    <a:p>
                      <a:pPr algn="ctr" fontAlgn="b"/>
                      <a:r>
                        <a:rPr lang="en-US" sz="1100" u="none" strike="noStrike" dirty="0">
                          <a:effectLst/>
                          <a:highlight>
                            <a:srgbClr val="00FF00"/>
                          </a:highlight>
                        </a:rPr>
                        <a:t>6040.232</a:t>
                      </a:r>
                      <a:endParaRPr lang="en-US" sz="1100" b="1" i="0" u="none" strike="noStrike" dirty="0">
                        <a:solidFill>
                          <a:srgbClr val="000000"/>
                        </a:solidFill>
                        <a:effectLst/>
                        <a:highlight>
                          <a:srgbClr val="00FF00"/>
                        </a:highlight>
                        <a:latin typeface="Bahnschrift" panose="020B0502040204020203" pitchFamily="34" charset="0"/>
                      </a:endParaRPr>
                    </a:p>
                  </a:txBody>
                  <a:tcPr marL="4349" marR="4349" marT="4349" marB="0" anchor="b"/>
                </a:tc>
                <a:tc>
                  <a:txBody>
                    <a:bodyPr/>
                    <a:lstStyle/>
                    <a:p>
                      <a:pPr algn="ctr" fontAlgn="b"/>
                      <a:r>
                        <a:rPr lang="en-US" sz="1100" u="none" strike="noStrike" dirty="0">
                          <a:effectLst/>
                          <a:highlight>
                            <a:srgbClr val="00FF00"/>
                          </a:highlight>
                        </a:rPr>
                        <a:t>6061.327</a:t>
                      </a:r>
                      <a:endParaRPr lang="en-US" sz="1100" b="1" i="0" u="none" strike="noStrike" dirty="0">
                        <a:solidFill>
                          <a:srgbClr val="000000"/>
                        </a:solidFill>
                        <a:effectLst/>
                        <a:highlight>
                          <a:srgbClr val="00FF00"/>
                        </a:highlight>
                        <a:latin typeface="Bahnschrift" panose="020B0502040204020203" pitchFamily="34" charset="0"/>
                      </a:endParaRPr>
                    </a:p>
                  </a:txBody>
                  <a:tcPr marL="4349" marR="4349" marT="4349" marB="0" anchor="b"/>
                </a:tc>
                <a:extLst>
                  <a:ext uri="{0D108BD9-81ED-4DB2-BD59-A6C34878D82A}">
                    <a16:rowId xmlns:a16="http://schemas.microsoft.com/office/drawing/2014/main" val="3037845314"/>
                  </a:ext>
                </a:extLst>
              </a:tr>
              <a:tr h="198367">
                <a:tc>
                  <a:txBody>
                    <a:bodyPr/>
                    <a:lstStyle/>
                    <a:p>
                      <a:pPr algn="ctr" fontAlgn="b"/>
                      <a:r>
                        <a:rPr lang="en-US" sz="1100" u="none" strike="noStrike">
                          <a:effectLst/>
                        </a:rPr>
                        <a:t>(0, 1, 2) x (1, 1, 0, 5)</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203.74</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19.95183142</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6167.292</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dirty="0">
                          <a:effectLst/>
                        </a:rPr>
                        <a:t>6188.553</a:t>
                      </a:r>
                      <a:endParaRPr lang="en-US" sz="1100" b="1" i="0" u="none" strike="noStrike" dirty="0">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2885456640"/>
                  </a:ext>
                </a:extLst>
              </a:tr>
              <a:tr h="198367">
                <a:tc>
                  <a:txBody>
                    <a:bodyPr/>
                    <a:lstStyle/>
                    <a:p>
                      <a:pPr algn="ctr" fontAlgn="b"/>
                      <a:r>
                        <a:rPr lang="en-US" sz="1100" u="none" strike="noStrike">
                          <a:effectLst/>
                        </a:rPr>
                        <a:t>(1,1,1) x (1, 1, 1, 5)</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26.83</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0.103574486</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5610.108</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5636.684</a:t>
                      </a:r>
                      <a:endParaRPr lang="en-US" sz="11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1835652197"/>
                  </a:ext>
                </a:extLst>
              </a:tr>
              <a:tr h="198367">
                <a:tc>
                  <a:txBody>
                    <a:bodyPr/>
                    <a:lstStyle/>
                    <a:p>
                      <a:pPr algn="ctr" fontAlgn="b"/>
                      <a:r>
                        <a:rPr lang="en-US" sz="1100" u="none" strike="noStrike">
                          <a:effectLst/>
                        </a:rPr>
                        <a:t>(1,1,1) x (1, 1, 1, 22)</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26.66</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0.102549963</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5616.532</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5643.051</a:t>
                      </a:r>
                      <a:endParaRPr lang="en-US" sz="11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1231023801"/>
                  </a:ext>
                </a:extLst>
              </a:tr>
              <a:tr h="198367">
                <a:tc>
                  <a:txBody>
                    <a:bodyPr/>
                    <a:lstStyle/>
                    <a:p>
                      <a:pPr algn="ctr" fontAlgn="b"/>
                      <a:r>
                        <a:rPr lang="en-US" sz="1100" u="none" strike="noStrike">
                          <a:effectLst/>
                        </a:rPr>
                        <a:t>(1,1,1) x (1, 1, 1, 66)</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26.88</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0.103967534</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5581.519</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5607.888</a:t>
                      </a:r>
                      <a:endParaRPr lang="en-US" sz="11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1423699718"/>
                  </a:ext>
                </a:extLst>
              </a:tr>
              <a:tr h="198367">
                <a:tc>
                  <a:txBody>
                    <a:bodyPr/>
                    <a:lstStyle/>
                    <a:p>
                      <a:pPr algn="ctr" fontAlgn="b"/>
                      <a:r>
                        <a:rPr lang="en-US" sz="1100" u="none" strike="noStrike">
                          <a:effectLst/>
                        </a:rPr>
                        <a:t>(1, 1, 1) x (0, 1, 1, 264)</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100" u="none" strike="noStrike">
                          <a:effectLst/>
                        </a:rPr>
                        <a:t>Memory Error</a:t>
                      </a:r>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endParaRPr lang="en-US" sz="11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endParaRPr lang="en-US" sz="1100" b="1" i="0" u="none" strike="noStrike" dirty="0">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1928693020"/>
                  </a:ext>
                </a:extLst>
              </a:tr>
            </a:tbl>
          </a:graphicData>
        </a:graphic>
      </p:graphicFrame>
      <p:sp>
        <p:nvSpPr>
          <p:cNvPr id="9" name="Text Placeholder 2">
            <a:extLst>
              <a:ext uri="{FF2B5EF4-FFF2-40B4-BE49-F238E27FC236}">
                <a16:creationId xmlns:a16="http://schemas.microsoft.com/office/drawing/2014/main" id="{2383CD68-F324-5CAD-7BE8-74809CE1104B}"/>
              </a:ext>
            </a:extLst>
          </p:cNvPr>
          <p:cNvSpPr txBox="1">
            <a:spLocks/>
          </p:cNvSpPr>
          <p:nvPr/>
        </p:nvSpPr>
        <p:spPr>
          <a:xfrm>
            <a:off x="7798470" y="3278479"/>
            <a:ext cx="2875084" cy="40021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9pPr>
          </a:lstStyle>
          <a:p>
            <a:pPr algn="ctr"/>
            <a:r>
              <a:rPr lang="en-US" dirty="0">
                <a:solidFill>
                  <a:schemeClr val="tx1"/>
                </a:solidFill>
                <a:latin typeface="Bahnschrift" panose="020B0502040204020203" pitchFamily="34" charset="0"/>
              </a:rPr>
              <a:t>(0, 1, 2) x (1, 1, 0, 66)</a:t>
            </a:r>
          </a:p>
        </p:txBody>
      </p:sp>
      <p:pic>
        <p:nvPicPr>
          <p:cNvPr id="10" name="Picture 9">
            <a:extLst>
              <a:ext uri="{FF2B5EF4-FFF2-40B4-BE49-F238E27FC236}">
                <a16:creationId xmlns:a16="http://schemas.microsoft.com/office/drawing/2014/main" id="{0EF4DA72-2EF6-3755-C881-65B327BEC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1103" y="509002"/>
            <a:ext cx="5550877" cy="267031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A3ABF0BF-C250-3884-DE8F-8AF51BF66E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7829" y="3640456"/>
            <a:ext cx="5297424" cy="2670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094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1349B-EF5F-5B52-B7E8-1E3F8E11FEBA}"/>
              </a:ext>
            </a:extLst>
          </p:cNvPr>
          <p:cNvSpPr>
            <a:spLocks noGrp="1"/>
          </p:cNvSpPr>
          <p:nvPr>
            <p:ph type="title"/>
          </p:nvPr>
        </p:nvSpPr>
        <p:spPr>
          <a:xfrm>
            <a:off x="1069848" y="484632"/>
            <a:ext cx="10058400" cy="992476"/>
          </a:xfrm>
        </p:spPr>
        <p:txBody>
          <a:bodyPr>
            <a:normAutofit/>
          </a:bodyPr>
          <a:lstStyle/>
          <a:p>
            <a:pPr algn="ctr"/>
            <a:r>
              <a:rPr lang="en-US" dirty="0"/>
              <a:t>Holt-</a:t>
            </a:r>
            <a:r>
              <a:rPr lang="en-US" dirty="0" err="1"/>
              <a:t>wINTERS</a:t>
            </a:r>
            <a:r>
              <a:rPr lang="en-US" dirty="0"/>
              <a:t> Method</a:t>
            </a:r>
          </a:p>
        </p:txBody>
      </p:sp>
      <p:sp>
        <p:nvSpPr>
          <p:cNvPr id="7" name="Content Placeholder 6">
            <a:extLst>
              <a:ext uri="{FF2B5EF4-FFF2-40B4-BE49-F238E27FC236}">
                <a16:creationId xmlns:a16="http://schemas.microsoft.com/office/drawing/2014/main" id="{C2C171AB-96DD-C88D-B366-058D5D765F19}"/>
              </a:ext>
            </a:extLst>
          </p:cNvPr>
          <p:cNvSpPr>
            <a:spLocks noGrp="1"/>
          </p:cNvSpPr>
          <p:nvPr>
            <p:ph idx="1"/>
          </p:nvPr>
        </p:nvSpPr>
        <p:spPr>
          <a:xfrm>
            <a:off x="1069848" y="2121408"/>
            <a:ext cx="10058400" cy="1457061"/>
          </a:xfrm>
        </p:spPr>
        <p:txBody>
          <a:bodyPr/>
          <a:lstStyle/>
          <a:p>
            <a:pPr algn="just"/>
            <a:r>
              <a:rPr lang="en-US" dirty="0">
                <a:latin typeface="Bahnschrift" panose="020B0502040204020203" pitchFamily="34" charset="0"/>
              </a:rPr>
              <a:t>Holt-Winters is a model of time series behavior. Forecasting always requires a model, and Holt-Winters is a way to model three aspects of the time series: a typical value (average), a slope (trend) over time, and a cyclical repeating pattern (seasonality).</a:t>
            </a:r>
          </a:p>
          <a:p>
            <a:pPr algn="just"/>
            <a:endParaRPr lang="en-US" dirty="0">
              <a:latin typeface="Bahnschrift" panose="020B0502040204020203" pitchFamily="34" charset="0"/>
            </a:endParaRPr>
          </a:p>
        </p:txBody>
      </p:sp>
    </p:spTree>
    <p:extLst>
      <p:ext uri="{BB962C8B-B14F-4D97-AF65-F5344CB8AC3E}">
        <p14:creationId xmlns:p14="http://schemas.microsoft.com/office/powerpoint/2010/main" val="3261954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A50537-6CCA-1065-8DA1-2962614250A4}"/>
              </a:ext>
            </a:extLst>
          </p:cNvPr>
          <p:cNvSpPr>
            <a:spLocks noGrp="1"/>
          </p:cNvSpPr>
          <p:nvPr>
            <p:ph type="title"/>
          </p:nvPr>
        </p:nvSpPr>
        <p:spPr>
          <a:xfrm>
            <a:off x="1069848" y="484632"/>
            <a:ext cx="10058400" cy="640080"/>
          </a:xfrm>
        </p:spPr>
        <p:txBody>
          <a:bodyPr>
            <a:normAutofit/>
          </a:bodyPr>
          <a:lstStyle/>
          <a:p>
            <a:pPr algn="ctr"/>
            <a:r>
              <a:rPr lang="en-US" sz="3500" dirty="0">
                <a:latin typeface="Bahnschrift" panose="020B0502040204020203" pitchFamily="34" charset="0"/>
              </a:rPr>
              <a:t>Holt-</a:t>
            </a:r>
            <a:r>
              <a:rPr lang="en-US" sz="3500" dirty="0" err="1">
                <a:latin typeface="Bahnschrift" panose="020B0502040204020203" pitchFamily="34" charset="0"/>
              </a:rPr>
              <a:t>wINTERS</a:t>
            </a:r>
            <a:r>
              <a:rPr lang="en-US" sz="3500" dirty="0">
                <a:latin typeface="Bahnschrift" panose="020B0502040204020203" pitchFamily="34" charset="0"/>
              </a:rPr>
              <a:t> Method</a:t>
            </a:r>
          </a:p>
        </p:txBody>
      </p:sp>
      <p:sp>
        <p:nvSpPr>
          <p:cNvPr id="5" name="Text Placeholder 4">
            <a:extLst>
              <a:ext uri="{FF2B5EF4-FFF2-40B4-BE49-F238E27FC236}">
                <a16:creationId xmlns:a16="http://schemas.microsoft.com/office/drawing/2014/main" id="{0F1A7FBB-E665-8CB3-1D9D-2BF1BF17858F}"/>
              </a:ext>
            </a:extLst>
          </p:cNvPr>
          <p:cNvSpPr>
            <a:spLocks noGrp="1"/>
          </p:cNvSpPr>
          <p:nvPr>
            <p:ph type="body" idx="1"/>
          </p:nvPr>
        </p:nvSpPr>
        <p:spPr>
          <a:xfrm>
            <a:off x="441557" y="5129784"/>
            <a:ext cx="5084958" cy="640080"/>
          </a:xfrm>
        </p:spPr>
        <p:txBody>
          <a:bodyPr>
            <a:noAutofit/>
          </a:bodyPr>
          <a:lstStyle/>
          <a:p>
            <a:pPr algn="just">
              <a:lnSpc>
                <a:spcPct val="120000"/>
              </a:lnSpc>
            </a:pPr>
            <a:r>
              <a:rPr lang="en-US" sz="1500" dirty="0">
                <a:solidFill>
                  <a:schemeClr val="tx1"/>
                </a:solidFill>
                <a:latin typeface="Bahnschrift" panose="020B0502040204020203" pitchFamily="34" charset="0"/>
              </a:rPr>
              <a:t>It didn’t fit quite well, and rightfully so, because if we remember, Single ES doesn’t work for data with Trends and Seasonality.</a:t>
            </a:r>
          </a:p>
        </p:txBody>
      </p:sp>
      <p:sp>
        <p:nvSpPr>
          <p:cNvPr id="7" name="Text Placeholder 6">
            <a:extLst>
              <a:ext uri="{FF2B5EF4-FFF2-40B4-BE49-F238E27FC236}">
                <a16:creationId xmlns:a16="http://schemas.microsoft.com/office/drawing/2014/main" id="{585431D7-BD5F-90B6-0DCC-68B26DD61A84}"/>
              </a:ext>
            </a:extLst>
          </p:cNvPr>
          <p:cNvSpPr>
            <a:spLocks noGrp="1"/>
          </p:cNvSpPr>
          <p:nvPr>
            <p:ph type="body" sz="quarter" idx="3"/>
          </p:nvPr>
        </p:nvSpPr>
        <p:spPr>
          <a:xfrm>
            <a:off x="6710914" y="1293876"/>
            <a:ext cx="4754880" cy="640080"/>
          </a:xfrm>
        </p:spPr>
        <p:txBody>
          <a:bodyPr>
            <a:normAutofit/>
          </a:bodyPr>
          <a:lstStyle/>
          <a:p>
            <a:pPr algn="ctr"/>
            <a:r>
              <a:rPr lang="en-US" dirty="0">
                <a:solidFill>
                  <a:schemeClr val="tx1"/>
                </a:solidFill>
                <a:latin typeface="Bahnschrift" panose="020B0502040204020203" pitchFamily="34" charset="0"/>
              </a:rPr>
              <a:t>DOUBLE</a:t>
            </a:r>
            <a:r>
              <a:rPr lang="en-US" dirty="0"/>
              <a:t> </a:t>
            </a:r>
            <a:r>
              <a:rPr lang="en-US" dirty="0">
                <a:solidFill>
                  <a:schemeClr val="tx1"/>
                </a:solidFill>
                <a:latin typeface="Bahnschrift" panose="020B0502040204020203" pitchFamily="34" charset="0"/>
              </a:rPr>
              <a:t>HWES</a:t>
            </a:r>
          </a:p>
        </p:txBody>
      </p:sp>
      <p:pic>
        <p:nvPicPr>
          <p:cNvPr id="10242" name="Picture 2">
            <a:extLst>
              <a:ext uri="{FF2B5EF4-FFF2-40B4-BE49-F238E27FC236}">
                <a16:creationId xmlns:a16="http://schemas.microsoft.com/office/drawing/2014/main" id="{C2DF3F86-E924-5FFB-DF8B-D0723B31D4D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75401" y="2132034"/>
            <a:ext cx="5618393" cy="259393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4">
            <a:extLst>
              <a:ext uri="{FF2B5EF4-FFF2-40B4-BE49-F238E27FC236}">
                <a16:creationId xmlns:a16="http://schemas.microsoft.com/office/drawing/2014/main" id="{A3DB9086-6643-2929-2E74-6C64343CA5BD}"/>
              </a:ext>
            </a:extLst>
          </p:cNvPr>
          <p:cNvSpPr txBox="1">
            <a:spLocks/>
          </p:cNvSpPr>
          <p:nvPr/>
        </p:nvSpPr>
        <p:spPr>
          <a:xfrm>
            <a:off x="486984" y="1208490"/>
            <a:ext cx="4994104" cy="64008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9pPr>
          </a:lstStyle>
          <a:p>
            <a:pPr algn="ctr"/>
            <a:r>
              <a:rPr lang="en-US" dirty="0">
                <a:solidFill>
                  <a:schemeClr val="tx1"/>
                </a:solidFill>
                <a:latin typeface="Bahnschrift" panose="020B0502040204020203" pitchFamily="34" charset="0"/>
              </a:rPr>
              <a:t>SINGLE/SIMPLE EXPONENTIAL METHOD</a:t>
            </a:r>
          </a:p>
        </p:txBody>
      </p:sp>
      <p:pic>
        <p:nvPicPr>
          <p:cNvPr id="10244" name="Picture 4">
            <a:extLst>
              <a:ext uri="{FF2B5EF4-FFF2-40B4-BE49-F238E27FC236}">
                <a16:creationId xmlns:a16="http://schemas.microsoft.com/office/drawing/2014/main" id="{298EF9A1-38E8-819C-1A20-9C37F1E2DE23}"/>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187585" y="2103120"/>
            <a:ext cx="5729013" cy="2645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495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FECEAD-3E1B-6E68-F09F-11B1C9BA75A1}"/>
              </a:ext>
            </a:extLst>
          </p:cNvPr>
          <p:cNvSpPr>
            <a:spLocks noGrp="1"/>
          </p:cNvSpPr>
          <p:nvPr>
            <p:ph type="title"/>
          </p:nvPr>
        </p:nvSpPr>
        <p:spPr>
          <a:xfrm>
            <a:off x="1069848" y="484632"/>
            <a:ext cx="10058400" cy="728706"/>
          </a:xfrm>
        </p:spPr>
        <p:txBody>
          <a:bodyPr>
            <a:normAutofit/>
          </a:bodyPr>
          <a:lstStyle/>
          <a:p>
            <a:pPr algn="ctr"/>
            <a:r>
              <a:rPr lang="en-US" sz="3500" dirty="0">
                <a:latin typeface="Bahnschrift" panose="020B0502040204020203" pitchFamily="34" charset="0"/>
              </a:rPr>
              <a:t>Holt-</a:t>
            </a:r>
            <a:r>
              <a:rPr lang="en-US" sz="3500" dirty="0" err="1">
                <a:latin typeface="Bahnschrift" panose="020B0502040204020203" pitchFamily="34" charset="0"/>
              </a:rPr>
              <a:t>wINTERS</a:t>
            </a:r>
            <a:r>
              <a:rPr lang="en-US" sz="3500" dirty="0">
                <a:latin typeface="Bahnschrift" panose="020B0502040204020203" pitchFamily="34" charset="0"/>
              </a:rPr>
              <a:t> Method</a:t>
            </a:r>
            <a:endParaRPr lang="en-US" sz="3500" dirty="0"/>
          </a:p>
        </p:txBody>
      </p:sp>
      <p:pic>
        <p:nvPicPr>
          <p:cNvPr id="11266" name="Picture 2">
            <a:extLst>
              <a:ext uri="{FF2B5EF4-FFF2-40B4-BE49-F238E27FC236}">
                <a16:creationId xmlns:a16="http://schemas.microsoft.com/office/drawing/2014/main" id="{78127DC8-7BFE-D655-5992-8D74DFEBED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664" y="1978596"/>
            <a:ext cx="6869444" cy="3928225"/>
          </a:xfrm>
          <a:prstGeom prst="rect">
            <a:avLst/>
          </a:prstGeom>
          <a:noFill/>
          <a:extLst>
            <a:ext uri="{909E8E84-426E-40DD-AFC4-6F175D3DCCD1}">
              <a14:hiddenFill xmlns:a14="http://schemas.microsoft.com/office/drawing/2010/main">
                <a:solidFill>
                  <a:srgbClr val="FFFFFF"/>
                </a:solidFill>
              </a14:hiddenFill>
            </a:ext>
          </a:extLst>
        </p:spPr>
      </p:pic>
      <p:sp>
        <p:nvSpPr>
          <p:cNvPr id="9" name="Title 6">
            <a:extLst>
              <a:ext uri="{FF2B5EF4-FFF2-40B4-BE49-F238E27FC236}">
                <a16:creationId xmlns:a16="http://schemas.microsoft.com/office/drawing/2014/main" id="{532F31AA-EE00-A915-7670-C78BB17D6A8D}"/>
              </a:ext>
            </a:extLst>
          </p:cNvPr>
          <p:cNvSpPr txBox="1">
            <a:spLocks/>
          </p:cNvSpPr>
          <p:nvPr/>
        </p:nvSpPr>
        <p:spPr>
          <a:xfrm>
            <a:off x="914283" y="1213338"/>
            <a:ext cx="10058400" cy="7287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2000" dirty="0">
                <a:latin typeface="Bahnschrift" panose="020B0502040204020203" pitchFamily="34" charset="0"/>
              </a:rPr>
              <a:t> Forecasting with Holt-Winters Exponential Smoothing (Triple ES)</a:t>
            </a:r>
          </a:p>
        </p:txBody>
      </p:sp>
      <p:sp>
        <p:nvSpPr>
          <p:cNvPr id="13" name="TextBox 12">
            <a:extLst>
              <a:ext uri="{FF2B5EF4-FFF2-40B4-BE49-F238E27FC236}">
                <a16:creationId xmlns:a16="http://schemas.microsoft.com/office/drawing/2014/main" id="{DDD4643F-3E00-5D86-840E-13F9D6C77F82}"/>
              </a:ext>
            </a:extLst>
          </p:cNvPr>
          <p:cNvSpPr txBox="1"/>
          <p:nvPr/>
        </p:nvSpPr>
        <p:spPr>
          <a:xfrm>
            <a:off x="7517423" y="2532838"/>
            <a:ext cx="4457700" cy="1815882"/>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Bahnschrift" panose="020B0502040204020203" pitchFamily="34" charset="0"/>
              </a:rPr>
              <a:t>Mean Squared Error (MSE) =  715.627852116288</a:t>
            </a:r>
          </a:p>
          <a:p>
            <a:pPr marL="285750" indent="-285750">
              <a:buFont typeface="Arial" panose="020B0604020202020204" pitchFamily="34" charset="0"/>
              <a:buChar char="•"/>
            </a:pPr>
            <a:r>
              <a:rPr lang="en-US" sz="1600" dirty="0">
                <a:latin typeface="Bahnschrift" panose="020B0502040204020203" pitchFamily="34" charset="0"/>
              </a:rPr>
              <a:t>Root Mean Squared Error (RMSE) =  26.75</a:t>
            </a:r>
          </a:p>
          <a:p>
            <a:pPr marL="285750" indent="-285750">
              <a:buFont typeface="Arial" panose="020B0604020202020204" pitchFamily="34" charset="0"/>
              <a:buChar char="•"/>
            </a:pPr>
            <a:r>
              <a:rPr lang="en-US" sz="1600" dirty="0">
                <a:latin typeface="Bahnschrift" panose="020B0502040204020203" pitchFamily="34" charset="0"/>
              </a:rPr>
              <a:t>Mean Absolute Error (MAE)  =  19.73387189833824</a:t>
            </a:r>
          </a:p>
          <a:p>
            <a:pPr marL="285750" indent="-285750">
              <a:buFont typeface="Arial" panose="020B0604020202020204" pitchFamily="34" charset="0"/>
              <a:buChar char="•"/>
            </a:pPr>
            <a:r>
              <a:rPr lang="en-US" sz="1600" dirty="0">
                <a:latin typeface="Bahnschrift" panose="020B0502040204020203" pitchFamily="34" charset="0"/>
              </a:rPr>
              <a:t>Mean Absolute Percentage Error (MAPE)  =  0.0938659187124446</a:t>
            </a:r>
          </a:p>
        </p:txBody>
      </p:sp>
    </p:spTree>
    <p:extLst>
      <p:ext uri="{BB962C8B-B14F-4D97-AF65-F5344CB8AC3E}">
        <p14:creationId xmlns:p14="http://schemas.microsoft.com/office/powerpoint/2010/main" val="3737281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A258-966A-1E38-50AB-D793B55CF4E1}"/>
              </a:ext>
            </a:extLst>
          </p:cNvPr>
          <p:cNvSpPr>
            <a:spLocks noGrp="1"/>
          </p:cNvSpPr>
          <p:nvPr>
            <p:ph type="title"/>
          </p:nvPr>
        </p:nvSpPr>
        <p:spPr>
          <a:xfrm>
            <a:off x="3877392" y="472731"/>
            <a:ext cx="4437215" cy="711122"/>
          </a:xfrm>
        </p:spPr>
        <p:txBody>
          <a:bodyPr>
            <a:normAutofit/>
          </a:bodyPr>
          <a:lstStyle/>
          <a:p>
            <a:pPr algn="ctr"/>
            <a:r>
              <a:rPr lang="en-US" sz="3500" dirty="0">
                <a:solidFill>
                  <a:schemeClr val="tx1"/>
                </a:solidFill>
                <a:latin typeface="Bahnschrift" panose="020B0502040204020203" pitchFamily="34" charset="0"/>
              </a:rPr>
              <a:t>Introduction</a:t>
            </a:r>
          </a:p>
        </p:txBody>
      </p:sp>
      <p:sp>
        <p:nvSpPr>
          <p:cNvPr id="4" name="Content Placeholder 3">
            <a:extLst>
              <a:ext uri="{FF2B5EF4-FFF2-40B4-BE49-F238E27FC236}">
                <a16:creationId xmlns:a16="http://schemas.microsoft.com/office/drawing/2014/main" id="{4C53BCBD-A80E-5ECD-FF1A-F1976CFA62DA}"/>
              </a:ext>
            </a:extLst>
          </p:cNvPr>
          <p:cNvSpPr>
            <a:spLocks noGrp="1"/>
          </p:cNvSpPr>
          <p:nvPr>
            <p:ph sz="half" idx="1"/>
          </p:nvPr>
        </p:nvSpPr>
        <p:spPr>
          <a:xfrm>
            <a:off x="293078" y="1449458"/>
            <a:ext cx="11189676" cy="5050111"/>
          </a:xfrm>
        </p:spPr>
        <p:txBody>
          <a:bodyPr>
            <a:noAutofit/>
          </a:bodyPr>
          <a:lstStyle/>
          <a:p>
            <a:pPr algn="just">
              <a:lnSpc>
                <a:spcPct val="100000"/>
              </a:lnSpc>
              <a:buClrTx/>
              <a:buSzPct val="100000"/>
              <a:buFont typeface="Wingdings" panose="05000000000000000000" pitchFamily="2" charset="2"/>
              <a:buChar char="v"/>
            </a:pPr>
            <a:r>
              <a:rPr lang="en-US" sz="2000" dirty="0">
                <a:latin typeface="Bahnschrift" panose="020B0502040204020203" pitchFamily="34" charset="0"/>
              </a:rPr>
              <a:t>Stock market is an aggregation stockbrokers and traders who can buy and sell shares of stocks.</a:t>
            </a:r>
            <a:endParaRPr lang="bn-IN" sz="2000" dirty="0">
              <a:latin typeface="Bahnschrift" panose="020B0502040204020203" pitchFamily="34" charset="0"/>
            </a:endParaRPr>
          </a:p>
          <a:p>
            <a:pPr algn="just">
              <a:lnSpc>
                <a:spcPct val="100000"/>
              </a:lnSpc>
              <a:buClrTx/>
              <a:buSzPct val="100000"/>
              <a:buFont typeface="Wingdings" panose="05000000000000000000" pitchFamily="2" charset="2"/>
              <a:buChar char="v"/>
            </a:pPr>
            <a:r>
              <a:rPr lang="en-US" sz="2000" dirty="0">
                <a:latin typeface="Bahnschrift" panose="020B0502040204020203" pitchFamily="34" charset="0"/>
              </a:rPr>
              <a:t>Stock data is non-stationary, chaotic, random and depends on several technical parameters.</a:t>
            </a:r>
            <a:endParaRPr lang="bn-IN" sz="2000" dirty="0">
              <a:latin typeface="Bahnschrift" panose="020B0502040204020203" pitchFamily="34" charset="0"/>
            </a:endParaRPr>
          </a:p>
          <a:p>
            <a:pPr algn="just">
              <a:lnSpc>
                <a:spcPct val="100000"/>
              </a:lnSpc>
              <a:buClrTx/>
              <a:buSzPct val="100000"/>
              <a:buFont typeface="Wingdings" panose="05000000000000000000" pitchFamily="2" charset="2"/>
              <a:buChar char="v"/>
            </a:pPr>
            <a:r>
              <a:rPr lang="en-US" sz="2000" dirty="0">
                <a:latin typeface="Bahnschrift" panose="020B0502040204020203" pitchFamily="34" charset="0"/>
              </a:rPr>
              <a:t>Since statistical approaches are linear in nature, it hampers prediction performances in case of sudden rise or fall of prices of the stocks.</a:t>
            </a:r>
          </a:p>
          <a:p>
            <a:pPr algn="just">
              <a:lnSpc>
                <a:spcPct val="100000"/>
              </a:lnSpc>
              <a:buClrTx/>
              <a:buSzPct val="100000"/>
              <a:buFont typeface="Wingdings" panose="05000000000000000000" pitchFamily="2" charset="2"/>
              <a:buChar char="v"/>
            </a:pPr>
            <a:r>
              <a:rPr lang="en-US" sz="2000" dirty="0">
                <a:latin typeface="Bahnschrift" panose="020B0502040204020203" pitchFamily="34" charset="0"/>
              </a:rPr>
              <a:t>In modern days of artificial intelligence, machine learning plays an important role in time series predictions.</a:t>
            </a:r>
          </a:p>
        </p:txBody>
      </p:sp>
      <p:pic>
        <p:nvPicPr>
          <p:cNvPr id="2052" name="Picture 4" descr="Free Vector | Hand drawn stock market concept with analysts">
            <a:extLst>
              <a:ext uri="{FF2B5EF4-FFF2-40B4-BE49-F238E27FC236}">
                <a16:creationId xmlns:a16="http://schemas.microsoft.com/office/drawing/2014/main" id="{AC9CC2D2-1A11-993F-E2FE-58996627A11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8533502" y="4044462"/>
            <a:ext cx="2585347" cy="17221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213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8BA9F74-341D-C2BF-520F-1AD2049B9C9D}"/>
              </a:ext>
            </a:extLst>
          </p:cNvPr>
          <p:cNvSpPr>
            <a:spLocks noGrp="1"/>
          </p:cNvSpPr>
          <p:nvPr>
            <p:ph idx="1"/>
          </p:nvPr>
        </p:nvSpPr>
        <p:spPr>
          <a:xfrm>
            <a:off x="886233" y="2832657"/>
            <a:ext cx="10578774" cy="3571435"/>
          </a:xfrm>
        </p:spPr>
        <p:txBody>
          <a:bodyPr>
            <a:normAutofit/>
          </a:bodyPr>
          <a:lstStyle/>
          <a:p>
            <a:pPr algn="just"/>
            <a:r>
              <a:rPr lang="en-US" sz="2000" dirty="0">
                <a:latin typeface="Bahnschrift" panose="020B0502040204020203" pitchFamily="34" charset="0"/>
                <a:ea typeface="Cambria" panose="02040503050406030204" pitchFamily="18" charset="0"/>
              </a:rPr>
              <a:t>Apple Inc. is an American multinational technology company headquartered in </a:t>
            </a:r>
            <a:r>
              <a:rPr lang="en-US" sz="2000" b="1" dirty="0">
                <a:latin typeface="Bahnschrift" panose="020B0502040204020203" pitchFamily="34" charset="0"/>
                <a:ea typeface="Cambria" panose="02040503050406030204" pitchFamily="18" charset="0"/>
              </a:rPr>
              <a:t>Cupertino, California, United States. </a:t>
            </a:r>
          </a:p>
          <a:p>
            <a:pPr algn="just"/>
            <a:r>
              <a:rPr lang="en-US" sz="2000" dirty="0">
                <a:latin typeface="Bahnschrift" panose="020B0502040204020203" pitchFamily="34" charset="0"/>
                <a:ea typeface="Cambria" panose="02040503050406030204" pitchFamily="18" charset="0"/>
              </a:rPr>
              <a:t>Apple is the largest technology company by revenue (totaling US$365.8 billion in 2021).</a:t>
            </a:r>
          </a:p>
          <a:p>
            <a:pPr algn="just"/>
            <a:r>
              <a:rPr lang="en-US" sz="2000" dirty="0">
                <a:latin typeface="Bahnschrift" panose="020B0502040204020203" pitchFamily="34" charset="0"/>
                <a:ea typeface="Cambria" panose="02040503050406030204" pitchFamily="18" charset="0"/>
              </a:rPr>
              <a:t>As of June 2022, it’s the world's biggest company by market capitalization.</a:t>
            </a:r>
          </a:p>
          <a:p>
            <a:pPr algn="just"/>
            <a:r>
              <a:rPr lang="en-US" sz="2000" dirty="0">
                <a:latin typeface="Bahnschrift" panose="020B0502040204020203" pitchFamily="34" charset="0"/>
                <a:ea typeface="Cambria" panose="02040503050406030204" pitchFamily="18" charset="0"/>
              </a:rPr>
              <a:t>The fourth-largest personal computer vendor by unit sales and second-largest mobile phone manufacturer. </a:t>
            </a:r>
          </a:p>
          <a:p>
            <a:pPr algn="just"/>
            <a:r>
              <a:rPr lang="en-US" sz="2000" dirty="0">
                <a:latin typeface="Bahnschrift" panose="020B0502040204020203" pitchFamily="34" charset="0"/>
                <a:ea typeface="Cambria" panose="02040503050406030204" pitchFamily="18" charset="0"/>
              </a:rPr>
              <a:t>It is one of the Big Five American information technology companies, alongside Alphabet, Amazon, Meta, and Microsoft.</a:t>
            </a:r>
          </a:p>
        </p:txBody>
      </p:sp>
      <p:pic>
        <p:nvPicPr>
          <p:cNvPr id="7" name="Picture 6" descr="AAPL Stock (NSD:AAPL): Bank of America cuts the target to $154">
            <a:extLst>
              <a:ext uri="{FF2B5EF4-FFF2-40B4-BE49-F238E27FC236}">
                <a16:creationId xmlns:a16="http://schemas.microsoft.com/office/drawing/2014/main" id="{E79FD6B5-AF1E-369F-8B0E-86C30FCF07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933" r="5701" b="24951"/>
          <a:stretch/>
        </p:blipFill>
        <p:spPr bwMode="auto">
          <a:xfrm>
            <a:off x="4640385" y="536480"/>
            <a:ext cx="3412711" cy="195776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398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B126-2ADA-A666-D0F9-A079A2CF2CE9}"/>
              </a:ext>
            </a:extLst>
          </p:cNvPr>
          <p:cNvSpPr>
            <a:spLocks noGrp="1"/>
          </p:cNvSpPr>
          <p:nvPr>
            <p:ph type="title"/>
          </p:nvPr>
        </p:nvSpPr>
        <p:spPr>
          <a:xfrm>
            <a:off x="3870119" y="557326"/>
            <a:ext cx="4807889" cy="631991"/>
          </a:xfrm>
        </p:spPr>
        <p:txBody>
          <a:bodyPr>
            <a:noAutofit/>
          </a:bodyPr>
          <a:lstStyle/>
          <a:p>
            <a:pPr algn="ctr"/>
            <a:r>
              <a:rPr lang="en-US" sz="3500" b="1" dirty="0">
                <a:solidFill>
                  <a:schemeClr val="tx1"/>
                </a:solidFill>
                <a:latin typeface="Bahnschrift" panose="020B0502040204020203" pitchFamily="34" charset="0"/>
              </a:rPr>
              <a:t>BUSINESS PROBLEM</a:t>
            </a:r>
          </a:p>
        </p:txBody>
      </p:sp>
      <p:sp>
        <p:nvSpPr>
          <p:cNvPr id="3" name="Content Placeholder 2">
            <a:extLst>
              <a:ext uri="{FF2B5EF4-FFF2-40B4-BE49-F238E27FC236}">
                <a16:creationId xmlns:a16="http://schemas.microsoft.com/office/drawing/2014/main" id="{FE8B0CEC-8BB9-4F78-0D4A-BBDC09D00C7A}"/>
              </a:ext>
            </a:extLst>
          </p:cNvPr>
          <p:cNvSpPr>
            <a:spLocks noGrp="1"/>
          </p:cNvSpPr>
          <p:nvPr>
            <p:ph idx="1"/>
          </p:nvPr>
        </p:nvSpPr>
        <p:spPr>
          <a:xfrm>
            <a:off x="1244863" y="1353243"/>
            <a:ext cx="10058400" cy="457200"/>
          </a:xfrm>
        </p:spPr>
        <p:txBody>
          <a:bodyPr>
            <a:normAutofit fontScale="92500"/>
          </a:bodyPr>
          <a:lstStyle/>
          <a:p>
            <a:r>
              <a:rPr lang="en-US" sz="2400" dirty="0">
                <a:latin typeface="Bahnschrift" panose="020B0502040204020203" pitchFamily="34" charset="0"/>
                <a:ea typeface="Cambria" panose="02040503050406030204" pitchFamily="18" charset="0"/>
              </a:rPr>
              <a:t>To predict the price of Apple stock for next 30 days on the basis of given data. </a:t>
            </a:r>
          </a:p>
        </p:txBody>
      </p:sp>
      <p:sp>
        <p:nvSpPr>
          <p:cNvPr id="4" name="Title 1">
            <a:extLst>
              <a:ext uri="{FF2B5EF4-FFF2-40B4-BE49-F238E27FC236}">
                <a16:creationId xmlns:a16="http://schemas.microsoft.com/office/drawing/2014/main" id="{C665FB30-809A-BF50-F6EB-406433887A2E}"/>
              </a:ext>
            </a:extLst>
          </p:cNvPr>
          <p:cNvSpPr txBox="1">
            <a:spLocks/>
          </p:cNvSpPr>
          <p:nvPr/>
        </p:nvSpPr>
        <p:spPr>
          <a:xfrm>
            <a:off x="3870119" y="2517530"/>
            <a:ext cx="5061439" cy="6082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3500" cap="all" dirty="0">
                <a:solidFill>
                  <a:schemeClr val="tx1"/>
                </a:solidFill>
                <a:latin typeface="Bahnschrift" panose="020B0502040204020203" pitchFamily="34" charset="0"/>
              </a:rPr>
              <a:t>BUSINESS OBJECTIVE</a:t>
            </a:r>
          </a:p>
        </p:txBody>
      </p:sp>
      <p:sp>
        <p:nvSpPr>
          <p:cNvPr id="5" name="Content Placeholder 2">
            <a:extLst>
              <a:ext uri="{FF2B5EF4-FFF2-40B4-BE49-F238E27FC236}">
                <a16:creationId xmlns:a16="http://schemas.microsoft.com/office/drawing/2014/main" id="{0490C762-00A5-E4D1-9FC3-B650597E37D8}"/>
              </a:ext>
            </a:extLst>
          </p:cNvPr>
          <p:cNvSpPr txBox="1">
            <a:spLocks/>
          </p:cNvSpPr>
          <p:nvPr/>
        </p:nvSpPr>
        <p:spPr>
          <a:xfrm>
            <a:off x="1141614" y="3453660"/>
            <a:ext cx="10058400" cy="2206198"/>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200" dirty="0">
                <a:latin typeface="Bahnschrift" panose="020B0502040204020203" pitchFamily="34" charset="0"/>
                <a:ea typeface="Cambria" panose="02040503050406030204" pitchFamily="18" charset="0"/>
              </a:rPr>
              <a:t>Predict the stock price of APPLE for next 30 days on the basis of given data.</a:t>
            </a:r>
          </a:p>
          <a:p>
            <a:r>
              <a:rPr lang="en-US" sz="2200" dirty="0">
                <a:latin typeface="Bahnschrift" panose="020B0502040204020203" pitchFamily="34" charset="0"/>
                <a:ea typeface="Cambria" panose="02040503050406030204" pitchFamily="18" charset="0"/>
              </a:rPr>
              <a:t>Build a model to predict the price for the said period by splitting the data into train and test set.</a:t>
            </a:r>
          </a:p>
          <a:p>
            <a:r>
              <a:rPr lang="en-US" sz="2200" dirty="0">
                <a:latin typeface="Bahnschrift" panose="020B0502040204020203" pitchFamily="34" charset="0"/>
                <a:ea typeface="Cambria" panose="02040503050406030204" pitchFamily="18" charset="0"/>
              </a:rPr>
              <a:t>Find trends in short term and long term.</a:t>
            </a:r>
          </a:p>
          <a:p>
            <a:r>
              <a:rPr lang="en-US" sz="2200" dirty="0">
                <a:latin typeface="Bahnschrift" panose="020B0502040204020203" pitchFamily="34" charset="0"/>
                <a:ea typeface="Cambria" panose="02040503050406030204" pitchFamily="18" charset="0"/>
              </a:rPr>
              <a:t>Impact of external factors or any events.</a:t>
            </a:r>
          </a:p>
        </p:txBody>
      </p:sp>
    </p:spTree>
    <p:extLst>
      <p:ext uri="{BB962C8B-B14F-4D97-AF65-F5344CB8AC3E}">
        <p14:creationId xmlns:p14="http://schemas.microsoft.com/office/powerpoint/2010/main" val="4203794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4033-FC69-48CF-2ECD-63618D241259}"/>
              </a:ext>
            </a:extLst>
          </p:cNvPr>
          <p:cNvSpPr>
            <a:spLocks noGrp="1"/>
          </p:cNvSpPr>
          <p:nvPr>
            <p:ph type="title"/>
          </p:nvPr>
        </p:nvSpPr>
        <p:spPr/>
        <p:txBody>
          <a:bodyPr>
            <a:normAutofit/>
          </a:bodyPr>
          <a:lstStyle/>
          <a:p>
            <a:pPr algn="ctr"/>
            <a:r>
              <a:rPr lang="en-US" sz="4000" dirty="0">
                <a:solidFill>
                  <a:schemeClr val="tx1"/>
                </a:solidFill>
                <a:latin typeface="Bahnschrift" panose="020B0502040204020203" pitchFamily="34" charset="0"/>
              </a:rPr>
              <a:t>Methodologies</a:t>
            </a:r>
          </a:p>
        </p:txBody>
      </p:sp>
      <p:sp>
        <p:nvSpPr>
          <p:cNvPr id="3" name="Content Placeholder 2">
            <a:extLst>
              <a:ext uri="{FF2B5EF4-FFF2-40B4-BE49-F238E27FC236}">
                <a16:creationId xmlns:a16="http://schemas.microsoft.com/office/drawing/2014/main" id="{F57461FF-DF08-FE9F-B498-7D5058D2CD98}"/>
              </a:ext>
            </a:extLst>
          </p:cNvPr>
          <p:cNvSpPr>
            <a:spLocks noGrp="1"/>
          </p:cNvSpPr>
          <p:nvPr>
            <p:ph idx="1"/>
          </p:nvPr>
        </p:nvSpPr>
        <p:spPr>
          <a:xfrm>
            <a:off x="1069848" y="2121408"/>
            <a:ext cx="10058400" cy="2397838"/>
          </a:xfrm>
        </p:spPr>
        <p:txBody>
          <a:bodyPr>
            <a:normAutofit/>
          </a:bodyPr>
          <a:lstStyle/>
          <a:p>
            <a:pPr algn="ctr"/>
            <a:r>
              <a:rPr lang="en-US" sz="3200" dirty="0">
                <a:latin typeface="Bahnschrift" panose="020B0502040204020203" pitchFamily="34" charset="0"/>
              </a:rPr>
              <a:t>ARIMA </a:t>
            </a:r>
          </a:p>
          <a:p>
            <a:pPr algn="ctr"/>
            <a:r>
              <a:rPr lang="en-US" sz="3200" dirty="0">
                <a:latin typeface="Bahnschrift" panose="020B0502040204020203" pitchFamily="34" charset="0"/>
              </a:rPr>
              <a:t>SARIMA </a:t>
            </a:r>
          </a:p>
          <a:p>
            <a:pPr algn="ctr"/>
            <a:r>
              <a:rPr lang="en-US" sz="3200" dirty="0">
                <a:latin typeface="Bahnschrift" panose="020B0502040204020203" pitchFamily="34" charset="0"/>
              </a:rPr>
              <a:t>HOLT – Winter Method </a:t>
            </a:r>
          </a:p>
          <a:p>
            <a:pPr algn="ctr"/>
            <a:r>
              <a:rPr lang="en-US" sz="3200" dirty="0">
                <a:latin typeface="Bahnschrift" panose="020B0502040204020203" pitchFamily="34" charset="0"/>
              </a:rPr>
              <a:t>EMA </a:t>
            </a:r>
          </a:p>
        </p:txBody>
      </p:sp>
      <p:pic>
        <p:nvPicPr>
          <p:cNvPr id="1028" name="Picture 4" descr="What are ARIMA and SARIMA Models? | by Harsh Patel | Becoming Human:  Artificial Intelligence Magazine">
            <a:extLst>
              <a:ext uri="{FF2B5EF4-FFF2-40B4-BE49-F238E27FC236}">
                <a16:creationId xmlns:a16="http://schemas.microsoft.com/office/drawing/2014/main" id="{F9408D27-E88E-8B6D-531C-432AB9BA9E9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748079" y="4817722"/>
            <a:ext cx="5626344" cy="159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096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B4A5-FBFA-3DF7-00AD-5AE7AEC0A087}"/>
              </a:ext>
            </a:extLst>
          </p:cNvPr>
          <p:cNvSpPr>
            <a:spLocks noGrp="1"/>
          </p:cNvSpPr>
          <p:nvPr>
            <p:ph type="title"/>
          </p:nvPr>
        </p:nvSpPr>
        <p:spPr>
          <a:xfrm>
            <a:off x="1069848" y="484632"/>
            <a:ext cx="10058400" cy="974891"/>
          </a:xfrm>
        </p:spPr>
        <p:txBody>
          <a:bodyPr>
            <a:normAutofit/>
          </a:bodyPr>
          <a:lstStyle/>
          <a:p>
            <a:pPr algn="ctr"/>
            <a:r>
              <a:rPr lang="en-US" sz="3500" dirty="0">
                <a:solidFill>
                  <a:schemeClr val="tx1"/>
                </a:solidFill>
                <a:latin typeface="Bahnschrift" panose="020B0502040204020203" pitchFamily="34" charset="0"/>
              </a:rPr>
              <a:t>PROJECT WORK FLOW</a:t>
            </a:r>
          </a:p>
        </p:txBody>
      </p:sp>
      <p:pic>
        <p:nvPicPr>
          <p:cNvPr id="5" name="Picture 12" descr="https://www8.lunapic.com/editor/working/157675765315558051?6648728208">
            <a:extLst>
              <a:ext uri="{FF2B5EF4-FFF2-40B4-BE49-F238E27FC236}">
                <a16:creationId xmlns:a16="http://schemas.microsoft.com/office/drawing/2014/main" id="{7FD9B24F-A716-33C6-A979-CC2783065E3E}"/>
              </a:ext>
            </a:extLst>
          </p:cNvPr>
          <p:cNvPicPr>
            <a:picLocks noGrp="1" noChangeAspect="1" noChangeArrowheads="1"/>
          </p:cNvPicPr>
          <p:nvPr>
            <p:ph idx="1"/>
          </p:nvPr>
        </p:nvPicPr>
        <p:blipFill>
          <a:blip r:embed="rId2">
            <a:duotone>
              <a:prstClr val="black"/>
              <a:schemeClr val="accent2">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4274116" y="1310736"/>
            <a:ext cx="3641686" cy="5185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629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196F-9445-F1CE-469F-D35ECE26A491}"/>
              </a:ext>
            </a:extLst>
          </p:cNvPr>
          <p:cNvSpPr>
            <a:spLocks noGrp="1"/>
          </p:cNvSpPr>
          <p:nvPr>
            <p:ph type="title"/>
          </p:nvPr>
        </p:nvSpPr>
        <p:spPr/>
        <p:txBody>
          <a:bodyPr>
            <a:normAutofit/>
          </a:bodyPr>
          <a:lstStyle/>
          <a:p>
            <a:pPr algn="ctr"/>
            <a:r>
              <a:rPr lang="en-US" sz="3500" dirty="0">
                <a:solidFill>
                  <a:schemeClr val="tx1"/>
                </a:solidFill>
                <a:latin typeface="Bahnschrift" panose="020B0502040204020203" pitchFamily="34" charset="0"/>
              </a:rPr>
              <a:t>DATA SET</a:t>
            </a:r>
          </a:p>
        </p:txBody>
      </p:sp>
      <p:sp>
        <p:nvSpPr>
          <p:cNvPr id="3" name="Content Placeholder 2">
            <a:extLst>
              <a:ext uri="{FF2B5EF4-FFF2-40B4-BE49-F238E27FC236}">
                <a16:creationId xmlns:a16="http://schemas.microsoft.com/office/drawing/2014/main" id="{ACF9CCE1-52A4-7685-E33A-7BD85D2B9D2B}"/>
              </a:ext>
            </a:extLst>
          </p:cNvPr>
          <p:cNvSpPr>
            <a:spLocks noGrp="1"/>
          </p:cNvSpPr>
          <p:nvPr>
            <p:ph sz="half" idx="1"/>
          </p:nvPr>
        </p:nvSpPr>
        <p:spPr>
          <a:xfrm>
            <a:off x="355530" y="2310938"/>
            <a:ext cx="6369467" cy="3549535"/>
          </a:xfrm>
        </p:spPr>
        <p:txBody>
          <a:bodyPr>
            <a:noAutofit/>
          </a:bodyPr>
          <a:lstStyle/>
          <a:p>
            <a:pPr marL="342900" indent="-342900" algn="just">
              <a:buClrTx/>
              <a:buFont typeface="+mj-lt"/>
              <a:buAutoNum type="arabicPeriod"/>
            </a:pPr>
            <a:r>
              <a:rPr lang="en-US" sz="1400" dirty="0">
                <a:latin typeface="Bahnschrift" panose="020B0502040204020203" pitchFamily="34" charset="0"/>
                <a:ea typeface="Cambria" panose="02040503050406030204" pitchFamily="18" charset="0"/>
              </a:rPr>
              <a:t>The data used in this project consists of the historical stock prices of AAPL obtained via Yahoo Finance. </a:t>
            </a:r>
          </a:p>
          <a:p>
            <a:pPr marL="342900" indent="-342900" algn="just">
              <a:buClrTx/>
              <a:buFont typeface="+mj-lt"/>
              <a:buAutoNum type="arabicPeriod"/>
            </a:pPr>
            <a:r>
              <a:rPr lang="en-US" sz="1400" dirty="0">
                <a:latin typeface="Bahnschrift" panose="020B0502040204020203" pitchFamily="34" charset="0"/>
                <a:ea typeface="Cambria" panose="02040503050406030204" pitchFamily="18" charset="0"/>
              </a:rPr>
              <a:t>Data set contains the following variables; Date (January 2012 - December 2019), Open, High, Low, Close, Adjusted Close and Volume.</a:t>
            </a:r>
          </a:p>
          <a:p>
            <a:pPr marL="342900" indent="-342900" algn="just">
              <a:lnSpc>
                <a:spcPct val="100000"/>
              </a:lnSpc>
              <a:buClrTx/>
              <a:buFont typeface="+mj-lt"/>
              <a:buAutoNum type="arabicPeriod"/>
            </a:pPr>
            <a:r>
              <a:rPr lang="en-US" sz="1400" dirty="0">
                <a:latin typeface="Bahnschrift" panose="020B0502040204020203" pitchFamily="34" charset="0"/>
                <a:ea typeface="Cambria" panose="02040503050406030204" pitchFamily="18" charset="0"/>
              </a:rPr>
              <a:t>Open   : The opening price of that day.</a:t>
            </a:r>
          </a:p>
          <a:p>
            <a:pPr marL="342900" indent="-342900" algn="just">
              <a:lnSpc>
                <a:spcPct val="100000"/>
              </a:lnSpc>
              <a:buClrTx/>
              <a:buFont typeface="+mj-lt"/>
              <a:buAutoNum type="arabicPeriod"/>
            </a:pPr>
            <a:r>
              <a:rPr lang="en-US" sz="1400" dirty="0">
                <a:latin typeface="Bahnschrift" panose="020B0502040204020203" pitchFamily="34" charset="0"/>
                <a:ea typeface="Cambria" panose="02040503050406030204" pitchFamily="18" charset="0"/>
              </a:rPr>
              <a:t>High     : The highest price that Apple stocks were negotiated that day.</a:t>
            </a:r>
          </a:p>
          <a:p>
            <a:pPr marL="342900" indent="-342900" algn="just">
              <a:lnSpc>
                <a:spcPct val="100000"/>
              </a:lnSpc>
              <a:buClrTx/>
              <a:buFont typeface="+mj-lt"/>
              <a:buAutoNum type="arabicPeriod"/>
            </a:pPr>
            <a:r>
              <a:rPr lang="en-US" sz="1400" dirty="0">
                <a:latin typeface="Bahnschrift" panose="020B0502040204020203" pitchFamily="34" charset="0"/>
                <a:ea typeface="Cambria" panose="02040503050406030204" pitchFamily="18" charset="0"/>
              </a:rPr>
              <a:t>Low     : The lowest price that Apple stocks were negotiated that day.</a:t>
            </a:r>
          </a:p>
          <a:p>
            <a:pPr marL="342900" indent="-342900" algn="just">
              <a:lnSpc>
                <a:spcPct val="100000"/>
              </a:lnSpc>
              <a:buClrTx/>
              <a:buFont typeface="+mj-lt"/>
              <a:buAutoNum type="arabicPeriod"/>
            </a:pPr>
            <a:r>
              <a:rPr lang="en-US" sz="1400" dirty="0">
                <a:latin typeface="Bahnschrift" panose="020B0502040204020203" pitchFamily="34" charset="0"/>
                <a:ea typeface="Cambria" panose="02040503050406030204" pitchFamily="18" charset="0"/>
              </a:rPr>
              <a:t>Close    : The last price negotiated for Apple stocks that day.</a:t>
            </a:r>
          </a:p>
          <a:p>
            <a:pPr marL="342900" indent="-342900" algn="just">
              <a:lnSpc>
                <a:spcPct val="100000"/>
              </a:lnSpc>
              <a:buClrTx/>
              <a:buFont typeface="+mj-lt"/>
              <a:buAutoNum type="arabicPeriod"/>
            </a:pPr>
            <a:r>
              <a:rPr lang="en-US" sz="1400" dirty="0">
                <a:latin typeface="Bahnschrift" panose="020B0502040204020203" pitchFamily="34" charset="0"/>
                <a:ea typeface="Cambria" panose="02040503050406030204" pitchFamily="18" charset="0"/>
              </a:rPr>
              <a:t>Adj Close: The Adjusted Closing Price for Apple stocks that day.</a:t>
            </a:r>
          </a:p>
          <a:p>
            <a:pPr marL="342900" indent="-342900" algn="just">
              <a:lnSpc>
                <a:spcPct val="100000"/>
              </a:lnSpc>
              <a:buClrTx/>
              <a:buFont typeface="+mj-lt"/>
              <a:buAutoNum type="arabicPeriod"/>
            </a:pPr>
            <a:r>
              <a:rPr lang="en-US" sz="1400" dirty="0">
                <a:latin typeface="Bahnschrift" panose="020B0502040204020203" pitchFamily="34" charset="0"/>
                <a:ea typeface="Cambria" panose="02040503050406030204" pitchFamily="18" charset="0"/>
              </a:rPr>
              <a:t>Volume: Total financial volume of all negotiations that were made in that specific day.</a:t>
            </a:r>
            <a:endParaRPr lang="en-US" sz="1400" dirty="0">
              <a:latin typeface="Bahnschrift" panose="020B0502040204020203" pitchFamily="34" charset="0"/>
            </a:endParaRPr>
          </a:p>
        </p:txBody>
      </p:sp>
      <p:pic>
        <p:nvPicPr>
          <p:cNvPr id="6" name="Content Placeholder 5">
            <a:extLst>
              <a:ext uri="{FF2B5EF4-FFF2-40B4-BE49-F238E27FC236}">
                <a16:creationId xmlns:a16="http://schemas.microsoft.com/office/drawing/2014/main" id="{DFED43E1-70B3-BC8E-4F74-678ADBFCC6CA}"/>
              </a:ext>
            </a:extLst>
          </p:cNvPr>
          <p:cNvPicPr>
            <a:picLocks noGrp="1" noChangeAspect="1"/>
          </p:cNvPicPr>
          <p:nvPr>
            <p:ph sz="half" idx="2"/>
          </p:nvPr>
        </p:nvPicPr>
        <p:blipFill>
          <a:blip r:embed="rId2"/>
          <a:stretch>
            <a:fillRect/>
          </a:stretch>
        </p:blipFill>
        <p:spPr>
          <a:xfrm>
            <a:off x="6946179" y="2252749"/>
            <a:ext cx="4754562" cy="3323111"/>
          </a:xfrm>
        </p:spPr>
      </p:pic>
    </p:spTree>
    <p:extLst>
      <p:ext uri="{BB962C8B-B14F-4D97-AF65-F5344CB8AC3E}">
        <p14:creationId xmlns:p14="http://schemas.microsoft.com/office/powerpoint/2010/main" val="1481718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12F6-9310-EB71-65A0-FC2812597B74}"/>
              </a:ext>
            </a:extLst>
          </p:cNvPr>
          <p:cNvSpPr>
            <a:spLocks noGrp="1"/>
          </p:cNvSpPr>
          <p:nvPr>
            <p:ph type="title"/>
          </p:nvPr>
        </p:nvSpPr>
        <p:spPr>
          <a:xfrm>
            <a:off x="2548571" y="468814"/>
            <a:ext cx="7712481" cy="1166555"/>
          </a:xfrm>
        </p:spPr>
        <p:txBody>
          <a:bodyPr>
            <a:normAutofit/>
          </a:bodyPr>
          <a:lstStyle/>
          <a:p>
            <a:pPr algn="ctr"/>
            <a:r>
              <a:rPr lang="en-US" sz="3500" dirty="0">
                <a:solidFill>
                  <a:schemeClr val="tx1"/>
                </a:solidFill>
                <a:latin typeface="Bahnschrift" panose="020B0502040204020203" pitchFamily="34" charset="0"/>
              </a:rPr>
              <a:t>Data Preprocessing</a:t>
            </a:r>
          </a:p>
        </p:txBody>
      </p:sp>
      <p:sp>
        <p:nvSpPr>
          <p:cNvPr id="5" name="Content Placeholder 4">
            <a:extLst>
              <a:ext uri="{FF2B5EF4-FFF2-40B4-BE49-F238E27FC236}">
                <a16:creationId xmlns:a16="http://schemas.microsoft.com/office/drawing/2014/main" id="{5F8A1800-A85E-B1EC-B64C-2D21BE2BB86A}"/>
              </a:ext>
            </a:extLst>
          </p:cNvPr>
          <p:cNvSpPr>
            <a:spLocks noGrp="1"/>
          </p:cNvSpPr>
          <p:nvPr>
            <p:ph idx="1"/>
          </p:nvPr>
        </p:nvSpPr>
        <p:spPr>
          <a:xfrm>
            <a:off x="1202919" y="2011680"/>
            <a:ext cx="9784080" cy="2525151"/>
          </a:xfrm>
        </p:spPr>
        <p:txBody>
          <a:bodyPr>
            <a:normAutofit/>
          </a:bodyPr>
          <a:lstStyle/>
          <a:p>
            <a:r>
              <a:rPr lang="en-US" sz="2400" dirty="0">
                <a:latin typeface="Bahnschrift" panose="020B0502040204020203" pitchFamily="34" charset="0"/>
              </a:rPr>
              <a:t> </a:t>
            </a:r>
            <a:r>
              <a:rPr lang="en-US" sz="2000" dirty="0">
                <a:latin typeface="Bahnschrift" panose="020B0502040204020203" pitchFamily="34" charset="0"/>
                <a:ea typeface="Cambria" panose="02040503050406030204" pitchFamily="18" charset="0"/>
              </a:rPr>
              <a:t>Data has 7 columns - ‘Date', 'Open', 'High', 'Low', 'Close', 'Adj Close', 'Volume’</a:t>
            </a:r>
          </a:p>
          <a:p>
            <a:r>
              <a:rPr lang="en-US" sz="2000" dirty="0">
                <a:latin typeface="Bahnschrift" panose="020B0502040204020203" pitchFamily="34" charset="0"/>
                <a:ea typeface="Cambria" panose="02040503050406030204" pitchFamily="18" charset="0"/>
              </a:rPr>
              <a:t>It has float and integer values and is in Object type.</a:t>
            </a:r>
          </a:p>
          <a:p>
            <a:r>
              <a:rPr lang="en-US" sz="2000" dirty="0">
                <a:latin typeface="Bahnschrift" panose="020B0502040204020203" pitchFamily="34" charset="0"/>
                <a:ea typeface="Cambria" panose="02040503050406030204" pitchFamily="18" charset="0"/>
              </a:rPr>
              <a:t>There are no null values in the data. </a:t>
            </a:r>
          </a:p>
          <a:p>
            <a:r>
              <a:rPr lang="en-US" sz="2000" dirty="0">
                <a:latin typeface="Bahnschrift" panose="020B0502040204020203" pitchFamily="34" charset="0"/>
                <a:ea typeface="Cambria" panose="02040503050406030204" pitchFamily="18" charset="0"/>
              </a:rPr>
              <a:t>There are no duplicates in the data. </a:t>
            </a:r>
          </a:p>
          <a:p>
            <a:r>
              <a:rPr lang="en-US" sz="2000" dirty="0">
                <a:latin typeface="Bahnschrift" panose="020B0502040204020203" pitchFamily="34" charset="0"/>
                <a:ea typeface="Cambria" panose="02040503050406030204" pitchFamily="18" charset="0"/>
              </a:rPr>
              <a:t>Data is correlated. </a:t>
            </a:r>
          </a:p>
          <a:p>
            <a:pPr marL="0" indent="0">
              <a:buNone/>
            </a:pPr>
            <a:endParaRPr lang="en-US" sz="2400" dirty="0">
              <a:latin typeface="Bahnschrift" panose="020B0502040204020203" pitchFamily="34" charset="0"/>
            </a:endParaRPr>
          </a:p>
          <a:p>
            <a:endParaRPr lang="en-US" sz="2400" dirty="0">
              <a:latin typeface="Bahnschrift" panose="020B0502040204020203" pitchFamily="34" charset="0"/>
            </a:endParaRPr>
          </a:p>
        </p:txBody>
      </p:sp>
      <p:pic>
        <p:nvPicPr>
          <p:cNvPr id="6150" name="Picture 6" descr="Five stages of the AI model building process">
            <a:extLst>
              <a:ext uri="{FF2B5EF4-FFF2-40B4-BE49-F238E27FC236}">
                <a16:creationId xmlns:a16="http://schemas.microsoft.com/office/drawing/2014/main" id="{993B6474-D365-B0A7-781E-B9241A9CD481}"/>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20000" contrast="-40000"/>
                    </a14:imgEffect>
                  </a14:imgLayer>
                </a14:imgProps>
              </a:ext>
              <a:ext uri="{28A0092B-C50C-407E-A947-70E740481C1C}">
                <a14:useLocalDpi xmlns:a14="http://schemas.microsoft.com/office/drawing/2010/main" val="0"/>
              </a:ext>
            </a:extLst>
          </a:blip>
          <a:srcRect t="7338" b="13060"/>
          <a:stretch/>
        </p:blipFill>
        <p:spPr bwMode="auto">
          <a:xfrm>
            <a:off x="6094959" y="2942804"/>
            <a:ext cx="5332919" cy="295121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5430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516</TotalTime>
  <Words>1746</Words>
  <Application>Microsoft Office PowerPoint</Application>
  <PresentationFormat>Widescreen</PresentationFormat>
  <Paragraphs>290</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Bahnschrift</vt:lpstr>
      <vt:lpstr>Calibri</vt:lpstr>
      <vt:lpstr>Courier New</vt:lpstr>
      <vt:lpstr>Helvetica Neue</vt:lpstr>
      <vt:lpstr>Rockwell</vt:lpstr>
      <vt:lpstr>Rockwell Condensed</vt:lpstr>
      <vt:lpstr>Wingdings</vt:lpstr>
      <vt:lpstr>Wood Type</vt:lpstr>
      <vt:lpstr>Team 1   Aniket Patil Dipali Patil Mamta Jeswani Rutuja Deshmukh Shubham Nagpure</vt:lpstr>
      <vt:lpstr>Index</vt:lpstr>
      <vt:lpstr>Introduction</vt:lpstr>
      <vt:lpstr>PowerPoint Presentation</vt:lpstr>
      <vt:lpstr>BUSINESS PROBLEM</vt:lpstr>
      <vt:lpstr>Methodologies</vt:lpstr>
      <vt:lpstr>PROJECT WORK FLOW</vt:lpstr>
      <vt:lpstr>DATA SET</vt:lpstr>
      <vt:lpstr>Data Preprocessing</vt:lpstr>
      <vt:lpstr>EXPLORATORY DATA ANALYSIS &amp;  FEATURE ENGINEERING</vt:lpstr>
      <vt:lpstr>EDA Visualization</vt:lpstr>
      <vt:lpstr>EDA Visualization (Continued)</vt:lpstr>
      <vt:lpstr>EDA Visualization (Continued)</vt:lpstr>
      <vt:lpstr>Data Splitting</vt:lpstr>
      <vt:lpstr>Decomposition of time series </vt:lpstr>
      <vt:lpstr>Differencing</vt:lpstr>
      <vt:lpstr>ACF plots and PACF plots</vt:lpstr>
      <vt:lpstr>ARIMA</vt:lpstr>
      <vt:lpstr>ARIMA (Continued..)</vt:lpstr>
      <vt:lpstr>sARIMA</vt:lpstr>
      <vt:lpstr>sarima</vt:lpstr>
      <vt:lpstr>Holt-wINTERS Method</vt:lpstr>
      <vt:lpstr>Holt-wINTERS Method</vt:lpstr>
      <vt:lpstr>Holt-wINTERS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Mamta Jeswani</dc:creator>
  <cp:lastModifiedBy>Mamta Jeswani</cp:lastModifiedBy>
  <cp:revision>2</cp:revision>
  <dcterms:created xsi:type="dcterms:W3CDTF">2022-12-02T04:51:48Z</dcterms:created>
  <dcterms:modified xsi:type="dcterms:W3CDTF">2022-12-05T10:41:27Z</dcterms:modified>
</cp:coreProperties>
</file>