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Roboto"/>
      <p:regular r:id="rId17"/>
      <p:bold r:id="rId18"/>
      <p:italic r:id="rId19"/>
      <p:boldItalic r:id="rId20"/>
    </p:embeddedFont>
    <p:embeddedFont>
      <p:font typeface="Barlow Semi Condensed"/>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3" roundtripDataSignature="AMtx7mippbokzD5CHdKWD4NWlO4Lq1P0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BarlowSemiCondensed-boldItalic.fntdata"/><Relationship Id="rId10" Type="http://schemas.openxmlformats.org/officeDocument/2006/relationships/slide" Target="slides/slide5.xml"/><Relationship Id="rId21" Type="http://schemas.openxmlformats.org/officeDocument/2006/relationships/font" Target="fonts/BarlowSemiCondensed-bold.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7F57"/>
        </a:solidFill>
      </p:bgPr>
    </p:bg>
    <p:spTree>
      <p:nvGrpSpPr>
        <p:cNvPr id="83" name="Shape 83"/>
        <p:cNvGrpSpPr/>
        <p:nvPr/>
      </p:nvGrpSpPr>
      <p:grpSpPr>
        <a:xfrm>
          <a:off x="0" y="0"/>
          <a:ext cx="0" cy="0"/>
          <a:chOff x="0" y="0"/>
          <a:chExt cx="0" cy="0"/>
        </a:xfrm>
      </p:grpSpPr>
      <p:sp>
        <p:nvSpPr>
          <p:cNvPr id="84" name="Google Shape;84;p1"/>
          <p:cNvSpPr/>
          <p:nvPr/>
        </p:nvSpPr>
        <p:spPr>
          <a:xfrm rot="-2344676">
            <a:off x="2043141" y="2897646"/>
            <a:ext cx="21249208" cy="10759530"/>
          </a:xfrm>
          <a:custGeom>
            <a:rect b="b" l="l" r="r" t="t"/>
            <a:pathLst>
              <a:path extrusionOk="0" h="3154435" w="6229756">
                <a:moveTo>
                  <a:pt x="0" y="0"/>
                </a:moveTo>
                <a:lnTo>
                  <a:pt x="6229756" y="0"/>
                </a:lnTo>
                <a:lnTo>
                  <a:pt x="6229756" y="3154435"/>
                </a:lnTo>
                <a:lnTo>
                  <a:pt x="0" y="3154435"/>
                </a:lnTo>
                <a:close/>
              </a:path>
            </a:pathLst>
          </a:custGeom>
          <a:solidFill>
            <a:srgbClr val="9EA7A9"/>
          </a:solidFill>
          <a:ln>
            <a:noFill/>
          </a:ln>
        </p:spPr>
      </p:sp>
      <p:sp>
        <p:nvSpPr>
          <p:cNvPr id="85" name="Google Shape;85;p1"/>
          <p:cNvSpPr txBox="1"/>
          <p:nvPr/>
        </p:nvSpPr>
        <p:spPr>
          <a:xfrm>
            <a:off x="793298" y="767992"/>
            <a:ext cx="7545919" cy="4128927"/>
          </a:xfrm>
          <a:prstGeom prst="rect">
            <a:avLst/>
          </a:prstGeom>
          <a:noFill/>
          <a:ln>
            <a:noFill/>
          </a:ln>
        </p:spPr>
        <p:txBody>
          <a:bodyPr anchorCtr="0" anchor="t" bIns="0" lIns="0" spcFirstLastPara="1" rIns="0" wrap="square" tIns="0">
            <a:spAutoFit/>
          </a:bodyPr>
          <a:lstStyle/>
          <a:p>
            <a:pPr indent="0" lvl="0" marL="0" marR="0" rtl="0" algn="l">
              <a:lnSpc>
                <a:spcPct val="95995"/>
              </a:lnSpc>
              <a:spcBef>
                <a:spcPts val="0"/>
              </a:spcBef>
              <a:spcAft>
                <a:spcPts val="0"/>
              </a:spcAft>
              <a:buNone/>
            </a:pPr>
            <a:r>
              <a:rPr b="0" i="0" lang="en-US" sz="11138" u="none" cap="none" strike="noStrike">
                <a:solidFill>
                  <a:srgbClr val="272727"/>
                </a:solidFill>
                <a:latin typeface="Roboto"/>
                <a:ea typeface="Roboto"/>
                <a:cs typeface="Roboto"/>
                <a:sym typeface="Roboto"/>
              </a:rPr>
              <a:t>DYNAMIC </a:t>
            </a:r>
            <a:endParaRPr/>
          </a:p>
          <a:p>
            <a:pPr indent="0" lvl="0" marL="0" marR="0" rtl="0" algn="l">
              <a:lnSpc>
                <a:spcPct val="95995"/>
              </a:lnSpc>
              <a:spcBef>
                <a:spcPts val="0"/>
              </a:spcBef>
              <a:spcAft>
                <a:spcPts val="0"/>
              </a:spcAft>
              <a:buNone/>
            </a:pPr>
            <a:r>
              <a:rPr b="0" i="0" lang="en-US" sz="11138" u="none" cap="none" strike="noStrike">
                <a:solidFill>
                  <a:srgbClr val="272727"/>
                </a:solidFill>
                <a:latin typeface="Roboto"/>
                <a:ea typeface="Roboto"/>
                <a:cs typeface="Roboto"/>
                <a:sym typeface="Roboto"/>
              </a:rPr>
              <a:t>LINK </a:t>
            </a:r>
            <a:endParaRPr/>
          </a:p>
          <a:p>
            <a:pPr indent="0" lvl="0" marL="0" marR="0" rtl="0" algn="l">
              <a:lnSpc>
                <a:spcPct val="95995"/>
              </a:lnSpc>
              <a:spcBef>
                <a:spcPts val="0"/>
              </a:spcBef>
              <a:spcAft>
                <a:spcPts val="0"/>
              </a:spcAft>
              <a:buNone/>
            </a:pPr>
            <a:r>
              <a:rPr b="0" i="0" lang="en-US" sz="11038" u="none" cap="none" strike="noStrike">
                <a:solidFill>
                  <a:srgbClr val="272727"/>
                </a:solidFill>
                <a:latin typeface="Roboto"/>
                <a:ea typeface="Roboto"/>
                <a:cs typeface="Roboto"/>
                <a:sym typeface="Roboto"/>
              </a:rPr>
              <a:t>LIBRARY</a:t>
            </a:r>
            <a:endParaRPr/>
          </a:p>
        </p:txBody>
      </p:sp>
      <p:pic>
        <p:nvPicPr>
          <p:cNvPr id="86" name="Google Shape;86;p1"/>
          <p:cNvPicPr preferRelativeResize="0"/>
          <p:nvPr/>
        </p:nvPicPr>
        <p:blipFill rotWithShape="1">
          <a:blip r:embed="rId3">
            <a:alphaModFix/>
          </a:blip>
          <a:srcRect b="0" l="0" r="0" t="0"/>
          <a:stretch/>
        </p:blipFill>
        <p:spPr>
          <a:xfrm>
            <a:off x="6296212" y="1100677"/>
            <a:ext cx="11244843" cy="81576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7F57"/>
        </a:solidFill>
      </p:bgPr>
    </p:bg>
    <p:spTree>
      <p:nvGrpSpPr>
        <p:cNvPr id="158" name="Shape 158"/>
        <p:cNvGrpSpPr/>
        <p:nvPr/>
      </p:nvGrpSpPr>
      <p:grpSpPr>
        <a:xfrm>
          <a:off x="0" y="0"/>
          <a:ext cx="0" cy="0"/>
          <a:chOff x="0" y="0"/>
          <a:chExt cx="0" cy="0"/>
        </a:xfrm>
      </p:grpSpPr>
      <p:sp>
        <p:nvSpPr>
          <p:cNvPr id="159" name="Google Shape;159;p10"/>
          <p:cNvSpPr/>
          <p:nvPr/>
        </p:nvSpPr>
        <p:spPr>
          <a:xfrm rot="-4129172">
            <a:off x="8326115" y="1778986"/>
            <a:ext cx="14364003" cy="8605553"/>
          </a:xfrm>
          <a:custGeom>
            <a:rect b="b" l="l" r="r" t="t"/>
            <a:pathLst>
              <a:path extrusionOk="0" h="4457615" w="7440451">
                <a:moveTo>
                  <a:pt x="0" y="0"/>
                </a:moveTo>
                <a:lnTo>
                  <a:pt x="7440451" y="0"/>
                </a:lnTo>
                <a:lnTo>
                  <a:pt x="7440451" y="4457615"/>
                </a:lnTo>
                <a:lnTo>
                  <a:pt x="0" y="4457615"/>
                </a:lnTo>
                <a:close/>
              </a:path>
            </a:pathLst>
          </a:custGeom>
          <a:solidFill>
            <a:srgbClr val="9EA7A9"/>
          </a:solidFill>
          <a:ln>
            <a:noFill/>
          </a:ln>
        </p:spPr>
      </p:sp>
      <p:sp>
        <p:nvSpPr>
          <p:cNvPr id="160" name="Google Shape;160;p10"/>
          <p:cNvSpPr txBox="1"/>
          <p:nvPr/>
        </p:nvSpPr>
        <p:spPr>
          <a:xfrm>
            <a:off x="680249" y="404951"/>
            <a:ext cx="11225400" cy="10384200"/>
          </a:xfrm>
          <a:prstGeom prst="rect">
            <a:avLst/>
          </a:prstGeom>
          <a:noFill/>
          <a:ln>
            <a:noFill/>
          </a:ln>
        </p:spPr>
        <p:txBody>
          <a:bodyPr anchorCtr="0" anchor="t" bIns="0" lIns="0" spcFirstLastPara="1" rIns="0" wrap="square" tIns="0">
            <a:spAutoFit/>
          </a:bodyPr>
          <a:lstStyle/>
          <a:p>
            <a:pPr indent="0" lvl="0" marL="0" marR="0" rtl="0" algn="l">
              <a:lnSpc>
                <a:spcPct val="113007"/>
              </a:lnSpc>
              <a:spcBef>
                <a:spcPts val="0"/>
              </a:spcBef>
              <a:spcAft>
                <a:spcPts val="0"/>
              </a:spcAft>
              <a:buNone/>
            </a:pPr>
            <a:r>
              <a:rPr b="0" i="0" lang="en-US" sz="6719" u="none" cap="none" strike="noStrike">
                <a:solidFill>
                  <a:srgbClr val="FFFFFF"/>
                </a:solidFill>
                <a:latin typeface="Roboto"/>
                <a:ea typeface="Roboto"/>
                <a:cs typeface="Roboto"/>
                <a:sym typeface="Roboto"/>
              </a:rPr>
              <a:t>Step 6: After the generation of dll file we need to load this in java by the method so called system.load() and then write java code to use this native method and finally compile the code to see the result </a:t>
            </a:r>
            <a:endParaRPr sz="1100"/>
          </a:p>
          <a:p>
            <a:pPr indent="0" lvl="0" marL="0" marR="0" rtl="0" algn="l">
              <a:lnSpc>
                <a:spcPct val="113007"/>
              </a:lnSpc>
              <a:spcBef>
                <a:spcPts val="0"/>
              </a:spcBef>
              <a:spcAft>
                <a:spcPts val="0"/>
              </a:spcAft>
              <a:buNone/>
            </a:pPr>
            <a:r>
              <a:t/>
            </a:r>
            <a:endParaRPr b="0" i="0" sz="6719" u="none" cap="none" strike="noStrike">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7F57"/>
        </a:solidFill>
      </p:bgPr>
    </p:bg>
    <p:spTree>
      <p:nvGrpSpPr>
        <p:cNvPr id="164" name="Shape 164"/>
        <p:cNvGrpSpPr/>
        <p:nvPr/>
      </p:nvGrpSpPr>
      <p:grpSpPr>
        <a:xfrm>
          <a:off x="0" y="0"/>
          <a:ext cx="0" cy="0"/>
          <a:chOff x="0" y="0"/>
          <a:chExt cx="0" cy="0"/>
        </a:xfrm>
      </p:grpSpPr>
      <p:pic>
        <p:nvPicPr>
          <p:cNvPr id="165" name="Google Shape;165;p11"/>
          <p:cNvPicPr preferRelativeResize="0"/>
          <p:nvPr/>
        </p:nvPicPr>
        <p:blipFill rotWithShape="1">
          <a:blip r:embed="rId3">
            <a:alphaModFix/>
          </a:blip>
          <a:srcRect b="0" l="0" r="0" t="0"/>
          <a:stretch/>
        </p:blipFill>
        <p:spPr>
          <a:xfrm>
            <a:off x="4437779" y="300811"/>
            <a:ext cx="9003944" cy="96853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A7A9"/>
        </a:solidFill>
      </p:bgPr>
    </p:bg>
    <p:spTree>
      <p:nvGrpSpPr>
        <p:cNvPr id="90" name="Shape 90"/>
        <p:cNvGrpSpPr/>
        <p:nvPr/>
      </p:nvGrpSpPr>
      <p:grpSpPr>
        <a:xfrm>
          <a:off x="0" y="0"/>
          <a:ext cx="0" cy="0"/>
          <a:chOff x="0" y="0"/>
          <a:chExt cx="0" cy="0"/>
        </a:xfrm>
      </p:grpSpPr>
      <p:sp>
        <p:nvSpPr>
          <p:cNvPr id="91" name="Google Shape;91;p2"/>
          <p:cNvSpPr/>
          <p:nvPr/>
        </p:nvSpPr>
        <p:spPr>
          <a:xfrm rot="-4129172">
            <a:off x="-5353043" y="-746049"/>
            <a:ext cx="14364003" cy="10124191"/>
          </a:xfrm>
          <a:custGeom>
            <a:rect b="b" l="l" r="r" t="t"/>
            <a:pathLst>
              <a:path extrusionOk="0" h="5244259" w="7440451">
                <a:moveTo>
                  <a:pt x="0" y="0"/>
                </a:moveTo>
                <a:lnTo>
                  <a:pt x="7440451" y="0"/>
                </a:lnTo>
                <a:lnTo>
                  <a:pt x="7440451" y="5244259"/>
                </a:lnTo>
                <a:lnTo>
                  <a:pt x="0" y="5244259"/>
                </a:lnTo>
                <a:close/>
              </a:path>
            </a:pathLst>
          </a:custGeom>
          <a:solidFill>
            <a:srgbClr val="947F57"/>
          </a:solidFill>
          <a:ln>
            <a:noFill/>
          </a:ln>
        </p:spPr>
      </p:sp>
      <p:pic>
        <p:nvPicPr>
          <p:cNvPr id="92" name="Google Shape;92;p2"/>
          <p:cNvPicPr preferRelativeResize="0"/>
          <p:nvPr/>
        </p:nvPicPr>
        <p:blipFill rotWithShape="1">
          <a:blip r:embed="rId3">
            <a:alphaModFix/>
          </a:blip>
          <a:srcRect b="0" l="0" r="0" t="0"/>
          <a:stretch/>
        </p:blipFill>
        <p:spPr>
          <a:xfrm>
            <a:off x="13209822" y="7646348"/>
            <a:ext cx="5078178" cy="2640652"/>
          </a:xfrm>
          <a:prstGeom prst="rect">
            <a:avLst/>
          </a:prstGeom>
          <a:noFill/>
          <a:ln>
            <a:noFill/>
          </a:ln>
        </p:spPr>
      </p:pic>
      <p:sp>
        <p:nvSpPr>
          <p:cNvPr id="93" name="Google Shape;93;p2"/>
          <p:cNvSpPr txBox="1"/>
          <p:nvPr/>
        </p:nvSpPr>
        <p:spPr>
          <a:xfrm>
            <a:off x="8273014" y="3092802"/>
            <a:ext cx="9480629" cy="4311651"/>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499" u="none" cap="none" strike="noStrike">
                <a:solidFill>
                  <a:srgbClr val="FFFFFF"/>
                </a:solidFill>
                <a:latin typeface="Roboto"/>
                <a:ea typeface="Roboto"/>
                <a:cs typeface="Roboto"/>
                <a:sym typeface="Roboto"/>
              </a:rPr>
              <a:t>A dynamic link library (DLL) is a collection of small programs that larger programs can load when needed to complete specific tasks. The small program, called a DLL file, contains instructions that help the larger program handle what may not be a core function of the original program.</a:t>
            </a:r>
            <a:endParaRPr/>
          </a:p>
        </p:txBody>
      </p:sp>
      <p:sp>
        <p:nvSpPr>
          <p:cNvPr id="94" name="Google Shape;94;p2"/>
          <p:cNvSpPr txBox="1"/>
          <p:nvPr/>
        </p:nvSpPr>
        <p:spPr>
          <a:xfrm>
            <a:off x="769045" y="2134018"/>
            <a:ext cx="5583133" cy="601896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14899" u="none" cap="none" strike="noStrike">
                <a:solidFill>
                  <a:srgbClr val="FFFFFF"/>
                </a:solidFill>
                <a:latin typeface="Arial"/>
                <a:ea typeface="Arial"/>
                <a:cs typeface="Arial"/>
                <a:sym typeface="Arial"/>
              </a:rPr>
              <a:t>What is DLL?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7F57"/>
        </a:solidFill>
      </p:bgPr>
    </p:bg>
    <p:spTree>
      <p:nvGrpSpPr>
        <p:cNvPr id="98" name="Shape 98"/>
        <p:cNvGrpSpPr/>
        <p:nvPr/>
      </p:nvGrpSpPr>
      <p:grpSpPr>
        <a:xfrm>
          <a:off x="0" y="0"/>
          <a:ext cx="0" cy="0"/>
          <a:chOff x="0" y="0"/>
          <a:chExt cx="0" cy="0"/>
        </a:xfrm>
      </p:grpSpPr>
      <p:sp>
        <p:nvSpPr>
          <p:cNvPr id="99" name="Google Shape;99;p3"/>
          <p:cNvSpPr/>
          <p:nvPr/>
        </p:nvSpPr>
        <p:spPr>
          <a:xfrm>
            <a:off x="-478631" y="-347378"/>
            <a:ext cx="19514220" cy="4396461"/>
          </a:xfrm>
          <a:custGeom>
            <a:rect b="b" l="l" r="r" t="t"/>
            <a:pathLst>
              <a:path extrusionOk="0" h="1288936" w="5721099">
                <a:moveTo>
                  <a:pt x="0" y="0"/>
                </a:moveTo>
                <a:lnTo>
                  <a:pt x="5721099" y="0"/>
                </a:lnTo>
                <a:lnTo>
                  <a:pt x="5721099" y="1288936"/>
                </a:lnTo>
                <a:lnTo>
                  <a:pt x="0" y="1288936"/>
                </a:lnTo>
                <a:close/>
              </a:path>
            </a:pathLst>
          </a:custGeom>
          <a:solidFill>
            <a:srgbClr val="9EA7A9"/>
          </a:solidFill>
          <a:ln>
            <a:noFill/>
          </a:ln>
        </p:spPr>
      </p:sp>
      <p:sp>
        <p:nvSpPr>
          <p:cNvPr id="100" name="Google Shape;100;p3"/>
          <p:cNvSpPr txBox="1"/>
          <p:nvPr/>
        </p:nvSpPr>
        <p:spPr>
          <a:xfrm>
            <a:off x="7765520" y="1657252"/>
            <a:ext cx="10315509" cy="10765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18" u="none" cap="none" strike="noStrike">
                <a:solidFill>
                  <a:srgbClr val="FFFFFF"/>
                </a:solidFill>
                <a:latin typeface="Arial"/>
                <a:ea typeface="Arial"/>
                <a:cs typeface="Arial"/>
                <a:sym typeface="Arial"/>
              </a:rPr>
              <a:t>What is our Objective?</a:t>
            </a:r>
            <a:endParaRPr/>
          </a:p>
        </p:txBody>
      </p:sp>
      <p:pic>
        <p:nvPicPr>
          <p:cNvPr id="101" name="Google Shape;101;p3"/>
          <p:cNvPicPr preferRelativeResize="0"/>
          <p:nvPr/>
        </p:nvPicPr>
        <p:blipFill rotWithShape="1">
          <a:blip r:embed="rId3">
            <a:alphaModFix/>
          </a:blip>
          <a:srcRect b="0" l="0" r="0" t="0"/>
          <a:stretch/>
        </p:blipFill>
        <p:spPr>
          <a:xfrm>
            <a:off x="1066572" y="882483"/>
            <a:ext cx="6698948" cy="3702691"/>
          </a:xfrm>
          <a:prstGeom prst="rect">
            <a:avLst/>
          </a:prstGeom>
          <a:noFill/>
          <a:ln>
            <a:noFill/>
          </a:ln>
        </p:spPr>
      </p:pic>
      <p:grpSp>
        <p:nvGrpSpPr>
          <p:cNvPr id="102" name="Google Shape;102;p3"/>
          <p:cNvGrpSpPr/>
          <p:nvPr/>
        </p:nvGrpSpPr>
        <p:grpSpPr>
          <a:xfrm>
            <a:off x="2182279" y="5682778"/>
            <a:ext cx="15077021" cy="3096335"/>
            <a:chOff x="0" y="0"/>
            <a:chExt cx="20102695" cy="4128446"/>
          </a:xfrm>
        </p:grpSpPr>
        <p:sp>
          <p:nvSpPr>
            <p:cNvPr id="103" name="Google Shape;103;p3"/>
            <p:cNvSpPr/>
            <p:nvPr/>
          </p:nvSpPr>
          <p:spPr>
            <a:xfrm>
              <a:off x="145871" y="0"/>
              <a:ext cx="2667907" cy="2667907"/>
            </a:xfrm>
            <a:custGeom>
              <a:rect b="b" l="l" r="r" t="t"/>
              <a:pathLst>
                <a:path extrusionOk="0"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8181096" y="0"/>
              <a:ext cx="2667907" cy="2667907"/>
            </a:xfrm>
            <a:custGeom>
              <a:rect b="b" l="l" r="r" t="t"/>
              <a:pathLst>
                <a:path extrusionOk="0"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6300351" y="0"/>
              <a:ext cx="2667907" cy="2667907"/>
            </a:xfrm>
            <a:custGeom>
              <a:rect b="b" l="l" r="r" t="t"/>
              <a:pathLst>
                <a:path extrusionOk="0"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txBox="1"/>
            <p:nvPr/>
          </p:nvSpPr>
          <p:spPr>
            <a:xfrm>
              <a:off x="360296" y="11486"/>
              <a:ext cx="2239057" cy="2226388"/>
            </a:xfrm>
            <a:prstGeom prst="rect">
              <a:avLst/>
            </a:prstGeom>
            <a:noFill/>
            <a:ln>
              <a:noFill/>
            </a:ln>
          </p:spPr>
          <p:txBody>
            <a:bodyPr anchorCtr="0" anchor="t" bIns="0" lIns="0" spcFirstLastPara="1" rIns="0" wrap="square" tIns="0">
              <a:spAutoFit/>
            </a:bodyPr>
            <a:lstStyle/>
            <a:p>
              <a:pPr indent="0" lvl="0" marL="0" marR="0" rtl="0" algn="ctr">
                <a:lnSpc>
                  <a:spcPct val="140001"/>
                </a:lnSpc>
                <a:spcBef>
                  <a:spcPts val="0"/>
                </a:spcBef>
                <a:spcAft>
                  <a:spcPts val="0"/>
                </a:spcAft>
                <a:buNone/>
              </a:pPr>
              <a:r>
                <a:rPr b="1" i="0" lang="en-US" sz="10212" u="none" cap="none" strike="noStrike">
                  <a:solidFill>
                    <a:srgbClr val="FFFFFF"/>
                  </a:solidFill>
                  <a:latin typeface="Barlow Semi Condensed"/>
                  <a:ea typeface="Barlow Semi Condensed"/>
                  <a:cs typeface="Barlow Semi Condensed"/>
                  <a:sym typeface="Barlow Semi Condensed"/>
                </a:rPr>
                <a:t>C</a:t>
              </a:r>
              <a:endParaRPr/>
            </a:p>
          </p:txBody>
        </p:sp>
        <p:sp>
          <p:nvSpPr>
            <p:cNvPr id="107" name="Google Shape;107;p3"/>
            <p:cNvSpPr txBox="1"/>
            <p:nvPr/>
          </p:nvSpPr>
          <p:spPr>
            <a:xfrm rot="59999">
              <a:off x="8324456" y="618898"/>
              <a:ext cx="2381187" cy="1229692"/>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i="0" lang="en-US" sz="5642" u="none" cap="none" strike="noStrike">
                  <a:solidFill>
                    <a:srgbClr val="FFFFFF"/>
                  </a:solidFill>
                  <a:latin typeface="Barlow Semi Condensed"/>
                  <a:ea typeface="Barlow Semi Condensed"/>
                  <a:cs typeface="Barlow Semi Condensed"/>
                  <a:sym typeface="Barlow Semi Condensed"/>
                </a:rPr>
                <a:t>.DLL</a:t>
              </a:r>
              <a:endParaRPr/>
            </a:p>
          </p:txBody>
        </p:sp>
        <p:sp>
          <p:nvSpPr>
            <p:cNvPr id="108" name="Google Shape;108;p3"/>
            <p:cNvSpPr txBox="1"/>
            <p:nvPr/>
          </p:nvSpPr>
          <p:spPr>
            <a:xfrm>
              <a:off x="16300351" y="486793"/>
              <a:ext cx="2667907" cy="1351972"/>
            </a:xfrm>
            <a:prstGeom prst="rect">
              <a:avLst/>
            </a:prstGeom>
            <a:noFill/>
            <a:ln>
              <a:noFill/>
            </a:ln>
          </p:spPr>
          <p:txBody>
            <a:bodyPr anchorCtr="0" anchor="t" bIns="0" lIns="0" spcFirstLastPara="1" rIns="0" wrap="square" tIns="0">
              <a:spAutoFit/>
            </a:bodyPr>
            <a:lstStyle/>
            <a:p>
              <a:pPr indent="0" lvl="0" marL="0" marR="0" rtl="0" algn="ctr">
                <a:lnSpc>
                  <a:spcPct val="139996"/>
                </a:lnSpc>
                <a:spcBef>
                  <a:spcPts val="0"/>
                </a:spcBef>
                <a:spcAft>
                  <a:spcPts val="0"/>
                </a:spcAft>
                <a:buNone/>
              </a:pPr>
              <a:r>
                <a:rPr b="1" i="0" lang="en-US" sz="6208" u="none" cap="none" strike="noStrike">
                  <a:solidFill>
                    <a:srgbClr val="FFFFFF"/>
                  </a:solidFill>
                  <a:latin typeface="Barlow Semi Condensed"/>
                  <a:ea typeface="Barlow Semi Condensed"/>
                  <a:cs typeface="Barlow Semi Condensed"/>
                  <a:sym typeface="Barlow Semi Condensed"/>
                </a:rPr>
                <a:t>Java</a:t>
              </a:r>
              <a:endParaRPr/>
            </a:p>
          </p:txBody>
        </p:sp>
        <p:sp>
          <p:nvSpPr>
            <p:cNvPr id="109" name="Google Shape;109;p3"/>
            <p:cNvSpPr txBox="1"/>
            <p:nvPr/>
          </p:nvSpPr>
          <p:spPr>
            <a:xfrm>
              <a:off x="0" y="3122567"/>
              <a:ext cx="2959648" cy="1004473"/>
            </a:xfrm>
            <a:prstGeom prst="rect">
              <a:avLst/>
            </a:prstGeom>
            <a:noFill/>
            <a:ln>
              <a:noFill/>
            </a:ln>
          </p:spPr>
          <p:txBody>
            <a:bodyPr anchorCtr="0" anchor="t" bIns="0" lIns="0" spcFirstLastPara="1" rIns="0" wrap="square" tIns="0">
              <a:spAutoFit/>
            </a:bodyPr>
            <a:lstStyle/>
            <a:p>
              <a:pPr indent="0" lvl="0" marL="0" marR="0" rtl="0" algn="ctr">
                <a:lnSpc>
                  <a:spcPct val="125015"/>
                </a:lnSpc>
                <a:spcBef>
                  <a:spcPts val="0"/>
                </a:spcBef>
                <a:spcAft>
                  <a:spcPts val="0"/>
                </a:spcAft>
                <a:buNone/>
              </a:pPr>
              <a:r>
                <a:rPr b="0" i="0" lang="en-US" sz="4805" u="none" cap="none" strike="noStrike">
                  <a:solidFill>
                    <a:srgbClr val="FFFFFF"/>
                  </a:solidFill>
                  <a:latin typeface="Roboto"/>
                  <a:ea typeface="Roboto"/>
                  <a:cs typeface="Roboto"/>
                  <a:sym typeface="Roboto"/>
                </a:rPr>
                <a:t>C File</a:t>
              </a:r>
              <a:endParaRPr/>
            </a:p>
          </p:txBody>
        </p:sp>
        <p:sp>
          <p:nvSpPr>
            <p:cNvPr id="110" name="Google Shape;110;p3"/>
            <p:cNvSpPr txBox="1"/>
            <p:nvPr/>
          </p:nvSpPr>
          <p:spPr>
            <a:xfrm>
              <a:off x="7364076" y="3123974"/>
              <a:ext cx="4301946" cy="1004472"/>
            </a:xfrm>
            <a:prstGeom prst="rect">
              <a:avLst/>
            </a:prstGeom>
            <a:noFill/>
            <a:ln>
              <a:noFill/>
            </a:ln>
          </p:spPr>
          <p:txBody>
            <a:bodyPr anchorCtr="0" anchor="t" bIns="0" lIns="0" spcFirstLastPara="1" rIns="0" wrap="square" tIns="0">
              <a:spAutoFit/>
            </a:bodyPr>
            <a:lstStyle/>
            <a:p>
              <a:pPr indent="0" lvl="0" marL="0" marR="0" rtl="0" algn="ctr">
                <a:lnSpc>
                  <a:spcPct val="125015"/>
                </a:lnSpc>
                <a:spcBef>
                  <a:spcPts val="0"/>
                </a:spcBef>
                <a:spcAft>
                  <a:spcPts val="0"/>
                </a:spcAft>
                <a:buNone/>
              </a:pPr>
              <a:r>
                <a:rPr b="0" i="0" lang="en-US" sz="4805" u="none" cap="none" strike="noStrike">
                  <a:solidFill>
                    <a:srgbClr val="FFFFFF"/>
                  </a:solidFill>
                  <a:latin typeface="Roboto"/>
                  <a:ea typeface="Roboto"/>
                  <a:cs typeface="Roboto"/>
                  <a:sym typeface="Roboto"/>
                </a:rPr>
                <a:t>DLL File</a:t>
              </a:r>
              <a:endParaRPr/>
            </a:p>
          </p:txBody>
        </p:sp>
        <p:sp>
          <p:nvSpPr>
            <p:cNvPr id="111" name="Google Shape;111;p3"/>
            <p:cNvSpPr txBox="1"/>
            <p:nvPr/>
          </p:nvSpPr>
          <p:spPr>
            <a:xfrm>
              <a:off x="15165914" y="3123974"/>
              <a:ext cx="4936781" cy="1004472"/>
            </a:xfrm>
            <a:prstGeom prst="rect">
              <a:avLst/>
            </a:prstGeom>
            <a:noFill/>
            <a:ln>
              <a:noFill/>
            </a:ln>
          </p:spPr>
          <p:txBody>
            <a:bodyPr anchorCtr="0" anchor="t" bIns="0" lIns="0" spcFirstLastPara="1" rIns="0" wrap="square" tIns="0">
              <a:spAutoFit/>
            </a:bodyPr>
            <a:lstStyle/>
            <a:p>
              <a:pPr indent="0" lvl="0" marL="0" marR="0" rtl="0" algn="ctr">
                <a:lnSpc>
                  <a:spcPct val="125015"/>
                </a:lnSpc>
                <a:spcBef>
                  <a:spcPts val="0"/>
                </a:spcBef>
                <a:spcAft>
                  <a:spcPts val="0"/>
                </a:spcAft>
                <a:buNone/>
              </a:pPr>
              <a:r>
                <a:rPr b="0" i="0" lang="en-US" sz="4805" u="none" cap="none" strike="noStrike">
                  <a:solidFill>
                    <a:srgbClr val="FFFFFF"/>
                  </a:solidFill>
                  <a:latin typeface="Roboto"/>
                  <a:ea typeface="Roboto"/>
                  <a:cs typeface="Roboto"/>
                  <a:sym typeface="Roboto"/>
                </a:rPr>
                <a:t>Java File</a:t>
              </a:r>
              <a:endParaRPr/>
            </a:p>
          </p:txBody>
        </p:sp>
        <p:cxnSp>
          <p:nvCxnSpPr>
            <p:cNvPr id="112" name="Google Shape;112;p3"/>
            <p:cNvCxnSpPr/>
            <p:nvPr/>
          </p:nvCxnSpPr>
          <p:spPr>
            <a:xfrm>
              <a:off x="2813777" y="1303436"/>
              <a:ext cx="5367318" cy="0"/>
            </a:xfrm>
            <a:prstGeom prst="straightConnector1">
              <a:avLst/>
            </a:prstGeom>
            <a:noFill/>
            <a:ln cap="flat" cmpd="sng" w="61025">
              <a:solidFill>
                <a:srgbClr val="FFFFFF"/>
              </a:solidFill>
              <a:prstDash val="solid"/>
              <a:round/>
              <a:headEnd len="sm" w="sm" type="none"/>
              <a:tailEnd len="med" w="med" type="triangle"/>
            </a:ln>
          </p:spPr>
        </p:cxnSp>
        <p:cxnSp>
          <p:nvCxnSpPr>
            <p:cNvPr id="113" name="Google Shape;113;p3"/>
            <p:cNvCxnSpPr/>
            <p:nvPr/>
          </p:nvCxnSpPr>
          <p:spPr>
            <a:xfrm>
              <a:off x="10933033" y="1333953"/>
              <a:ext cx="5367318" cy="0"/>
            </a:xfrm>
            <a:prstGeom prst="straightConnector1">
              <a:avLst/>
            </a:prstGeom>
            <a:noFill/>
            <a:ln cap="flat" cmpd="sng" w="61025">
              <a:solidFill>
                <a:srgbClr val="FFFFFF"/>
              </a:solidFill>
              <a:prstDash val="solid"/>
              <a:round/>
              <a:headEnd len="sm" w="sm" type="none"/>
              <a:tailEnd len="med" w="med" type="triangl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C2C4"/>
        </a:solidFill>
      </p:bgPr>
    </p:bg>
    <p:spTree>
      <p:nvGrpSpPr>
        <p:cNvPr id="117" name="Shape 117"/>
        <p:cNvGrpSpPr/>
        <p:nvPr/>
      </p:nvGrpSpPr>
      <p:grpSpPr>
        <a:xfrm>
          <a:off x="0" y="0"/>
          <a:ext cx="0" cy="0"/>
          <a:chOff x="0" y="0"/>
          <a:chExt cx="0" cy="0"/>
        </a:xfrm>
      </p:grpSpPr>
      <p:sp>
        <p:nvSpPr>
          <p:cNvPr id="118" name="Google Shape;118;p4"/>
          <p:cNvSpPr/>
          <p:nvPr/>
        </p:nvSpPr>
        <p:spPr>
          <a:xfrm rot="-5400000">
            <a:off x="-1961561" y="1247628"/>
            <a:ext cx="10870510" cy="7791745"/>
          </a:xfrm>
          <a:custGeom>
            <a:rect b="b" l="l" r="r" t="t"/>
            <a:pathLst>
              <a:path extrusionOk="0" h="4036068" w="5630847">
                <a:moveTo>
                  <a:pt x="0" y="0"/>
                </a:moveTo>
                <a:lnTo>
                  <a:pt x="5630847" y="0"/>
                </a:lnTo>
                <a:lnTo>
                  <a:pt x="5630847" y="4036068"/>
                </a:lnTo>
                <a:lnTo>
                  <a:pt x="0" y="4036068"/>
                </a:lnTo>
                <a:close/>
              </a:path>
            </a:pathLst>
          </a:custGeom>
          <a:solidFill>
            <a:srgbClr val="947F57"/>
          </a:solidFill>
          <a:ln>
            <a:noFill/>
          </a:ln>
        </p:spPr>
      </p:sp>
      <p:sp>
        <p:nvSpPr>
          <p:cNvPr id="119" name="Google Shape;119;p4"/>
          <p:cNvSpPr txBox="1"/>
          <p:nvPr/>
        </p:nvSpPr>
        <p:spPr>
          <a:xfrm>
            <a:off x="8597275" y="1888918"/>
            <a:ext cx="9277360" cy="6173243"/>
          </a:xfrm>
          <a:prstGeom prst="rect">
            <a:avLst/>
          </a:prstGeom>
          <a:noFill/>
          <a:ln>
            <a:noFill/>
          </a:ln>
        </p:spPr>
        <p:txBody>
          <a:bodyPr anchorCtr="0" anchor="t" bIns="0" lIns="0" spcFirstLastPara="1" rIns="0" wrap="square" tIns="0">
            <a:spAutoFit/>
          </a:bodyPr>
          <a:lstStyle/>
          <a:p>
            <a:pPr indent="0" lvl="0" marL="0" marR="0" rtl="0" algn="l">
              <a:lnSpc>
                <a:spcPct val="125005"/>
              </a:lnSpc>
              <a:spcBef>
                <a:spcPts val="0"/>
              </a:spcBef>
              <a:spcAft>
                <a:spcPts val="0"/>
              </a:spcAft>
              <a:buNone/>
            </a:pPr>
            <a:r>
              <a:rPr b="0" i="0" lang="en-US" sz="4335" u="none" cap="none" strike="noStrike">
                <a:solidFill>
                  <a:srgbClr val="3D3D3D"/>
                </a:solidFill>
                <a:latin typeface="Roboto"/>
                <a:ea typeface="Roboto"/>
                <a:cs typeface="Roboto"/>
                <a:sym typeface="Roboto"/>
              </a:rPr>
              <a:t>JNI stands for Java Native Interface. </a:t>
            </a:r>
            <a:endParaRPr/>
          </a:p>
          <a:p>
            <a:pPr indent="0" lvl="0" marL="0" marR="0" rtl="0" algn="l">
              <a:lnSpc>
                <a:spcPct val="125005"/>
              </a:lnSpc>
              <a:spcBef>
                <a:spcPts val="0"/>
              </a:spcBef>
              <a:spcAft>
                <a:spcPts val="0"/>
              </a:spcAft>
              <a:buNone/>
            </a:pPr>
            <a:r>
              <a:t/>
            </a:r>
            <a:endParaRPr b="0" i="0" sz="4335" u="none" cap="none" strike="noStrike">
              <a:solidFill>
                <a:srgbClr val="3D3D3D"/>
              </a:solidFill>
              <a:latin typeface="Roboto"/>
              <a:ea typeface="Roboto"/>
              <a:cs typeface="Roboto"/>
              <a:sym typeface="Roboto"/>
            </a:endParaRPr>
          </a:p>
          <a:p>
            <a:pPr indent="0" lvl="0" marL="0" marR="0" rtl="0" algn="l">
              <a:lnSpc>
                <a:spcPct val="125005"/>
              </a:lnSpc>
              <a:spcBef>
                <a:spcPts val="0"/>
              </a:spcBef>
              <a:spcAft>
                <a:spcPts val="0"/>
              </a:spcAft>
              <a:buNone/>
            </a:pPr>
            <a:r>
              <a:rPr b="0" i="0" lang="en-US" sz="4335" u="none" cap="none" strike="noStrike">
                <a:solidFill>
                  <a:srgbClr val="3D3D3D"/>
                </a:solidFill>
                <a:latin typeface="Roboto"/>
                <a:ea typeface="Roboto"/>
                <a:cs typeface="Roboto"/>
                <a:sym typeface="Roboto"/>
              </a:rPr>
              <a:t>At times, it is necessary to use native (non-Java) codes (e.g., C/C++) to overcome the memory management and performance constraints in Java. Java supports native codes via the Java Native Interface (JNI).</a:t>
            </a:r>
            <a:endParaRPr/>
          </a:p>
          <a:p>
            <a:pPr indent="0" lvl="0" marL="0" marR="0" rtl="0" algn="l">
              <a:lnSpc>
                <a:spcPct val="125005"/>
              </a:lnSpc>
              <a:spcBef>
                <a:spcPts val="0"/>
              </a:spcBef>
              <a:spcAft>
                <a:spcPts val="0"/>
              </a:spcAft>
              <a:buNone/>
            </a:pPr>
            <a:r>
              <a:t/>
            </a:r>
            <a:endParaRPr b="0" i="0" sz="4335" u="none" cap="none" strike="noStrike">
              <a:solidFill>
                <a:srgbClr val="3D3D3D"/>
              </a:solidFill>
              <a:latin typeface="Roboto"/>
              <a:ea typeface="Roboto"/>
              <a:cs typeface="Roboto"/>
              <a:sym typeface="Roboto"/>
            </a:endParaRPr>
          </a:p>
        </p:txBody>
      </p:sp>
      <p:grpSp>
        <p:nvGrpSpPr>
          <p:cNvPr id="120" name="Google Shape;120;p4"/>
          <p:cNvGrpSpPr/>
          <p:nvPr/>
        </p:nvGrpSpPr>
        <p:grpSpPr>
          <a:xfrm>
            <a:off x="1028700" y="948782"/>
            <a:ext cx="5606620" cy="8309518"/>
            <a:chOff x="0" y="0"/>
            <a:chExt cx="7475494" cy="11079357"/>
          </a:xfrm>
        </p:grpSpPr>
        <p:pic>
          <p:nvPicPr>
            <p:cNvPr id="121" name="Google Shape;121;p4"/>
            <p:cNvPicPr preferRelativeResize="0"/>
            <p:nvPr/>
          </p:nvPicPr>
          <p:blipFill rotWithShape="1">
            <a:blip r:embed="rId3">
              <a:alphaModFix/>
            </a:blip>
            <a:srcRect b="0" l="0" r="0" t="0"/>
            <a:stretch/>
          </p:blipFill>
          <p:spPr>
            <a:xfrm>
              <a:off x="247161" y="0"/>
              <a:ext cx="6621759" cy="6621759"/>
            </a:xfrm>
            <a:prstGeom prst="rect">
              <a:avLst/>
            </a:prstGeom>
            <a:noFill/>
            <a:ln>
              <a:noFill/>
            </a:ln>
          </p:spPr>
        </p:pic>
        <p:sp>
          <p:nvSpPr>
            <p:cNvPr id="122" name="Google Shape;122;p4"/>
            <p:cNvSpPr txBox="1"/>
            <p:nvPr/>
          </p:nvSpPr>
          <p:spPr>
            <a:xfrm>
              <a:off x="0" y="5947498"/>
              <a:ext cx="7475494" cy="513185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5286" u="none" cap="none" strike="noStrike">
                  <a:solidFill>
                    <a:srgbClr val="3D3D3D"/>
                  </a:solidFill>
                  <a:latin typeface="Arial"/>
                  <a:ea typeface="Arial"/>
                  <a:cs typeface="Arial"/>
                  <a:sym typeface="Arial"/>
                </a:rPr>
                <a:t>JNI</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7F57"/>
        </a:solidFill>
      </p:bgPr>
    </p:bg>
    <p:spTree>
      <p:nvGrpSpPr>
        <p:cNvPr id="126" name="Shape 126"/>
        <p:cNvGrpSpPr/>
        <p:nvPr/>
      </p:nvGrpSpPr>
      <p:grpSpPr>
        <a:xfrm>
          <a:off x="0" y="0"/>
          <a:ext cx="0" cy="0"/>
          <a:chOff x="0" y="0"/>
          <a:chExt cx="0" cy="0"/>
        </a:xfrm>
      </p:grpSpPr>
      <p:sp>
        <p:nvSpPr>
          <p:cNvPr id="127" name="Google Shape;127;p5"/>
          <p:cNvSpPr txBox="1"/>
          <p:nvPr/>
        </p:nvSpPr>
        <p:spPr>
          <a:xfrm>
            <a:off x="807180" y="2383194"/>
            <a:ext cx="11201812" cy="3597783"/>
          </a:xfrm>
          <a:prstGeom prst="rect">
            <a:avLst/>
          </a:prstGeom>
          <a:noFill/>
          <a:ln>
            <a:noFill/>
          </a:ln>
        </p:spPr>
        <p:txBody>
          <a:bodyPr anchorCtr="0" anchor="t" bIns="0" lIns="0" spcFirstLastPara="1" rIns="0" wrap="square" tIns="0">
            <a:spAutoFit/>
          </a:bodyPr>
          <a:lstStyle/>
          <a:p>
            <a:pPr indent="0" lvl="0" marL="0" marR="0" rtl="0" algn="l">
              <a:lnSpc>
                <a:spcPct val="100014"/>
              </a:lnSpc>
              <a:spcBef>
                <a:spcPts val="0"/>
              </a:spcBef>
              <a:spcAft>
                <a:spcPts val="0"/>
              </a:spcAft>
              <a:buNone/>
            </a:pPr>
            <a:r>
              <a:rPr b="0" i="0" lang="en-US" sz="7019" u="none" cap="none" strike="noStrike">
                <a:solidFill>
                  <a:srgbClr val="FFFFFF"/>
                </a:solidFill>
                <a:latin typeface="Roboto"/>
                <a:ea typeface="Roboto"/>
                <a:cs typeface="Roboto"/>
                <a:sym typeface="Roboto"/>
              </a:rPr>
              <a:t>Step 1: Create Java File and write the native method which you want to implement</a:t>
            </a:r>
            <a:endParaRPr/>
          </a:p>
        </p:txBody>
      </p:sp>
      <p:sp>
        <p:nvSpPr>
          <p:cNvPr id="128" name="Google Shape;128;p5"/>
          <p:cNvSpPr/>
          <p:nvPr/>
        </p:nvSpPr>
        <p:spPr>
          <a:xfrm rot="-4129172">
            <a:off x="8569014" y="2039110"/>
            <a:ext cx="14364003" cy="8605553"/>
          </a:xfrm>
          <a:custGeom>
            <a:rect b="b" l="l" r="r" t="t"/>
            <a:pathLst>
              <a:path extrusionOk="0" h="4457615" w="7440451">
                <a:moveTo>
                  <a:pt x="0" y="0"/>
                </a:moveTo>
                <a:lnTo>
                  <a:pt x="7440451" y="0"/>
                </a:lnTo>
                <a:lnTo>
                  <a:pt x="7440451" y="4457615"/>
                </a:lnTo>
                <a:lnTo>
                  <a:pt x="0" y="4457615"/>
                </a:lnTo>
                <a:close/>
              </a:path>
            </a:pathLst>
          </a:custGeom>
          <a:solidFill>
            <a:srgbClr val="9EA7A9"/>
          </a:solid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7F57"/>
        </a:solidFill>
      </p:bgPr>
    </p:bg>
    <p:spTree>
      <p:nvGrpSpPr>
        <p:cNvPr id="132" name="Shape 132"/>
        <p:cNvGrpSpPr/>
        <p:nvPr/>
      </p:nvGrpSpPr>
      <p:grpSpPr>
        <a:xfrm>
          <a:off x="0" y="0"/>
          <a:ext cx="0" cy="0"/>
          <a:chOff x="0" y="0"/>
          <a:chExt cx="0" cy="0"/>
        </a:xfrm>
      </p:grpSpPr>
      <p:sp>
        <p:nvSpPr>
          <p:cNvPr id="133" name="Google Shape;133;p6"/>
          <p:cNvSpPr txBox="1"/>
          <p:nvPr/>
        </p:nvSpPr>
        <p:spPr>
          <a:xfrm>
            <a:off x="807180" y="2383194"/>
            <a:ext cx="11201812" cy="2711958"/>
          </a:xfrm>
          <a:prstGeom prst="rect">
            <a:avLst/>
          </a:prstGeom>
          <a:noFill/>
          <a:ln>
            <a:noFill/>
          </a:ln>
        </p:spPr>
        <p:txBody>
          <a:bodyPr anchorCtr="0" anchor="t" bIns="0" lIns="0" spcFirstLastPara="1" rIns="0" wrap="square" tIns="0">
            <a:spAutoFit/>
          </a:bodyPr>
          <a:lstStyle/>
          <a:p>
            <a:pPr indent="0" lvl="0" marL="0" marR="0" rtl="0" algn="l">
              <a:lnSpc>
                <a:spcPct val="100014"/>
              </a:lnSpc>
              <a:spcBef>
                <a:spcPts val="0"/>
              </a:spcBef>
              <a:spcAft>
                <a:spcPts val="0"/>
              </a:spcAft>
              <a:buNone/>
            </a:pPr>
            <a:r>
              <a:rPr b="0" i="0" lang="en-US" sz="7019" u="none" cap="none" strike="noStrike">
                <a:solidFill>
                  <a:srgbClr val="FFFFFF"/>
                </a:solidFill>
                <a:latin typeface="Roboto"/>
                <a:ea typeface="Roboto"/>
                <a:cs typeface="Roboto"/>
                <a:sym typeface="Roboto"/>
              </a:rPr>
              <a:t>Step 2: Create a header file by writing a simple command in terminal</a:t>
            </a:r>
            <a:endParaRPr/>
          </a:p>
        </p:txBody>
      </p:sp>
      <p:sp>
        <p:nvSpPr>
          <p:cNvPr id="134" name="Google Shape;134;p6"/>
          <p:cNvSpPr/>
          <p:nvPr/>
        </p:nvSpPr>
        <p:spPr>
          <a:xfrm rot="-4129172">
            <a:off x="8569014" y="2039110"/>
            <a:ext cx="14364003" cy="8605553"/>
          </a:xfrm>
          <a:custGeom>
            <a:rect b="b" l="l" r="r" t="t"/>
            <a:pathLst>
              <a:path extrusionOk="0" h="4457615" w="7440451">
                <a:moveTo>
                  <a:pt x="0" y="0"/>
                </a:moveTo>
                <a:lnTo>
                  <a:pt x="7440451" y="0"/>
                </a:lnTo>
                <a:lnTo>
                  <a:pt x="7440451" y="4457615"/>
                </a:lnTo>
                <a:lnTo>
                  <a:pt x="0" y="4457615"/>
                </a:lnTo>
                <a:close/>
              </a:path>
            </a:pathLst>
          </a:custGeom>
          <a:solidFill>
            <a:srgbClr val="9EA7A9"/>
          </a:solidFill>
          <a:ln>
            <a:noFill/>
          </a:ln>
        </p:spPr>
      </p:sp>
      <p:sp>
        <p:nvSpPr>
          <p:cNvPr id="135" name="Google Shape;135;p6"/>
          <p:cNvSpPr txBox="1"/>
          <p:nvPr/>
        </p:nvSpPr>
        <p:spPr>
          <a:xfrm>
            <a:off x="191845" y="6682394"/>
            <a:ext cx="9480629" cy="804547"/>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4699" u="none" cap="none" strike="noStrike">
                <a:solidFill>
                  <a:srgbClr val="FFFFFF"/>
                </a:solidFill>
                <a:latin typeface="Roboto"/>
                <a:ea typeface="Roboto"/>
                <a:cs typeface="Roboto"/>
                <a:sym typeface="Roboto"/>
              </a:rPr>
              <a:t>-&gt; javac -h . JavaNative.java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7F57"/>
        </a:solidFill>
      </p:bgPr>
    </p:bg>
    <p:spTree>
      <p:nvGrpSpPr>
        <p:cNvPr id="139" name="Shape 139"/>
        <p:cNvGrpSpPr/>
        <p:nvPr/>
      </p:nvGrpSpPr>
      <p:grpSpPr>
        <a:xfrm>
          <a:off x="0" y="0"/>
          <a:ext cx="0" cy="0"/>
          <a:chOff x="0" y="0"/>
          <a:chExt cx="0" cy="0"/>
        </a:xfrm>
      </p:grpSpPr>
      <p:sp>
        <p:nvSpPr>
          <p:cNvPr id="140" name="Google Shape;140;p7"/>
          <p:cNvSpPr/>
          <p:nvPr/>
        </p:nvSpPr>
        <p:spPr>
          <a:xfrm rot="-4129172">
            <a:off x="8789350" y="2039111"/>
            <a:ext cx="14364003" cy="8605553"/>
          </a:xfrm>
          <a:custGeom>
            <a:rect b="b" l="l" r="r" t="t"/>
            <a:pathLst>
              <a:path extrusionOk="0" h="4457615" w="7440451">
                <a:moveTo>
                  <a:pt x="0" y="0"/>
                </a:moveTo>
                <a:lnTo>
                  <a:pt x="7440451" y="0"/>
                </a:lnTo>
                <a:lnTo>
                  <a:pt x="7440451" y="4457615"/>
                </a:lnTo>
                <a:lnTo>
                  <a:pt x="0" y="4457615"/>
                </a:lnTo>
                <a:close/>
              </a:path>
            </a:pathLst>
          </a:custGeom>
          <a:solidFill>
            <a:srgbClr val="9EA7A9"/>
          </a:solidFill>
          <a:ln>
            <a:noFill/>
          </a:ln>
        </p:spPr>
      </p:sp>
      <p:sp>
        <p:nvSpPr>
          <p:cNvPr id="141" name="Google Shape;141;p7"/>
          <p:cNvSpPr txBox="1"/>
          <p:nvPr/>
        </p:nvSpPr>
        <p:spPr>
          <a:xfrm>
            <a:off x="807180" y="2383194"/>
            <a:ext cx="11201812" cy="4483608"/>
          </a:xfrm>
          <a:prstGeom prst="rect">
            <a:avLst/>
          </a:prstGeom>
          <a:noFill/>
          <a:ln>
            <a:noFill/>
          </a:ln>
        </p:spPr>
        <p:txBody>
          <a:bodyPr anchorCtr="0" anchor="t" bIns="0" lIns="0" spcFirstLastPara="1" rIns="0" wrap="square" tIns="0">
            <a:spAutoFit/>
          </a:bodyPr>
          <a:lstStyle/>
          <a:p>
            <a:pPr indent="0" lvl="0" marL="0" marR="0" rtl="0" algn="l">
              <a:lnSpc>
                <a:spcPct val="100014"/>
              </a:lnSpc>
              <a:spcBef>
                <a:spcPts val="0"/>
              </a:spcBef>
              <a:spcAft>
                <a:spcPts val="0"/>
              </a:spcAft>
              <a:buNone/>
            </a:pPr>
            <a:r>
              <a:rPr b="0" i="0" lang="en-US" sz="7019" u="none" cap="none" strike="noStrike">
                <a:solidFill>
                  <a:srgbClr val="FFFFFF"/>
                </a:solidFill>
                <a:latin typeface="Roboto"/>
                <a:ea typeface="Roboto"/>
                <a:cs typeface="Roboto"/>
                <a:sym typeface="Roboto"/>
              </a:rPr>
              <a:t>Step 3: Implement this native method in C using the header file which was previously generated by the terminal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7F57"/>
        </a:solidFill>
      </p:bgPr>
    </p:bg>
    <p:spTree>
      <p:nvGrpSpPr>
        <p:cNvPr id="145" name="Shape 145"/>
        <p:cNvGrpSpPr/>
        <p:nvPr/>
      </p:nvGrpSpPr>
      <p:grpSpPr>
        <a:xfrm>
          <a:off x="0" y="0"/>
          <a:ext cx="0" cy="0"/>
          <a:chOff x="0" y="0"/>
          <a:chExt cx="0" cy="0"/>
        </a:xfrm>
      </p:grpSpPr>
      <p:sp>
        <p:nvSpPr>
          <p:cNvPr id="146" name="Google Shape;146;p8"/>
          <p:cNvSpPr txBox="1"/>
          <p:nvPr/>
        </p:nvSpPr>
        <p:spPr>
          <a:xfrm>
            <a:off x="659499" y="1890926"/>
            <a:ext cx="11201812" cy="6255258"/>
          </a:xfrm>
          <a:prstGeom prst="rect">
            <a:avLst/>
          </a:prstGeom>
          <a:noFill/>
          <a:ln>
            <a:noFill/>
          </a:ln>
        </p:spPr>
        <p:txBody>
          <a:bodyPr anchorCtr="0" anchor="t" bIns="0" lIns="0" spcFirstLastPara="1" rIns="0" wrap="square" tIns="0">
            <a:spAutoFit/>
          </a:bodyPr>
          <a:lstStyle/>
          <a:p>
            <a:pPr indent="0" lvl="0" marL="0" marR="0" rtl="0" algn="l">
              <a:lnSpc>
                <a:spcPct val="100014"/>
              </a:lnSpc>
              <a:spcBef>
                <a:spcPts val="0"/>
              </a:spcBef>
              <a:spcAft>
                <a:spcPts val="0"/>
              </a:spcAft>
              <a:buNone/>
            </a:pPr>
            <a:r>
              <a:rPr b="0" i="0" lang="en-US" sz="7019" u="none" cap="none" strike="noStrike">
                <a:solidFill>
                  <a:srgbClr val="FFFFFF"/>
                </a:solidFill>
                <a:latin typeface="Roboto"/>
                <a:ea typeface="Roboto"/>
                <a:cs typeface="Roboto"/>
                <a:sym typeface="Roboto"/>
              </a:rPr>
              <a:t>Step 4: Implement and define this native method in C using the header file which was previously generated by the terminal and after implementation then compile the code </a:t>
            </a:r>
            <a:endParaRPr/>
          </a:p>
        </p:txBody>
      </p:sp>
      <p:sp>
        <p:nvSpPr>
          <p:cNvPr id="147" name="Google Shape;147;p8"/>
          <p:cNvSpPr/>
          <p:nvPr/>
        </p:nvSpPr>
        <p:spPr>
          <a:xfrm rot="-4129172">
            <a:off x="8569014" y="2039110"/>
            <a:ext cx="14364003" cy="8605553"/>
          </a:xfrm>
          <a:custGeom>
            <a:rect b="b" l="l" r="r" t="t"/>
            <a:pathLst>
              <a:path extrusionOk="0" h="4457615" w="7440451">
                <a:moveTo>
                  <a:pt x="0" y="0"/>
                </a:moveTo>
                <a:lnTo>
                  <a:pt x="7440451" y="0"/>
                </a:lnTo>
                <a:lnTo>
                  <a:pt x="7440451" y="4457615"/>
                </a:lnTo>
                <a:lnTo>
                  <a:pt x="0" y="4457615"/>
                </a:lnTo>
                <a:close/>
              </a:path>
            </a:pathLst>
          </a:custGeom>
          <a:solidFill>
            <a:srgbClr val="9EA7A9"/>
          </a:solid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7F57"/>
        </a:solidFill>
      </p:bgPr>
    </p:bg>
    <p:spTree>
      <p:nvGrpSpPr>
        <p:cNvPr id="151" name="Shape 151"/>
        <p:cNvGrpSpPr/>
        <p:nvPr/>
      </p:nvGrpSpPr>
      <p:grpSpPr>
        <a:xfrm>
          <a:off x="0" y="0"/>
          <a:ext cx="0" cy="0"/>
          <a:chOff x="0" y="0"/>
          <a:chExt cx="0" cy="0"/>
        </a:xfrm>
      </p:grpSpPr>
      <p:sp>
        <p:nvSpPr>
          <p:cNvPr id="152" name="Google Shape;152;p9"/>
          <p:cNvSpPr txBox="1"/>
          <p:nvPr/>
        </p:nvSpPr>
        <p:spPr>
          <a:xfrm>
            <a:off x="721724" y="727501"/>
            <a:ext cx="11201700" cy="5403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19" u="none" cap="none" strike="noStrike">
                <a:solidFill>
                  <a:srgbClr val="FFFFFF"/>
                </a:solidFill>
                <a:latin typeface="Roboto"/>
                <a:ea typeface="Roboto"/>
                <a:cs typeface="Roboto"/>
                <a:sym typeface="Roboto"/>
              </a:rPr>
              <a:t>Step 5: After Compilation of </a:t>
            </a:r>
            <a:endParaRPr/>
          </a:p>
          <a:p>
            <a:pPr indent="0" lvl="0" marL="0" marR="0" rtl="0" algn="l">
              <a:lnSpc>
                <a:spcPct val="100014"/>
              </a:lnSpc>
              <a:spcBef>
                <a:spcPts val="0"/>
              </a:spcBef>
              <a:spcAft>
                <a:spcPts val="0"/>
              </a:spcAft>
              <a:buNone/>
            </a:pPr>
            <a:r>
              <a:rPr b="0" i="0" lang="en-US" sz="7019" u="none" cap="none" strike="noStrike">
                <a:solidFill>
                  <a:srgbClr val="FFFFFF"/>
                </a:solidFill>
                <a:latin typeface="Roboto"/>
                <a:ea typeface="Roboto"/>
                <a:cs typeface="Roboto"/>
                <a:sym typeface="Roboto"/>
              </a:rPr>
              <a:t>code we need to create a DLL to do this we need to write a following command in terminal</a:t>
            </a:r>
            <a:endParaRPr/>
          </a:p>
        </p:txBody>
      </p:sp>
      <p:sp>
        <p:nvSpPr>
          <p:cNvPr id="153" name="Google Shape;153;p9"/>
          <p:cNvSpPr/>
          <p:nvPr/>
        </p:nvSpPr>
        <p:spPr>
          <a:xfrm rot="-4129172">
            <a:off x="8569014" y="2039110"/>
            <a:ext cx="14364003" cy="8605553"/>
          </a:xfrm>
          <a:custGeom>
            <a:rect b="b" l="l" r="r" t="t"/>
            <a:pathLst>
              <a:path extrusionOk="0" h="4457615" w="7440451">
                <a:moveTo>
                  <a:pt x="0" y="0"/>
                </a:moveTo>
                <a:lnTo>
                  <a:pt x="7440451" y="0"/>
                </a:lnTo>
                <a:lnTo>
                  <a:pt x="7440451" y="4457615"/>
                </a:lnTo>
                <a:lnTo>
                  <a:pt x="0" y="4457615"/>
                </a:lnTo>
                <a:close/>
              </a:path>
            </a:pathLst>
          </a:custGeom>
          <a:solidFill>
            <a:srgbClr val="9EA7A9"/>
          </a:solidFill>
          <a:ln>
            <a:noFill/>
          </a:ln>
        </p:spPr>
      </p:sp>
      <p:sp>
        <p:nvSpPr>
          <p:cNvPr id="154" name="Google Shape;154;p9"/>
          <p:cNvSpPr txBox="1"/>
          <p:nvPr/>
        </p:nvSpPr>
        <p:spPr>
          <a:xfrm>
            <a:off x="191845" y="6710969"/>
            <a:ext cx="10725303" cy="2628925"/>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699" u="none" cap="none" strike="noStrike">
                <a:solidFill>
                  <a:srgbClr val="FFFFFF"/>
                </a:solidFill>
                <a:latin typeface="Roboto"/>
                <a:ea typeface="Roboto"/>
                <a:cs typeface="Roboto"/>
                <a:sym typeface="Roboto"/>
              </a:rPr>
              <a:t>-&gt; gcc -o libJNI.dll -shared -fPIC -I"C:\Program    </a:t>
            </a:r>
            <a:endParaRPr/>
          </a:p>
          <a:p>
            <a:pPr indent="0" lvl="0" marL="0" marR="0" rtl="0" algn="l">
              <a:lnSpc>
                <a:spcPct val="140010"/>
              </a:lnSpc>
              <a:spcBef>
                <a:spcPts val="0"/>
              </a:spcBef>
              <a:spcAft>
                <a:spcPts val="0"/>
              </a:spcAft>
              <a:buNone/>
            </a:pPr>
            <a:r>
              <a:rPr b="0" i="0" lang="en-US" sz="3699" u="none" cap="none" strike="noStrike">
                <a:solidFill>
                  <a:srgbClr val="FFFFFF"/>
                </a:solidFill>
                <a:latin typeface="Roboto"/>
                <a:ea typeface="Roboto"/>
                <a:cs typeface="Roboto"/>
                <a:sym typeface="Roboto"/>
              </a:rPr>
              <a:t>    Files\Java\jdk-18.0.1.1\include" -I"C:\Program </a:t>
            </a:r>
            <a:endParaRPr/>
          </a:p>
          <a:p>
            <a:pPr indent="0" lvl="0" marL="0" marR="0" rtl="0" algn="l">
              <a:lnSpc>
                <a:spcPct val="140010"/>
              </a:lnSpc>
              <a:spcBef>
                <a:spcPts val="0"/>
              </a:spcBef>
              <a:spcAft>
                <a:spcPts val="0"/>
              </a:spcAft>
              <a:buNone/>
            </a:pPr>
            <a:r>
              <a:rPr b="0" i="0" lang="en-US" sz="3699" u="none" cap="none" strike="noStrike">
                <a:solidFill>
                  <a:srgbClr val="FFFFFF"/>
                </a:solidFill>
                <a:latin typeface="Roboto"/>
                <a:ea typeface="Roboto"/>
                <a:cs typeface="Roboto"/>
                <a:sym typeface="Roboto"/>
              </a:rPr>
              <a:t>    Files\Java\jdk-18.0.1.1\include\win32“ </a:t>
            </a:r>
            <a:endParaRPr/>
          </a:p>
          <a:p>
            <a:pPr indent="0" lvl="0" marL="0" marR="0" rtl="0" algn="l">
              <a:lnSpc>
                <a:spcPct val="129474"/>
              </a:lnSpc>
              <a:spcBef>
                <a:spcPts val="0"/>
              </a:spcBef>
              <a:spcAft>
                <a:spcPts val="0"/>
              </a:spcAft>
              <a:buNone/>
            </a:pPr>
            <a:r>
              <a:rPr b="0" i="0" lang="en-US" sz="3699" u="none" cap="none" strike="noStrike">
                <a:solidFill>
                  <a:srgbClr val="FFFFFF"/>
                </a:solidFill>
                <a:latin typeface="Roboto"/>
                <a:ea typeface="Roboto"/>
                <a:cs typeface="Roboto"/>
                <a:sym typeface="Roboto"/>
              </a:rPr>
              <a:t>    </a:t>
            </a:r>
            <a:r>
              <a:rPr b="0" i="0" lang="en-US" sz="4000" u="none" cap="none" strike="noStrike">
                <a:solidFill>
                  <a:srgbClr val="FFFFFF"/>
                </a:solidFill>
                <a:latin typeface="Roboto"/>
                <a:ea typeface="Roboto"/>
                <a:cs typeface="Roboto"/>
                <a:sym typeface="Roboto"/>
              </a:rPr>
              <a:t>JavaNative</a:t>
            </a:r>
            <a:r>
              <a:rPr b="0" i="0" lang="en-US" sz="3699" u="none" cap="none" strike="noStrike">
                <a:solidFill>
                  <a:srgbClr val="FFFFFF"/>
                </a:solidFill>
                <a:latin typeface="Roboto"/>
                <a:ea typeface="Roboto"/>
                <a:cs typeface="Roboto"/>
                <a:sym typeface="Roboto"/>
              </a:rPr>
              <a:t>.c</a:t>
            </a:r>
            <a:endParaRPr b="0" i="0" sz="3699" u="none" cap="none" strike="noStrike">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