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8"/>
  </p:notesMasterIdLst>
  <p:sldIdLst>
    <p:sldId id="291" r:id="rId2"/>
    <p:sldId id="281" r:id="rId3"/>
    <p:sldId id="290" r:id="rId4"/>
    <p:sldId id="293" r:id="rId5"/>
    <p:sldId id="294" r:id="rId6"/>
    <p:sldId id="296" r:id="rId7"/>
  </p:sldIdLst>
  <p:sldSz cx="12192000" cy="6858000"/>
  <p:notesSz cx="6858000" cy="9144000"/>
  <p:defaultTextStyle>
    <a:defPPr>
      <a:defRPr lang="en-US"/>
    </a:defPPr>
    <a:lvl1pPr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1pPr>
    <a:lvl2pPr marL="4572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2pPr>
    <a:lvl3pPr marL="9144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3pPr>
    <a:lvl4pPr marL="13716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4pPr>
    <a:lvl5pPr marL="1828800" algn="l" defTabSz="457200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alibri" pitchFamily="34" charset="0"/>
        <a:ea typeface="ＭＳ Ｐゴシック" pitchFamily="1" charset="-128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BB59"/>
    <a:srgbClr val="39B0D4"/>
    <a:srgbClr val="727272"/>
    <a:srgbClr val="010000"/>
    <a:srgbClr val="FFA751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37" d="100"/>
          <a:sy n="37" d="100"/>
        </p:scale>
        <p:origin x="140" y="74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25" d="100"/>
        <a:sy n="125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C4D5ADD5-2BBC-4A94-8F86-D9013941F742}" type="datetimeFigureOut">
              <a:rPr lang="en-US"/>
              <a:pPr/>
              <a:t>9/2/2025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EC790738-CFC9-4A5E-8424-6B42AA5706F7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7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5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6386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6387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65F62A7E-A2F8-438F-9CF8-47DE63F471B4}" type="slidenum">
              <a:rPr lang="en-US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407322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0CA7B74D-3791-4AC6-8451-F10DBCCCDD9A}" type="slidenum">
              <a:rPr lang="en-US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52062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73505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72284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3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8434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>
              <a:ea typeface="ＭＳ Ｐゴシック" pitchFamily="1" charset="-128"/>
            </a:endParaRPr>
          </a:p>
        </p:txBody>
      </p:sp>
      <p:sp>
        <p:nvSpPr>
          <p:cNvPr id="18435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CA7B74D-3791-4AC6-8451-F10DBCCCDD9A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itchFamily="34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itchFamily="34" charset="0"/>
              <a:ea typeface="ＭＳ Ｐゴシック" pitchFamily="1" charset="-128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086727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60792E3-D524-454C-8AFD-A91972900BCB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B7E1BAA-A38D-40DE-B22C-DF9BD7D8205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53C3A68-6922-42D3-8905-ECC2D82A346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4FDD027-5576-4F27-AAB6-1D994836EE78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41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41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B69E9F4-7604-4950-A8B2-8ACDEDB1506E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957CE61-8714-431B-A40A-01B1C5541A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708B7524-32A2-4C20-A58C-BC3BAA1042FC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77C3CE7-23F7-4828-823C-E0205DF2CF9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E994447-D6B2-43BB-A877-57F1A267B999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1DB31D2-2A87-4F4C-A9AD-05C6CC2B321D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8920E16-BD35-483C-AA6B-346FC7E46DEA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1FC16D9-1635-4844-816A-0A8A2160FAD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EAC6F8-5103-4FC0-A69E-5C6AE6469DA8}" type="datetime1">
              <a:rPr lang="en-US" smtClean="0"/>
              <a:t>9/2/2025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1C4100A-98DE-4944-910A-A93F5CA9F724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60C6921-0627-4C8F-83D5-0CF936D2FFDD}" type="datetime1">
              <a:rPr lang="en-US" smtClean="0"/>
              <a:t>9/2/2025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A63342B-5A73-45DC-864D-086DE78037E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2FF08AD7-8103-40F8-983C-E2BA6BB9CBE0}" type="datetime1">
              <a:rPr lang="en-US" smtClean="0"/>
              <a:t>9/2/2025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635AFB3-1ACD-44AC-8702-86B1729DF03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DF8C06B4-9380-4A4D-AF49-A3596E17DAF5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5CF15F3-5E77-4C57-9E21-50D6D1D6C022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F7FDEF1-C582-4E22-9E77-D68326471F28}" type="datetime1">
              <a:rPr lang="en-US" smtClean="0"/>
              <a:t>9/2/2025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242169A-B3C7-4FB6-967F-AF95F4EB331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-47625"/>
            <a:ext cx="10972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095375"/>
            <a:ext cx="10972800" cy="50307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780A9602-A9A9-453F-AEF1-37B5837E02CD}" type="datetime1">
              <a:rPr lang="en-US" smtClean="0"/>
              <a:t>9/2/2025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3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TradeGothic"/>
                <a:ea typeface="+mn-ea"/>
                <a:cs typeface="+mn-cs"/>
              </a:defRPr>
            </a:lvl1pPr>
          </a:lstStyle>
          <a:p>
            <a:pPr>
              <a:defRPr/>
            </a:pPr>
            <a:r>
              <a:rPr lang="en-US"/>
              <a:t>@SIH Idea submission- Template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3"/>
            <a:ext cx="28448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  <a:latin typeface="TradeGothic" pitchFamily="1" charset="0"/>
              </a:defRPr>
            </a:lvl1pPr>
          </a:lstStyle>
          <a:p>
            <a:fld id="{1411BA53-830D-4830-BB65-E58DBE17D0B7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457200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2pPr>
      <a:lvl3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3pPr>
      <a:lvl4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4pPr>
      <a:lvl5pPr algn="ctr" defTabSz="457200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5pPr>
      <a:lvl6pPr marL="4572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6pPr>
      <a:lvl7pPr marL="9144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7pPr>
      <a:lvl8pPr marL="13716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8pPr>
      <a:lvl9pPr marL="1828800" algn="ctr" defTabSz="457200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TradeGothic" charset="0"/>
          <a:ea typeface="ＭＳ Ｐゴシック" charset="0"/>
          <a:cs typeface="ＭＳ Ｐゴシック" charset="0"/>
        </a:defRPr>
      </a:lvl9pPr>
    </p:titleStyle>
    <p:bodyStyle>
      <a:lvl1pPr marL="342900" indent="-3429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3200" kern="1200">
          <a:solidFill>
            <a:schemeClr val="tx1"/>
          </a:solidFill>
          <a:latin typeface="TradeGothic"/>
          <a:ea typeface="ＭＳ Ｐゴシック" charset="0"/>
          <a:cs typeface="ＭＳ Ｐゴシック" charset="0"/>
        </a:defRPr>
      </a:lvl1pPr>
      <a:lvl2pPr marL="742950" indent="-28575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8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2pPr>
      <a:lvl3pPr marL="11430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•"/>
        <a:defRPr sz="24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3pPr>
      <a:lvl4pPr marL="16002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–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4pPr>
      <a:lvl5pPr marL="2057400" indent="-228600" algn="l" defTabSz="457200" rtl="0" eaLnBrk="0" fontAlgn="base" hangingPunct="0">
        <a:spcBef>
          <a:spcPct val="20000"/>
        </a:spcBef>
        <a:spcAft>
          <a:spcPct val="0"/>
        </a:spcAft>
        <a:buFont typeface="Arial" pitchFamily="34" charset="0"/>
        <a:buChar char="»"/>
        <a:defRPr sz="2000" kern="1200">
          <a:solidFill>
            <a:schemeClr val="tx1"/>
          </a:solidFill>
          <a:latin typeface="TradeGothic"/>
          <a:ea typeface="ＭＳ Ｐゴシック" charset="0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6" name="Rectangle 24">
            <a:extLst>
              <a:ext uri="{FF2B5EF4-FFF2-40B4-BE49-F238E27FC236}">
                <a16:creationId xmlns:a16="http://schemas.microsoft.com/office/drawing/2014/main" id="{3E443FD7-A66B-4AA0-872D-B088B9BC5F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00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Freeform: Shape 26">
            <a:extLst>
              <a:ext uri="{FF2B5EF4-FFF2-40B4-BE49-F238E27FC236}">
                <a16:creationId xmlns:a16="http://schemas.microsoft.com/office/drawing/2014/main" id="{C04BE0EF-3561-49B4-9A29-F283168A9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56780" y="851521"/>
            <a:ext cx="4638605" cy="5154967"/>
          </a:xfrm>
          <a:custGeom>
            <a:avLst/>
            <a:gdLst>
              <a:gd name="connsiteX0" fmla="*/ 363179 w 6184806"/>
              <a:gd name="connsiteY0" fmla="*/ 3125191 h 5154967"/>
              <a:gd name="connsiteX1" fmla="*/ 898270 w 6184806"/>
              <a:gd name="connsiteY1" fmla="*/ 3125191 h 5154967"/>
              <a:gd name="connsiteX2" fmla="*/ 980326 w 6184806"/>
              <a:gd name="connsiteY2" fmla="*/ 3173551 h 5154967"/>
              <a:gd name="connsiteX3" fmla="*/ 1248448 w 6184806"/>
              <a:gd name="connsiteY3" fmla="*/ 3635277 h 5154967"/>
              <a:gd name="connsiteX4" fmla="*/ 1248448 w 6184806"/>
              <a:gd name="connsiteY4" fmla="*/ 3729695 h 5154967"/>
              <a:gd name="connsiteX5" fmla="*/ 980326 w 6184806"/>
              <a:gd name="connsiteY5" fmla="*/ 4191421 h 5154967"/>
              <a:gd name="connsiteX6" fmla="*/ 898270 w 6184806"/>
              <a:gd name="connsiteY6" fmla="*/ 4239781 h 5154967"/>
              <a:gd name="connsiteX7" fmla="*/ 363179 w 6184806"/>
              <a:gd name="connsiteY7" fmla="*/ 4239781 h 5154967"/>
              <a:gd name="connsiteX8" fmla="*/ 279969 w 6184806"/>
              <a:gd name="connsiteY8" fmla="*/ 4191421 h 5154967"/>
              <a:gd name="connsiteX9" fmla="*/ 13002 w 6184806"/>
              <a:gd name="connsiteY9" fmla="*/ 3729695 h 5154967"/>
              <a:gd name="connsiteX10" fmla="*/ 13002 w 6184806"/>
              <a:gd name="connsiteY10" fmla="*/ 3635277 h 5154967"/>
              <a:gd name="connsiteX11" fmla="*/ 279969 w 6184806"/>
              <a:gd name="connsiteY11" fmla="*/ 3173551 h 5154967"/>
              <a:gd name="connsiteX12" fmla="*/ 363179 w 6184806"/>
              <a:gd name="connsiteY12" fmla="*/ 3125191 h 5154967"/>
              <a:gd name="connsiteX13" fmla="*/ 2489721 w 6184806"/>
              <a:gd name="connsiteY13" fmla="*/ 570035 h 5154967"/>
              <a:gd name="connsiteX14" fmla="*/ 2764862 w 6184806"/>
              <a:gd name="connsiteY14" fmla="*/ 570035 h 5154967"/>
              <a:gd name="connsiteX15" fmla="*/ 2796959 w 6184806"/>
              <a:gd name="connsiteY15" fmla="*/ 570035 h 5154967"/>
              <a:gd name="connsiteX16" fmla="*/ 2827587 w 6184806"/>
              <a:gd name="connsiteY16" fmla="*/ 622777 h 5154967"/>
              <a:gd name="connsiteX17" fmla="*/ 2977604 w 6184806"/>
              <a:gd name="connsiteY17" fmla="*/ 881117 h 5154967"/>
              <a:gd name="connsiteX18" fmla="*/ 2977604 w 6184806"/>
              <a:gd name="connsiteY18" fmla="*/ 1025720 h 5154967"/>
              <a:gd name="connsiteX19" fmla="*/ 2566968 w 6184806"/>
              <a:gd name="connsiteY19" fmla="*/ 1732863 h 5154967"/>
              <a:gd name="connsiteX20" fmla="*/ 2441299 w 6184806"/>
              <a:gd name="connsiteY20" fmla="*/ 1806927 h 5154967"/>
              <a:gd name="connsiteX21" fmla="*/ 1621798 w 6184806"/>
              <a:gd name="connsiteY21" fmla="*/ 1806927 h 5154967"/>
              <a:gd name="connsiteX22" fmla="*/ 1583218 w 6184806"/>
              <a:gd name="connsiteY22" fmla="*/ 1801802 h 5154967"/>
              <a:gd name="connsiteX23" fmla="*/ 1556683 w 6184806"/>
              <a:gd name="connsiteY23" fmla="*/ 1790677 h 5154967"/>
              <a:gd name="connsiteX24" fmla="*/ 1572899 w 6184806"/>
              <a:gd name="connsiteY24" fmla="*/ 1762630 h 5154967"/>
              <a:gd name="connsiteX25" fmla="*/ 2147429 w 6184806"/>
              <a:gd name="connsiteY25" fmla="*/ 768968 h 5154967"/>
              <a:gd name="connsiteX26" fmla="*/ 2489721 w 6184806"/>
              <a:gd name="connsiteY26" fmla="*/ 570035 h 5154967"/>
              <a:gd name="connsiteX27" fmla="*/ 1573268 w 6184806"/>
              <a:gd name="connsiteY27" fmla="*/ 0 h 5154967"/>
              <a:gd name="connsiteX28" fmla="*/ 2497662 w 6184806"/>
              <a:gd name="connsiteY28" fmla="*/ 0 h 5154967"/>
              <a:gd name="connsiteX29" fmla="*/ 2639415 w 6184806"/>
              <a:gd name="connsiteY29" fmla="*/ 83546 h 5154967"/>
              <a:gd name="connsiteX30" fmla="*/ 2887862 w 6184806"/>
              <a:gd name="connsiteY30" fmla="*/ 511387 h 5154967"/>
              <a:gd name="connsiteX31" fmla="*/ 2915928 w 6184806"/>
              <a:gd name="connsiteY31" fmla="*/ 559720 h 5154967"/>
              <a:gd name="connsiteX32" fmla="*/ 2893844 w 6184806"/>
              <a:gd name="connsiteY32" fmla="*/ 559720 h 5154967"/>
              <a:gd name="connsiteX33" fmla="*/ 2789466 w 6184806"/>
              <a:gd name="connsiteY33" fmla="*/ 559720 h 5154967"/>
              <a:gd name="connsiteX34" fmla="*/ 2744122 w 6184806"/>
              <a:gd name="connsiteY34" fmla="*/ 481634 h 5154967"/>
              <a:gd name="connsiteX35" fmla="*/ 2570885 w 6184806"/>
              <a:gd name="connsiteY35" fmla="*/ 183309 h 5154967"/>
              <a:gd name="connsiteX36" fmla="*/ 2445216 w 6184806"/>
              <a:gd name="connsiteY36" fmla="*/ 109243 h 5154967"/>
              <a:gd name="connsiteX37" fmla="*/ 1625714 w 6184806"/>
              <a:gd name="connsiteY37" fmla="*/ 109243 h 5154967"/>
              <a:gd name="connsiteX38" fmla="*/ 1498276 w 6184806"/>
              <a:gd name="connsiteY38" fmla="*/ 183309 h 5154967"/>
              <a:gd name="connsiteX39" fmla="*/ 1089410 w 6184806"/>
              <a:gd name="connsiteY39" fmla="*/ 890450 h 5154967"/>
              <a:gd name="connsiteX40" fmla="*/ 1089410 w 6184806"/>
              <a:gd name="connsiteY40" fmla="*/ 1035054 h 5154967"/>
              <a:gd name="connsiteX41" fmla="*/ 1498276 w 6184806"/>
              <a:gd name="connsiteY41" fmla="*/ 1742196 h 5154967"/>
              <a:gd name="connsiteX42" fmla="*/ 1552039 w 6184806"/>
              <a:gd name="connsiteY42" fmla="*/ 1796422 h 5154967"/>
              <a:gd name="connsiteX43" fmla="*/ 1558260 w 6184806"/>
              <a:gd name="connsiteY43" fmla="*/ 1799029 h 5154967"/>
              <a:gd name="connsiteX44" fmla="*/ 1524911 w 6184806"/>
              <a:gd name="connsiteY44" fmla="*/ 1856707 h 5154967"/>
              <a:gd name="connsiteX45" fmla="*/ 1500108 w 6184806"/>
              <a:gd name="connsiteY45" fmla="*/ 1899604 h 5154967"/>
              <a:gd name="connsiteX46" fmla="*/ 1525834 w 6184806"/>
              <a:gd name="connsiteY46" fmla="*/ 1910390 h 5154967"/>
              <a:gd name="connsiteX47" fmla="*/ 1569352 w 6184806"/>
              <a:gd name="connsiteY47" fmla="*/ 1916170 h 5154967"/>
              <a:gd name="connsiteX48" fmla="*/ 2493745 w 6184806"/>
              <a:gd name="connsiteY48" fmla="*/ 1916170 h 5154967"/>
              <a:gd name="connsiteX49" fmla="*/ 2635498 w 6184806"/>
              <a:gd name="connsiteY49" fmla="*/ 1832627 h 5154967"/>
              <a:gd name="connsiteX50" fmla="*/ 3098693 w 6184806"/>
              <a:gd name="connsiteY50" fmla="*/ 1034974 h 5154967"/>
              <a:gd name="connsiteX51" fmla="*/ 3098693 w 6184806"/>
              <a:gd name="connsiteY51" fmla="*/ 871863 h 5154967"/>
              <a:gd name="connsiteX52" fmla="*/ 2945803 w 6184806"/>
              <a:gd name="connsiteY52" fmla="*/ 608576 h 5154967"/>
              <a:gd name="connsiteX53" fmla="*/ 2923422 w 6184806"/>
              <a:gd name="connsiteY53" fmla="*/ 570035 h 5154967"/>
              <a:gd name="connsiteX54" fmla="*/ 3027104 w 6184806"/>
              <a:gd name="connsiteY54" fmla="*/ 570035 h 5154967"/>
              <a:gd name="connsiteX55" fmla="*/ 4690846 w 6184806"/>
              <a:gd name="connsiteY55" fmla="*/ 570035 h 5154967"/>
              <a:gd name="connsiteX56" fmla="*/ 5028384 w 6184806"/>
              <a:gd name="connsiteY56" fmla="*/ 768968 h 5154967"/>
              <a:gd name="connsiteX57" fmla="*/ 6131323 w 6184806"/>
              <a:gd name="connsiteY57" fmla="*/ 2668304 h 5154967"/>
              <a:gd name="connsiteX58" fmla="*/ 6131323 w 6184806"/>
              <a:gd name="connsiteY58" fmla="*/ 3056698 h 5154967"/>
              <a:gd name="connsiteX59" fmla="*/ 5028384 w 6184806"/>
              <a:gd name="connsiteY59" fmla="*/ 4956035 h 5154967"/>
              <a:gd name="connsiteX60" fmla="*/ 4690846 w 6184806"/>
              <a:gd name="connsiteY60" fmla="*/ 5154967 h 5154967"/>
              <a:gd name="connsiteX61" fmla="*/ 2489721 w 6184806"/>
              <a:gd name="connsiteY61" fmla="*/ 5154967 h 5154967"/>
              <a:gd name="connsiteX62" fmla="*/ 2147429 w 6184806"/>
              <a:gd name="connsiteY62" fmla="*/ 4956035 h 5154967"/>
              <a:gd name="connsiteX63" fmla="*/ 1049243 w 6184806"/>
              <a:gd name="connsiteY63" fmla="*/ 3056698 h 5154967"/>
              <a:gd name="connsiteX64" fmla="*/ 1049243 w 6184806"/>
              <a:gd name="connsiteY64" fmla="*/ 2668304 h 5154967"/>
              <a:gd name="connsiteX65" fmla="*/ 1457007 w 6184806"/>
              <a:gd name="connsiteY65" fmla="*/ 1963067 h 5154967"/>
              <a:gd name="connsiteX66" fmla="*/ 1491373 w 6184806"/>
              <a:gd name="connsiteY66" fmla="*/ 1903634 h 5154967"/>
              <a:gd name="connsiteX67" fmla="*/ 1490164 w 6184806"/>
              <a:gd name="connsiteY67" fmla="*/ 1903127 h 5154967"/>
              <a:gd name="connsiteX68" fmla="*/ 1429519 w 6184806"/>
              <a:gd name="connsiteY68" fmla="*/ 1841960 h 5154967"/>
              <a:gd name="connsiteX69" fmla="*/ 968320 w 6184806"/>
              <a:gd name="connsiteY69" fmla="*/ 1044307 h 5154967"/>
              <a:gd name="connsiteX70" fmla="*/ 968320 w 6184806"/>
              <a:gd name="connsiteY70" fmla="*/ 881196 h 5154967"/>
              <a:gd name="connsiteX71" fmla="*/ 1429519 w 6184806"/>
              <a:gd name="connsiteY71" fmla="*/ 83546 h 5154967"/>
              <a:gd name="connsiteX72" fmla="*/ 1573268 w 6184806"/>
              <a:gd name="connsiteY72" fmla="*/ 0 h 515496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</a:cxnLst>
            <a:rect l="l" t="t" r="r" b="b"/>
            <a:pathLst>
              <a:path w="6184806" h="5154967">
                <a:moveTo>
                  <a:pt x="363179" y="3125191"/>
                </a:moveTo>
                <a:cubicBezTo>
                  <a:pt x="363179" y="3125191"/>
                  <a:pt x="363179" y="3125191"/>
                  <a:pt x="898270" y="3125191"/>
                </a:cubicBezTo>
                <a:cubicBezTo>
                  <a:pt x="931786" y="3125191"/>
                  <a:pt x="964145" y="3143614"/>
                  <a:pt x="980326" y="3173551"/>
                </a:cubicBezTo>
                <a:cubicBezTo>
                  <a:pt x="980326" y="3173551"/>
                  <a:pt x="980326" y="3173551"/>
                  <a:pt x="1248448" y="3635277"/>
                </a:cubicBezTo>
                <a:cubicBezTo>
                  <a:pt x="1265784" y="3664063"/>
                  <a:pt x="1265784" y="3700909"/>
                  <a:pt x="1248448" y="3729695"/>
                </a:cubicBezTo>
                <a:cubicBezTo>
                  <a:pt x="1248448" y="3729695"/>
                  <a:pt x="1248448" y="3729695"/>
                  <a:pt x="980326" y="4191421"/>
                </a:cubicBezTo>
                <a:cubicBezTo>
                  <a:pt x="964145" y="4221358"/>
                  <a:pt x="931786" y="4239781"/>
                  <a:pt x="898270" y="4239781"/>
                </a:cubicBezTo>
                <a:cubicBezTo>
                  <a:pt x="898270" y="4239781"/>
                  <a:pt x="898270" y="4239781"/>
                  <a:pt x="363179" y="4239781"/>
                </a:cubicBezTo>
                <a:cubicBezTo>
                  <a:pt x="328508" y="4239781"/>
                  <a:pt x="297305" y="4221358"/>
                  <a:pt x="279969" y="4191421"/>
                </a:cubicBezTo>
                <a:cubicBezTo>
                  <a:pt x="279969" y="4191421"/>
                  <a:pt x="279969" y="4191421"/>
                  <a:pt x="13002" y="3729695"/>
                </a:cubicBezTo>
                <a:cubicBezTo>
                  <a:pt x="-4334" y="3700909"/>
                  <a:pt x="-4334" y="3664063"/>
                  <a:pt x="13002" y="3635277"/>
                </a:cubicBezTo>
                <a:cubicBezTo>
                  <a:pt x="13002" y="3635277"/>
                  <a:pt x="13002" y="3635277"/>
                  <a:pt x="279969" y="3173551"/>
                </a:cubicBezTo>
                <a:cubicBezTo>
                  <a:pt x="297305" y="3143614"/>
                  <a:pt x="328508" y="3125191"/>
                  <a:pt x="363179" y="3125191"/>
                </a:cubicBezTo>
                <a:close/>
                <a:moveTo>
                  <a:pt x="2489721" y="570035"/>
                </a:moveTo>
                <a:cubicBezTo>
                  <a:pt x="2489721" y="570035"/>
                  <a:pt x="2489721" y="570035"/>
                  <a:pt x="2764862" y="570035"/>
                </a:cubicBezTo>
                <a:lnTo>
                  <a:pt x="2796959" y="570035"/>
                </a:lnTo>
                <a:lnTo>
                  <a:pt x="2827587" y="622777"/>
                </a:lnTo>
                <a:cubicBezTo>
                  <a:pt x="2870233" y="696217"/>
                  <a:pt x="2919858" y="781675"/>
                  <a:pt x="2977604" y="881117"/>
                </a:cubicBezTo>
                <a:cubicBezTo>
                  <a:pt x="3004153" y="925204"/>
                  <a:pt x="3004153" y="981634"/>
                  <a:pt x="2977604" y="1025720"/>
                </a:cubicBezTo>
                <a:cubicBezTo>
                  <a:pt x="2977604" y="1025720"/>
                  <a:pt x="2977604" y="1025720"/>
                  <a:pt x="2566968" y="1732863"/>
                </a:cubicBezTo>
                <a:cubicBezTo>
                  <a:pt x="2542188" y="1778712"/>
                  <a:pt x="2492629" y="1806927"/>
                  <a:pt x="2441299" y="1806927"/>
                </a:cubicBezTo>
                <a:cubicBezTo>
                  <a:pt x="2441299" y="1806927"/>
                  <a:pt x="2441299" y="1806927"/>
                  <a:pt x="1621798" y="1806927"/>
                </a:cubicBezTo>
                <a:cubicBezTo>
                  <a:pt x="1608523" y="1806927"/>
                  <a:pt x="1595580" y="1805163"/>
                  <a:pt x="1583218" y="1801802"/>
                </a:cubicBezTo>
                <a:lnTo>
                  <a:pt x="1556683" y="1790677"/>
                </a:lnTo>
                <a:lnTo>
                  <a:pt x="1572899" y="1762630"/>
                </a:lnTo>
                <a:cubicBezTo>
                  <a:pt x="1719523" y="1509042"/>
                  <a:pt x="1907201" y="1184448"/>
                  <a:pt x="2147429" y="768968"/>
                </a:cubicBezTo>
                <a:cubicBezTo>
                  <a:pt x="2218739" y="645819"/>
                  <a:pt x="2347099" y="570035"/>
                  <a:pt x="2489721" y="570035"/>
                </a:cubicBezTo>
                <a:close/>
                <a:moveTo>
                  <a:pt x="1573268" y="0"/>
                </a:moveTo>
                <a:cubicBezTo>
                  <a:pt x="1573268" y="0"/>
                  <a:pt x="1573268" y="0"/>
                  <a:pt x="2497662" y="0"/>
                </a:cubicBezTo>
                <a:cubicBezTo>
                  <a:pt x="2555561" y="0"/>
                  <a:pt x="2611463" y="31828"/>
                  <a:pt x="2639415" y="83546"/>
                </a:cubicBezTo>
                <a:cubicBezTo>
                  <a:pt x="2639415" y="83546"/>
                  <a:pt x="2639415" y="83546"/>
                  <a:pt x="2887862" y="511387"/>
                </a:cubicBezTo>
                <a:lnTo>
                  <a:pt x="2915928" y="559720"/>
                </a:lnTo>
                <a:lnTo>
                  <a:pt x="2893844" y="559720"/>
                </a:lnTo>
                <a:lnTo>
                  <a:pt x="2789466" y="559720"/>
                </a:lnTo>
                <a:lnTo>
                  <a:pt x="2744122" y="481634"/>
                </a:lnTo>
                <a:cubicBezTo>
                  <a:pt x="2570885" y="183309"/>
                  <a:pt x="2570885" y="183309"/>
                  <a:pt x="2570885" y="183309"/>
                </a:cubicBezTo>
                <a:cubicBezTo>
                  <a:pt x="2546104" y="137459"/>
                  <a:pt x="2496545" y="109243"/>
                  <a:pt x="2445216" y="109243"/>
                </a:cubicBezTo>
                <a:cubicBezTo>
                  <a:pt x="1625714" y="109243"/>
                  <a:pt x="1625714" y="109243"/>
                  <a:pt x="1625714" y="109243"/>
                </a:cubicBezTo>
                <a:cubicBezTo>
                  <a:pt x="1572615" y="109243"/>
                  <a:pt x="1524825" y="137459"/>
                  <a:pt x="1498276" y="183309"/>
                </a:cubicBezTo>
                <a:cubicBezTo>
                  <a:pt x="1089410" y="890450"/>
                  <a:pt x="1089410" y="890450"/>
                  <a:pt x="1089410" y="890450"/>
                </a:cubicBezTo>
                <a:cubicBezTo>
                  <a:pt x="1062860" y="934537"/>
                  <a:pt x="1062860" y="990967"/>
                  <a:pt x="1089410" y="1035054"/>
                </a:cubicBezTo>
                <a:cubicBezTo>
                  <a:pt x="1498276" y="1742196"/>
                  <a:pt x="1498276" y="1742196"/>
                  <a:pt x="1498276" y="1742196"/>
                </a:cubicBezTo>
                <a:cubicBezTo>
                  <a:pt x="1511551" y="1765121"/>
                  <a:pt x="1530135" y="1783637"/>
                  <a:pt x="1552039" y="1796422"/>
                </a:cubicBezTo>
                <a:lnTo>
                  <a:pt x="1558260" y="1799029"/>
                </a:lnTo>
                <a:lnTo>
                  <a:pt x="1524911" y="1856707"/>
                </a:lnTo>
                <a:lnTo>
                  <a:pt x="1500108" y="1899604"/>
                </a:lnTo>
                <a:lnTo>
                  <a:pt x="1525834" y="1910390"/>
                </a:lnTo>
                <a:cubicBezTo>
                  <a:pt x="1539779" y="1914181"/>
                  <a:pt x="1554378" y="1916170"/>
                  <a:pt x="1569352" y="1916170"/>
                </a:cubicBezTo>
                <a:cubicBezTo>
                  <a:pt x="2493745" y="1916170"/>
                  <a:pt x="2493745" y="1916170"/>
                  <a:pt x="2493745" y="1916170"/>
                </a:cubicBezTo>
                <a:cubicBezTo>
                  <a:pt x="2551645" y="1916170"/>
                  <a:pt x="2607546" y="1884345"/>
                  <a:pt x="2635498" y="1832627"/>
                </a:cubicBezTo>
                <a:cubicBezTo>
                  <a:pt x="3098693" y="1034974"/>
                  <a:pt x="3098693" y="1034974"/>
                  <a:pt x="3098693" y="1034974"/>
                </a:cubicBezTo>
                <a:cubicBezTo>
                  <a:pt x="3128641" y="985246"/>
                  <a:pt x="3128641" y="921593"/>
                  <a:pt x="3098693" y="871863"/>
                </a:cubicBezTo>
                <a:cubicBezTo>
                  <a:pt x="3040794" y="772157"/>
                  <a:pt x="2990132" y="684914"/>
                  <a:pt x="2945803" y="608576"/>
                </a:cubicBezTo>
                <a:lnTo>
                  <a:pt x="2923422" y="570035"/>
                </a:lnTo>
                <a:lnTo>
                  <a:pt x="3027104" y="570035"/>
                </a:lnTo>
                <a:cubicBezTo>
                  <a:pt x="3349535" y="570035"/>
                  <a:pt x="3865424" y="570035"/>
                  <a:pt x="4690846" y="570035"/>
                </a:cubicBezTo>
                <a:cubicBezTo>
                  <a:pt x="4828714" y="570035"/>
                  <a:pt x="4961827" y="645819"/>
                  <a:pt x="5028384" y="768968"/>
                </a:cubicBezTo>
                <a:cubicBezTo>
                  <a:pt x="5028384" y="768968"/>
                  <a:pt x="5028384" y="768968"/>
                  <a:pt x="6131323" y="2668304"/>
                </a:cubicBezTo>
                <a:cubicBezTo>
                  <a:pt x="6202634" y="2786717"/>
                  <a:pt x="6202634" y="2938285"/>
                  <a:pt x="6131323" y="3056698"/>
                </a:cubicBezTo>
                <a:cubicBezTo>
                  <a:pt x="6131323" y="3056698"/>
                  <a:pt x="6131323" y="3056698"/>
                  <a:pt x="5028384" y="4956035"/>
                </a:cubicBezTo>
                <a:cubicBezTo>
                  <a:pt x="4961827" y="5079184"/>
                  <a:pt x="4828714" y="5154967"/>
                  <a:pt x="4690846" y="5154967"/>
                </a:cubicBezTo>
                <a:cubicBezTo>
                  <a:pt x="4690846" y="5154967"/>
                  <a:pt x="4690846" y="5154967"/>
                  <a:pt x="2489721" y="5154967"/>
                </a:cubicBezTo>
                <a:cubicBezTo>
                  <a:pt x="2347099" y="5154967"/>
                  <a:pt x="2218739" y="5079184"/>
                  <a:pt x="2147429" y="4956035"/>
                </a:cubicBezTo>
                <a:cubicBezTo>
                  <a:pt x="2147429" y="4956035"/>
                  <a:pt x="2147429" y="4956035"/>
                  <a:pt x="1049243" y="3056698"/>
                </a:cubicBezTo>
                <a:cubicBezTo>
                  <a:pt x="977932" y="2938285"/>
                  <a:pt x="977932" y="2786717"/>
                  <a:pt x="1049243" y="2668304"/>
                </a:cubicBezTo>
                <a:cubicBezTo>
                  <a:pt x="1049243" y="2668304"/>
                  <a:pt x="1049243" y="2668304"/>
                  <a:pt x="1457007" y="1963067"/>
                </a:cubicBezTo>
                <a:lnTo>
                  <a:pt x="1491373" y="1903634"/>
                </a:lnTo>
                <a:lnTo>
                  <a:pt x="1490164" y="1903127"/>
                </a:lnTo>
                <a:cubicBezTo>
                  <a:pt x="1465456" y="1888705"/>
                  <a:pt x="1444493" y="1867820"/>
                  <a:pt x="1429519" y="1841960"/>
                </a:cubicBezTo>
                <a:cubicBezTo>
                  <a:pt x="1429519" y="1841960"/>
                  <a:pt x="1429519" y="1841960"/>
                  <a:pt x="968320" y="1044307"/>
                </a:cubicBezTo>
                <a:cubicBezTo>
                  <a:pt x="938371" y="994579"/>
                  <a:pt x="938371" y="930926"/>
                  <a:pt x="968320" y="881196"/>
                </a:cubicBezTo>
                <a:cubicBezTo>
                  <a:pt x="968320" y="881196"/>
                  <a:pt x="968320" y="881196"/>
                  <a:pt x="1429519" y="83546"/>
                </a:cubicBezTo>
                <a:cubicBezTo>
                  <a:pt x="1459466" y="31828"/>
                  <a:pt x="1513373" y="0"/>
                  <a:pt x="1573268" y="0"/>
                </a:cubicBezTo>
                <a:close/>
              </a:path>
            </a:pathLst>
          </a:custGeom>
          <a:solidFill>
            <a:schemeClr val="tx1">
              <a:lumMod val="50000"/>
              <a:lumOff val="50000"/>
              <a:alpha val="1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120848B-B2B4-45BE-A961-AEC0B06CF41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59916"/>
          <a:stretch/>
        </p:blipFill>
        <p:spPr>
          <a:xfrm>
            <a:off x="8395059" y="2001819"/>
            <a:ext cx="3203509" cy="3426237"/>
          </a:xfrm>
          <a:prstGeom prst="rect">
            <a:avLst/>
          </a:prstGeom>
        </p:spPr>
      </p:pic>
      <p:sp>
        <p:nvSpPr>
          <p:cNvPr id="4" name="Subtitle 3"/>
          <p:cNvSpPr>
            <a:spLocks noGrp="1"/>
          </p:cNvSpPr>
          <p:nvPr>
            <p:ph type="subTitle" idx="1"/>
          </p:nvPr>
        </p:nvSpPr>
        <p:spPr>
          <a:xfrm>
            <a:off x="1245686" y="195944"/>
            <a:ext cx="8534400" cy="1519938"/>
          </a:xfrm>
        </p:spPr>
        <p:txBody>
          <a:bodyPr/>
          <a:lstStyle/>
          <a:p>
            <a:endParaRPr lang="en-US" b="1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331286" y="-526757"/>
            <a:ext cx="10363200" cy="2076450"/>
          </a:xfrm>
        </p:spPr>
        <p:txBody>
          <a:bodyPr/>
          <a:lstStyle/>
          <a:p>
            <a:r>
              <a:rPr lang="en-US" sz="4000" b="1" dirty="0">
                <a:solidFill>
                  <a:schemeClr val="tx2"/>
                </a:solidFill>
                <a:latin typeface="Garamond" panose="02020404030301010803" pitchFamily="18" charset="0"/>
              </a:rPr>
              <a:t>SMART </a:t>
            </a:r>
            <a:r>
              <a:rPr lang="en-US" sz="4000" b="1">
                <a:solidFill>
                  <a:schemeClr val="tx2"/>
                </a:solidFill>
                <a:latin typeface="Garamond" panose="02020404030301010803" pitchFamily="18" charset="0"/>
              </a:rPr>
              <a:t>INDIA HACKATHON 2025</a:t>
            </a:r>
            <a:endParaRPr lang="en-IN" sz="4000" b="1" dirty="0">
              <a:solidFill>
                <a:schemeClr val="tx2"/>
              </a:solidFill>
              <a:latin typeface="Garamond" panose="02020404030301010803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0" y="1387929"/>
            <a:ext cx="7866996" cy="5148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ID –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25093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Problem Statement Title- </a:t>
            </a:r>
            <a:r>
              <a:rPr lang="en-US" sz="2400" dirty="0" err="1">
                <a:latin typeface="Arial" panose="020B0604020202020204" pitchFamily="34" charset="0"/>
                <a:cs typeface="Arial" panose="020B0604020202020204" pitchFamily="34" charset="0"/>
              </a:rPr>
              <a:t>Centralised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 Digital platform for Comprehensive student activity record in HEIs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Theme-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Smart Education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PS Category-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Software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ID-</a:t>
            </a:r>
          </a:p>
          <a:p>
            <a:pPr marL="285750" indent="-28575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2400" b="1" dirty="0">
                <a:latin typeface="Arial" panose="020B0604020202020204" pitchFamily="34" charset="0"/>
                <a:cs typeface="Arial" panose="020B0604020202020204" pitchFamily="34" charset="0"/>
              </a:rPr>
              <a:t>Team Name- </a:t>
            </a:r>
            <a:r>
              <a:rPr lang="en-US" sz="2400" dirty="0">
                <a:latin typeface="Arial" panose="020B0604020202020204" pitchFamily="34" charset="0"/>
                <a:cs typeface="Arial" panose="020B0604020202020204" pitchFamily="34" charset="0"/>
              </a:rPr>
              <a:t>Yuva Innovators</a:t>
            </a:r>
            <a:endParaRPr lang="en-IN" sz="24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026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62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5361" name="Title 1"/>
          <p:cNvSpPr>
            <a:spLocks noGrp="1"/>
          </p:cNvSpPr>
          <p:nvPr>
            <p:ph type="title"/>
          </p:nvPr>
        </p:nvSpPr>
        <p:spPr>
          <a:xfrm>
            <a:off x="2170544" y="0"/>
            <a:ext cx="7269019" cy="1143000"/>
          </a:xfrm>
        </p:spPr>
        <p:txBody>
          <a:bodyPr/>
          <a:lstStyle/>
          <a:p>
            <a:pPr eaLnBrk="1" hangingPunct="1"/>
            <a:br>
              <a:rPr lang="en-US" sz="2800" b="1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</a:br>
            <a:r>
              <a:rPr lang="en-US" sz="2800">
                <a:latin typeface="Arial" panose="020B0604020202020204" pitchFamily="34" charset="0"/>
                <a:cs typeface="Arial" panose="020B0604020202020204" pitchFamily="34" charset="0"/>
              </a:rPr>
              <a:t>Centralised Digital platform for Comprehensive student activity record in HEIs</a:t>
            </a:r>
            <a:endParaRPr lang="en-US" sz="2800" b="1" dirty="0">
              <a:latin typeface="Times New Roman" panose="02020603050405020304" pitchFamily="18" charset="0"/>
              <a:ea typeface="ＭＳ Ｐゴシック" pitchFamily="1" charset="-128"/>
              <a:cs typeface="Times New Roman" panose="02020603050405020304" pitchFamily="18" charset="0"/>
            </a:endParaRPr>
          </a:p>
        </p:txBody>
      </p:sp>
      <p:sp>
        <p:nvSpPr>
          <p:cNvPr id="15362" name="TextBox 8"/>
          <p:cNvSpPr txBox="1">
            <a:spLocks noChangeArrowheads="1"/>
          </p:cNvSpPr>
          <p:nvPr/>
        </p:nvSpPr>
        <p:spPr bwMode="auto">
          <a:xfrm>
            <a:off x="60648" y="1263385"/>
            <a:ext cx="12050486" cy="52117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indent="-342900">
              <a:buFont typeface="Wingdings" panose="05000000000000000000" pitchFamily="2" charset="2"/>
              <a:buChar char="v"/>
            </a:pPr>
            <a:r>
              <a:rPr lang="en-US" sz="3200" b="1" u="sng" dirty="0">
                <a:solidFill>
                  <a:schemeClr val="tx2"/>
                </a:solidFill>
                <a:latin typeface="Arial" pitchFamily="34" charset="0"/>
                <a:cs typeface="Arial" pitchFamily="34" charset="0"/>
              </a:rPr>
              <a:t>Proposed Solution </a:t>
            </a:r>
          </a:p>
          <a:p>
            <a:pPr marL="342900" indent="-34290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Solution Explanation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Centralized web + mobile application for student achievements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Dynamic Dashboard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Digital Portfolio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Activity Tracker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itchFamily="34" charset="0"/>
                <a:cs typeface="Arial" pitchFamily="34" charset="0"/>
              </a:rPr>
              <a:t>Reports for NAAC/NIRF/AICTE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latin typeface="Arial" pitchFamily="34" charset="0"/>
                <a:cs typeface="Arial" pitchFamily="34" charset="0"/>
              </a:rPr>
              <a:t>Addressing the Problem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Reduces administrative burden and facilitates audit compliance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Provides transparent, real-time progress tracking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tx2"/>
                </a:solidFill>
                <a:latin typeface="Arial" panose="020B0604020202020204" pitchFamily="34" charset="0"/>
                <a:cs typeface="Arial" pitchFamily="34" charset="0"/>
              </a:rPr>
              <a:t>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nsures verified, credible, and holistic student profiles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Supports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placements,higher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education applications and scholarships</a:t>
            </a:r>
          </a:p>
          <a:p>
            <a:pPr marL="285750" indent="-285750">
              <a:buFont typeface="Wingdings" panose="05000000000000000000" pitchFamily="2" charset="2"/>
              <a:buChar char="q"/>
            </a:pPr>
            <a:r>
              <a:rPr lang="en-US" sz="24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Innovation and uniqueness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Holistic Record-Keeping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Verified Auto-Generated Portfolio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Web + Mobile </a:t>
            </a:r>
            <a:r>
              <a:rPr lang="en-US" sz="1600" dirty="0" err="1">
                <a:latin typeface="Arial" panose="020B0604020202020204" pitchFamily="34" charset="0"/>
                <a:cs typeface="Arial" panose="020B0604020202020204" pitchFamily="34" charset="0"/>
              </a:rPr>
              <a:t>Access:Anywhere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 , anytime accessibility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1600" b="1" dirty="0">
              <a:solidFill>
                <a:schemeClr val="tx2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 smtClean="0">
                <a:solidFill>
                  <a:schemeClr val="bg1"/>
                </a:solidFill>
              </a:rPr>
              <a:pPr/>
              <a:t>2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10" name="Oval 9" descr="Your startup LOGO">
            <a:extLst>
              <a:ext uri="{FF2B5EF4-FFF2-40B4-BE49-F238E27FC236}">
                <a16:creationId xmlns:a16="http://schemas.microsoft.com/office/drawing/2014/main" id="{5DBCE864-823D-4A13-9607-5DA1F0ED5FB8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Yuva Innovators</a:t>
            </a:r>
            <a:endParaRPr lang="en-IN" sz="1200" dirty="0"/>
          </a:p>
        </p:txBody>
      </p:sp>
      <p:pic>
        <p:nvPicPr>
          <p:cNvPr id="12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D0CF7D9-A9D9-BFAF-ABC4-AAF6BAF331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7991" y="1799240"/>
            <a:ext cx="5343143" cy="3503793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dirty="0">
              <a:solidFill>
                <a:schemeClr val="accent2">
                  <a:lumMod val="75000"/>
                </a:schemeClr>
              </a:solidFill>
              <a:latin typeface="+mn-lt"/>
              <a:ea typeface="+mn-ea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TECHNICAL APPROACH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294582" y="1202280"/>
            <a:ext cx="6319637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Frontend (UI):</a:t>
            </a:r>
            <a:endParaRPr lang="en-IN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Web: HTML5, CSS3, JavaScript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Responsive Frameworks: Bootstrap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Dynamic UI: React.js 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Mobile Application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Cross-Platform: Flutter / React Native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Languages: Dart (Flutter) / JavaScript (React Native)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Backend &amp; Database</a:t>
            </a:r>
            <a:r>
              <a:rPr lang="en-IN" b="1" dirty="0">
                <a:solidFill>
                  <a:srgbClr val="0070C0"/>
                </a:solidFill>
              </a:rPr>
              <a:t>:</a:t>
            </a:r>
            <a:endParaRPr lang="en-IN" dirty="0">
              <a:solidFill>
                <a:srgbClr val="0070C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Server-side Languages: Python (Django / Flask) or Node.js (Express)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Relational Database: MySQL / PostgreSQL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Optional NoSQL Database: MongoDB (flexible activity storage)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Security: JWT / OAuth 2.0, Role-based Access Control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IN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Integration &amp; Tools</a:t>
            </a: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/>
              <a:t> 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ERP API integration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PDF Generation: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jsPDF</a:t>
            </a: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, </a:t>
            </a:r>
            <a:r>
              <a:rPr lang="en-IN" dirty="0" err="1">
                <a:latin typeface="Arial" panose="020B0604020202020204" pitchFamily="34" charset="0"/>
                <a:cs typeface="Arial" panose="020B0604020202020204" pitchFamily="34" charset="0"/>
              </a:rPr>
              <a:t>ReportLab</a:t>
            </a:r>
            <a:endParaRPr lang="en-IN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Analytics &amp; Reporting: Chart.js, D3.js, Google Charts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dirty="0">
                <a:latin typeface="Arial" panose="020B0604020202020204" pitchFamily="34" charset="0"/>
                <a:cs typeface="Arial" panose="020B0604020202020204" pitchFamily="34" charset="0"/>
              </a:rPr>
              <a:t>Cloud Hosting: AWS / Firebase / Azure</a:t>
            </a:r>
          </a:p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7C3CE7-23F7-4828-823C-E0205DF2CF97}" type="slidenum">
              <a:rPr lang="en-US" b="1">
                <a:solidFill>
                  <a:schemeClr val="bg1"/>
                </a:solidFill>
              </a:rPr>
              <a:pPr/>
              <a:t>3</a:t>
            </a:fld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>
              <a:defRPr/>
            </a:pPr>
            <a:r>
              <a:rPr lang="en-US">
                <a:solidFill>
                  <a:schemeClr val="bg1"/>
                </a:solidFill>
              </a:rPr>
              <a:t>@SIH Idea submission- Template</a:t>
            </a:r>
            <a:endParaRPr lang="en-US" dirty="0">
              <a:solidFill>
                <a:schemeClr val="bg1"/>
              </a:solidFill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Oval 3" descr="Your startup LOGO">
            <a:extLst>
              <a:ext uri="{FF2B5EF4-FFF2-40B4-BE49-F238E27FC236}">
                <a16:creationId xmlns:a16="http://schemas.microsoft.com/office/drawing/2014/main" id="{A2A5D4C7-A195-5E82-A521-AE649E4AE6C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Yuva Innovators</a:t>
            </a:r>
            <a:endParaRPr lang="en-IN" sz="1200" dirty="0"/>
          </a:p>
        </p:txBody>
      </p:sp>
      <p:pic>
        <p:nvPicPr>
          <p:cNvPr id="8" name="Picture 7" descr="A diagram of a technical stack overview&#10;&#10;AI-generated content may be incorrect.">
            <a:extLst>
              <a:ext uri="{FF2B5EF4-FFF2-40B4-BE49-F238E27FC236}">
                <a16:creationId xmlns:a16="http://schemas.microsoft.com/office/drawing/2014/main" id="{5E74E0D6-368B-87B7-C7A1-42B4AE5E33C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178" t="18800" r="3155" b="20667"/>
          <a:stretch>
            <a:fillRect/>
          </a:stretch>
        </p:blipFill>
        <p:spPr>
          <a:xfrm>
            <a:off x="6614219" y="1657758"/>
            <a:ext cx="5577781" cy="364361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diagram of application capability&#10;&#10;AI-generated content may be incorrect.">
            <a:extLst>
              <a:ext uri="{FF2B5EF4-FFF2-40B4-BE49-F238E27FC236}">
                <a16:creationId xmlns:a16="http://schemas.microsoft.com/office/drawing/2014/main" id="{CE36C421-56DA-D67B-07CA-DF8D17B150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06350" y="1482897"/>
            <a:ext cx="4368627" cy="436862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FEASIBILITY AND VIABILITY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4100" y="1091783"/>
            <a:ext cx="8013901" cy="526297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kumimoji="0" 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Feasibility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70C0"/>
                </a:solidFill>
                <a:effectLst/>
                <a:uLnTx/>
                <a:uFillTx/>
                <a:latin typeface="Arial" pitchFamily="34" charset="0"/>
                <a:ea typeface="ＭＳ Ｐゴシック" pitchFamily="1" charset="-128"/>
                <a:cs typeface="Arial" pitchFamily="34" charset="0"/>
              </a:rPr>
              <a:t> </a:t>
            </a:r>
            <a:endParaRPr lang="en-US" sz="2400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Technical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Uses proven, open-source, scalable technologies 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Operational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:Faculty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approval ensures credibility of achievements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>
                <a:latin typeface="Arial" panose="020B0604020202020204" pitchFamily="34" charset="0"/>
                <a:cs typeface="Arial" panose="020B0604020202020204" pitchFamily="34" charset="0"/>
              </a:rPr>
              <a:t>Economic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: Low cost (cloud + open-source stack)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b="1" dirty="0" err="1">
                <a:latin typeface="Arial" panose="020B0604020202020204" pitchFamily="34" charset="0"/>
                <a:cs typeface="Arial" panose="020B0604020202020204" pitchFamily="34" charset="0"/>
              </a:rPr>
              <a:t>Institutiona</a:t>
            </a:r>
            <a:r>
              <a:rPr lang="en-US" sz="2000" dirty="0" err="1">
                <a:latin typeface="Arial" panose="020B0604020202020204" pitchFamily="34" charset="0"/>
                <a:cs typeface="Arial" panose="020B0604020202020204" pitchFamily="34" charset="0"/>
              </a:rPr>
              <a:t>l:Aligns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with NAAC/NIRF digital goals, eases accreditation audits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US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Potential Challenges: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Fake/Unverified data uploads 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Integration complexity with ERP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 Resistance to new system adoption </a:t>
            </a:r>
          </a:p>
          <a:p>
            <a:pPr marL="342900" lvl="0" indent="-342900" algn="just">
              <a:buFont typeface="Wingdings" panose="05000000000000000000" pitchFamily="2" charset="2"/>
              <a:buChar char="ü"/>
              <a:defRPr/>
            </a:pPr>
            <a:r>
              <a:rPr lang="en-US" sz="2000">
                <a:latin typeface="Arial" panose="020B0604020202020204" pitchFamily="34" charset="0"/>
                <a:cs typeface="Arial" panose="020B0604020202020204" pitchFamily="34" charset="0"/>
              </a:rPr>
              <a:t> Large-scale </a:t>
            </a:r>
            <a:r>
              <a:rPr lang="en-US" sz="2000" dirty="0">
                <a:latin typeface="Arial" panose="020B0604020202020204" pitchFamily="34" charset="0"/>
                <a:cs typeface="Arial" panose="020B0604020202020204" pitchFamily="34" charset="0"/>
              </a:rPr>
              <a:t>scalability issue</a:t>
            </a:r>
          </a:p>
          <a:p>
            <a:pPr marL="457200" lvl="0" indent="-457200" algn="just"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Strategies to Overcome</a:t>
            </a:r>
            <a:r>
              <a:rPr lang="en-IN" sz="28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endParaRPr lang="en-IN" sz="20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457200" lvl="0" indent="-457200" algn="just">
              <a:buFont typeface="Wingdings" panose="05000000000000000000" pitchFamily="2" charset="2"/>
              <a:buChar char="ü"/>
              <a:defRPr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Faculty/Admin approval + API verification of certificates </a:t>
            </a:r>
          </a:p>
          <a:p>
            <a:pPr marL="457200" lvl="0" indent="-457200" algn="just">
              <a:buFont typeface="Wingdings" panose="05000000000000000000" pitchFamily="2" charset="2"/>
              <a:buChar char="ü"/>
              <a:defRPr/>
            </a:pPr>
            <a:r>
              <a:rPr lang="en-IN" sz="2000">
                <a:latin typeface="Arial" panose="020B0604020202020204" pitchFamily="34" charset="0"/>
                <a:cs typeface="Arial" panose="020B0604020202020204" pitchFamily="34" charset="0"/>
              </a:rPr>
              <a:t>Standard 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APIs &amp; phase-wise integration </a:t>
            </a:r>
          </a:p>
          <a:p>
            <a:pPr marL="457200" lvl="0" indent="-457200" algn="just">
              <a:buFont typeface="Wingdings" panose="05000000000000000000" pitchFamily="2" charset="2"/>
              <a:buChar char="ü"/>
              <a:defRPr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Training workshops + user-friendly dashboards + gamification </a:t>
            </a:r>
          </a:p>
          <a:p>
            <a:pPr marL="457200" lvl="0" indent="-457200" algn="just">
              <a:buFont typeface="Wingdings" panose="05000000000000000000" pitchFamily="2" charset="2"/>
              <a:buChar char="ü"/>
              <a:defRPr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Strong data security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FC49D79E-38E9-8AC7-D6D2-FF69E91296B1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Yuva Innovators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7533879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" y="6356353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IMPACT AND BENEFITS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113984" y="1189036"/>
            <a:ext cx="11936502" cy="403187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Impact on Institutions                                                       Benefits for institutions</a:t>
            </a:r>
            <a:endParaRPr lang="en-US" sz="2400" b="1" dirty="0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Cost and </a:t>
            </a: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time Saving                                                                             Centralised Data Hub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 dirty="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Data-Driven </a:t>
            </a: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Governance                                                                       Seamless Accrediation Support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Seamless Integration                                                                             Reduced Paperwork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Institution Branding                                                                                Faculty Empowerment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R="0" lvl="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  <a:defRPr/>
            </a:pPr>
            <a:endParaRPr lang="en-US" sz="2400" b="1">
              <a:solidFill>
                <a:srgbClr val="0070C0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  <a:defRPr/>
            </a:pPr>
            <a:r>
              <a:rPr lang="en-US" sz="2400" b="1">
                <a:solidFill>
                  <a:srgbClr val="0070C0"/>
                </a:solidFill>
                <a:latin typeface="Arial" pitchFamily="34" charset="0"/>
                <a:cs typeface="Arial" pitchFamily="34" charset="0"/>
              </a:rPr>
              <a:t>Impact on Students                                                           Benefits for Students</a:t>
            </a:r>
            <a:endParaRPr lang="en-US" sz="2000" b="1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Holistic Digital Identity                                                                             Verified Digital Portfolio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Career Edge                                                                                            One-Stop Access 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Motivation/Engagement                                                                           Career Boost</a:t>
            </a:r>
          </a:p>
          <a:p>
            <a:pPr marL="342900" marR="0" lvl="0" indent="-342900" algn="just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sz="2000">
                <a:solidFill>
                  <a:prstClr val="black"/>
                </a:solidFill>
                <a:latin typeface="Arial" pitchFamily="34" charset="0"/>
                <a:cs typeface="Arial" pitchFamily="34" charset="0"/>
              </a:rPr>
              <a:t>Equity and Inclusivity                                                                               Transparency</a:t>
            </a:r>
            <a:endParaRPr lang="en-US" sz="2000" dirty="0">
              <a:solidFill>
                <a:prstClr val="black"/>
              </a:solidFill>
              <a:latin typeface="Arial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</a:p>
        </p:txBody>
      </p:sp>
      <p:pic>
        <p:nvPicPr>
          <p:cNvPr id="9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5DDEC695-2933-CB7C-D9A0-8CF8234FB806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412069" y="57097"/>
            <a:ext cx="1251857" cy="101814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 dirty="0"/>
              <a:t>Yuva Innovators</a:t>
            </a:r>
            <a:endParaRPr lang="en-IN" sz="1200" dirty="0"/>
          </a:p>
        </p:txBody>
      </p:sp>
      <p:pic>
        <p:nvPicPr>
          <p:cNvPr id="4" name="Picture 3" descr="A diagram of a student information system&#10;&#10;AI-generated content may be incorrect.">
            <a:extLst>
              <a:ext uri="{FF2B5EF4-FFF2-40B4-BE49-F238E27FC236}">
                <a16:creationId xmlns:a16="http://schemas.microsoft.com/office/drawing/2014/main" id="{6D4CF488-5B55-BF1A-FDEE-8B0B5E36A7B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6907" t="12081" r="5051" b="3221"/>
          <a:stretch>
            <a:fillRect/>
          </a:stretch>
        </p:blipFill>
        <p:spPr>
          <a:xfrm>
            <a:off x="3828410" y="1334708"/>
            <a:ext cx="4197097" cy="38862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71441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D4F69D3-EEB0-4C4C-9434-B9960FB585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6354762"/>
            <a:ext cx="12191999" cy="503238"/>
          </a:xfrm>
          <a:prstGeom prst="rect">
            <a:avLst/>
          </a:prstGeom>
          <a:solidFill>
            <a:srgbClr val="0070C0"/>
          </a:solidFill>
          <a:ln w="9525">
            <a:noFill/>
            <a:miter lim="800000"/>
            <a:headEnd/>
            <a:tailEnd/>
          </a:ln>
          <a:effectLst>
            <a:outerShdw dist="23000" dir="5400000" rotWithShape="0">
              <a:srgbClr val="808080">
                <a:alpha val="34999"/>
              </a:srgbClr>
            </a:outerShdw>
          </a:effectLst>
        </p:spPr>
        <p:txBody>
          <a:bodyPr anchor="ctr"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504D">
                  <a:lumMod val="75000"/>
                </a:srgbClr>
              </a:solidFill>
              <a:effectLst/>
              <a:uLnTx/>
              <a:uFillTx/>
              <a:latin typeface="Calibri"/>
              <a:ea typeface="ＭＳ Ｐゴシック" pitchFamily="1" charset="-128"/>
              <a:cs typeface="+mn-cs"/>
            </a:endParaRPr>
          </a:p>
        </p:txBody>
      </p:sp>
      <p:sp>
        <p:nvSpPr>
          <p:cNvPr id="17409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sz="3600" b="1" dirty="0">
                <a:latin typeface="Times New Roman" panose="02020603050405020304" pitchFamily="18" charset="0"/>
                <a:ea typeface="ＭＳ Ｐゴシック" pitchFamily="1" charset="-128"/>
                <a:cs typeface="Times New Roman" panose="02020603050405020304" pitchFamily="18" charset="0"/>
              </a:rPr>
              <a:t>RESEARCH  AND REFERENCES</a:t>
            </a:r>
          </a:p>
        </p:txBody>
      </p:sp>
      <p:sp>
        <p:nvSpPr>
          <p:cNvPr id="17410" name="TextBox 8"/>
          <p:cNvSpPr txBox="1">
            <a:spLocks noChangeArrowheads="1"/>
          </p:cNvSpPr>
          <p:nvPr/>
        </p:nvSpPr>
        <p:spPr bwMode="auto">
          <a:xfrm>
            <a:off x="82296" y="1295928"/>
            <a:ext cx="9550400" cy="4893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NEP 2020 (India) </a:t>
            </a:r>
            <a:r>
              <a:rPr lang="en-IN" sz="2800" dirty="0"/>
              <a:t>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Focus on digital records &amp; holistic development.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lvl="0" algn="just">
              <a:defRPr/>
            </a:pPr>
            <a:r>
              <a:rPr lang="en-IN" sz="2800"/>
              <a:t>[https</a:t>
            </a:r>
            <a:r>
              <a:rPr lang="en-IN" sz="2800" dirty="0"/>
              <a:t>://www.education.gov.in/nep/]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Digital India Initiative </a:t>
            </a:r>
            <a:r>
              <a:rPr lang="en-IN" sz="2800" dirty="0"/>
              <a:t>– 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Push for connected, paperless systems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</a:p>
          <a:p>
            <a:pPr lvl="0" algn="just">
              <a:defRPr/>
            </a:pP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[https://www.digitalindia.gov.in]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NIRF	&amp;	NAAC</a:t>
            </a:r>
            <a:r>
              <a:rPr lang="en-IN" sz="2800" dirty="0"/>
              <a:t>–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Emphasize	student	performance	data</a:t>
            </a:r>
            <a:r>
              <a:rPr lang="en-IN" sz="2000" dirty="0">
                <a:latin typeface="Arial" panose="020B0604020202020204" pitchFamily="34" charset="0"/>
                <a:cs typeface="Arial" panose="020B0604020202020204" pitchFamily="34" charset="0"/>
              </a:rPr>
              <a:t>. [https://www.nirfindia.org | https://www.naac.gov.in]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IN" sz="2400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World Bank</a:t>
            </a:r>
            <a:r>
              <a:rPr lang="en-IN" sz="2800" dirty="0"/>
              <a:t>–</a:t>
            </a:r>
            <a:r>
              <a:rPr lang="en-IN" sz="2000" b="1" dirty="0">
                <a:latin typeface="Arial" panose="020B0604020202020204" pitchFamily="34" charset="0"/>
                <a:cs typeface="Arial" panose="020B0604020202020204" pitchFamily="34" charset="0"/>
              </a:rPr>
              <a:t>EdTech improves employability &amp; efficiency. </a:t>
            </a:r>
            <a:r>
              <a:rPr lang="en-IN" sz="2800" dirty="0"/>
              <a:t>[https://www.worldbank.org/en/topic/edutech] 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r>
              <a:rPr lang="en-IN" sz="24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Case </a:t>
            </a:r>
            <a:r>
              <a:rPr lang="en-IN" sz="2400" b="1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Studies: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  <a:defRPr/>
            </a:pPr>
            <a:r>
              <a:rPr lang="en-US" sz="2000" b="1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DigiLocker(India)-</a:t>
            </a: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Verified digital certificates and credentials.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  <a:defRPr/>
            </a:pPr>
            <a:r>
              <a:rPr lang="en-US" sz="2000" b="1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NAD(India)-</a:t>
            </a: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National Academic Depository for academic records</a:t>
            </a:r>
            <a:r>
              <a:rPr lang="en-US" sz="2000" b="1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q"/>
              <a:defRPr/>
            </a:pPr>
            <a:r>
              <a:rPr lang="en-US" sz="2000" b="1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Europass(EU)-</a:t>
            </a:r>
            <a:r>
              <a:rPr lang="en-US" sz="2000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Unified student portfolio and skill recognition system</a:t>
            </a:r>
            <a:r>
              <a:rPr lang="en-US" sz="2000" b="1">
                <a:solidFill>
                  <a:prstClr val="black"/>
                </a:solidFill>
                <a:latin typeface="Arial" panose="020B0604020202020204" pitchFamily="34" charset="0"/>
                <a:cs typeface="Arial" pitchFamily="34" charset="0"/>
              </a:rPr>
              <a:t>.</a:t>
            </a:r>
          </a:p>
          <a:p>
            <a:pPr marL="342900" lvl="0" indent="-342900" algn="just">
              <a:buFont typeface="Wingdings" panose="05000000000000000000" pitchFamily="2" charset="2"/>
              <a:buChar char="Ø"/>
              <a:defRPr/>
            </a:pPr>
            <a:endParaRPr kumimoji="0" lang="en-US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cs typeface="Arial" pitchFamily="34" charset="0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4572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77C3CE7-23F7-4828-823C-E0205DF2CF97}" type="slidenum"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 pitchFamily="1" charset="0"/>
                <a:ea typeface="ＭＳ Ｐゴシック" pitchFamily="1" charset="-128"/>
                <a:cs typeface="+mn-cs"/>
              </a:rPr>
              <a:pPr marL="0" marR="0" lvl="0" indent="0" algn="r" defTabSz="4572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1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 pitchFamily="1" charset="0"/>
              <a:ea typeface="ＭＳ Ｐゴシック" pitchFamily="1" charset="-128"/>
              <a:cs typeface="+mn-cs"/>
            </a:endParaRP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>
          <a:xfrm>
            <a:off x="4648200" y="6356353"/>
            <a:ext cx="3204000" cy="365125"/>
          </a:xfrm>
        </p:spPr>
        <p:txBody>
          <a:bodyPr/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radeGothic"/>
                <a:ea typeface="+mn-ea"/>
                <a:cs typeface="+mn-cs"/>
              </a:rPr>
              <a:t>@SIH Idea submission- Template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TradeGothic"/>
              <a:ea typeface="+mn-ea"/>
              <a:cs typeface="+mn-cs"/>
            </a:endParaRPr>
          </a:p>
        </p:txBody>
      </p:sp>
      <p:pic>
        <p:nvPicPr>
          <p:cNvPr id="11" name="Picture 2" descr="https://www.sih.gov.in/img1/SIH-Logo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41366" y="57097"/>
            <a:ext cx="2209120" cy="11228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Oval 1" descr="Your startup LOGO">
            <a:extLst>
              <a:ext uri="{FF2B5EF4-FFF2-40B4-BE49-F238E27FC236}">
                <a16:creationId xmlns:a16="http://schemas.microsoft.com/office/drawing/2014/main" id="{865D7BA4-9B29-F982-C9AC-AAEEEB0C0D22}"/>
              </a:ext>
              <a:ext uri="{C183D7F6-B498-43B3-948B-1728B52AA6E4}">
                <adec:decorative xmlns:adec="http://schemas.microsoft.com/office/drawing/2017/decorative" val="0"/>
              </a:ext>
            </a:extLst>
          </p:cNvPr>
          <p:cNvSpPr/>
          <p:nvPr/>
        </p:nvSpPr>
        <p:spPr>
          <a:xfrm>
            <a:off x="329773" y="252246"/>
            <a:ext cx="1251857" cy="807334"/>
          </a:xfrm>
          <a:prstGeom prst="ellipse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200"/>
              <a:t>Yuva Innovators</a:t>
            </a:r>
            <a:endParaRPr lang="en-IN" sz="1200" dirty="0"/>
          </a:p>
        </p:txBody>
      </p:sp>
    </p:spTree>
    <p:extLst>
      <p:ext uri="{BB962C8B-B14F-4D97-AF65-F5344CB8AC3E}">
        <p14:creationId xmlns:p14="http://schemas.microsoft.com/office/powerpoint/2010/main" val="39167886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7735</TotalTime>
  <Words>590</Words>
  <Application>Microsoft Office PowerPoint</Application>
  <PresentationFormat>Widescreen</PresentationFormat>
  <Paragraphs>102</Paragraphs>
  <Slides>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ＭＳ Ｐゴシック</vt:lpstr>
      <vt:lpstr>Arial</vt:lpstr>
      <vt:lpstr>Calibri</vt:lpstr>
      <vt:lpstr>Garamond</vt:lpstr>
      <vt:lpstr>Times New Roman</vt:lpstr>
      <vt:lpstr>TradeGothic</vt:lpstr>
      <vt:lpstr>Wingdings</vt:lpstr>
      <vt:lpstr>Office Theme</vt:lpstr>
      <vt:lpstr>SMART INDIA HACKATHON 2025</vt:lpstr>
      <vt:lpstr> Centralised Digital platform for Comprehensive student activity record in HEIs</vt:lpstr>
      <vt:lpstr>TECHNICAL APPROACH</vt:lpstr>
      <vt:lpstr>FEASIBILITY AND VIABILITY</vt:lpstr>
      <vt:lpstr>IMPACT AND BENEFITS</vt:lpstr>
      <vt:lpstr>RESEARCH  AND REFERENCES</vt:lpstr>
    </vt:vector>
  </TitlesOfParts>
  <Manager/>
  <Company>Crowdfunder, Inc.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Investor Pitch Deck Template</dc:title>
  <dc:subject/>
  <dc:creator>Crowdfunder</dc:creator>
  <cp:keywords/>
  <dc:description/>
  <cp:lastModifiedBy>Pankhuri Srivastava</cp:lastModifiedBy>
  <cp:revision>151</cp:revision>
  <dcterms:created xsi:type="dcterms:W3CDTF">2013-12-12T18:46:50Z</dcterms:created>
  <dcterms:modified xsi:type="dcterms:W3CDTF">2025-09-02T17:48:59Z</dcterms:modified>
  <cp:category/>
</cp:coreProperties>
</file>