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0" r:id="rId10"/>
    <p:sldId id="271" r:id="rId11"/>
    <p:sldId id="272" r:id="rId12"/>
    <p:sldId id="273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4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5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7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56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0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9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5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3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FEF1FF9-B34D-473C-BBC8-3CCE24830815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227D6C-2832-47F6-BA1F-D2FFDAA0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02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BJECTIVE&#10; ">
            <a:extLst>
              <a:ext uri="{FF2B5EF4-FFF2-40B4-BE49-F238E27FC236}">
                <a16:creationId xmlns:a16="http://schemas.microsoft.com/office/drawing/2014/main" id="{18A3FE41-E443-4A22-9A11-0ADDD156E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7"/>
          <a:stretch/>
        </p:blipFill>
        <p:spPr bwMode="auto">
          <a:xfrm>
            <a:off x="690562" y="280988"/>
            <a:ext cx="10810875" cy="397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A586BA0-7A80-43EB-90F4-E14A1008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C1E0A8-6D21-4D8C-84DC-48D5F981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/>
          </a:p>
          <a:p>
            <a:pPr marL="2743200" lvl="6" indent="0">
              <a:buNone/>
            </a:pPr>
            <a:r>
              <a:rPr lang="en-IN" sz="3200" b="1"/>
              <a:t>HEALTH </a:t>
            </a:r>
            <a:r>
              <a:rPr lang="en-IN" sz="3200" b="1" dirty="0"/>
              <a:t>MONITORING SYSTEM</a:t>
            </a:r>
          </a:p>
          <a:p>
            <a:pPr marL="2743200" lvl="6" indent="0">
              <a:buNone/>
            </a:pPr>
            <a:r>
              <a:rPr lang="en-IN" sz="3200" b="1" dirty="0"/>
              <a:t>		  By</a:t>
            </a:r>
          </a:p>
          <a:p>
            <a:pPr marL="2743200" lvl="6" indent="0">
              <a:buNone/>
            </a:pPr>
            <a:r>
              <a:rPr lang="en-IN" sz="3200" b="1" dirty="0"/>
              <a:t>  </a:t>
            </a:r>
            <a:r>
              <a:rPr lang="en-IN" sz="2800" b="1" dirty="0"/>
              <a:t>   SHUBHAM SANGANERIA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00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510F-A8CB-4FC0-BA29-FEEA2FE7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HUMIDITY VS BPM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FED3D-D5D3-483F-942C-B61CAFDA4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438"/>
          <a:stretch/>
        </p:blipFill>
        <p:spPr>
          <a:xfrm>
            <a:off x="203200" y="2011363"/>
            <a:ext cx="11805920" cy="47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96EC-8F3E-4729-BA17-7DC118E9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HUMIDITY VS BODY TEMPERATURE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F3E6EA-D0AE-4419-A818-0C41381EB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438"/>
          <a:stretch/>
        </p:blipFill>
        <p:spPr>
          <a:xfrm>
            <a:off x="132081" y="1909763"/>
            <a:ext cx="11968480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D974-B186-4FBD-924C-326413F4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C9A9-B05B-4D2D-A9A2-51423856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our graphical analysis we came to the conclusion that: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The </a:t>
            </a:r>
            <a:r>
              <a:rPr lang="en-IN" b="1" dirty="0">
                <a:solidFill>
                  <a:schemeClr val="bg1"/>
                </a:solidFill>
              </a:rPr>
              <a:t>Body Temperature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of a person is </a:t>
            </a:r>
            <a:r>
              <a:rPr lang="en-IN" b="1" dirty="0">
                <a:solidFill>
                  <a:schemeClr val="bg1"/>
                </a:solidFill>
              </a:rPr>
              <a:t>directly proportional</a:t>
            </a:r>
            <a:r>
              <a:rPr lang="en-IN" dirty="0"/>
              <a:t> to his/her </a:t>
            </a:r>
            <a:r>
              <a:rPr lang="en-IN" b="1" dirty="0">
                <a:solidFill>
                  <a:schemeClr val="bg1"/>
                </a:solidFill>
              </a:rPr>
              <a:t>Heart beats per minute</a:t>
            </a:r>
            <a:r>
              <a:rPr lang="en-IN" dirty="0"/>
              <a:t>. Moreover from the data it was observed that if the </a:t>
            </a:r>
            <a:r>
              <a:rPr lang="en-IN" b="1" dirty="0">
                <a:solidFill>
                  <a:schemeClr val="bg1"/>
                </a:solidFill>
              </a:rPr>
              <a:t>BPM</a:t>
            </a:r>
            <a:r>
              <a:rPr lang="en-IN" dirty="0"/>
              <a:t> of a person </a:t>
            </a:r>
            <a:r>
              <a:rPr lang="en-IN" b="1" dirty="0">
                <a:solidFill>
                  <a:schemeClr val="bg1"/>
                </a:solidFill>
              </a:rPr>
              <a:t>crosses 100 </a:t>
            </a:r>
            <a:r>
              <a:rPr lang="en-IN" dirty="0"/>
              <a:t>there are high chances of that person being down with </a:t>
            </a:r>
            <a:r>
              <a:rPr lang="en-IN" b="1" dirty="0">
                <a:solidFill>
                  <a:schemeClr val="bg1"/>
                </a:solidFill>
              </a:rPr>
              <a:t>fever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Heat Beats per minute</a:t>
            </a:r>
            <a:r>
              <a:rPr lang="en-IN" b="1" dirty="0">
                <a:solidFill>
                  <a:schemeClr val="bg1"/>
                </a:solidFill>
              </a:rPr>
              <a:t>(BPM</a:t>
            </a:r>
            <a:r>
              <a:rPr lang="en-IN" dirty="0"/>
              <a:t>) of a person is also</a:t>
            </a:r>
            <a:r>
              <a:rPr lang="en-IN" b="1" dirty="0">
                <a:solidFill>
                  <a:schemeClr val="bg1"/>
                </a:solidFill>
              </a:rPr>
              <a:t> directly proportional </a:t>
            </a:r>
            <a:r>
              <a:rPr lang="en-IN" dirty="0"/>
              <a:t>to the </a:t>
            </a:r>
            <a:r>
              <a:rPr lang="en-IN" b="1" dirty="0">
                <a:solidFill>
                  <a:schemeClr val="bg1"/>
                </a:solidFill>
              </a:rPr>
              <a:t>humidity</a:t>
            </a:r>
            <a:r>
              <a:rPr lang="en-IN" dirty="0"/>
              <a:t> of the environment. Thus the health professionals suggest taking extra care of health during monsoons wherein the humidity is at its peak. It was observed that the </a:t>
            </a:r>
            <a:r>
              <a:rPr lang="en-IN" b="1" dirty="0">
                <a:solidFill>
                  <a:schemeClr val="bg1"/>
                </a:solidFill>
              </a:rPr>
              <a:t>humidity going over 80% </a:t>
            </a:r>
            <a:r>
              <a:rPr lang="en-IN" dirty="0"/>
              <a:t>can lead to </a:t>
            </a:r>
            <a:r>
              <a:rPr lang="en-IN" b="1" dirty="0">
                <a:solidFill>
                  <a:schemeClr val="bg1"/>
                </a:solidFill>
              </a:rPr>
              <a:t>very high BPM.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Even though one feels warm amidst high </a:t>
            </a:r>
            <a:r>
              <a:rPr lang="en-IN" dirty="0" err="1"/>
              <a:t>humidities</a:t>
            </a:r>
            <a:r>
              <a:rPr lang="en-IN" dirty="0"/>
              <a:t> there was </a:t>
            </a:r>
            <a:r>
              <a:rPr lang="en-IN" b="1" dirty="0">
                <a:solidFill>
                  <a:schemeClr val="bg1"/>
                </a:solidFill>
              </a:rPr>
              <a:t>no definite relation </a:t>
            </a:r>
            <a:r>
              <a:rPr lang="en-IN" dirty="0"/>
              <a:t>between the body temperature and humidity observed from our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25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654E-21C1-4524-8AC9-3456B722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A060-3F31-480C-831F-E2821F6C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Bridges the gap between doctor and patient</a:t>
            </a:r>
          </a:p>
          <a:p>
            <a:endParaRPr lang="en-IN" dirty="0"/>
          </a:p>
          <a:p>
            <a:r>
              <a:rPr lang="en-IN" dirty="0"/>
              <a:t>It is a multipurpose system so that the conditions of the patient is accurately measured.</a:t>
            </a:r>
          </a:p>
          <a:p>
            <a:endParaRPr lang="en-IN" dirty="0"/>
          </a:p>
          <a:p>
            <a:r>
              <a:rPr lang="en-IN" dirty="0"/>
              <a:t>The compactness of the system ensures diverse uses and better and efficient performance.</a:t>
            </a:r>
          </a:p>
          <a:p>
            <a:endParaRPr lang="en-IN" dirty="0"/>
          </a:p>
          <a:p>
            <a:r>
              <a:rPr lang="en-IN" dirty="0"/>
              <a:t>Easy to use.</a:t>
            </a:r>
          </a:p>
        </p:txBody>
      </p:sp>
    </p:spTree>
    <p:extLst>
      <p:ext uri="{BB962C8B-B14F-4D97-AF65-F5344CB8AC3E}">
        <p14:creationId xmlns:p14="http://schemas.microsoft.com/office/powerpoint/2010/main" val="348699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730C-88AE-4E3C-BE80-BBAB237E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4BD9-746E-42FA-B679-4F4BD968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Advanced GSM and GPRS technologies can be embedded so as to ensure real time and place evaluation of the patient.</a:t>
            </a:r>
          </a:p>
          <a:p>
            <a:endParaRPr lang="en-IN" dirty="0"/>
          </a:p>
          <a:p>
            <a:r>
              <a:rPr lang="en-IN" dirty="0"/>
              <a:t>Various other data like blood pressure, retinal size , age and weight of the patient could be collected for a better database and a important step towards proactiveness of the system.</a:t>
            </a:r>
          </a:p>
          <a:p>
            <a:endParaRPr lang="en-IN" dirty="0"/>
          </a:p>
          <a:p>
            <a:r>
              <a:rPr lang="en-IN" dirty="0"/>
              <a:t>The system could be given a proactive sense by analysing the data using Machine Learning and Artificial Intelligence and thereby predict the chances of the patient falling ill.</a:t>
            </a:r>
          </a:p>
        </p:txBody>
      </p:sp>
    </p:spTree>
    <p:extLst>
      <p:ext uri="{BB962C8B-B14F-4D97-AF65-F5344CB8AC3E}">
        <p14:creationId xmlns:p14="http://schemas.microsoft.com/office/powerpoint/2010/main" val="344689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6346-FBE3-47AF-9C20-B0FEBD9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6063-DEEF-4778-823D-D1E1CD06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sincerely grateful to my advisor and mentor</a:t>
            </a:r>
            <a:r>
              <a:rPr lang="en-US" b="1" dirty="0"/>
              <a:t> Prof </a:t>
            </a:r>
            <a:r>
              <a:rPr lang="en-US" b="1" dirty="0" err="1"/>
              <a:t>Sumita</a:t>
            </a:r>
            <a:r>
              <a:rPr lang="en-US" b="1" dirty="0"/>
              <a:t> Ghosh </a:t>
            </a:r>
            <a:r>
              <a:rPr lang="en-US" dirty="0"/>
              <a:t>of the </a:t>
            </a:r>
            <a:r>
              <a:rPr lang="en-US" b="1" dirty="0"/>
              <a:t>ECE </a:t>
            </a:r>
            <a:r>
              <a:rPr lang="en-US" b="1" dirty="0" err="1"/>
              <a:t>Dept,</a:t>
            </a:r>
            <a:r>
              <a:rPr lang="en-US" dirty="0" err="1"/>
              <a:t>IEM</a:t>
            </a:r>
            <a:r>
              <a:rPr lang="en-US" dirty="0"/>
              <a:t>  Kolkata,  for  her  constant  support  ,  significant  insights  and  for  generating  in  me  a profound interest for this subject that kept me motivated during the entire duration of this project.</a:t>
            </a:r>
            <a:endParaRPr lang="en-IN" dirty="0"/>
          </a:p>
          <a:p>
            <a:r>
              <a:rPr lang="en-US" dirty="0"/>
              <a:t>I would also like to express my sincere gratitude to </a:t>
            </a:r>
            <a:r>
              <a:rPr lang="en-US" b="1" dirty="0"/>
              <a:t>Prof. Dr. Satyajit Chakrabarti </a:t>
            </a:r>
            <a:r>
              <a:rPr lang="en-US" dirty="0"/>
              <a:t>(</a:t>
            </a:r>
            <a:r>
              <a:rPr lang="en-US" dirty="0" err="1"/>
              <a:t>Director</a:t>
            </a:r>
            <a:r>
              <a:rPr lang="en-US" b="1" dirty="0" err="1"/>
              <a:t>,</a:t>
            </a:r>
            <a:r>
              <a:rPr lang="en-US" dirty="0" err="1"/>
              <a:t>IEM</a:t>
            </a:r>
            <a:r>
              <a:rPr lang="en-US" dirty="0"/>
              <a:t>)</a:t>
            </a:r>
            <a:r>
              <a:rPr lang="en-US" b="1" dirty="0"/>
              <a:t>, Prof. Dr. </a:t>
            </a:r>
            <a:r>
              <a:rPr lang="en-US" b="1" dirty="0" err="1"/>
              <a:t>Amlan</a:t>
            </a:r>
            <a:r>
              <a:rPr lang="en-US" b="1" dirty="0"/>
              <a:t> Kusum Nayak (</a:t>
            </a:r>
            <a:r>
              <a:rPr lang="en-US" dirty="0" err="1"/>
              <a:t>Principal,IEM</a:t>
            </a:r>
            <a:r>
              <a:rPr lang="en-US" dirty="0"/>
              <a:t>) and </a:t>
            </a:r>
            <a:r>
              <a:rPr lang="en-US" b="1" dirty="0"/>
              <a:t>Prof. Dr Malay </a:t>
            </a:r>
            <a:r>
              <a:rPr lang="en-US" b="1" dirty="0" err="1"/>
              <a:t>Bondhopadhyay</a:t>
            </a:r>
            <a:r>
              <a:rPr lang="en-US" dirty="0"/>
              <a:t> HOD of </a:t>
            </a:r>
            <a:r>
              <a:rPr lang="en-US" b="1" dirty="0"/>
              <a:t>ECE Dept </a:t>
            </a:r>
            <a:r>
              <a:rPr lang="en-US" dirty="0"/>
              <a:t>and other faculties of Institute of Engineering &amp; Management, for their assistance and encouragement.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19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40DCE-BF4B-419A-A394-E475D917B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39B78E-5748-47D3-9017-0F2BD2FA7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1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AF08-C44D-4AA0-94A9-57CE49BB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C244-AE82-4B31-81A3-A515100A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an attempt to solve a healthcare problem currently society is facing. The main objective of the project was to design a </a:t>
            </a:r>
            <a:r>
              <a:rPr lang="en-US" b="1" dirty="0"/>
              <a:t>remote healthcare system</a:t>
            </a:r>
            <a:r>
              <a:rPr lang="en-US" dirty="0"/>
              <a:t>. </a:t>
            </a:r>
          </a:p>
          <a:p>
            <a:r>
              <a:rPr lang="en-US" dirty="0"/>
              <a:t>Proper implementation of such systems can </a:t>
            </a:r>
            <a:r>
              <a:rPr lang="en-US" b="1" dirty="0"/>
              <a:t>provide timely warnings </a:t>
            </a:r>
            <a:r>
              <a:rPr lang="en-US" dirty="0"/>
              <a:t>to the medical staffs and doctors and their service can be activated in case of medical emergencies.</a:t>
            </a:r>
          </a:p>
          <a:p>
            <a:r>
              <a:rPr lang="en-US" dirty="0"/>
              <a:t>Our proposed system uses </a:t>
            </a:r>
            <a:r>
              <a:rPr lang="en-US" b="1" dirty="0"/>
              <a:t>sensors</a:t>
            </a:r>
            <a:r>
              <a:rPr lang="en-US" dirty="0"/>
              <a:t> to measure </a:t>
            </a:r>
            <a:r>
              <a:rPr lang="en-US" b="1" dirty="0"/>
              <a:t>health parameters </a:t>
            </a:r>
            <a:r>
              <a:rPr lang="en-US" dirty="0"/>
              <a:t>like heart rate, humidity and body temperature </a:t>
            </a:r>
            <a:r>
              <a:rPr lang="en-US" b="1" dirty="0"/>
              <a:t>feeding it to the cloud </a:t>
            </a:r>
            <a:r>
              <a:rPr lang="en-US" dirty="0"/>
              <a:t>to monitor the health of a patient even though he/she is at home.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389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C794-AEF5-4A2A-95ED-147CDB8F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HARDWARE</a:t>
            </a:r>
          </a:p>
        </p:txBody>
      </p:sp>
      <p:pic>
        <p:nvPicPr>
          <p:cNvPr id="2050" name="Picture 2" descr="Top 20 Arduino-based Health and medical Projects">
            <a:extLst>
              <a:ext uri="{FF2B5EF4-FFF2-40B4-BE49-F238E27FC236}">
                <a16:creationId xmlns:a16="http://schemas.microsoft.com/office/drawing/2014/main" id="{3F230F94-DDC6-4EA6-8CF4-8F9B6B9AA82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7" b="16928"/>
          <a:stretch/>
        </p:blipFill>
        <p:spPr bwMode="auto">
          <a:xfrm>
            <a:off x="362939" y="1825625"/>
            <a:ext cx="5809261" cy="33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684BB-F735-4F91-9D1C-FC49A83C9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Arduino Micro-Controller</a:t>
            </a:r>
          </a:p>
          <a:p>
            <a:r>
              <a:rPr lang="en-IN" dirty="0"/>
              <a:t>WIFI Module</a:t>
            </a:r>
          </a:p>
          <a:p>
            <a:r>
              <a:rPr lang="en-IN" dirty="0"/>
              <a:t>Temperature Sensor</a:t>
            </a:r>
          </a:p>
          <a:p>
            <a:r>
              <a:rPr lang="en-IN" dirty="0"/>
              <a:t>Humidity Sensor</a:t>
            </a:r>
          </a:p>
          <a:p>
            <a:r>
              <a:rPr lang="en-IN" dirty="0"/>
              <a:t>Heart Rate Sensor</a:t>
            </a:r>
          </a:p>
          <a:p>
            <a:r>
              <a:rPr lang="en-IN" dirty="0"/>
              <a:t>LCD</a:t>
            </a:r>
          </a:p>
          <a:p>
            <a:r>
              <a:rPr lang="en-IN" dirty="0"/>
              <a:t>I2C Module</a:t>
            </a:r>
          </a:p>
        </p:txBody>
      </p:sp>
    </p:spTree>
    <p:extLst>
      <p:ext uri="{BB962C8B-B14F-4D97-AF65-F5344CB8AC3E}">
        <p14:creationId xmlns:p14="http://schemas.microsoft.com/office/powerpoint/2010/main" val="371883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8FF8-9FD3-4101-8F58-E098497C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BED8-6358-4699-B041-87DC941CCF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Arduino Compiler</a:t>
            </a:r>
          </a:p>
          <a:p>
            <a:r>
              <a:rPr lang="en-IN" dirty="0"/>
              <a:t>Language: C, Python</a:t>
            </a:r>
          </a:p>
          <a:p>
            <a:r>
              <a:rPr lang="en-IN" dirty="0" err="1"/>
              <a:t>ThingSpeak</a:t>
            </a:r>
            <a:r>
              <a:rPr lang="en-IN" dirty="0"/>
              <a:t> Cloud </a:t>
            </a:r>
          </a:p>
        </p:txBody>
      </p:sp>
      <p:pic>
        <p:nvPicPr>
          <p:cNvPr id="3076" name="Picture 4" descr="Types of software testing | IT PRO">
            <a:extLst>
              <a:ext uri="{FF2B5EF4-FFF2-40B4-BE49-F238E27FC236}">
                <a16:creationId xmlns:a16="http://schemas.microsoft.com/office/drawing/2014/main" id="{96744D98-0D50-47F6-BF9A-F3F8162662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11" y="2011680"/>
            <a:ext cx="7205840" cy="405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8F9592-7EDE-4004-8274-996BB66A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CiRCUIT</a:t>
            </a:r>
            <a:r>
              <a:rPr lang="en-IN" dirty="0"/>
              <a:t> DIAGRAM</a:t>
            </a:r>
          </a:p>
        </p:txBody>
      </p:sp>
      <p:pic>
        <p:nvPicPr>
          <p:cNvPr id="4098" name="Picture 2" descr="IoT Based Patient Health Monitoring using ESP8266 &amp; Arduino">
            <a:extLst>
              <a:ext uri="{FF2B5EF4-FFF2-40B4-BE49-F238E27FC236}">
                <a16:creationId xmlns:a16="http://schemas.microsoft.com/office/drawing/2014/main" id="{62A22093-9C3A-40E0-A602-F383D0C4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878661"/>
            <a:ext cx="9443949" cy="48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1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1D25-4ED0-444B-9222-CEDAA85D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A661-7B7B-41CE-A7F8-A7FA68E1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mainly has two parts:- the receiver and the transmitter.</a:t>
            </a:r>
          </a:p>
          <a:p>
            <a:r>
              <a:rPr lang="en-IN" dirty="0"/>
              <a:t>The receiver is the sensor part of the system which is in the form of a wearable band. It collects the temperature and heart rate of the concerned patient. It even collects the humidity of the environment.</a:t>
            </a:r>
          </a:p>
          <a:p>
            <a:r>
              <a:rPr lang="en-IN" dirty="0"/>
              <a:t>The transmitter portion of my project comprises the </a:t>
            </a:r>
            <a:r>
              <a:rPr lang="en-IN" dirty="0" err="1"/>
              <a:t>lcd</a:t>
            </a:r>
            <a:r>
              <a:rPr lang="en-IN" dirty="0"/>
              <a:t> which is embedded with the I2C module to ensure speed, accuracy and compactness. It also has the </a:t>
            </a:r>
            <a:r>
              <a:rPr lang="en-IN" dirty="0" err="1"/>
              <a:t>NodeMCU</a:t>
            </a:r>
            <a:r>
              <a:rPr lang="en-IN" dirty="0"/>
              <a:t> </a:t>
            </a:r>
            <a:r>
              <a:rPr lang="en-IN" dirty="0" err="1"/>
              <a:t>Wifi</a:t>
            </a:r>
            <a:r>
              <a:rPr lang="en-IN" dirty="0"/>
              <a:t> module which transfers the data collected the cloud server. We have used </a:t>
            </a:r>
            <a:r>
              <a:rPr lang="en-IN" dirty="0" err="1"/>
              <a:t>ThingSpeak</a:t>
            </a:r>
            <a:r>
              <a:rPr lang="en-IN" dirty="0"/>
              <a:t> for the same.</a:t>
            </a:r>
          </a:p>
          <a:p>
            <a:r>
              <a:rPr lang="en-IN" dirty="0"/>
              <a:t>The Cloud server has the feature of graphically monitoring the data so as to ensure analysis by the experts.</a:t>
            </a:r>
          </a:p>
        </p:txBody>
      </p:sp>
    </p:spTree>
    <p:extLst>
      <p:ext uri="{BB962C8B-B14F-4D97-AF65-F5344CB8AC3E}">
        <p14:creationId xmlns:p14="http://schemas.microsoft.com/office/powerpoint/2010/main" val="387684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F748-2AA8-4507-B022-8ADAE811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F3E2F-5EDD-448F-89C5-08B1AFE6C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83" y="2011363"/>
            <a:ext cx="8121047" cy="4206875"/>
          </a:xfrm>
        </p:spPr>
      </p:pic>
    </p:spTree>
    <p:extLst>
      <p:ext uri="{BB962C8B-B14F-4D97-AF65-F5344CB8AC3E}">
        <p14:creationId xmlns:p14="http://schemas.microsoft.com/office/powerpoint/2010/main" val="414269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B52BCC-2A29-408B-A6DC-E66A97FF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93F30-1F36-4600-94E9-6673987B7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93" b="8669"/>
          <a:stretch/>
        </p:blipFill>
        <p:spPr>
          <a:xfrm>
            <a:off x="509499" y="1792936"/>
            <a:ext cx="11405226" cy="47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8DED-B6C3-4BE7-9326-AA68C894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430F-EDA9-40D3-8DFA-58962F621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64055"/>
            <a:ext cx="9784080" cy="420624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BODY TEMERATURE VS BPM</a:t>
            </a:r>
          </a:p>
          <a:p>
            <a:pPr marL="0" indent="0" algn="ctr">
              <a:buNone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49AAD-E416-4336-AAD8-B166DA1E8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" b="8399"/>
          <a:stretch/>
        </p:blipFill>
        <p:spPr>
          <a:xfrm>
            <a:off x="533400" y="2381250"/>
            <a:ext cx="11363325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04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646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</vt:lpstr>
      <vt:lpstr>Banded</vt:lpstr>
      <vt:lpstr>PowerPoint Presentation</vt:lpstr>
      <vt:lpstr>OBJECTIVE </vt:lpstr>
      <vt:lpstr>HARDWARE</vt:lpstr>
      <vt:lpstr>SOFTWARE</vt:lpstr>
      <vt:lpstr>CiRCUIT DIAGRAM</vt:lpstr>
      <vt:lpstr>WORKING</vt:lpstr>
      <vt:lpstr>RESULTS</vt:lpstr>
      <vt:lpstr>GRAPHICAL ANALYSIS</vt:lpstr>
      <vt:lpstr>FURTHER ANALYSIS</vt:lpstr>
      <vt:lpstr>HUMIDITY VS BPM</vt:lpstr>
      <vt:lpstr>HUMIDITY VS BODY TEMPERATURE</vt:lpstr>
      <vt:lpstr>CONCLUSION</vt:lpstr>
      <vt:lpstr>ADVANTAGES OF THE SYSTEM</vt:lpstr>
      <vt:lpstr>FUTURE SCOPE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Sanganeria</dc:creator>
  <cp:lastModifiedBy>Shubham Sanganeria</cp:lastModifiedBy>
  <cp:revision>11</cp:revision>
  <dcterms:created xsi:type="dcterms:W3CDTF">2020-05-19T17:06:46Z</dcterms:created>
  <dcterms:modified xsi:type="dcterms:W3CDTF">2020-05-24T09:26:05Z</dcterms:modified>
</cp:coreProperties>
</file>