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75" r:id="rId3"/>
    <p:sldId id="257" r:id="rId4"/>
    <p:sldId id="258" r:id="rId5"/>
    <p:sldId id="268" r:id="rId6"/>
    <p:sldId id="269" r:id="rId7"/>
    <p:sldId id="276" r:id="rId8"/>
    <p:sldId id="259" r:id="rId9"/>
    <p:sldId id="277" r:id="rId10"/>
    <p:sldId id="265" r:id="rId11"/>
    <p:sldId id="266" r:id="rId12"/>
    <p:sldId id="271" r:id="rId13"/>
    <p:sldId id="272" r:id="rId14"/>
    <p:sldId id="261" r:id="rId15"/>
    <p:sldId id="279" r:id="rId16"/>
    <p:sldId id="281" r:id="rId17"/>
    <p:sldId id="278" r:id="rId18"/>
    <p:sldId id="282" r:id="rId19"/>
    <p:sldId id="273" r:id="rId20"/>
    <p:sldId id="283" r:id="rId21"/>
    <p:sldId id="284" r:id="rId22"/>
    <p:sldId id="285" r:id="rId23"/>
    <p:sldId id="280" r:id="rId24"/>
    <p:sldId id="27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17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60"/>
  </p:normalViewPr>
  <p:slideViewPr>
    <p:cSldViewPr>
      <p:cViewPr varScale="1">
        <p:scale>
          <a:sx n="85" d="100"/>
          <a:sy n="85" d="100"/>
        </p:scale>
        <p:origin x="1402"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A5997642-35DA-4CDB-9F75-6F1483564310}"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2860A7-9649-40EB-8C08-38B7CD0E94E4}" type="slidenum">
              <a:rPr lang="en-IN" smtClean="0"/>
              <a:t>‹#›</a:t>
            </a:fld>
            <a:endParaRPr lang="en-IN"/>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997642-35DA-4CDB-9F75-6F1483564310}"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2860A7-9649-40EB-8C08-38B7CD0E94E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997642-35DA-4CDB-9F75-6F1483564310}"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2860A7-9649-40EB-8C08-38B7CD0E94E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A5997642-35DA-4CDB-9F75-6F1483564310}"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2860A7-9649-40EB-8C08-38B7CD0E94E4}" type="slidenum">
              <a:rPr lang="en-IN" smtClean="0"/>
              <a:t>‹#›</a:t>
            </a:fld>
            <a:endParaRPr lang="en-IN"/>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997642-35DA-4CDB-9F75-6F1483564310}"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2860A7-9649-40EB-8C08-38B7CD0E94E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A5997642-35DA-4CDB-9F75-6F1483564310}" type="datetimeFigureOut">
              <a:rPr lang="en-IN" smtClean="0"/>
              <a:t>05-04-2022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2860A7-9649-40EB-8C08-38B7CD0E94E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5997642-35DA-4CDB-9F75-6F1483564310}" type="datetimeFigureOut">
              <a:rPr lang="en-IN" smtClean="0"/>
              <a:t>05-04-2022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2860A7-9649-40EB-8C08-38B7CD0E94E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997642-35DA-4CDB-9F75-6F1483564310}" type="datetimeFigureOut">
              <a:rPr lang="en-IN" smtClean="0"/>
              <a:t>05-04-2022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2860A7-9649-40EB-8C08-38B7CD0E94E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997642-35DA-4CDB-9F75-6F1483564310}" type="datetimeFigureOut">
              <a:rPr lang="en-IN" smtClean="0"/>
              <a:t>05-04-2022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2860A7-9649-40EB-8C08-38B7CD0E94E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997642-35DA-4CDB-9F75-6F1483564310}" type="datetimeFigureOut">
              <a:rPr lang="en-IN" smtClean="0"/>
              <a:t>05-04-2022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2860A7-9649-40EB-8C08-38B7CD0E94E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997642-35DA-4CDB-9F75-6F1483564310}" type="datetimeFigureOut">
              <a:rPr lang="en-IN" smtClean="0"/>
              <a:t>05-04-2022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2860A7-9649-40EB-8C08-38B7CD0E94E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A5997642-35DA-4CDB-9F75-6F1483564310}" type="datetimeFigureOut">
              <a:rPr lang="en-IN" smtClean="0"/>
              <a:t>05-04-2022</a:t>
            </a:fld>
            <a:endParaRPr lang="en-IN"/>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4E2860A7-9649-40EB-8C08-38B7CD0E94E4}"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452320" y="6381328"/>
            <a:ext cx="936104" cy="72008"/>
          </a:xfrm>
        </p:spPr>
        <p:txBody>
          <a:bodyPr>
            <a:normAutofit fontScale="25000" lnSpcReduction="20000"/>
          </a:bodyPr>
          <a:lstStyle/>
          <a:p>
            <a:pPr algn="l"/>
            <a:endParaRPr lang="en-IN" dirty="0"/>
          </a:p>
        </p:txBody>
      </p:sp>
      <p:sp>
        <p:nvSpPr>
          <p:cNvPr id="4" name="Title 3"/>
          <p:cNvSpPr>
            <a:spLocks noGrp="1"/>
          </p:cNvSpPr>
          <p:nvPr>
            <p:ph type="ctrTitle"/>
          </p:nvPr>
        </p:nvSpPr>
        <p:spPr>
          <a:xfrm>
            <a:off x="827584" y="3284984"/>
            <a:ext cx="7772400" cy="1368151"/>
          </a:xfrm>
        </p:spPr>
        <p:txBody>
          <a:bodyPr/>
          <a:lstStyle/>
          <a:p>
            <a:r>
              <a:rPr lang="en-IN" b="1" dirty="0">
                <a:solidFill>
                  <a:schemeClr val="tx2">
                    <a:lumMod val="75000"/>
                  </a:schemeClr>
                </a:solidFill>
                <a:latin typeface="Times New Roman" pitchFamily="18" charset="0"/>
                <a:cs typeface="Times New Roman" pitchFamily="18" charset="0"/>
              </a:rPr>
              <a:t>Complaint redressal system</a:t>
            </a:r>
            <a:br>
              <a:rPr lang="en-IN" b="1" dirty="0">
                <a:solidFill>
                  <a:schemeClr val="tx2">
                    <a:lumMod val="75000"/>
                  </a:schemeClr>
                </a:solidFill>
                <a:latin typeface="Times New Roman" pitchFamily="18" charset="0"/>
                <a:cs typeface="Times New Roman" pitchFamily="18" charset="0"/>
              </a:rPr>
            </a:br>
            <a:r>
              <a:rPr lang="en-IN" b="1" dirty="0">
                <a:solidFill>
                  <a:schemeClr val="tx2">
                    <a:lumMod val="75000"/>
                  </a:schemeClr>
                </a:solidFill>
                <a:latin typeface="Times New Roman" pitchFamily="18" charset="0"/>
                <a:cs typeface="Times New Roman" pitchFamily="18" charset="0"/>
              </a:rPr>
              <a:t>(Group-8)</a:t>
            </a:r>
          </a:p>
        </p:txBody>
      </p:sp>
      <p:pic>
        <p:nvPicPr>
          <p:cNvPr id="2" name="Picture 1">
            <a:extLst>
              <a:ext uri="{FF2B5EF4-FFF2-40B4-BE49-F238E27FC236}">
                <a16:creationId xmlns:a16="http://schemas.microsoft.com/office/drawing/2014/main" id="{4FA030A7-734D-4E99-9BF7-FF7ED408552D}"/>
              </a:ext>
            </a:extLst>
          </p:cNvPr>
          <p:cNvPicPr>
            <a:picLocks noChangeAspect="1"/>
          </p:cNvPicPr>
          <p:nvPr/>
        </p:nvPicPr>
        <p:blipFill>
          <a:blip r:embed="rId2"/>
          <a:stretch>
            <a:fillRect/>
          </a:stretch>
        </p:blipFill>
        <p:spPr>
          <a:xfrm>
            <a:off x="3275856" y="1124744"/>
            <a:ext cx="2438400" cy="2438400"/>
          </a:xfrm>
          <a:prstGeom prst="rect">
            <a:avLst/>
          </a:prstGeom>
        </p:spPr>
      </p:pic>
    </p:spTree>
    <p:extLst>
      <p:ext uri="{BB962C8B-B14F-4D97-AF65-F5344CB8AC3E}">
        <p14:creationId xmlns:p14="http://schemas.microsoft.com/office/powerpoint/2010/main" val="82456302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06090"/>
          </a:xfrm>
        </p:spPr>
        <p:txBody>
          <a:bodyPr>
            <a:normAutofit fontScale="90000"/>
          </a:bodyPr>
          <a:lstStyle/>
          <a:p>
            <a:r>
              <a:rPr lang="en-IN" sz="2700" b="1" dirty="0">
                <a:solidFill>
                  <a:schemeClr val="tx2">
                    <a:lumMod val="75000"/>
                  </a:schemeClr>
                </a:solidFill>
                <a:latin typeface="Times New Roman" pitchFamily="18" charset="0"/>
                <a:cs typeface="Times New Roman" pitchFamily="18" charset="0"/>
              </a:rPr>
              <a:t>ADMIN :</a:t>
            </a:r>
            <a:br>
              <a:rPr lang="en-IN" sz="2100" b="1" dirty="0">
                <a:latin typeface="Times New Roman" pitchFamily="18" charset="0"/>
                <a:cs typeface="Times New Roman" pitchFamily="18" charset="0"/>
              </a:rPr>
            </a:br>
            <a:endParaRPr lang="en-IN" sz="2100" b="1" dirty="0">
              <a:latin typeface="Times New Roman" pitchFamily="18" charset="0"/>
              <a:cs typeface="Times New Roman" pitchFamily="18" charset="0"/>
            </a:endParaRPr>
          </a:p>
        </p:txBody>
      </p:sp>
      <p:sp>
        <p:nvSpPr>
          <p:cNvPr id="3" name="Content Placeholder 2"/>
          <p:cNvSpPr>
            <a:spLocks noGrp="1"/>
          </p:cNvSpPr>
          <p:nvPr>
            <p:ph sz="quarter" idx="13"/>
          </p:nvPr>
        </p:nvSpPr>
        <p:spPr>
          <a:xfrm>
            <a:off x="457200" y="764704"/>
            <a:ext cx="7620000" cy="5636096"/>
          </a:xfrm>
        </p:spPr>
        <p:txBody>
          <a:bodyPr/>
          <a:lstStyle/>
          <a:p>
            <a:pPr>
              <a:buFont typeface="Wingdings" pitchFamily="2" charset="2"/>
              <a:buChar char="Ø"/>
            </a:pPr>
            <a:r>
              <a:rPr lang="en-US" sz="1800" dirty="0">
                <a:latin typeface="Times New Roman" pitchFamily="18" charset="0"/>
                <a:cs typeface="Times New Roman" pitchFamily="18" charset="0"/>
              </a:rPr>
              <a:t>The Admin as a user is defined to perform below listed operations after successful login.</a:t>
            </a:r>
          </a:p>
          <a:p>
            <a:pPr>
              <a:buFont typeface="Wingdings" pitchFamily="2" charset="2"/>
              <a:buChar char="Ø"/>
            </a:pPr>
            <a:r>
              <a:rPr lang="en-US" sz="1800" dirty="0">
                <a:latin typeface="Times New Roman" pitchFamily="18" charset="0"/>
                <a:cs typeface="Times New Roman" pitchFamily="18" charset="0"/>
              </a:rPr>
              <a:t>Enables the customers to login to the portal to raise and track complaints related to the services availed by them</a:t>
            </a:r>
          </a:p>
          <a:p>
            <a:pPr>
              <a:buFont typeface="Wingdings" pitchFamily="2" charset="2"/>
              <a:buChar char="Ø"/>
            </a:pPr>
            <a:r>
              <a:rPr lang="en-US" sz="1800" dirty="0">
                <a:latin typeface="Times New Roman" pitchFamily="18" charset="0"/>
                <a:cs typeface="Times New Roman" pitchFamily="18" charset="0"/>
              </a:rPr>
              <a:t>Enables the manager to login, view the complaints raised by the customers and assign the ticket to the engineers based on the PIN Code4</a:t>
            </a:r>
          </a:p>
          <a:p>
            <a:pPr>
              <a:buFont typeface="Wingdings" pitchFamily="2" charset="2"/>
              <a:buChar char="Ø"/>
            </a:pPr>
            <a:r>
              <a:rPr lang="en-US" sz="1800" dirty="0">
                <a:latin typeface="Times New Roman" pitchFamily="18" charset="0"/>
                <a:cs typeface="Times New Roman" pitchFamily="18" charset="0"/>
              </a:rPr>
              <a:t>Enables the engineers to pick up the tickets, work on them, enter the status of the task. They can also re-assign it to the Field Workers if they cannot resolve it from the data center</a:t>
            </a:r>
            <a:r>
              <a:rPr lang="en-US" sz="2000" dirty="0"/>
              <a:t>.</a:t>
            </a:r>
          </a:p>
          <a:p>
            <a:pPr marL="0" indent="0">
              <a:buNone/>
            </a:pPr>
            <a:endParaRPr lang="en-US" sz="2000" dirty="0">
              <a:latin typeface="Times New Roman" pitchFamily="18" charset="0"/>
              <a:cs typeface="Times New Roman" pitchFamily="18" charset="0"/>
            </a:endParaRPr>
          </a:p>
          <a:p>
            <a:pPr marL="114300" indent="0">
              <a:buNone/>
            </a:pPr>
            <a:endParaRPr lang="en-US" dirty="0">
              <a:latin typeface="Times New Roman" pitchFamily="18" charset="0"/>
              <a:cs typeface="Times New Roman" pitchFamily="18" charset="0"/>
            </a:endParaRPr>
          </a:p>
          <a:p>
            <a:pPr marL="114300" indent="0">
              <a:buNone/>
            </a:pPr>
            <a:endParaRPr lang="en-US" dirty="0">
              <a:latin typeface="Times New Roman" pitchFamily="18" charset="0"/>
              <a:cs typeface="Times New Roman" pitchFamily="18" charset="0"/>
            </a:endParaRPr>
          </a:p>
          <a:p>
            <a:pPr marL="114300" indent="0">
              <a:buNone/>
            </a:pPr>
            <a:endParaRPr lang="en-US" dirty="0">
              <a:latin typeface="Times New Roman" pitchFamily="18" charset="0"/>
              <a:cs typeface="Times New Roman" pitchFamily="18" charset="0"/>
            </a:endParaRPr>
          </a:p>
          <a:p>
            <a:pPr marL="114300" indent="0">
              <a:buNone/>
            </a:pPr>
            <a:endParaRPr lang="en-US" dirty="0">
              <a:latin typeface="Times New Roman" pitchFamily="18" charset="0"/>
              <a:cs typeface="Times New Roman" pitchFamily="18" charset="0"/>
            </a:endParaRPr>
          </a:p>
          <a:p>
            <a:pPr marL="114300" indent="0">
              <a:buNone/>
            </a:pPr>
            <a:endParaRPr lang="en-US" dirty="0">
              <a:latin typeface="Times New Roman" pitchFamily="18" charset="0"/>
              <a:cs typeface="Times New Roman" pitchFamily="18" charset="0"/>
            </a:endParaRPr>
          </a:p>
          <a:p>
            <a:pPr marL="114300" indent="0">
              <a:buNone/>
            </a:pPr>
            <a:endParaRPr lang="en-US" dirty="0">
              <a:latin typeface="Times New Roman" pitchFamily="18" charset="0"/>
              <a:cs typeface="Times New Roman" pitchFamily="18" charset="0"/>
            </a:endParaRPr>
          </a:p>
          <a:p>
            <a:pPr marL="114300" indent="0" algn="ctr">
              <a:buNone/>
            </a:pPr>
            <a:endParaRPr lang="en-US" dirty="0">
              <a:latin typeface="Times New Roman" pitchFamily="18" charset="0"/>
              <a:cs typeface="Times New Roman" pitchFamily="18" charset="0"/>
            </a:endParaRPr>
          </a:p>
          <a:p>
            <a:pPr marL="114300" indent="0" algn="ctr">
              <a:buNone/>
            </a:pPr>
            <a:endParaRPr lang="en-IN" sz="1600" dirty="0">
              <a:latin typeface="Times New Roman" pitchFamily="18" charset="0"/>
              <a:cs typeface="Times New Roman" pitchFamily="18" charset="0"/>
            </a:endParaRPr>
          </a:p>
          <a:p>
            <a:pPr marL="114300" indent="0" algn="ctr">
              <a:buNone/>
            </a:pPr>
            <a:endParaRPr lang="en-US" sz="1600" dirty="0">
              <a:latin typeface="Times New Roman" pitchFamily="18" charset="0"/>
              <a:cs typeface="Times New Roman" pitchFamily="18" charset="0"/>
            </a:endParaRPr>
          </a:p>
          <a:p>
            <a:pPr marL="114300" indent="0" algn="ctr">
              <a:buNone/>
            </a:pPr>
            <a:endParaRPr lang="en-IN"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4005064"/>
            <a:ext cx="5378971"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828427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490066"/>
          </a:xfrm>
        </p:spPr>
        <p:txBody>
          <a:bodyPr/>
          <a:lstStyle/>
          <a:p>
            <a:r>
              <a:rPr lang="en-IN" sz="2400" b="1" dirty="0">
                <a:solidFill>
                  <a:schemeClr val="tx2">
                    <a:lumMod val="75000"/>
                  </a:schemeClr>
                </a:solidFill>
              </a:rPr>
              <a:t>CUSTOMER:</a:t>
            </a:r>
          </a:p>
        </p:txBody>
      </p:sp>
      <p:sp>
        <p:nvSpPr>
          <p:cNvPr id="3" name="Content Placeholder 2"/>
          <p:cNvSpPr>
            <a:spLocks noGrp="1"/>
          </p:cNvSpPr>
          <p:nvPr>
            <p:ph sz="quarter" idx="13"/>
          </p:nvPr>
        </p:nvSpPr>
        <p:spPr>
          <a:xfrm>
            <a:off x="457200" y="908720"/>
            <a:ext cx="7620000" cy="5492080"/>
          </a:xfrm>
        </p:spPr>
        <p:txBody>
          <a:bodyPr/>
          <a:lstStyle/>
          <a:p>
            <a:pPr>
              <a:buFont typeface="Wingdings" pitchFamily="2" charset="2"/>
              <a:buChar char="Ø"/>
            </a:pPr>
            <a:r>
              <a:rPr lang="en-US" sz="2000" dirty="0">
                <a:latin typeface="Times New Roman" pitchFamily="18" charset="0"/>
                <a:cs typeface="Times New Roman" pitchFamily="18" charset="0"/>
              </a:rPr>
              <a:t>The Customer as a defined to perform below listed operations after login successfully.</a:t>
            </a:r>
          </a:p>
          <a:p>
            <a:pPr>
              <a:buFont typeface="Wingdings" pitchFamily="2" charset="2"/>
              <a:buChar char="Ø"/>
            </a:pPr>
            <a:endParaRPr lang="en-US" sz="2000" dirty="0">
              <a:latin typeface="Times New Roman" pitchFamily="18" charset="0"/>
              <a:cs typeface="Times New Roman" pitchFamily="18" charset="0"/>
            </a:endParaRPr>
          </a:p>
          <a:p>
            <a:pPr>
              <a:buFont typeface="Wingdings" pitchFamily="2" charset="2"/>
              <a:buChar char="Ø"/>
            </a:pPr>
            <a:r>
              <a:rPr lang="en-US" sz="2000" dirty="0">
                <a:latin typeface="Times New Roman" pitchFamily="18" charset="0"/>
                <a:cs typeface="Times New Roman" pitchFamily="18" charset="0"/>
              </a:rPr>
              <a:t> A customer should be able to login/logout. Once logged in, he/she can view the status of the tickets raised by him/her. </a:t>
            </a:r>
          </a:p>
          <a:p>
            <a:pPr>
              <a:buFont typeface="Wingdings" pitchFamily="2" charset="2"/>
              <a:buChar char="Ø"/>
            </a:pPr>
            <a:endParaRPr lang="en-US" sz="2000" dirty="0">
              <a:latin typeface="Times New Roman" pitchFamily="18" charset="0"/>
              <a:cs typeface="Times New Roman" pitchFamily="18" charset="0"/>
            </a:endParaRPr>
          </a:p>
          <a:p>
            <a:pPr>
              <a:buFont typeface="Wingdings" pitchFamily="2" charset="2"/>
              <a:buChar char="Ø"/>
            </a:pPr>
            <a:r>
              <a:rPr lang="en-US" sz="2000" dirty="0">
                <a:latin typeface="Times New Roman" pitchFamily="18" charset="0"/>
                <a:cs typeface="Times New Roman" pitchFamily="18" charset="0"/>
              </a:rPr>
              <a:t>The customer also should be able to provide a feedback on the status RESOLVED or ESCALATED. </a:t>
            </a:r>
          </a:p>
          <a:p>
            <a:pPr>
              <a:buFont typeface="Wingdings" pitchFamily="2" charset="2"/>
              <a:buChar char="Ø"/>
            </a:pPr>
            <a:endParaRPr lang="en-US" sz="2000" dirty="0">
              <a:latin typeface="Times New Roman" pitchFamily="18" charset="0"/>
              <a:cs typeface="Times New Roman" pitchFamily="18" charset="0"/>
            </a:endParaRPr>
          </a:p>
          <a:p>
            <a:pPr>
              <a:buFont typeface="Wingdings" pitchFamily="2" charset="2"/>
              <a:buChar char="Ø"/>
            </a:pPr>
            <a:r>
              <a:rPr lang="en-US" sz="2000" dirty="0">
                <a:latin typeface="Times New Roman" pitchFamily="18" charset="0"/>
                <a:cs typeface="Times New Roman" pitchFamily="18" charset="0"/>
              </a:rPr>
              <a:t>In case there is a problem, the customer can raise a ticket on the complaint, through say, Register Complaint. Once successfully submitted, the customer should get the ticket number as the acknowledgement.</a:t>
            </a:r>
          </a:p>
          <a:p>
            <a:pPr>
              <a:buFont typeface="Wingdings" pitchFamily="2" charset="2"/>
              <a:buChar char="Ø"/>
            </a:pPr>
            <a:endParaRPr lang="en-US" sz="2000" dirty="0">
              <a:latin typeface="Times New Roman" pitchFamily="18" charset="0"/>
              <a:cs typeface="Times New Roman" pitchFamily="18" charset="0"/>
            </a:endParaRPr>
          </a:p>
          <a:p>
            <a:pPr marL="114300" indent="0">
              <a:buNone/>
            </a:pPr>
            <a:endParaRPr lang="en-US" sz="2000" dirty="0">
              <a:latin typeface="Times New Roman" pitchFamily="18" charset="0"/>
              <a:cs typeface="Times New Roman" pitchFamily="18" charset="0"/>
            </a:endParaRPr>
          </a:p>
          <a:p>
            <a:pPr marL="114300" indent="0">
              <a:buNone/>
            </a:pPr>
            <a:endParaRPr lang="en-US" sz="2000" dirty="0">
              <a:latin typeface="Times New Roman" pitchFamily="18" charset="0"/>
              <a:cs typeface="Times New Roman" pitchFamily="18" charset="0"/>
            </a:endParaRPr>
          </a:p>
          <a:p>
            <a:pPr marL="114300" indent="0">
              <a:buNone/>
            </a:pPr>
            <a:endParaRPr lang="en-US" sz="2000" dirty="0">
              <a:latin typeface="Times New Roman" pitchFamily="18" charset="0"/>
              <a:cs typeface="Times New Roman" pitchFamily="18" charset="0"/>
            </a:endParaRPr>
          </a:p>
          <a:p>
            <a:pPr marL="114300" indent="0">
              <a:buNone/>
            </a:pPr>
            <a:endParaRPr lang="en-US" sz="2000" dirty="0">
              <a:latin typeface="Times New Roman" pitchFamily="18" charset="0"/>
              <a:cs typeface="Times New Roman" pitchFamily="18" charset="0"/>
            </a:endParaRPr>
          </a:p>
          <a:p>
            <a:pPr marL="114300" indent="0">
              <a:buNone/>
            </a:pPr>
            <a:endParaRPr lang="en-US" sz="2000" dirty="0">
              <a:latin typeface="Times New Roman" pitchFamily="18" charset="0"/>
              <a:cs typeface="Times New Roman" pitchFamily="18" charset="0"/>
            </a:endParaRPr>
          </a:p>
          <a:p>
            <a:pPr marL="114300" indent="0">
              <a:buNone/>
            </a:pPr>
            <a:endParaRPr lang="en-US" sz="2000" dirty="0">
              <a:latin typeface="Times New Roman" pitchFamily="18" charset="0"/>
              <a:cs typeface="Times New Roman" pitchFamily="18" charset="0"/>
            </a:endParaRPr>
          </a:p>
          <a:p>
            <a:pPr marL="114300" indent="0" algn="ctr">
              <a:buNone/>
            </a:pPr>
            <a:endParaRPr lang="en-US" sz="1600" dirty="0">
              <a:latin typeface="Times New Roman" pitchFamily="18" charset="0"/>
              <a:cs typeface="Times New Roman" pitchFamily="18" charset="0"/>
            </a:endParaRPr>
          </a:p>
          <a:p>
            <a:pPr marL="11430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37965909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850106"/>
          </a:xfrm>
        </p:spPr>
        <p:txBody>
          <a:bodyPr/>
          <a:lstStyle/>
          <a:p>
            <a:r>
              <a:rPr lang="en-IN" sz="2400" b="1" dirty="0">
                <a:solidFill>
                  <a:schemeClr val="tx2">
                    <a:lumMod val="75000"/>
                  </a:schemeClr>
                </a:solidFill>
                <a:latin typeface="Times New Roman" pitchFamily="18" charset="0"/>
                <a:cs typeface="Times New Roman" pitchFamily="18" charset="0"/>
              </a:rPr>
              <a:t>manager</a:t>
            </a:r>
          </a:p>
        </p:txBody>
      </p:sp>
      <p:sp>
        <p:nvSpPr>
          <p:cNvPr id="3" name="Content Placeholder 2"/>
          <p:cNvSpPr>
            <a:spLocks noGrp="1"/>
          </p:cNvSpPr>
          <p:nvPr>
            <p:ph sz="quarter" idx="13"/>
          </p:nvPr>
        </p:nvSpPr>
        <p:spPr>
          <a:xfrm>
            <a:off x="609600" y="1196752"/>
            <a:ext cx="7924800" cy="4518248"/>
          </a:xfrm>
        </p:spPr>
        <p:txBody>
          <a:bodyPr>
            <a:normAutofit fontScale="92500" lnSpcReduction="10000"/>
          </a:bodyPr>
          <a:lstStyle/>
          <a:p>
            <a:pPr fontAlgn="base">
              <a:buFont typeface="Wingdings" pitchFamily="2" charset="2"/>
              <a:buChar char="Ø"/>
            </a:pPr>
            <a:r>
              <a:rPr lang="en-IN" sz="2200" dirty="0">
                <a:latin typeface="Times New Roman" pitchFamily="18" charset="0"/>
                <a:cs typeface="Times New Roman" pitchFamily="18" charset="0"/>
              </a:rPr>
              <a:t> </a:t>
            </a:r>
            <a:r>
              <a:rPr lang="en-US" sz="2200" dirty="0">
                <a:latin typeface="Times New Roman" pitchFamily="18" charset="0"/>
                <a:cs typeface="Times New Roman" pitchFamily="18" charset="0"/>
              </a:rPr>
              <a:t>Managers should be able to login and logout. Once logged in he/she should be able to do the following :</a:t>
            </a:r>
          </a:p>
          <a:p>
            <a:pPr fontAlgn="base">
              <a:buFont typeface="Wingdings" pitchFamily="2" charset="2"/>
              <a:buChar char="Ø"/>
            </a:pPr>
            <a:endParaRPr lang="en-US" sz="2200" dirty="0">
              <a:latin typeface="Times New Roman" pitchFamily="18" charset="0"/>
              <a:cs typeface="Times New Roman" pitchFamily="18" charset="0"/>
            </a:endParaRPr>
          </a:p>
          <a:p>
            <a:pPr fontAlgn="base">
              <a:buFont typeface="Wingdings" pitchFamily="2" charset="2"/>
              <a:buChar char="Ø"/>
            </a:pPr>
            <a:r>
              <a:rPr lang="en-US" sz="2200" dirty="0">
                <a:latin typeface="Times New Roman" pitchFamily="18" charset="0"/>
                <a:cs typeface="Times New Roman" pitchFamily="18" charset="0"/>
              </a:rPr>
              <a:t> Manager can able to View all the tickets and he can also check the tracking status of the customer complaint</a:t>
            </a:r>
          </a:p>
          <a:p>
            <a:pPr marL="0" indent="0" fontAlgn="base">
              <a:buNone/>
            </a:pPr>
            <a:endParaRPr lang="en-US" sz="2200" dirty="0">
              <a:latin typeface="Times New Roman" pitchFamily="18" charset="0"/>
              <a:cs typeface="Times New Roman" pitchFamily="18" charset="0"/>
            </a:endParaRPr>
          </a:p>
          <a:p>
            <a:pPr fontAlgn="base">
              <a:buFont typeface="Wingdings" pitchFamily="2" charset="2"/>
              <a:buChar char="Ø"/>
            </a:pPr>
            <a:r>
              <a:rPr lang="en-US" sz="2200" dirty="0">
                <a:latin typeface="Times New Roman" pitchFamily="18" charset="0"/>
                <a:cs typeface="Times New Roman" pitchFamily="18" charset="0"/>
              </a:rPr>
              <a:t>Pick the tickets from the active ticket list and assign them to the engineers based on the PIN code of the customer and Assign Complaints to different Engineers</a:t>
            </a:r>
          </a:p>
          <a:p>
            <a:pPr marL="0" indent="0" fontAlgn="base">
              <a:buNone/>
            </a:pPr>
            <a:endParaRPr lang="en-US" sz="2200" dirty="0">
              <a:latin typeface="Times New Roman" pitchFamily="18" charset="0"/>
              <a:cs typeface="Times New Roman" pitchFamily="18" charset="0"/>
            </a:endParaRPr>
          </a:p>
          <a:p>
            <a:pPr fontAlgn="base">
              <a:buFont typeface="Wingdings" pitchFamily="2" charset="2"/>
              <a:buChar char="Ø"/>
            </a:pPr>
            <a:r>
              <a:rPr lang="en-US" sz="2200" dirty="0">
                <a:latin typeface="Times New Roman" pitchFamily="18" charset="0"/>
                <a:cs typeface="Times New Roman" pitchFamily="18" charset="0"/>
              </a:rPr>
              <a:t>Should be able to view of Customer feedback</a:t>
            </a:r>
            <a:br>
              <a:rPr lang="en-US" sz="2200" dirty="0">
                <a:latin typeface="Times New Roman" pitchFamily="18" charset="0"/>
                <a:cs typeface="Times New Roman" pitchFamily="18" charset="0"/>
              </a:rPr>
            </a:b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67252833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778098"/>
          </a:xfrm>
        </p:spPr>
        <p:txBody>
          <a:bodyPr/>
          <a:lstStyle/>
          <a:p>
            <a:r>
              <a:rPr lang="en-IN" sz="2800" b="1" dirty="0">
                <a:solidFill>
                  <a:schemeClr val="tx2">
                    <a:lumMod val="75000"/>
                  </a:schemeClr>
                </a:solidFill>
                <a:latin typeface="Times New Roman" pitchFamily="18" charset="0"/>
                <a:cs typeface="Times New Roman" pitchFamily="18" charset="0"/>
              </a:rPr>
              <a:t>Engineer:</a:t>
            </a:r>
          </a:p>
        </p:txBody>
      </p:sp>
      <p:sp>
        <p:nvSpPr>
          <p:cNvPr id="3" name="Content Placeholder 2"/>
          <p:cNvSpPr>
            <a:spLocks noGrp="1"/>
          </p:cNvSpPr>
          <p:nvPr>
            <p:ph sz="quarter" idx="13"/>
          </p:nvPr>
        </p:nvSpPr>
        <p:spPr>
          <a:xfrm>
            <a:off x="609600" y="1196752"/>
            <a:ext cx="7924800" cy="4608512"/>
          </a:xfrm>
        </p:spPr>
        <p:txBody>
          <a:bodyPr>
            <a:noAutofit/>
          </a:bodyPr>
          <a:lstStyle/>
          <a:p>
            <a:pPr>
              <a:buFont typeface="Wingdings" pitchFamily="2" charset="2"/>
              <a:buChar char="Ø"/>
            </a:pPr>
            <a:r>
              <a:rPr lang="en-US" sz="1900" dirty="0">
                <a:latin typeface="Times New Roman" pitchFamily="18" charset="0"/>
                <a:cs typeface="Times New Roman" pitchFamily="18" charset="0"/>
              </a:rPr>
              <a:t>Engineer can able to log in and view all the tickets assigned to him/her.</a:t>
            </a:r>
          </a:p>
          <a:p>
            <a:pPr marL="0" indent="0">
              <a:buNone/>
            </a:pPr>
            <a:endParaRPr lang="en-US" sz="1900" dirty="0">
              <a:latin typeface="Times New Roman" pitchFamily="18" charset="0"/>
              <a:cs typeface="Times New Roman" pitchFamily="18" charset="0"/>
            </a:endParaRPr>
          </a:p>
          <a:p>
            <a:pPr>
              <a:buFont typeface="Wingdings" pitchFamily="2" charset="2"/>
              <a:buChar char="Ø"/>
            </a:pPr>
            <a:r>
              <a:rPr lang="en-US" sz="1900" dirty="0">
                <a:latin typeface="Times New Roman" pitchFamily="18" charset="0"/>
                <a:cs typeface="Times New Roman" pitchFamily="18" charset="0"/>
              </a:rPr>
              <a:t>Pick the tickets assigned to them and assign it the status of ‘WIP”, (work on the case, which is dependent on the type of problem and resolve) and update the status as ‘RESOLVED’.</a:t>
            </a:r>
          </a:p>
          <a:p>
            <a:pPr marL="0" indent="0">
              <a:buNone/>
            </a:pPr>
            <a:endParaRPr lang="en-US" sz="1900" dirty="0">
              <a:latin typeface="Times New Roman" pitchFamily="18" charset="0"/>
              <a:cs typeface="Times New Roman" pitchFamily="18" charset="0"/>
            </a:endParaRPr>
          </a:p>
          <a:p>
            <a:pPr>
              <a:buFont typeface="Wingdings" pitchFamily="2" charset="2"/>
              <a:buChar char="Ø"/>
            </a:pPr>
            <a:r>
              <a:rPr lang="en-US" sz="1900" dirty="0">
                <a:latin typeface="Times New Roman" pitchFamily="18" charset="0"/>
                <a:cs typeface="Times New Roman" pitchFamily="18" charset="0"/>
              </a:rPr>
              <a:t>In case they are not able to resolve the issue at their end, they can remark that this needs to be reassigned to Field Workers in case of a cable fault or at the customers’ site, and flag it as ‘ESCALATED”.</a:t>
            </a:r>
          </a:p>
          <a:p>
            <a:pPr marL="0" indent="0">
              <a:buNone/>
            </a:pPr>
            <a:endParaRPr lang="en-US" sz="1900" dirty="0">
              <a:latin typeface="Times New Roman" pitchFamily="18" charset="0"/>
              <a:cs typeface="Times New Roman" pitchFamily="18" charset="0"/>
            </a:endParaRPr>
          </a:p>
          <a:p>
            <a:pPr>
              <a:buFont typeface="Wingdings" pitchFamily="2" charset="2"/>
              <a:buChar char="Ø"/>
            </a:pPr>
            <a:r>
              <a:rPr lang="en-US" sz="1900" dirty="0">
                <a:latin typeface="Times New Roman" pitchFamily="18" charset="0"/>
                <a:cs typeface="Times New Roman" pitchFamily="18" charset="0"/>
              </a:rPr>
              <a:t>All the activities of all the use cases should be appropriately bound by session or other alternatives. Appropriate time-out to be provided for each user</a:t>
            </a:r>
            <a:endParaRPr lang="en-IN" sz="1900" dirty="0">
              <a:latin typeface="Times New Roman" pitchFamily="18" charset="0"/>
              <a:cs typeface="Times New Roman" pitchFamily="18" charset="0"/>
            </a:endParaRPr>
          </a:p>
        </p:txBody>
      </p:sp>
    </p:spTree>
    <p:extLst>
      <p:ext uri="{BB962C8B-B14F-4D97-AF65-F5344CB8AC3E}">
        <p14:creationId xmlns:p14="http://schemas.microsoft.com/office/powerpoint/2010/main" val="435882317"/>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634082"/>
          </a:xfrm>
        </p:spPr>
        <p:txBody>
          <a:bodyPr>
            <a:normAutofit/>
          </a:bodyPr>
          <a:lstStyle/>
          <a:p>
            <a:r>
              <a:rPr lang="en-US" sz="2800" b="1" dirty="0">
                <a:solidFill>
                  <a:schemeClr val="accent2">
                    <a:lumMod val="75000"/>
                  </a:schemeClr>
                </a:solidFill>
                <a:latin typeface="Times New Roman" pitchFamily="18" charset="0"/>
                <a:cs typeface="Times New Roman" pitchFamily="18" charset="0"/>
              </a:rPr>
              <a:t>F</a:t>
            </a:r>
            <a:r>
              <a:rPr lang="en-IN" sz="2800" b="1" dirty="0">
                <a:solidFill>
                  <a:schemeClr val="accent2">
                    <a:lumMod val="75000"/>
                  </a:schemeClr>
                </a:solidFill>
                <a:latin typeface="Times New Roman" pitchFamily="18" charset="0"/>
                <a:cs typeface="Times New Roman" pitchFamily="18" charset="0"/>
              </a:rPr>
              <a:t>low chart:</a:t>
            </a:r>
          </a:p>
        </p:txBody>
      </p:sp>
      <p:sp>
        <p:nvSpPr>
          <p:cNvPr id="3" name="Content Placeholder 2"/>
          <p:cNvSpPr>
            <a:spLocks noGrp="1"/>
          </p:cNvSpPr>
          <p:nvPr>
            <p:ph sz="quarter" idx="13"/>
          </p:nvPr>
        </p:nvSpPr>
        <p:spPr>
          <a:xfrm>
            <a:off x="609600" y="908720"/>
            <a:ext cx="7924800" cy="5112568"/>
          </a:xfrm>
        </p:spPr>
        <p:txBody>
          <a:bodyPr>
            <a:normAutofit/>
          </a:bodyPr>
          <a:lstStyle/>
          <a:p>
            <a:pPr marL="114300" indent="0" algn="ctr">
              <a:buNone/>
            </a:pPr>
            <a:endParaRPr lang="en-US" dirty="0">
              <a:latin typeface="Times New Roman" pitchFamily="18" charset="0"/>
              <a:cs typeface="Times New Roman" pitchFamily="18" charset="0"/>
            </a:endParaRPr>
          </a:p>
          <a:p>
            <a:pPr marL="114300" indent="0" algn="ctr">
              <a:buNone/>
            </a:pPr>
            <a:endParaRPr lang="en-IN" dirty="0">
              <a:latin typeface="Times New Roman" pitchFamily="18" charset="0"/>
              <a:cs typeface="Times New Roman" pitchFamily="18" charset="0"/>
            </a:endParaRPr>
          </a:p>
          <a:p>
            <a:pPr marL="114300" indent="0" algn="ctr">
              <a:buNone/>
            </a:pPr>
            <a:endParaRPr lang="en-IN" dirty="0">
              <a:latin typeface="Times New Roman" pitchFamily="18" charset="0"/>
              <a:cs typeface="Times New Roman" pitchFamily="18" charset="0"/>
            </a:endParaRPr>
          </a:p>
          <a:p>
            <a:pPr marL="114300" indent="0" algn="ctr">
              <a:buNone/>
            </a:pPr>
            <a:endParaRPr lang="en-IN" dirty="0">
              <a:latin typeface="Times New Roman" pitchFamily="18" charset="0"/>
              <a:cs typeface="Times New Roman" pitchFamily="18" charset="0"/>
            </a:endParaRPr>
          </a:p>
          <a:p>
            <a:pPr marL="114300" indent="0" algn="ctr">
              <a:buNone/>
            </a:pPr>
            <a:endParaRPr lang="en-IN" dirty="0">
              <a:latin typeface="Times New Roman" pitchFamily="18" charset="0"/>
              <a:cs typeface="Times New Roman" pitchFamily="18" charset="0"/>
            </a:endParaRPr>
          </a:p>
          <a:p>
            <a:pPr marL="114300" indent="0" algn="ctr">
              <a:buNone/>
            </a:pPr>
            <a:endParaRPr lang="en-IN" dirty="0">
              <a:latin typeface="Times New Roman" pitchFamily="18" charset="0"/>
              <a:cs typeface="Times New Roman" pitchFamily="18" charset="0"/>
            </a:endParaRPr>
          </a:p>
          <a:p>
            <a:pPr marL="114300" indent="0" algn="ctr">
              <a:buNone/>
            </a:pPr>
            <a:endParaRPr lang="en-IN" dirty="0">
              <a:latin typeface="Times New Roman" pitchFamily="18" charset="0"/>
              <a:cs typeface="Times New Roman" pitchFamily="18" charset="0"/>
            </a:endParaRPr>
          </a:p>
          <a:p>
            <a:pPr marL="114300" indent="0" algn="ctr">
              <a:buNone/>
            </a:pPr>
            <a:endParaRPr lang="en-IN" dirty="0">
              <a:latin typeface="Times New Roman" pitchFamily="18" charset="0"/>
              <a:cs typeface="Times New Roman" pitchFamily="18" charset="0"/>
            </a:endParaRPr>
          </a:p>
          <a:p>
            <a:pPr marL="114300" indent="0" algn="ctr">
              <a:buNone/>
            </a:pPr>
            <a:endParaRPr lang="en-IN" dirty="0">
              <a:latin typeface="Times New Roman" pitchFamily="18" charset="0"/>
              <a:cs typeface="Times New Roman" pitchFamily="18" charset="0"/>
            </a:endParaRPr>
          </a:p>
          <a:p>
            <a:pPr marL="114300" indent="0" algn="ctr">
              <a:buNone/>
            </a:pPr>
            <a:endParaRPr lang="en-IN" sz="1600" b="1"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372535D7-5302-4396-A251-DE2D0FA81E59}"/>
              </a:ext>
            </a:extLst>
          </p:cNvPr>
          <p:cNvPicPr>
            <a:picLocks noChangeAspect="1"/>
          </p:cNvPicPr>
          <p:nvPr/>
        </p:nvPicPr>
        <p:blipFill>
          <a:blip r:embed="rId2"/>
          <a:stretch>
            <a:fillRect/>
          </a:stretch>
        </p:blipFill>
        <p:spPr>
          <a:xfrm>
            <a:off x="1403648" y="908720"/>
            <a:ext cx="6840760" cy="4896544"/>
          </a:xfrm>
          <a:prstGeom prst="rect">
            <a:avLst/>
          </a:prstGeom>
        </p:spPr>
      </p:pic>
    </p:spTree>
    <p:extLst>
      <p:ext uri="{BB962C8B-B14F-4D97-AF65-F5344CB8AC3E}">
        <p14:creationId xmlns:p14="http://schemas.microsoft.com/office/powerpoint/2010/main" val="1337443628"/>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B7D79-C2C9-444B-B6C9-578C08A19F84}"/>
              </a:ext>
            </a:extLst>
          </p:cNvPr>
          <p:cNvSpPr>
            <a:spLocks noGrp="1"/>
          </p:cNvSpPr>
          <p:nvPr>
            <p:ph type="title"/>
          </p:nvPr>
        </p:nvSpPr>
        <p:spPr/>
        <p:txBody>
          <a:bodyPr/>
          <a:lstStyle/>
          <a:p>
            <a:r>
              <a:rPr lang="en-US" sz="3200" b="1" dirty="0">
                <a:solidFill>
                  <a:schemeClr val="accent2">
                    <a:lumMod val="75000"/>
                  </a:schemeClr>
                </a:solidFill>
                <a:latin typeface="Times New Roman" pitchFamily="18" charset="0"/>
                <a:cs typeface="Times New Roman" pitchFamily="18" charset="0"/>
              </a:rPr>
              <a:t>Postman testing:</a:t>
            </a:r>
            <a:endParaRPr lang="en-IN" dirty="0"/>
          </a:p>
        </p:txBody>
      </p:sp>
      <p:sp>
        <p:nvSpPr>
          <p:cNvPr id="3" name="Content Placeholder 2">
            <a:extLst>
              <a:ext uri="{FF2B5EF4-FFF2-40B4-BE49-F238E27FC236}">
                <a16:creationId xmlns:a16="http://schemas.microsoft.com/office/drawing/2014/main" id="{6D11FBAE-B827-49BC-AA01-0996EF72929F}"/>
              </a:ext>
            </a:extLst>
          </p:cNvPr>
          <p:cNvSpPr>
            <a:spLocks noGrp="1"/>
          </p:cNvSpPr>
          <p:nvPr>
            <p:ph sz="quarter" idx="13"/>
          </p:nvPr>
        </p:nvSpPr>
        <p:spPr/>
        <p:txBody>
          <a:bodyPr>
            <a:no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Postman is an API client that makes it easy for developers to create, share, test and document APIs.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is done by allowing users to create and save simple and complex HTTP/s requests, as well as read their responses.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After the completion of backend, we use postman for which help us to check the functionality of the system.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the postman we explore the operations to add, delete, read, and update  the functions with the help of http requests and responses.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00577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0ED16-FC5B-46CD-B65F-8E366B4C13F8}"/>
              </a:ext>
            </a:extLst>
          </p:cNvPr>
          <p:cNvSpPr>
            <a:spLocks noGrp="1"/>
          </p:cNvSpPr>
          <p:nvPr>
            <p:ph type="title"/>
          </p:nvPr>
        </p:nvSpPr>
        <p:spPr/>
        <p:txBody>
          <a:bodyPr/>
          <a:lstStyle/>
          <a:p>
            <a:r>
              <a:rPr lang="en-US" sz="2800" b="1" dirty="0">
                <a:solidFill>
                  <a:schemeClr val="accent2">
                    <a:lumMod val="75000"/>
                  </a:schemeClr>
                </a:solidFill>
                <a:latin typeface="Times New Roman" pitchFamily="18" charset="0"/>
                <a:cs typeface="Times New Roman" pitchFamily="18" charset="0"/>
              </a:rPr>
              <a:t>J-unit testing:</a:t>
            </a:r>
            <a:endParaRPr lang="en-IN" dirty="0"/>
          </a:p>
        </p:txBody>
      </p:sp>
      <p:sp>
        <p:nvSpPr>
          <p:cNvPr id="3" name="Content Placeholder 2">
            <a:extLst>
              <a:ext uri="{FF2B5EF4-FFF2-40B4-BE49-F238E27FC236}">
                <a16:creationId xmlns:a16="http://schemas.microsoft.com/office/drawing/2014/main" id="{D3EC3F23-5B83-44C2-8F0E-A1188C77CF20}"/>
              </a:ext>
            </a:extLst>
          </p:cNvPr>
          <p:cNvSpPr>
            <a:spLocks noGrp="1"/>
          </p:cNvSpPr>
          <p:nvPr>
            <p:ph sz="quarter" idx="13"/>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JUnit is a Regression Testing Framework used by developers to implement unit testing in Java, and accelerate programming speed and increase the quality of code.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JUnit promotes the idea of "first testing then coding", which emphasizes on setting up the test data for a piece of code that can be tested first and then implemented.</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we execute the test cases by tool support, it is known as automated testing.</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Provides assertions for testing expected results.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Provides test runners for running tests.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85577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A2A7-3D3E-44F7-9CA3-8533FE79552C}"/>
              </a:ext>
            </a:extLst>
          </p:cNvPr>
          <p:cNvSpPr>
            <a:spLocks noGrp="1"/>
          </p:cNvSpPr>
          <p:nvPr>
            <p:ph type="title"/>
          </p:nvPr>
        </p:nvSpPr>
        <p:spPr/>
        <p:txBody>
          <a:bodyPr/>
          <a:lstStyle/>
          <a:p>
            <a:r>
              <a:rPr lang="en-US" sz="2800" b="1" dirty="0">
                <a:solidFill>
                  <a:schemeClr val="accent2">
                    <a:lumMod val="75000"/>
                  </a:schemeClr>
                </a:solidFill>
                <a:latin typeface="Times New Roman" pitchFamily="18" charset="0"/>
                <a:cs typeface="Times New Roman" pitchFamily="18" charset="0"/>
              </a:rPr>
              <a:t>Advantages and disadvantages:</a:t>
            </a:r>
            <a:endParaRPr lang="en-IN" sz="2800" dirty="0"/>
          </a:p>
        </p:txBody>
      </p:sp>
      <p:sp>
        <p:nvSpPr>
          <p:cNvPr id="3" name="Content Placeholder 2">
            <a:extLst>
              <a:ext uri="{FF2B5EF4-FFF2-40B4-BE49-F238E27FC236}">
                <a16:creationId xmlns:a16="http://schemas.microsoft.com/office/drawing/2014/main" id="{A79CB2B5-4958-4147-856B-2D5DE1363D67}"/>
              </a:ext>
            </a:extLst>
          </p:cNvPr>
          <p:cNvSpPr>
            <a:spLocks noGrp="1"/>
          </p:cNvSpPr>
          <p:nvPr>
            <p:ph sz="quarter" idx="13"/>
          </p:nvPr>
        </p:nvSpPr>
        <p:spPr/>
        <p:txBody>
          <a:bodyPr>
            <a:normAutofit lnSpcReduction="10000"/>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Round the clock availability in comparison to paper-based complain systems.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Allowing reception and redressal of complaints and their solutions in a speedy, transparent manner.</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Less time consuming and complaint resolved in short periods.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providing security and developing a sense of confidence </a:t>
            </a:r>
            <a:r>
              <a:rPr lang="en-US" sz="2000" dirty="0"/>
              <a:t>to the person </a:t>
            </a:r>
            <a:r>
              <a:rPr lang="en-US" sz="2000" dirty="0">
                <a:latin typeface="Times New Roman" panose="02020603050405020304" pitchFamily="18" charset="0"/>
                <a:cs typeface="Times New Roman" panose="02020603050405020304" pitchFamily="18" charset="0"/>
              </a:rPr>
              <a:t>who is victimized.</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can be a time consuming process to collate complaints and identify action</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will take time to train all staff in the correct procedure when handling complaints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761048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9F55-0C9A-4A34-83A0-2212E24872F7}"/>
              </a:ext>
            </a:extLst>
          </p:cNvPr>
          <p:cNvSpPr>
            <a:spLocks noGrp="1"/>
          </p:cNvSpPr>
          <p:nvPr>
            <p:ph type="title"/>
          </p:nvPr>
        </p:nvSpPr>
        <p:spPr>
          <a:xfrm>
            <a:off x="251520" y="5317"/>
            <a:ext cx="2306216" cy="1143000"/>
          </a:xfrm>
        </p:spPr>
        <p:txBody>
          <a:bodyPr/>
          <a:lstStyle/>
          <a:p>
            <a:r>
              <a:rPr lang="en-IN" sz="3200" b="1" dirty="0">
                <a:solidFill>
                  <a:schemeClr val="tx2">
                    <a:lumMod val="75000"/>
                  </a:schemeClr>
                </a:solidFill>
                <a:latin typeface="Times New Roman" pitchFamily="18" charset="0"/>
                <a:cs typeface="Times New Roman" pitchFamily="18" charset="0"/>
              </a:rPr>
              <a:t>Outputs:</a:t>
            </a:r>
            <a:endParaRPr lang="en-IN" dirty="0"/>
          </a:p>
        </p:txBody>
      </p:sp>
      <p:pic>
        <p:nvPicPr>
          <p:cNvPr id="5" name="Content Placeholder 4">
            <a:extLst>
              <a:ext uri="{FF2B5EF4-FFF2-40B4-BE49-F238E27FC236}">
                <a16:creationId xmlns:a16="http://schemas.microsoft.com/office/drawing/2014/main" id="{AF3474D0-2FCE-410B-A45E-B297554E0254}"/>
              </a:ext>
            </a:extLst>
          </p:cNvPr>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743643" y="1484784"/>
            <a:ext cx="7500765" cy="3681837"/>
          </a:xfrm>
        </p:spPr>
      </p:pic>
    </p:spTree>
    <p:extLst>
      <p:ext uri="{BB962C8B-B14F-4D97-AF65-F5344CB8AC3E}">
        <p14:creationId xmlns:p14="http://schemas.microsoft.com/office/powerpoint/2010/main" val="313048297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850106"/>
          </a:xfrm>
        </p:spPr>
        <p:txBody>
          <a:bodyPr/>
          <a:lstStyle/>
          <a:p>
            <a:endParaRPr lang="en-IN" sz="2800" b="1" dirty="0">
              <a:solidFill>
                <a:schemeClr val="tx2">
                  <a:lumMod val="75000"/>
                </a:schemeClr>
              </a:solidFill>
              <a:latin typeface="Times New Roman" pitchFamily="18" charset="0"/>
              <a:cs typeface="Times New Roman" pitchFamily="18" charset="0"/>
            </a:endParaRPr>
          </a:p>
        </p:txBody>
      </p:sp>
      <p:pic>
        <p:nvPicPr>
          <p:cNvPr id="5" name="Content Placeholder 4">
            <a:extLst>
              <a:ext uri="{FF2B5EF4-FFF2-40B4-BE49-F238E27FC236}">
                <a16:creationId xmlns:a16="http://schemas.microsoft.com/office/drawing/2014/main" id="{FD511605-24C6-472D-8D4B-49BB5B73C611}"/>
              </a:ext>
            </a:extLst>
          </p:cNvPr>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827584" y="1844824"/>
            <a:ext cx="7315200" cy="4114800"/>
          </a:xfrm>
        </p:spPr>
      </p:pic>
    </p:spTree>
    <p:extLst>
      <p:ext uri="{BB962C8B-B14F-4D97-AF65-F5344CB8AC3E}">
        <p14:creationId xmlns:p14="http://schemas.microsoft.com/office/powerpoint/2010/main" val="28617541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B317-129A-446B-A2A0-A4E86EBF01DB}"/>
              </a:ext>
            </a:extLst>
          </p:cNvPr>
          <p:cNvSpPr>
            <a:spLocks noGrp="1"/>
          </p:cNvSpPr>
          <p:nvPr>
            <p:ph type="title"/>
          </p:nvPr>
        </p:nvSpPr>
        <p:spPr/>
        <p:txBody>
          <a:bodyPr/>
          <a:lstStyle/>
          <a:p>
            <a:r>
              <a:rPr lang="en-US" b="1" dirty="0">
                <a:solidFill>
                  <a:schemeClr val="tx2"/>
                </a:solidFill>
                <a:latin typeface="Times New Roman" panose="02020603050405020304" pitchFamily="18" charset="0"/>
                <a:cs typeface="Times New Roman" panose="02020603050405020304" pitchFamily="18" charset="0"/>
              </a:rPr>
              <a:t>Team members:</a:t>
            </a:r>
            <a:endParaRPr lang="en-IN" b="1" dirty="0">
              <a:solidFill>
                <a:schemeClr val="tx2"/>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CDE4AD8-414C-4CBC-934C-4051416D42DC}"/>
              </a:ext>
            </a:extLst>
          </p:cNvPr>
          <p:cNvSpPr>
            <a:spLocks noGrp="1"/>
          </p:cNvSpPr>
          <p:nvPr>
            <p:ph sz="quarter" idx="13"/>
          </p:nvPr>
        </p:nvSpPr>
        <p:spPr/>
        <p:txBody>
          <a:bodyPr/>
          <a:lstStyle/>
          <a:p>
            <a:pPr marL="0" indent="0" algn="l">
              <a:buNone/>
            </a:pPr>
            <a:r>
              <a:rPr lang="en-IN" dirty="0">
                <a:solidFill>
                  <a:schemeClr val="tx2">
                    <a:lumMod val="75000"/>
                  </a:schemeClr>
                </a:solidFill>
              </a:rPr>
              <a:t>       </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1005596856"/>
              </p:ext>
            </p:extLst>
          </p:nvPr>
        </p:nvGraphicFramePr>
        <p:xfrm>
          <a:off x="1115616" y="1988840"/>
          <a:ext cx="6600056" cy="3672408"/>
        </p:xfrm>
        <a:graphic>
          <a:graphicData uri="http://schemas.openxmlformats.org/drawingml/2006/table">
            <a:tbl>
              <a:tblPr firstRow="1" bandRow="1">
                <a:tableStyleId>{5C22544A-7EE6-4342-B048-85BDC9FD1C3A}</a:tableStyleId>
              </a:tblPr>
              <a:tblGrid>
                <a:gridCol w="3300028">
                  <a:extLst>
                    <a:ext uri="{9D8B030D-6E8A-4147-A177-3AD203B41FA5}">
                      <a16:colId xmlns:a16="http://schemas.microsoft.com/office/drawing/2014/main" val="20000"/>
                    </a:ext>
                  </a:extLst>
                </a:gridCol>
                <a:gridCol w="3300028">
                  <a:extLst>
                    <a:ext uri="{9D8B030D-6E8A-4147-A177-3AD203B41FA5}">
                      <a16:colId xmlns:a16="http://schemas.microsoft.com/office/drawing/2014/main" val="20001"/>
                    </a:ext>
                  </a:extLst>
                </a:gridCol>
              </a:tblGrid>
              <a:tr h="612068">
                <a:tc>
                  <a:txBody>
                    <a:bodyPr/>
                    <a:lstStyle/>
                    <a:p>
                      <a:pPr algn="ctr"/>
                      <a:r>
                        <a:rPr lang="en-IN" sz="2200" b="1" dirty="0">
                          <a:solidFill>
                            <a:schemeClr val="tx2">
                              <a:lumMod val="60000"/>
                              <a:lumOff val="40000"/>
                            </a:schemeClr>
                          </a:solidFill>
                        </a:rPr>
                        <a:t>FRONTEND TEAM</a:t>
                      </a:r>
                    </a:p>
                  </a:txBody>
                  <a:tcPr>
                    <a:solidFill>
                      <a:schemeClr val="tx1">
                        <a:lumMod val="50000"/>
                      </a:schemeClr>
                    </a:solidFill>
                  </a:tcPr>
                </a:tc>
                <a:tc>
                  <a:txBody>
                    <a:bodyPr/>
                    <a:lstStyle/>
                    <a:p>
                      <a:pPr algn="ctr"/>
                      <a:r>
                        <a:rPr lang="en-IN" sz="2200" dirty="0">
                          <a:solidFill>
                            <a:schemeClr val="tx2">
                              <a:lumMod val="60000"/>
                              <a:lumOff val="40000"/>
                            </a:schemeClr>
                          </a:solidFill>
                        </a:rPr>
                        <a:t>BACKEND TEAM</a:t>
                      </a:r>
                    </a:p>
                  </a:txBody>
                  <a:tcPr>
                    <a:solidFill>
                      <a:schemeClr val="tx1">
                        <a:lumMod val="50000"/>
                      </a:schemeClr>
                    </a:solidFill>
                  </a:tcPr>
                </a:tc>
                <a:extLst>
                  <a:ext uri="{0D108BD9-81ED-4DB2-BD59-A6C34878D82A}">
                    <a16:rowId xmlns:a16="http://schemas.microsoft.com/office/drawing/2014/main" val="10000"/>
                  </a:ext>
                </a:extLst>
              </a:tr>
              <a:tr h="612068">
                <a:tc>
                  <a:txBody>
                    <a:bodyPr/>
                    <a:lstStyle/>
                    <a:p>
                      <a:pPr algn="ctr"/>
                      <a:r>
                        <a:rPr lang="en-IN" b="1" dirty="0">
                          <a:latin typeface="Times New Roman" pitchFamily="18" charset="0"/>
                          <a:cs typeface="Times New Roman" pitchFamily="18" charset="0"/>
                        </a:rPr>
                        <a:t>Shiva</a:t>
                      </a:r>
                      <a:r>
                        <a:rPr lang="en-IN" b="1" baseline="0" dirty="0">
                          <a:latin typeface="Times New Roman" pitchFamily="18" charset="0"/>
                          <a:cs typeface="Times New Roman" pitchFamily="18" charset="0"/>
                        </a:rPr>
                        <a:t> Gaini</a:t>
                      </a:r>
                      <a:endParaRPr lang="en-IN" b="1" dirty="0">
                        <a:latin typeface="Times New Roman" pitchFamily="18" charset="0"/>
                        <a:cs typeface="Times New Roman" pitchFamily="18" charset="0"/>
                      </a:endParaRPr>
                    </a:p>
                  </a:txBody>
                  <a:tcPr/>
                </a:tc>
                <a:tc>
                  <a:txBody>
                    <a:bodyPr/>
                    <a:lstStyle/>
                    <a:p>
                      <a:pPr algn="ctr"/>
                      <a:r>
                        <a:rPr lang="en-IN" b="1" dirty="0">
                          <a:latin typeface="Times New Roman" pitchFamily="18" charset="0"/>
                          <a:cs typeface="Times New Roman" pitchFamily="18" charset="0"/>
                        </a:rPr>
                        <a:t>Shubham</a:t>
                      </a:r>
                      <a:r>
                        <a:rPr lang="en-IN" b="1" baseline="0" dirty="0">
                          <a:latin typeface="Times New Roman" pitchFamily="18" charset="0"/>
                          <a:cs typeface="Times New Roman" pitchFamily="18" charset="0"/>
                        </a:rPr>
                        <a:t> Sanjay Sapkal</a:t>
                      </a:r>
                      <a:endParaRPr lang="en-IN" b="1"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612068">
                <a:tc>
                  <a:txBody>
                    <a:bodyPr/>
                    <a:lstStyle/>
                    <a:p>
                      <a:pPr algn="ctr"/>
                      <a:r>
                        <a:rPr lang="en-IN" b="1" dirty="0">
                          <a:latin typeface="Times New Roman" pitchFamily="18" charset="0"/>
                          <a:cs typeface="Times New Roman" pitchFamily="18" charset="0"/>
                        </a:rPr>
                        <a:t>Santhosh Sakthivel</a:t>
                      </a:r>
                    </a:p>
                  </a:txBody>
                  <a:tcPr/>
                </a:tc>
                <a:tc>
                  <a:txBody>
                    <a:bodyPr/>
                    <a:lstStyle/>
                    <a:p>
                      <a:pPr algn="ctr"/>
                      <a:r>
                        <a:rPr lang="en-IN" b="1" dirty="0">
                          <a:latin typeface="Times New Roman" pitchFamily="18" charset="0"/>
                          <a:cs typeface="Times New Roman" pitchFamily="18" charset="0"/>
                        </a:rPr>
                        <a:t>Sharath Kumar H R</a:t>
                      </a:r>
                    </a:p>
                  </a:txBody>
                  <a:tcPr/>
                </a:tc>
                <a:extLst>
                  <a:ext uri="{0D108BD9-81ED-4DB2-BD59-A6C34878D82A}">
                    <a16:rowId xmlns:a16="http://schemas.microsoft.com/office/drawing/2014/main" val="10002"/>
                  </a:ext>
                </a:extLst>
              </a:tr>
              <a:tr h="612068">
                <a:tc>
                  <a:txBody>
                    <a:bodyPr/>
                    <a:lstStyle/>
                    <a:p>
                      <a:pPr algn="ctr"/>
                      <a:r>
                        <a:rPr lang="en-IN" b="1" dirty="0">
                          <a:latin typeface="Times New Roman" pitchFamily="18" charset="0"/>
                          <a:cs typeface="Times New Roman" pitchFamily="18" charset="0"/>
                        </a:rPr>
                        <a:t>Talakonda Ravi</a:t>
                      </a:r>
                    </a:p>
                  </a:txBody>
                  <a:tcPr/>
                </a:tc>
                <a:tc>
                  <a:txBody>
                    <a:bodyPr/>
                    <a:lstStyle/>
                    <a:p>
                      <a:pPr algn="ctr"/>
                      <a:r>
                        <a:rPr lang="en-IN" b="1" dirty="0">
                          <a:latin typeface="Times New Roman" pitchFamily="18" charset="0"/>
                          <a:cs typeface="Times New Roman" pitchFamily="18" charset="0"/>
                        </a:rPr>
                        <a:t>Sadana Nandini</a:t>
                      </a:r>
                    </a:p>
                  </a:txBody>
                  <a:tcPr/>
                </a:tc>
                <a:extLst>
                  <a:ext uri="{0D108BD9-81ED-4DB2-BD59-A6C34878D82A}">
                    <a16:rowId xmlns:a16="http://schemas.microsoft.com/office/drawing/2014/main" val="10003"/>
                  </a:ext>
                </a:extLst>
              </a:tr>
              <a:tr h="612068">
                <a:tc>
                  <a:txBody>
                    <a:bodyPr/>
                    <a:lstStyle/>
                    <a:p>
                      <a:pPr algn="ctr"/>
                      <a:r>
                        <a:rPr lang="en-IN" b="1" dirty="0">
                          <a:latin typeface="Times New Roman" pitchFamily="18" charset="0"/>
                          <a:cs typeface="Times New Roman" pitchFamily="18" charset="0"/>
                        </a:rPr>
                        <a:t>Thanneeru</a:t>
                      </a:r>
                      <a:r>
                        <a:rPr lang="en-IN" b="1" baseline="0" dirty="0">
                          <a:latin typeface="Times New Roman" pitchFamily="18" charset="0"/>
                          <a:cs typeface="Times New Roman" pitchFamily="18" charset="0"/>
                        </a:rPr>
                        <a:t> Pavan Kumar</a:t>
                      </a:r>
                      <a:endParaRPr lang="en-IN" b="1" dirty="0">
                        <a:latin typeface="Times New Roman" pitchFamily="18" charset="0"/>
                        <a:cs typeface="Times New Roman" pitchFamily="18" charset="0"/>
                      </a:endParaRPr>
                    </a:p>
                  </a:txBody>
                  <a:tcPr/>
                </a:tc>
                <a:tc>
                  <a:txBody>
                    <a:bodyPr/>
                    <a:lstStyle/>
                    <a:p>
                      <a:pPr algn="ctr"/>
                      <a:r>
                        <a:rPr lang="en-IN" b="1" dirty="0">
                          <a:latin typeface="Times New Roman" pitchFamily="18" charset="0"/>
                          <a:cs typeface="Times New Roman" pitchFamily="18" charset="0"/>
                        </a:rPr>
                        <a:t>Talloju Anuradha</a:t>
                      </a:r>
                    </a:p>
                  </a:txBody>
                  <a:tcPr/>
                </a:tc>
                <a:extLst>
                  <a:ext uri="{0D108BD9-81ED-4DB2-BD59-A6C34878D82A}">
                    <a16:rowId xmlns:a16="http://schemas.microsoft.com/office/drawing/2014/main" val="10004"/>
                  </a:ext>
                </a:extLst>
              </a:tr>
              <a:tr h="612068">
                <a:tc>
                  <a:txBody>
                    <a:bodyPr/>
                    <a:lstStyle/>
                    <a:p>
                      <a:pPr algn="ctr"/>
                      <a:r>
                        <a:rPr lang="en-IN" b="1" dirty="0">
                          <a:latin typeface="Times New Roman" pitchFamily="18" charset="0"/>
                          <a:cs typeface="Times New Roman" pitchFamily="18" charset="0"/>
                        </a:rPr>
                        <a:t>Shubham Kakasaheb</a:t>
                      </a:r>
                      <a:r>
                        <a:rPr lang="en-IN" b="1" baseline="0" dirty="0">
                          <a:latin typeface="Times New Roman" pitchFamily="18" charset="0"/>
                          <a:cs typeface="Times New Roman" pitchFamily="18" charset="0"/>
                        </a:rPr>
                        <a:t> jawalkar</a:t>
                      </a:r>
                      <a:endParaRPr lang="en-IN" b="1" dirty="0">
                        <a:latin typeface="Times New Roman" pitchFamily="18" charset="0"/>
                        <a:cs typeface="Times New Roman" pitchFamily="18" charset="0"/>
                      </a:endParaRPr>
                    </a:p>
                  </a:txBody>
                  <a:tcPr/>
                </a:tc>
                <a:tc>
                  <a:txBody>
                    <a:bodyPr/>
                    <a:lstStyle/>
                    <a:p>
                      <a:pPr algn="ctr"/>
                      <a:r>
                        <a:rPr lang="en-IN" b="1" dirty="0">
                          <a:latin typeface="Times New Roman" pitchFamily="18" charset="0"/>
                          <a:cs typeface="Times New Roman" pitchFamily="18" charset="0"/>
                        </a:rPr>
                        <a:t>S Tharani</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68379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4000-A4EA-4FAD-B0CB-A0B9CB2E43CC}"/>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337AFD50-1CF5-465E-AD09-FE77B2FD4C08}"/>
              </a:ext>
            </a:extLst>
          </p:cNvPr>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914400" y="1600200"/>
            <a:ext cx="7315200" cy="4114800"/>
          </a:xfrm>
        </p:spPr>
      </p:pic>
    </p:spTree>
    <p:extLst>
      <p:ext uri="{BB962C8B-B14F-4D97-AF65-F5344CB8AC3E}">
        <p14:creationId xmlns:p14="http://schemas.microsoft.com/office/powerpoint/2010/main" val="251228632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B9B1E-107B-453E-8603-47D080D4A799}"/>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3C794A7F-3822-480A-88D9-7662CBA06EFA}"/>
              </a:ext>
            </a:extLst>
          </p:cNvPr>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914400" y="1600200"/>
            <a:ext cx="7315200" cy="4114800"/>
          </a:xfrm>
        </p:spPr>
      </p:pic>
    </p:spTree>
    <p:extLst>
      <p:ext uri="{BB962C8B-B14F-4D97-AF65-F5344CB8AC3E}">
        <p14:creationId xmlns:p14="http://schemas.microsoft.com/office/powerpoint/2010/main" val="94303961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42A9F-8DAB-4166-AEDB-EFF3E545242B}"/>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DDBE3542-1792-4B1E-86D4-026ADC91DDA6}"/>
              </a:ext>
            </a:extLst>
          </p:cNvPr>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914400" y="1600200"/>
            <a:ext cx="7315200" cy="4114800"/>
          </a:xfrm>
        </p:spPr>
      </p:pic>
    </p:spTree>
    <p:extLst>
      <p:ext uri="{BB962C8B-B14F-4D97-AF65-F5344CB8AC3E}">
        <p14:creationId xmlns:p14="http://schemas.microsoft.com/office/powerpoint/2010/main" val="348481385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CA2B2-D94A-4CE4-A61F-7A2A28B23280}"/>
              </a:ext>
            </a:extLst>
          </p:cNvPr>
          <p:cNvSpPr>
            <a:spLocks noGrp="1"/>
          </p:cNvSpPr>
          <p:nvPr>
            <p:ph type="title"/>
          </p:nvPr>
        </p:nvSpPr>
        <p:spPr/>
        <p:txBody>
          <a:bodyPr/>
          <a:lstStyle/>
          <a:p>
            <a:r>
              <a:rPr lang="en-US" sz="2800" b="1" dirty="0">
                <a:solidFill>
                  <a:schemeClr val="tx2">
                    <a:lumMod val="75000"/>
                  </a:schemeClr>
                </a:solidFill>
                <a:latin typeface="Times New Roman" pitchFamily="18" charset="0"/>
                <a:cs typeface="Times New Roman" pitchFamily="18" charset="0"/>
              </a:rPr>
              <a:t>F</a:t>
            </a:r>
            <a:r>
              <a:rPr lang="en-IN" sz="2800" b="1" dirty="0">
                <a:solidFill>
                  <a:schemeClr val="tx2">
                    <a:lumMod val="75000"/>
                  </a:schemeClr>
                </a:solidFill>
                <a:latin typeface="Times New Roman" pitchFamily="18" charset="0"/>
                <a:cs typeface="Times New Roman" pitchFamily="18" charset="0"/>
              </a:rPr>
              <a:t>uture scope:</a:t>
            </a:r>
            <a:endParaRPr lang="en-IN" sz="2800" dirty="0"/>
          </a:p>
        </p:txBody>
      </p:sp>
      <p:sp>
        <p:nvSpPr>
          <p:cNvPr id="3" name="Content Placeholder 2">
            <a:extLst>
              <a:ext uri="{FF2B5EF4-FFF2-40B4-BE49-F238E27FC236}">
                <a16:creationId xmlns:a16="http://schemas.microsoft.com/office/drawing/2014/main" id="{D95DD263-91C1-4C46-9A44-E34D83D652D5}"/>
              </a:ext>
            </a:extLst>
          </p:cNvPr>
          <p:cNvSpPr>
            <a:spLocks noGrp="1"/>
          </p:cNvSpPr>
          <p:nvPr>
            <p:ph sz="quarter" idx="13"/>
          </p:nvPr>
        </p:nvSpPr>
        <p:spPr>
          <a:xfrm>
            <a:off x="539552" y="1628800"/>
            <a:ext cx="7924800" cy="4114800"/>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For filling the complaints  we use barcode scanner.</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If we find any duplicate complaints means similar complaints then users are able to click "agree" instead of creating new complaint.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Receiving complaint via chat box.</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958783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47747"/>
            <a:ext cx="9144000" cy="6741368"/>
          </a:xfrm>
          <a:prstGeom prst="rect">
            <a:avLst/>
          </a:prstGeom>
          <a:ln>
            <a:noFill/>
          </a:ln>
          <a:effectLst>
            <a:softEdge rad="112500"/>
          </a:effectLst>
        </p:spPr>
      </p:pic>
    </p:spTree>
    <p:extLst>
      <p:ext uri="{BB962C8B-B14F-4D97-AF65-F5344CB8AC3E}">
        <p14:creationId xmlns:p14="http://schemas.microsoft.com/office/powerpoint/2010/main" val="150452797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88640"/>
            <a:ext cx="7924800" cy="1143000"/>
          </a:xfrm>
        </p:spPr>
        <p:txBody>
          <a:bodyPr>
            <a:normAutofit/>
          </a:bodyPr>
          <a:lstStyle/>
          <a:p>
            <a:r>
              <a:rPr lang="en-IN" sz="4000" b="1" dirty="0">
                <a:solidFill>
                  <a:schemeClr val="accent2">
                    <a:lumMod val="75000"/>
                  </a:schemeClr>
                </a:solidFill>
                <a:latin typeface="Times New Roman" pitchFamily="18" charset="0"/>
                <a:cs typeface="Times New Roman" pitchFamily="18" charset="0"/>
              </a:rPr>
              <a:t>CONTENTS</a:t>
            </a:r>
          </a:p>
        </p:txBody>
      </p:sp>
      <p:sp>
        <p:nvSpPr>
          <p:cNvPr id="3" name="Content Placeholder 2"/>
          <p:cNvSpPr>
            <a:spLocks noGrp="1"/>
          </p:cNvSpPr>
          <p:nvPr>
            <p:ph sz="quarter" idx="13"/>
          </p:nvPr>
        </p:nvSpPr>
        <p:spPr/>
        <p:txBody>
          <a:bodyPr>
            <a:normAutofit fontScale="92500" lnSpcReduction="20000"/>
          </a:bodyPr>
          <a:lstStyle/>
          <a:p>
            <a:pPr>
              <a:buFont typeface="Wingdings" pitchFamily="2" charset="2"/>
              <a:buChar char="Ø"/>
            </a:pPr>
            <a:r>
              <a:rPr lang="en-IN" sz="2800" dirty="0">
                <a:latin typeface="Times New Roman" pitchFamily="18" charset="0"/>
                <a:cs typeface="Times New Roman" pitchFamily="18" charset="0"/>
              </a:rPr>
              <a:t>   </a:t>
            </a:r>
            <a:r>
              <a:rPr lang="en-IN" sz="2600" dirty="0">
                <a:latin typeface="Times New Roman" pitchFamily="18" charset="0"/>
                <a:cs typeface="Times New Roman" pitchFamily="18" charset="0"/>
              </a:rPr>
              <a:t>Introduction</a:t>
            </a:r>
          </a:p>
          <a:p>
            <a:pPr>
              <a:buFont typeface="Wingdings" pitchFamily="2" charset="2"/>
              <a:buChar char="Ø"/>
            </a:pPr>
            <a:r>
              <a:rPr lang="en-IN" sz="2600" dirty="0">
                <a:latin typeface="Times New Roman" pitchFamily="18" charset="0"/>
                <a:cs typeface="Times New Roman" pitchFamily="18" charset="0"/>
              </a:rPr>
              <a:t>   Aim of the project</a:t>
            </a:r>
          </a:p>
          <a:p>
            <a:pPr>
              <a:buFont typeface="Wingdings" pitchFamily="2" charset="2"/>
              <a:buChar char="Ø"/>
            </a:pPr>
            <a:r>
              <a:rPr lang="en-IN" sz="2600" dirty="0">
                <a:latin typeface="Times New Roman" pitchFamily="18" charset="0"/>
                <a:cs typeface="Times New Roman" pitchFamily="18" charset="0"/>
              </a:rPr>
              <a:t>   Objectives</a:t>
            </a:r>
          </a:p>
          <a:p>
            <a:pPr>
              <a:buFont typeface="Wingdings" pitchFamily="2" charset="2"/>
              <a:buChar char="Ø"/>
            </a:pPr>
            <a:r>
              <a:rPr lang="en-IN" sz="2600" dirty="0">
                <a:latin typeface="Times New Roman" pitchFamily="18" charset="0"/>
                <a:cs typeface="Times New Roman" pitchFamily="18" charset="0"/>
              </a:rPr>
              <a:t>   Block Diagram</a:t>
            </a:r>
          </a:p>
          <a:p>
            <a:pPr>
              <a:buFont typeface="Wingdings" pitchFamily="2" charset="2"/>
              <a:buChar char="Ø"/>
            </a:pPr>
            <a:r>
              <a:rPr lang="en-IN" sz="2600" dirty="0">
                <a:latin typeface="Times New Roman" pitchFamily="18" charset="0"/>
                <a:cs typeface="Times New Roman" pitchFamily="18" charset="0"/>
              </a:rPr>
              <a:t>   </a:t>
            </a:r>
            <a:r>
              <a:rPr lang="en-US" sz="2600" dirty="0">
                <a:latin typeface="Times New Roman" pitchFamily="18" charset="0"/>
                <a:cs typeface="Times New Roman" pitchFamily="18" charset="0"/>
              </a:rPr>
              <a:t>Working</a:t>
            </a:r>
          </a:p>
          <a:p>
            <a:pPr>
              <a:buFont typeface="Wingdings" pitchFamily="2" charset="2"/>
              <a:buChar char="Ø"/>
            </a:pPr>
            <a:r>
              <a:rPr lang="en-US" sz="2600" dirty="0">
                <a:latin typeface="Times New Roman" pitchFamily="18" charset="0"/>
                <a:cs typeface="Times New Roman" pitchFamily="18" charset="0"/>
              </a:rPr>
              <a:t>   Flow chart</a:t>
            </a:r>
          </a:p>
          <a:p>
            <a:pPr>
              <a:buFont typeface="Wingdings" pitchFamily="2" charset="2"/>
              <a:buChar char="Ø"/>
            </a:pPr>
            <a:r>
              <a:rPr lang="en-US" sz="2600" dirty="0">
                <a:latin typeface="Times New Roman" pitchFamily="18" charset="0"/>
                <a:cs typeface="Times New Roman" pitchFamily="18" charset="0"/>
              </a:rPr>
              <a:t>   Advantages and disadvantages</a:t>
            </a:r>
          </a:p>
          <a:p>
            <a:pPr>
              <a:buFont typeface="Wingdings" pitchFamily="2" charset="2"/>
              <a:buChar char="Ø"/>
            </a:pPr>
            <a:r>
              <a:rPr lang="en-US" sz="2600" dirty="0">
                <a:latin typeface="Times New Roman" pitchFamily="18" charset="0"/>
                <a:cs typeface="Times New Roman" pitchFamily="18" charset="0"/>
              </a:rPr>
              <a:t>   Output</a:t>
            </a:r>
          </a:p>
          <a:p>
            <a:pPr>
              <a:buFont typeface="Wingdings" pitchFamily="2" charset="2"/>
              <a:buChar char="Ø"/>
            </a:pPr>
            <a:r>
              <a:rPr lang="en-US" sz="2600" dirty="0">
                <a:latin typeface="Times New Roman" pitchFamily="18" charset="0"/>
                <a:cs typeface="Times New Roman" pitchFamily="18" charset="0"/>
              </a:rPr>
              <a:t>   Future scope</a:t>
            </a:r>
          </a:p>
          <a:p>
            <a:pPr marL="114300" indent="0">
              <a:buNone/>
            </a:pPr>
            <a:endParaRPr lang="en-IN" sz="2800" dirty="0"/>
          </a:p>
        </p:txBody>
      </p:sp>
    </p:spTree>
    <p:extLst>
      <p:ext uri="{BB962C8B-B14F-4D97-AF65-F5344CB8AC3E}">
        <p14:creationId xmlns:p14="http://schemas.microsoft.com/office/powerpoint/2010/main" val="116329579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b="1" dirty="0">
                <a:solidFill>
                  <a:schemeClr val="accent2">
                    <a:lumMod val="75000"/>
                  </a:schemeClr>
                </a:solidFill>
                <a:latin typeface="Times New Roman" pitchFamily="18" charset="0"/>
                <a:cs typeface="Times New Roman" pitchFamily="18" charset="0"/>
              </a:rPr>
              <a:t>Introduction</a:t>
            </a:r>
          </a:p>
        </p:txBody>
      </p:sp>
      <p:sp>
        <p:nvSpPr>
          <p:cNvPr id="3" name="Content Placeholder 2"/>
          <p:cNvSpPr>
            <a:spLocks noGrp="1"/>
          </p:cNvSpPr>
          <p:nvPr>
            <p:ph sz="quarter" idx="13"/>
          </p:nvPr>
        </p:nvSpPr>
        <p:spPr/>
        <p:txBody>
          <a:bodyPr>
            <a:noAutofit/>
          </a:bodyPr>
          <a:lstStyle/>
          <a:p>
            <a:pPr>
              <a:buFont typeface="Wingdings" pitchFamily="2" charset="2"/>
              <a:buChar char="Ø"/>
            </a:pPr>
            <a:r>
              <a:rPr lang="en-IN" sz="2000" dirty="0">
                <a:latin typeface="Times New Roman" pitchFamily="18" charset="0"/>
                <a:cs typeface="Times New Roman" pitchFamily="18" charset="0"/>
              </a:rPr>
              <a:t> In the  “COMPLAINT REDRESSAL SYSTEM” , </a:t>
            </a:r>
            <a:r>
              <a:rPr lang="en-US" sz="2000" dirty="0">
                <a:latin typeface="Times New Roman" pitchFamily="18" charset="0"/>
                <a:cs typeface="Times New Roman" pitchFamily="18" charset="0"/>
              </a:rPr>
              <a:t>It provides the solutions for users to get in touch with management and complete work and raise complaints with their issues through this system.</a:t>
            </a:r>
            <a:endParaRPr lang="en-US" sz="2000" b="1" dirty="0">
              <a:latin typeface="Times New Roman" pitchFamily="18" charset="0"/>
              <a:cs typeface="Times New Roman" pitchFamily="18" charset="0"/>
            </a:endParaRPr>
          </a:p>
          <a:p>
            <a:pPr>
              <a:buFont typeface="Wingdings" pitchFamily="2" charset="2"/>
              <a:buChar char="Ø"/>
            </a:pPr>
            <a:r>
              <a:rPr lang="en-IN" sz="2000" dirty="0">
                <a:latin typeface="Times New Roman" pitchFamily="18" charset="0"/>
                <a:cs typeface="Times New Roman" pitchFamily="18" charset="0"/>
              </a:rPr>
              <a:t> Complaint Redressal System -  Web Application, where users can register , Login, raise their issues to the management.</a:t>
            </a:r>
          </a:p>
          <a:p>
            <a:pPr>
              <a:buFont typeface="Wingdings" pitchFamily="2" charset="2"/>
              <a:buChar char="Ø"/>
            </a:pPr>
            <a:r>
              <a:rPr lang="en-IN" sz="2000" dirty="0">
                <a:latin typeface="Times New Roman" pitchFamily="18" charset="0"/>
                <a:cs typeface="Times New Roman" pitchFamily="18" charset="0"/>
              </a:rPr>
              <a:t>All the complaints arrives from customers are distributed to different departments according to complaints category. </a:t>
            </a:r>
          </a:p>
          <a:p>
            <a:pPr>
              <a:buFont typeface="Wingdings" pitchFamily="2" charset="2"/>
              <a:buChar char="Ø"/>
            </a:pPr>
            <a:r>
              <a:rPr lang="en-IN" sz="2000" dirty="0">
                <a:latin typeface="Times New Roman" pitchFamily="18" charset="0"/>
                <a:cs typeface="Times New Roman" pitchFamily="18" charset="0"/>
              </a:rPr>
              <a:t>Administrator can see all complaint and individual department complaints.</a:t>
            </a:r>
          </a:p>
        </p:txBody>
      </p:sp>
    </p:spTree>
    <p:extLst>
      <p:ext uri="{BB962C8B-B14F-4D97-AF65-F5344CB8AC3E}">
        <p14:creationId xmlns:p14="http://schemas.microsoft.com/office/powerpoint/2010/main" val="40941403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850106"/>
          </a:xfrm>
        </p:spPr>
        <p:txBody>
          <a:bodyPr/>
          <a:lstStyle/>
          <a:p>
            <a:r>
              <a:rPr lang="en-IN" b="1" dirty="0">
                <a:solidFill>
                  <a:schemeClr val="tx2">
                    <a:lumMod val="75000"/>
                  </a:schemeClr>
                </a:solidFill>
                <a:latin typeface="Times New Roman" pitchFamily="18" charset="0"/>
                <a:cs typeface="Times New Roman" pitchFamily="18" charset="0"/>
              </a:rPr>
              <a:t>Aim of the project:</a:t>
            </a:r>
          </a:p>
        </p:txBody>
      </p:sp>
      <p:sp>
        <p:nvSpPr>
          <p:cNvPr id="3" name="Content Placeholder 2"/>
          <p:cNvSpPr>
            <a:spLocks noGrp="1"/>
          </p:cNvSpPr>
          <p:nvPr>
            <p:ph sz="quarter" idx="13"/>
          </p:nvPr>
        </p:nvSpPr>
        <p:spPr>
          <a:xfrm>
            <a:off x="609600" y="1268760"/>
            <a:ext cx="8138864" cy="4176464"/>
          </a:xfrm>
        </p:spPr>
        <p:txBody>
          <a:bodyPr>
            <a:normAutofit/>
          </a:bodyPr>
          <a:lstStyle/>
          <a:p>
            <a:pPr>
              <a:buFont typeface="Wingdings" pitchFamily="2" charset="2"/>
              <a:buChar char="Ø"/>
            </a:pPr>
            <a:r>
              <a:rPr lang="en-IN" sz="2400" dirty="0"/>
              <a:t> </a:t>
            </a:r>
            <a:r>
              <a:rPr lang="en-IN" sz="2400" dirty="0">
                <a:latin typeface="Times New Roman" panose="02020603050405020304" pitchFamily="18" charset="0"/>
                <a:cs typeface="Times New Roman" panose="02020603050405020304" pitchFamily="18" charset="0"/>
              </a:rPr>
              <a:t>“COMPLAINT REDRESSAL SYSTEM”  primarily covers the receipt and processing of complaints from customers, includes actions taken on any issue raised by them to available services.</a:t>
            </a:r>
          </a:p>
          <a:p>
            <a:pPr>
              <a:buFont typeface="Wingdings" pitchFamily="2" charset="2"/>
              <a:buChar char="Ø"/>
            </a:pPr>
            <a:r>
              <a:rPr lang="en-IN" sz="2400" dirty="0">
                <a:latin typeface="Times New Roman" panose="02020603050405020304" pitchFamily="18" charset="0"/>
                <a:cs typeface="Times New Roman" panose="02020603050405020304" pitchFamily="18" charset="0"/>
              </a:rPr>
              <a:t>It provides services for arrived complaint of customers.</a:t>
            </a:r>
          </a:p>
          <a:p>
            <a:pPr>
              <a:buFont typeface="Wingdings" pitchFamily="2" charset="2"/>
              <a:buChar char="Ø"/>
            </a:pPr>
            <a:r>
              <a:rPr lang="en-IN" sz="2400" dirty="0">
                <a:latin typeface="Times New Roman" panose="02020603050405020304" pitchFamily="18" charset="0"/>
                <a:cs typeface="Times New Roman" panose="02020603050405020304" pitchFamily="18" charset="0"/>
              </a:rPr>
              <a:t> Customers can know the currently processing status of their complaint.</a:t>
            </a:r>
          </a:p>
          <a:p>
            <a:pPr>
              <a:buFont typeface="Wingdings" pitchFamily="2" charset="2"/>
              <a:buChar char="Ø"/>
            </a:pP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itchFamily="18" charset="0"/>
              </a:rPr>
              <a:t>This system will be developed on a windows operating system using Java, spring boot, hibernate, my sql.</a:t>
            </a:r>
            <a:endParaRPr lang="en-US" sz="2400" b="1" dirty="0">
              <a:latin typeface="Times New Roman" panose="02020603050405020304"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24400387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2">
                    <a:lumMod val="75000"/>
                  </a:schemeClr>
                </a:solidFill>
                <a:latin typeface="Times New Roman" pitchFamily="18" charset="0"/>
                <a:cs typeface="Times New Roman" pitchFamily="18" charset="0"/>
              </a:rPr>
              <a:t>objectives:</a:t>
            </a:r>
            <a:endParaRPr lang="en-IN" dirty="0"/>
          </a:p>
        </p:txBody>
      </p:sp>
      <p:sp>
        <p:nvSpPr>
          <p:cNvPr id="3" name="Content Placeholder 2"/>
          <p:cNvSpPr>
            <a:spLocks noGrp="1"/>
          </p:cNvSpPr>
          <p:nvPr>
            <p:ph sz="quarter" idx="13"/>
          </p:nvPr>
        </p:nvSpPr>
        <p:spPr/>
        <p:txBody>
          <a:bodyPr>
            <a:normAutofit/>
          </a:bodyPr>
          <a:lstStyle/>
          <a:p>
            <a:pPr>
              <a:buFont typeface="Wingdings" panose="05000000000000000000" pitchFamily="2" charset="2"/>
              <a:buChar char="Ø"/>
            </a:pPr>
            <a:r>
              <a:rPr lang="en-US" sz="2200" dirty="0">
                <a:latin typeface="Times New Roman" pitchFamily="18" charset="0"/>
                <a:cs typeface="Times New Roman" pitchFamily="18" charset="0"/>
              </a:rPr>
              <a:t>The system will be developed on any windows OS machine     using My Sql , hibernate , spring boot Intel   Hardware     Machine.</a:t>
            </a:r>
          </a:p>
          <a:p>
            <a:pPr>
              <a:buFont typeface="Wingdings" panose="05000000000000000000" pitchFamily="2" charset="2"/>
              <a:buChar char="Ø"/>
            </a:pPr>
            <a:r>
              <a:rPr lang="en-US" sz="2200" dirty="0">
                <a:latin typeface="Times New Roman" pitchFamily="18" charset="0"/>
                <a:cs typeface="Times New Roman" pitchFamily="18" charset="0"/>
              </a:rPr>
              <a:t>Front-End: Angular </a:t>
            </a:r>
            <a:r>
              <a:rPr lang="en-US" sz="2200" dirty="0" err="1">
                <a:latin typeface="Times New Roman" pitchFamily="18" charset="0"/>
                <a:cs typeface="Times New Roman" pitchFamily="18" charset="0"/>
              </a:rPr>
              <a:t>Js</a:t>
            </a:r>
            <a:endParaRPr lang="en-US" sz="2200" dirty="0">
              <a:latin typeface="Times New Roman" pitchFamily="18" charset="0"/>
              <a:cs typeface="Times New Roman" pitchFamily="18" charset="0"/>
            </a:endParaRPr>
          </a:p>
          <a:p>
            <a:pPr>
              <a:buFont typeface="Wingdings" panose="05000000000000000000" pitchFamily="2" charset="2"/>
              <a:buChar char="Ø"/>
            </a:pPr>
            <a:r>
              <a:rPr lang="en-US" sz="2200" dirty="0">
                <a:latin typeface="Times New Roman" pitchFamily="18" charset="0"/>
                <a:cs typeface="Times New Roman" pitchFamily="18" charset="0"/>
              </a:rPr>
              <a:t>Server-side: Spring Boot, JPA, Hibernate</a:t>
            </a:r>
          </a:p>
          <a:p>
            <a:pPr>
              <a:buFont typeface="Wingdings" panose="05000000000000000000" pitchFamily="2" charset="2"/>
              <a:buChar char="Ø"/>
            </a:pPr>
            <a:r>
              <a:rPr lang="en-US" sz="2200" dirty="0">
                <a:latin typeface="Times New Roman" pitchFamily="18" charset="0"/>
                <a:cs typeface="Times New Roman" pitchFamily="18" charset="0"/>
              </a:rPr>
              <a:t>Back-end: MYSQL( Xampp )</a:t>
            </a:r>
          </a:p>
          <a:p>
            <a:pPr>
              <a:buFont typeface="Wingdings" panose="05000000000000000000" pitchFamily="2" charset="2"/>
              <a:buChar char="Ø"/>
            </a:pPr>
            <a:r>
              <a:rPr lang="en-US" sz="2200" dirty="0">
                <a:latin typeface="Times New Roman" pitchFamily="18" charset="0"/>
                <a:cs typeface="Times New Roman" pitchFamily="18" charset="0"/>
              </a:rPr>
              <a:t>Web Server: Apache Tomcat</a:t>
            </a:r>
          </a:p>
          <a:p>
            <a:pPr marL="0" indent="0">
              <a:buNone/>
            </a:pP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1448021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DA5AE-D83C-488B-9069-3A32B3208F5F}"/>
              </a:ext>
            </a:extLst>
          </p:cNvPr>
          <p:cNvSpPr>
            <a:spLocks noGrp="1"/>
          </p:cNvSpPr>
          <p:nvPr>
            <p:ph type="title"/>
          </p:nvPr>
        </p:nvSpPr>
        <p:spPr/>
        <p:txBody>
          <a:bodyPr/>
          <a:lstStyle/>
          <a:p>
            <a:r>
              <a:rPr lang="en-US" b="1" dirty="0">
                <a:solidFill>
                  <a:schemeClr val="tx2">
                    <a:lumMod val="75000"/>
                  </a:schemeClr>
                </a:solidFill>
                <a:latin typeface="Times New Roman" pitchFamily="18" charset="0"/>
                <a:cs typeface="Times New Roman" pitchFamily="18" charset="0"/>
              </a:rPr>
              <a:t>Block diagram:</a:t>
            </a:r>
            <a:endParaRPr lang="en-IN" dirty="0"/>
          </a:p>
        </p:txBody>
      </p:sp>
      <p:pic>
        <p:nvPicPr>
          <p:cNvPr id="1026" name="Picture 2">
            <a:extLst>
              <a:ext uri="{FF2B5EF4-FFF2-40B4-BE49-F238E27FC236}">
                <a16:creationId xmlns:a16="http://schemas.microsoft.com/office/drawing/2014/main" id="{3D479C08-FF79-4BAF-84AB-6CC4E0BDD6B1}"/>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899593" y="1484784"/>
            <a:ext cx="7634808"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421473"/>
      </p:ext>
    </p:extLst>
  </p:cSld>
  <p:clrMapOvr>
    <a:masterClrMapping/>
  </p:clrMapOvr>
  <p:transition spd="slow">
    <p:wheel spokes="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2234208" cy="562074"/>
          </a:xfrm>
        </p:spPr>
        <p:txBody>
          <a:bodyPr/>
          <a:lstStyle/>
          <a:p>
            <a:r>
              <a:rPr lang="en-US" sz="2800" b="1" dirty="0">
                <a:solidFill>
                  <a:schemeClr val="accent2">
                    <a:lumMod val="75000"/>
                  </a:schemeClr>
                </a:solidFill>
                <a:latin typeface="Times New Roman" pitchFamily="18" charset="0"/>
                <a:cs typeface="Times New Roman" pitchFamily="18" charset="0"/>
              </a:rPr>
              <a:t>W</a:t>
            </a:r>
            <a:r>
              <a:rPr lang="en-IN" sz="2800" b="1" dirty="0">
                <a:solidFill>
                  <a:schemeClr val="accent2">
                    <a:lumMod val="75000"/>
                  </a:schemeClr>
                </a:solidFill>
                <a:latin typeface="Times New Roman" pitchFamily="18" charset="0"/>
                <a:cs typeface="Times New Roman" pitchFamily="18" charset="0"/>
              </a:rPr>
              <a:t>orking:</a:t>
            </a:r>
          </a:p>
        </p:txBody>
      </p:sp>
      <p:sp>
        <p:nvSpPr>
          <p:cNvPr id="3" name="Content Placeholder 2"/>
          <p:cNvSpPr>
            <a:spLocks noGrp="1"/>
          </p:cNvSpPr>
          <p:nvPr>
            <p:ph sz="quarter" idx="13"/>
          </p:nvPr>
        </p:nvSpPr>
        <p:spPr>
          <a:xfrm>
            <a:off x="609600" y="1052736"/>
            <a:ext cx="8066856" cy="5530626"/>
          </a:xfrm>
          <a:solidFill>
            <a:schemeClr val="bg1">
              <a:lumMod val="95000"/>
              <a:lumOff val="5000"/>
            </a:schemeClr>
          </a:solidFill>
        </p:spPr>
        <p:txBody>
          <a:bodyPr>
            <a:normAutofit fontScale="92500"/>
          </a:bodyPr>
          <a:lstStyle/>
          <a:p>
            <a:pPr>
              <a:buFont typeface="Wingdings" panose="05000000000000000000" pitchFamily="2" charset="2"/>
              <a:buChar char="Ø"/>
            </a:pPr>
            <a:r>
              <a:rPr lang="en-US" sz="2000" dirty="0"/>
              <a:t> </a:t>
            </a:r>
            <a:r>
              <a:rPr lang="en-US" sz="2200" dirty="0">
                <a:latin typeface="Times New Roman" panose="02020603050405020304" pitchFamily="18" charset="0"/>
                <a:cs typeface="Times New Roman" pitchFamily="18" charset="0"/>
              </a:rPr>
              <a:t>The Complaint redreesal System defined ,where in all users need to login successfully before performing any of their respective operations. </a:t>
            </a:r>
          </a:p>
          <a:p>
            <a:pPr>
              <a:buFont typeface="Wingdings" panose="05000000000000000000" pitchFamily="2" charset="2"/>
              <a:buChar char="Ø"/>
            </a:pPr>
            <a:r>
              <a:rPr lang="en-US" sz="2200" dirty="0">
                <a:latin typeface="Times New Roman" panose="02020603050405020304" pitchFamily="18" charset="0"/>
                <a:cs typeface="Times New Roman" pitchFamily="18" charset="0"/>
              </a:rPr>
              <a:t> The ’COMPLAINT REDRESSAL SYSTEM’ should  support  basic functionalities for all users  like</a:t>
            </a:r>
          </a:p>
          <a:p>
            <a:pPr marL="0" indent="0">
              <a:buNone/>
            </a:pPr>
            <a:r>
              <a:rPr lang="en-US" sz="2200" dirty="0">
                <a:latin typeface="Times New Roman" panose="02020603050405020304" pitchFamily="18" charset="0"/>
                <a:cs typeface="Times New Roman" pitchFamily="18" charset="0"/>
              </a:rPr>
              <a:t>      1. Admin</a:t>
            </a:r>
          </a:p>
          <a:p>
            <a:pPr marL="0" indent="0">
              <a:buNone/>
            </a:pPr>
            <a:r>
              <a:rPr lang="en-US" sz="2200" dirty="0">
                <a:latin typeface="Times New Roman" panose="02020603050405020304" pitchFamily="18" charset="0"/>
                <a:cs typeface="Times New Roman" pitchFamily="18" charset="0"/>
              </a:rPr>
              <a:t>      2. Customer.</a:t>
            </a:r>
          </a:p>
          <a:p>
            <a:pPr marL="0" indent="0">
              <a:buNone/>
            </a:pPr>
            <a:r>
              <a:rPr lang="en-US" sz="2200" dirty="0">
                <a:latin typeface="Times New Roman" panose="02020603050405020304" pitchFamily="18" charset="0"/>
                <a:cs typeface="Times New Roman" pitchFamily="18" charset="0"/>
              </a:rPr>
              <a:t>      3. Manager.</a:t>
            </a:r>
          </a:p>
          <a:p>
            <a:pPr marL="0" indent="0">
              <a:buNone/>
            </a:pPr>
            <a:r>
              <a:rPr lang="en-US" sz="2200" dirty="0">
                <a:latin typeface="Times New Roman" panose="02020603050405020304" pitchFamily="18" charset="0"/>
                <a:cs typeface="Times New Roman" pitchFamily="18" charset="0"/>
              </a:rPr>
              <a:t>      4. Engineer.</a:t>
            </a:r>
          </a:p>
          <a:p>
            <a:pPr>
              <a:buFont typeface="Wingdings" panose="05000000000000000000" pitchFamily="2" charset="2"/>
              <a:buChar char="Ø"/>
            </a:pPr>
            <a:r>
              <a:rPr lang="en-US" sz="2200" dirty="0">
                <a:latin typeface="Times New Roman" panose="02020603050405020304" pitchFamily="18" charset="0"/>
                <a:cs typeface="Times New Roman" pitchFamily="18" charset="0"/>
              </a:rPr>
              <a:t>Any end-user has been authenticated using a unique user-id and password.</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Each user must have valid Email and password.</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Server must be running for the system to function.</a:t>
            </a:r>
          </a:p>
          <a:p>
            <a:pPr marL="114300" indent="0">
              <a:buNone/>
            </a:pPr>
            <a:r>
              <a:rPr lang="en-US" sz="2400" dirty="0"/>
              <a:t> </a:t>
            </a:r>
          </a:p>
        </p:txBody>
      </p:sp>
    </p:spTree>
    <p:extLst>
      <p:ext uri="{BB962C8B-B14F-4D97-AF65-F5344CB8AC3E}">
        <p14:creationId xmlns:p14="http://schemas.microsoft.com/office/powerpoint/2010/main" val="1299662655"/>
      </p:ext>
    </p:extLst>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E5A78-08DD-4A3A-8C67-E16DD257BFF9}"/>
              </a:ext>
            </a:extLst>
          </p:cNvPr>
          <p:cNvSpPr>
            <a:spLocks noGrp="1"/>
          </p:cNvSpPr>
          <p:nvPr>
            <p:ph type="title"/>
          </p:nvPr>
        </p:nvSpPr>
        <p:spPr>
          <a:xfrm>
            <a:off x="609600" y="274638"/>
            <a:ext cx="4826496" cy="1143000"/>
          </a:xfrm>
        </p:spPr>
        <p:txBody>
          <a:bodyPr/>
          <a:lstStyle/>
          <a:p>
            <a:r>
              <a:rPr lang="en-US" sz="2800" b="1" dirty="0">
                <a:solidFill>
                  <a:schemeClr val="accent2">
                    <a:lumMod val="75000"/>
                  </a:schemeClr>
                </a:solidFill>
                <a:latin typeface="Times New Roman" pitchFamily="18" charset="0"/>
                <a:cs typeface="Times New Roman" pitchFamily="18" charset="0"/>
              </a:rPr>
              <a:t>W</a:t>
            </a:r>
            <a:r>
              <a:rPr lang="en-IN" sz="2800" b="1" dirty="0">
                <a:solidFill>
                  <a:schemeClr val="accent2">
                    <a:lumMod val="75000"/>
                  </a:schemeClr>
                </a:solidFill>
                <a:latin typeface="Times New Roman" pitchFamily="18" charset="0"/>
                <a:cs typeface="Times New Roman" pitchFamily="18" charset="0"/>
              </a:rPr>
              <a:t>orking:(continued)</a:t>
            </a:r>
            <a:endParaRPr lang="en-IN" sz="2800" dirty="0"/>
          </a:p>
        </p:txBody>
      </p:sp>
      <p:sp>
        <p:nvSpPr>
          <p:cNvPr id="3" name="Content Placeholder 2">
            <a:extLst>
              <a:ext uri="{FF2B5EF4-FFF2-40B4-BE49-F238E27FC236}">
                <a16:creationId xmlns:a16="http://schemas.microsoft.com/office/drawing/2014/main" id="{93198697-7972-4605-817D-943FF602BF6F}"/>
              </a:ext>
            </a:extLst>
          </p:cNvPr>
          <p:cNvSpPr>
            <a:spLocks noGrp="1"/>
          </p:cNvSpPr>
          <p:nvPr>
            <p:ph sz="quarter" idx="13"/>
          </p:nvPr>
        </p:nvSpPr>
        <p:spPr>
          <a:xfrm>
            <a:off x="683568" y="1628800"/>
            <a:ext cx="7924800" cy="4114800"/>
          </a:xfrm>
        </p:spPr>
        <p:txBody>
          <a:bodyPr>
            <a:no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Server must be running for the system to function.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Customer must log in to the system to raised their complaints.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authorization, the operations supported and allowed based on user type.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For example ,Admin has right to access all the users from this system and he can see all the details of customer , manager and engineer. Whereas Customer and Manager has a right to perform an crud operations like update, delete and add the details from the system.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532369"/>
      </p:ext>
    </p:extLst>
  </p:cSld>
  <p:clrMapOvr>
    <a:masterClrMapping/>
  </p:clrMapOvr>
  <p:transition spd="slow">
    <p:pull/>
  </p:transition>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3122</TotalTime>
  <Words>1207</Words>
  <Application>Microsoft Office PowerPoint</Application>
  <PresentationFormat>On-screen Show (4:3)</PresentationFormat>
  <Paragraphs>135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Arial Narrow</vt:lpstr>
      <vt:lpstr>Times New Roman</vt:lpstr>
      <vt:lpstr>Wingdings</vt:lpstr>
      <vt:lpstr>Horizon</vt:lpstr>
      <vt:lpstr>Complaint redressal system (Group-8)</vt:lpstr>
      <vt:lpstr>Team members:</vt:lpstr>
      <vt:lpstr>CONTENTS</vt:lpstr>
      <vt:lpstr> Introduction</vt:lpstr>
      <vt:lpstr>Aim of the project:</vt:lpstr>
      <vt:lpstr>objectives:</vt:lpstr>
      <vt:lpstr>Block diagram:</vt:lpstr>
      <vt:lpstr>Working:</vt:lpstr>
      <vt:lpstr>Working:(continued)</vt:lpstr>
      <vt:lpstr>ADMIN : </vt:lpstr>
      <vt:lpstr>CUSTOMER:</vt:lpstr>
      <vt:lpstr>manager</vt:lpstr>
      <vt:lpstr>Engineer:</vt:lpstr>
      <vt:lpstr>Flow chart:</vt:lpstr>
      <vt:lpstr>Postman testing:</vt:lpstr>
      <vt:lpstr>J-unit testing:</vt:lpstr>
      <vt:lpstr>Advantages and disadvantages:</vt:lpstr>
      <vt:lpstr>Outputs:</vt:lpstr>
      <vt:lpstr>PowerPoint Presentation</vt:lpstr>
      <vt:lpstr>PowerPoint Presentation</vt:lpstr>
      <vt:lpstr>PowerPoint Presentation</vt:lpstr>
      <vt:lpstr>PowerPoint Presentation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Shubham Sapkal</cp:lastModifiedBy>
  <cp:revision>66</cp:revision>
  <dcterms:created xsi:type="dcterms:W3CDTF">2022-03-28T09:59:54Z</dcterms:created>
  <dcterms:modified xsi:type="dcterms:W3CDTF">2022-04-05T13:20:56Z</dcterms:modified>
</cp:coreProperties>
</file>