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12192000" cy="6858000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59993" y="550621"/>
            <a:ext cx="5288915" cy="63835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1CACE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46531" y="457198"/>
            <a:ext cx="3703320" cy="95250"/>
          </a:xfrm>
          <a:custGeom>
            <a:avLst/>
            <a:gdLst/>
            <a:ahLst/>
            <a:cxnLst/>
            <a:rect l="l" t="t" r="r" b="b"/>
            <a:pathLst>
              <a:path w="3703320" h="95250">
                <a:moveTo>
                  <a:pt x="3703320" y="0"/>
                </a:moveTo>
                <a:lnTo>
                  <a:pt x="0" y="0"/>
                </a:lnTo>
                <a:lnTo>
                  <a:pt x="0" y="94997"/>
                </a:lnTo>
                <a:lnTo>
                  <a:pt x="3703320" y="94997"/>
                </a:lnTo>
                <a:lnTo>
                  <a:pt x="3703320" y="0"/>
                </a:lnTo>
                <a:close/>
              </a:path>
            </a:pathLst>
          </a:custGeom>
          <a:solidFill>
            <a:srgbClr val="4652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8042147" y="453641"/>
            <a:ext cx="3703320" cy="99060"/>
          </a:xfrm>
          <a:custGeom>
            <a:avLst/>
            <a:gdLst/>
            <a:ahLst/>
            <a:cxnLst/>
            <a:rect l="l" t="t" r="r" b="b"/>
            <a:pathLst>
              <a:path w="3703320" h="99059">
                <a:moveTo>
                  <a:pt x="3703320" y="0"/>
                </a:moveTo>
                <a:lnTo>
                  <a:pt x="0" y="0"/>
                </a:lnTo>
                <a:lnTo>
                  <a:pt x="0" y="98554"/>
                </a:lnTo>
                <a:lnTo>
                  <a:pt x="3703320" y="98554"/>
                </a:lnTo>
                <a:lnTo>
                  <a:pt x="3703320" y="0"/>
                </a:lnTo>
                <a:close/>
              </a:path>
            </a:pathLst>
          </a:custGeom>
          <a:solidFill>
            <a:srgbClr val="959FA7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4241800" y="457200"/>
            <a:ext cx="3703320" cy="91440"/>
          </a:xfrm>
          <a:custGeom>
            <a:avLst/>
            <a:gdLst/>
            <a:ahLst/>
            <a:cxnLst/>
            <a:rect l="l" t="t" r="r" b="b"/>
            <a:pathLst>
              <a:path w="3703320" h="91440">
                <a:moveTo>
                  <a:pt x="3703320" y="0"/>
                </a:moveTo>
                <a:lnTo>
                  <a:pt x="0" y="0"/>
                </a:lnTo>
                <a:lnTo>
                  <a:pt x="0" y="91439"/>
                </a:lnTo>
                <a:lnTo>
                  <a:pt x="3703320" y="91439"/>
                </a:lnTo>
                <a:lnTo>
                  <a:pt x="3703320" y="0"/>
                </a:lnTo>
                <a:close/>
              </a:path>
            </a:pathLst>
          </a:custGeom>
          <a:solidFill>
            <a:srgbClr val="1CAC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9" name="bg 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507874" y="6447154"/>
            <a:ext cx="1093769" cy="33739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8163" y="550621"/>
            <a:ext cx="11815673" cy="1018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1CACE3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59993" y="1315974"/>
            <a:ext cx="10330180" cy="45656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rgbClr val="0E0E0E"/>
                </a:solidFill>
                <a:latin typeface="Calibri"/>
                <a:cs typeface="Calibri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3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s://github.com/ShubhamSarwar/Predictive-Maintenance-of-Industrial-Machinery.git" TargetMode="External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1516507" y="1753870"/>
            <a:ext cx="8836025" cy="1001394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90240" marR="5080" indent="-3178175">
              <a:lnSpc>
                <a:spcPct val="100000"/>
              </a:lnSpc>
              <a:spcBef>
                <a:spcPts val="105"/>
              </a:spcBef>
            </a:pPr>
            <a:r>
              <a:rPr dirty="0" sz="3200" b="1">
                <a:solidFill>
                  <a:srgbClr val="1CACE3"/>
                </a:solidFill>
                <a:latin typeface="Arial"/>
                <a:cs typeface="Arial"/>
              </a:rPr>
              <a:t>PREDICTIVE</a:t>
            </a:r>
            <a:r>
              <a:rPr dirty="0" sz="3200" spc="-20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1CACE3"/>
                </a:solidFill>
                <a:latin typeface="Arial"/>
                <a:cs typeface="Arial"/>
              </a:rPr>
              <a:t>MAINTENANCE</a:t>
            </a:r>
            <a:r>
              <a:rPr dirty="0" sz="3200" spc="-2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200" b="1">
                <a:solidFill>
                  <a:srgbClr val="1CACE3"/>
                </a:solidFill>
                <a:latin typeface="Arial"/>
                <a:cs typeface="Arial"/>
              </a:rPr>
              <a:t>OF</a:t>
            </a:r>
            <a:r>
              <a:rPr dirty="0" sz="3200" spc="-15" b="1">
                <a:solidFill>
                  <a:srgbClr val="1CACE3"/>
                </a:solidFill>
                <a:latin typeface="Arial"/>
                <a:cs typeface="Arial"/>
              </a:rPr>
              <a:t> </a:t>
            </a:r>
            <a:r>
              <a:rPr dirty="0" sz="3200" spc="-10" b="1">
                <a:solidFill>
                  <a:srgbClr val="1CACE3"/>
                </a:solidFill>
                <a:latin typeface="Arial"/>
                <a:cs typeface="Arial"/>
              </a:rPr>
              <a:t>INDUSTRIAL MACHINERY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517779" rIns="0" bIns="0" rtlCol="0" vert="horz">
            <a:spAutoFit/>
          </a:bodyPr>
          <a:lstStyle/>
          <a:p>
            <a:pPr marL="4455795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solidFill>
                  <a:srgbClr val="1382AC"/>
                </a:solidFill>
                <a:latin typeface="Arial"/>
                <a:cs typeface="Arial"/>
              </a:rPr>
              <a:t>IBM</a:t>
            </a:r>
            <a:r>
              <a:rPr dirty="0" sz="3200" spc="-25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3200" spc="-10">
                <a:solidFill>
                  <a:srgbClr val="1382AC"/>
                </a:solidFill>
                <a:latin typeface="Arial"/>
                <a:cs typeface="Arial"/>
              </a:rPr>
              <a:t>PROJECT</a:t>
            </a:r>
            <a:endParaRPr sz="3200">
              <a:latin typeface="Arial"/>
              <a:cs typeface="Arial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446531" y="3085719"/>
            <a:ext cx="11299190" cy="3338195"/>
          </a:xfrm>
          <a:prstGeom prst="rect">
            <a:avLst/>
          </a:prstGeom>
          <a:solidFill>
            <a:srgbClr val="465258"/>
          </a:solidFill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25"/>
              </a:spcBef>
            </a:pPr>
            <a:endParaRPr sz="2000">
              <a:latin typeface="Times New Roman"/>
              <a:cs typeface="Times New Roman"/>
            </a:endParaRPr>
          </a:p>
          <a:p>
            <a:pPr marL="2762250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Presented</a:t>
            </a:r>
            <a:r>
              <a:rPr dirty="0" sz="2000" spc="-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By: 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Shubham</a:t>
            </a:r>
            <a:r>
              <a:rPr dirty="0" sz="2000" spc="-10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Arun</a:t>
            </a:r>
            <a:r>
              <a:rPr dirty="0" sz="200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Sarwar</a:t>
            </a:r>
            <a:endParaRPr sz="20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Student</a:t>
            </a:r>
            <a:r>
              <a:rPr dirty="0" sz="200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dirty="0" sz="200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Shubham</a:t>
            </a:r>
            <a:r>
              <a:rPr dirty="0" sz="2000" spc="-10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Arun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Sarwar</a:t>
            </a:r>
            <a:endParaRPr sz="2000">
              <a:latin typeface="Arial"/>
              <a:cs typeface="Arial"/>
            </a:endParaRPr>
          </a:p>
          <a:p>
            <a:pPr marL="2762250">
              <a:lnSpc>
                <a:spcPct val="100000"/>
              </a:lnSpc>
              <a:spcBef>
                <a:spcPts val="5"/>
              </a:spcBef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College</a:t>
            </a:r>
            <a:r>
              <a:rPr dirty="0" sz="2000" spc="-3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Name</a:t>
            </a:r>
            <a:r>
              <a:rPr dirty="0" sz="2000" spc="-3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r>
              <a:rPr dirty="0" sz="2000" spc="-1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Department</a:t>
            </a:r>
            <a:r>
              <a:rPr dirty="0" sz="2000" spc="-6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:</a:t>
            </a:r>
            <a:r>
              <a:rPr dirty="0" sz="2000" spc="-1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MIT</a:t>
            </a:r>
            <a:r>
              <a:rPr dirty="0" sz="2000" spc="-10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Academy</a:t>
            </a:r>
            <a:r>
              <a:rPr dirty="0" sz="2000" spc="-5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of</a:t>
            </a:r>
            <a:r>
              <a:rPr dirty="0" sz="2000" spc="-25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r>
              <a:rPr dirty="0" sz="2000" spc="-2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50" b="1">
                <a:solidFill>
                  <a:srgbClr val="1382AC"/>
                </a:solidFill>
                <a:latin typeface="Arial"/>
                <a:cs typeface="Arial"/>
              </a:rPr>
              <a:t>&amp;</a:t>
            </a:r>
            <a:endParaRPr sz="2000">
              <a:latin typeface="Arial"/>
              <a:cs typeface="Arial"/>
            </a:endParaRPr>
          </a:p>
          <a:p>
            <a:pPr marL="6420485">
              <a:lnSpc>
                <a:spcPct val="100000"/>
              </a:lnSpc>
            </a:pPr>
            <a:r>
              <a:rPr dirty="0" sz="2000" b="1">
                <a:solidFill>
                  <a:srgbClr val="1382AC"/>
                </a:solidFill>
                <a:latin typeface="Arial"/>
                <a:cs typeface="Arial"/>
              </a:rPr>
              <a:t>Computer</a:t>
            </a:r>
            <a:r>
              <a:rPr dirty="0" sz="2000" spc="-70" b="1">
                <a:solidFill>
                  <a:srgbClr val="1382AC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1382AC"/>
                </a:solidFill>
                <a:latin typeface="Arial"/>
                <a:cs typeface="Arial"/>
              </a:rPr>
              <a:t>Engineering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ASSOCIATING</a:t>
            </a:r>
            <a:r>
              <a:rPr dirty="0" spc="-120"/>
              <a:t> </a:t>
            </a:r>
            <a:r>
              <a:rPr dirty="0" spc="-10"/>
              <a:t>SERVICES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702" y="1232446"/>
            <a:ext cx="8308594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-225"/>
              <a:t>DATA</a:t>
            </a:r>
            <a:r>
              <a:rPr dirty="0" spc="-120"/>
              <a:t> </a:t>
            </a:r>
            <a:r>
              <a:rPr dirty="0" spc="-10"/>
              <a:t>SOURCE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41702" y="1302029"/>
            <a:ext cx="8308594" cy="46736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-50"/>
              <a:t>SELECTING</a:t>
            </a:r>
            <a:r>
              <a:rPr dirty="0" spc="-125"/>
              <a:t> </a:t>
            </a:r>
            <a:r>
              <a:rPr dirty="0" spc="-10"/>
              <a:t>MODEL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79092" y="1411757"/>
            <a:ext cx="8433943" cy="47440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7251" y="1388249"/>
            <a:ext cx="8937497" cy="502729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-70"/>
              <a:t>DEPLOYMENT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221" y="1349489"/>
            <a:ext cx="9163685" cy="515454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RESULTS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/>
              <a:t>API</a:t>
            </a:r>
            <a:r>
              <a:rPr dirty="0" spc="-145"/>
              <a:t> </a:t>
            </a:r>
            <a:r>
              <a:rPr dirty="0" spc="-10"/>
              <a:t>REFERENCES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0280" y="1427530"/>
            <a:ext cx="8711438" cy="4900168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6854"/>
            <a:ext cx="1343660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5"/>
              <a:t>TESTING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81352" y="1361236"/>
            <a:ext cx="8829421" cy="4966462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8638" y="1309560"/>
            <a:ext cx="9094850" cy="511581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-30"/>
              <a:t>RESULTS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736854"/>
            <a:ext cx="10600690" cy="500253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spc="-10" b="1">
                <a:solidFill>
                  <a:srgbClr val="1CACE3"/>
                </a:solidFill>
                <a:latin typeface="Trebuchet MS"/>
                <a:cs typeface="Trebuchet MS"/>
              </a:rPr>
              <a:t>CONCLUSION</a:t>
            </a:r>
            <a:endParaRPr sz="2800">
              <a:latin typeface="Trebuchet MS"/>
              <a:cs typeface="Trebuchet MS"/>
            </a:endParaRPr>
          </a:p>
          <a:p>
            <a:pPr marL="317500" marR="765810" indent="-304800">
              <a:lnSpc>
                <a:spcPct val="110000"/>
              </a:lnSpc>
              <a:spcBef>
                <a:spcPts val="244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Developed</a:t>
            </a:r>
            <a:r>
              <a:rPr dirty="0" sz="2800" spc="-6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dirty="0" sz="28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8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predict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type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machine failure,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using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historical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sensor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endParaRPr sz="2800">
              <a:latin typeface="Franklin Gothic Medium"/>
              <a:cs typeface="Franklin Gothic Medium"/>
            </a:endParaRPr>
          </a:p>
          <a:p>
            <a:pPr marL="317500" marR="5080" indent="-304800">
              <a:lnSpc>
                <a:spcPct val="110000"/>
              </a:lnSpc>
              <a:spcBef>
                <a:spcPts val="127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dirty="0" sz="28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Implemented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trained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AutoAI,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requiring 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minimal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manual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tuning.</a:t>
            </a:r>
            <a:endParaRPr sz="2800">
              <a:latin typeface="Franklin Gothic Medium"/>
              <a:cs typeface="Franklin Gothic Medium"/>
            </a:endParaRPr>
          </a:p>
          <a:p>
            <a:pPr marL="317500" marR="51435" indent="-304800">
              <a:lnSpc>
                <a:spcPct val="110100"/>
              </a:lnSpc>
              <a:spcBef>
                <a:spcPts val="1270"/>
              </a:spcBef>
              <a:buChar char="◾"/>
              <a:tabLst>
                <a:tab pos="317500" algn="l"/>
                <a:tab pos="398145" algn="l"/>
              </a:tabLst>
            </a:pPr>
            <a:r>
              <a:rPr dirty="0" sz="2550">
                <a:solidFill>
                  <a:srgbClr val="1CACE3"/>
                </a:solidFill>
                <a:latin typeface="Cambria"/>
                <a:cs typeface="Cambria"/>
              </a:rPr>
              <a:t>	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Used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Studio,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Runtime,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Lab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manage,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run,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deploy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solution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Lite.</a:t>
            </a:r>
            <a:endParaRPr sz="2800">
              <a:latin typeface="Franklin Gothic Medium"/>
              <a:cs typeface="Franklin Gothic Medium"/>
            </a:endParaRPr>
          </a:p>
          <a:p>
            <a:pPr marL="317500" marR="967740" indent="-304800">
              <a:lnSpc>
                <a:spcPct val="110000"/>
              </a:lnSpc>
              <a:spcBef>
                <a:spcPts val="127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helps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what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kind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maintenance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needed,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enabling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quicker</a:t>
            </a:r>
            <a:r>
              <a:rPr dirty="0" sz="2800" spc="-1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fault</a:t>
            </a:r>
            <a:r>
              <a:rPr dirty="0" sz="2800" spc="-13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resolution.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1934323"/>
            <a:ext cx="4194175" cy="3181985"/>
          </a:xfrm>
          <a:prstGeom prst="rect">
            <a:avLst/>
          </a:prstGeom>
        </p:spPr>
        <p:txBody>
          <a:bodyPr wrap="square" lIns="0" tIns="217805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71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Multi-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Label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Series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Support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05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Retraining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Integration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with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IoT</a:t>
            </a:r>
            <a:endParaRPr sz="28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Broader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Failure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Taxonomy</a:t>
            </a:r>
            <a:endParaRPr sz="2800">
              <a:latin typeface="Franklin Gothic Medium"/>
              <a:cs typeface="Franklin Gothic Medium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63829" rIns="0" bIns="0" rtlCol="0" vert="horz">
            <a:spAutoFit/>
          </a:bodyPr>
          <a:lstStyle/>
          <a:p>
            <a:pPr marL="438784">
              <a:lnSpc>
                <a:spcPct val="100000"/>
              </a:lnSpc>
              <a:spcBef>
                <a:spcPts val="100"/>
              </a:spcBef>
            </a:pPr>
            <a:r>
              <a:rPr dirty="0" sz="3300">
                <a:latin typeface="Arial"/>
                <a:cs typeface="Arial"/>
              </a:rPr>
              <a:t>FUTURE</a:t>
            </a:r>
            <a:r>
              <a:rPr dirty="0" sz="3300" spc="-145">
                <a:latin typeface="Arial"/>
                <a:cs typeface="Arial"/>
              </a:rPr>
              <a:t> </a:t>
            </a:r>
            <a:r>
              <a:rPr dirty="0" sz="3300" spc="-10">
                <a:latin typeface="Arial"/>
                <a:cs typeface="Arial"/>
              </a:rPr>
              <a:t>SCOPE</a:t>
            </a:r>
            <a:endParaRPr sz="33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8522" y="1389710"/>
            <a:ext cx="158305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10">
                <a:solidFill>
                  <a:srgbClr val="001F5F"/>
                </a:solidFill>
                <a:latin typeface="Arial"/>
                <a:cs typeface="Arial"/>
              </a:rPr>
              <a:t>OUTLINE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928522" y="1797786"/>
            <a:ext cx="2646680" cy="4277995"/>
          </a:xfrm>
          <a:prstGeom prst="rect">
            <a:avLst/>
          </a:prstGeom>
        </p:spPr>
        <p:txBody>
          <a:bodyPr wrap="square" lIns="0" tIns="180340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4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Problem</a:t>
            </a:r>
            <a:r>
              <a:rPr dirty="0" sz="2000" spc="-3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Statement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Technology</a:t>
            </a:r>
            <a:r>
              <a:rPr dirty="0" sz="2000" spc="-12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used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Wow</a:t>
            </a:r>
            <a:r>
              <a:rPr dirty="0" sz="2000" spc="-7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factor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End</a:t>
            </a:r>
            <a:r>
              <a:rPr dirty="0" sz="2000" spc="-5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users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Result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Conclusion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5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Git-hub</a:t>
            </a:r>
            <a:r>
              <a:rPr dirty="0" sz="2000" spc="-85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Link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Future</a:t>
            </a:r>
            <a:r>
              <a:rPr dirty="0" sz="2000" spc="-4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scope</a:t>
            </a:r>
            <a:endParaRPr sz="2000">
              <a:latin typeface="Arial"/>
              <a:cs typeface="Arial"/>
            </a:endParaRPr>
          </a:p>
          <a:p>
            <a:pPr marL="316865" indent="-304165">
              <a:lnSpc>
                <a:spcPct val="100000"/>
              </a:lnSpc>
              <a:spcBef>
                <a:spcPts val="1320"/>
              </a:spcBef>
              <a:buClr>
                <a:srgbClr val="1CACE3"/>
              </a:buClr>
              <a:buSzPct val="90000"/>
              <a:buFont typeface="Cambria"/>
              <a:buChar char="◾"/>
              <a:tabLst>
                <a:tab pos="316865" algn="l"/>
              </a:tabLst>
            </a:pPr>
            <a:r>
              <a:rPr dirty="0" sz="2000" b="1">
                <a:solidFill>
                  <a:srgbClr val="404040"/>
                </a:solidFill>
                <a:latin typeface="Arial"/>
                <a:cs typeface="Arial"/>
              </a:rPr>
              <a:t>IBM</a:t>
            </a:r>
            <a:r>
              <a:rPr dirty="0" sz="2000" spc="-20" b="1">
                <a:solidFill>
                  <a:srgbClr val="404040"/>
                </a:solidFill>
                <a:latin typeface="Arial"/>
                <a:cs typeface="Arial"/>
              </a:rPr>
              <a:t> </a:t>
            </a:r>
            <a:r>
              <a:rPr dirty="0" sz="2000" spc="-10" b="1">
                <a:solidFill>
                  <a:srgbClr val="404040"/>
                </a:solidFill>
                <a:latin typeface="Arial"/>
                <a:cs typeface="Arial"/>
              </a:rPr>
              <a:t>Certifications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IBM</a:t>
            </a:r>
            <a:r>
              <a:rPr dirty="0" spc="-135"/>
              <a:t> </a:t>
            </a:r>
            <a:r>
              <a:rPr dirty="0" spc="-55"/>
              <a:t>CERTIFICATIONS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36239" y="1259230"/>
            <a:ext cx="6319520" cy="4785008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IBM</a:t>
            </a:r>
            <a:r>
              <a:rPr dirty="0" spc="-135"/>
              <a:t> </a:t>
            </a:r>
            <a:r>
              <a:rPr dirty="0" spc="-55"/>
              <a:t>CERTIFICATIONS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6270" y="1232446"/>
            <a:ext cx="6839584" cy="530733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9564" y="892517"/>
            <a:ext cx="8992870" cy="552526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90"/>
              <a:t>GITHUB</a:t>
            </a:r>
            <a:r>
              <a:rPr dirty="0" spc="-110"/>
              <a:t> </a:t>
            </a:r>
            <a:r>
              <a:rPr dirty="0" spc="-20"/>
              <a:t>LINK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3491865"/>
            <a:ext cx="9145905" cy="28511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GitHub</a:t>
            </a:r>
            <a:r>
              <a:rPr dirty="0" sz="1700" spc="45">
                <a:solidFill>
                  <a:srgbClr val="404040"/>
                </a:solidFill>
                <a:latin typeface="Franklin Gothic Medium"/>
                <a:cs typeface="Franklin Gothic Medium"/>
              </a:rPr>
              <a:t>  </a:t>
            </a:r>
            <a:r>
              <a:rPr dirty="0" sz="17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Link:</a:t>
            </a:r>
            <a:r>
              <a:rPr dirty="0" u="sng" sz="1700" spc="-3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2"/>
              </a:rPr>
              <a:t>https://github.com/ShubhamSarwar/Predictive-</a:t>
            </a:r>
            <a:r>
              <a:rPr dirty="0" u="sng" sz="1700" spc="-2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2"/>
              </a:rPr>
              <a:t>Maintenance-of-</a:t>
            </a:r>
            <a:r>
              <a:rPr dirty="0" u="sng" sz="1700" spc="-25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2"/>
              </a:rPr>
              <a:t>Industrial-</a:t>
            </a:r>
            <a:r>
              <a:rPr dirty="0" u="sng" sz="1700" spc="-10">
                <a:solidFill>
                  <a:srgbClr val="6DAC1C"/>
                </a:solidFill>
                <a:uFill>
                  <a:solidFill>
                    <a:srgbClr val="6DAC1C"/>
                  </a:solidFill>
                </a:uFill>
                <a:latin typeface="Franklin Gothic Medium"/>
                <a:cs typeface="Franklin Gothic Medium"/>
                <a:hlinkClick r:id="rId2"/>
              </a:rPr>
              <a:t>Machinery.git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6345" y="3598290"/>
            <a:ext cx="2132965" cy="4521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001F5F"/>
                </a:solidFill>
                <a:latin typeface="Arial"/>
                <a:cs typeface="Arial"/>
              </a:rPr>
              <a:t>THANK</a:t>
            </a:r>
            <a:r>
              <a:rPr dirty="0" spc="-145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dirty="0" spc="-25">
                <a:solidFill>
                  <a:srgbClr val="001F5F"/>
                </a:solidFill>
                <a:latin typeface="Arial"/>
                <a:cs typeface="Arial"/>
              </a:rPr>
              <a:t>YOU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z="4000">
                <a:latin typeface="Arial"/>
                <a:cs typeface="Arial"/>
              </a:rPr>
              <a:t>PROBLEM</a:t>
            </a:r>
            <a:r>
              <a:rPr dirty="0" sz="4000" spc="-85">
                <a:latin typeface="Arial"/>
                <a:cs typeface="Arial"/>
              </a:rPr>
              <a:t> </a:t>
            </a:r>
            <a:r>
              <a:rPr dirty="0" sz="4000" spc="-60">
                <a:latin typeface="Arial"/>
                <a:cs typeface="Arial"/>
              </a:rPr>
              <a:t>STATEMENT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31368" y="1785264"/>
            <a:ext cx="10832465" cy="33121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Develop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predictive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maintenance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for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fleet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industrial machines</a:t>
            </a:r>
            <a:r>
              <a:rPr dirty="0" sz="28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anticipate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failures</a:t>
            </a:r>
            <a:r>
              <a:rPr dirty="0" sz="2800" spc="-1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before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they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occur.</a:t>
            </a:r>
            <a:r>
              <a:rPr dirty="0" sz="2800" spc="-1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project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will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involve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analyzing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sensor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data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from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machinery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identify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patterns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that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precede</a:t>
            </a:r>
            <a:r>
              <a:rPr dirty="0" sz="2800" spc="-7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failure.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 spc="-7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goal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is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to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create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classification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model</a:t>
            </a:r>
            <a:r>
              <a:rPr dirty="0" sz="2800" spc="-8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that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can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predict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the</a:t>
            </a:r>
            <a:r>
              <a:rPr dirty="0" sz="2800" spc="-12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type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of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failure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(e.g.,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tool</a:t>
            </a:r>
            <a:r>
              <a:rPr dirty="0" sz="2800" spc="-13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wear,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heat</a:t>
            </a:r>
            <a:r>
              <a:rPr dirty="0" sz="2800" spc="-12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dissipation,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power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failure)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based</a:t>
            </a:r>
            <a:r>
              <a:rPr dirty="0" sz="2800" spc="-10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on</a:t>
            </a:r>
            <a:r>
              <a:rPr dirty="0" sz="2800" spc="-11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real-</a:t>
            </a:r>
            <a:r>
              <a:rPr dirty="0" sz="2800" spc="-30">
                <a:solidFill>
                  <a:srgbClr val="404040"/>
                </a:solidFill>
                <a:latin typeface="Franklin Gothic Medium"/>
                <a:cs typeface="Franklin Gothic Medium"/>
              </a:rPr>
              <a:t>time</a:t>
            </a:r>
            <a:r>
              <a:rPr dirty="0" sz="2800" spc="-9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operational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data.</a:t>
            </a:r>
            <a:r>
              <a:rPr dirty="0" sz="2800" spc="-10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This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0">
                <a:solidFill>
                  <a:srgbClr val="404040"/>
                </a:solidFill>
                <a:latin typeface="Franklin Gothic Medium"/>
                <a:cs typeface="Franklin Gothic Medium"/>
              </a:rPr>
              <a:t>will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enable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proactive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maintenance,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reducing</a:t>
            </a:r>
            <a:r>
              <a:rPr dirty="0" sz="2800" spc="-8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downtime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>
                <a:solidFill>
                  <a:srgbClr val="404040"/>
                </a:solidFill>
                <a:latin typeface="Franklin Gothic Medium"/>
                <a:cs typeface="Franklin Gothic Medium"/>
              </a:rPr>
              <a:t>and</a:t>
            </a:r>
            <a:r>
              <a:rPr dirty="0" sz="2800" spc="-114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operational</a:t>
            </a:r>
            <a:r>
              <a:rPr dirty="0" sz="2800" spc="-9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costs</a:t>
            </a:r>
            <a:endParaRPr sz="28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867150" algn="l"/>
              </a:tabLst>
            </a:pPr>
            <a:r>
              <a:rPr dirty="0" sz="4000" spc="-10">
                <a:latin typeface="Arial"/>
                <a:cs typeface="Arial"/>
              </a:rPr>
              <a:t>TECHNOLOGY</a:t>
            </a:r>
            <a:r>
              <a:rPr dirty="0" sz="4000">
                <a:latin typeface="Arial"/>
                <a:cs typeface="Arial"/>
              </a:rPr>
              <a:t>	</a:t>
            </a:r>
            <a:r>
              <a:rPr dirty="0" sz="4000" spc="-20">
                <a:latin typeface="Arial"/>
                <a:cs typeface="Arial"/>
              </a:rPr>
              <a:t>USED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520395" y="3111144"/>
            <a:ext cx="3249930" cy="12877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47900"/>
              </a:lnSpc>
              <a:spcBef>
                <a:spcPts val="100"/>
              </a:spcBef>
            </a:pPr>
            <a:r>
              <a:rPr dirty="0" sz="2800">
                <a:latin typeface="Calibri"/>
                <a:cs typeface="Calibri"/>
              </a:rPr>
              <a:t>IBM</a:t>
            </a:r>
            <a:r>
              <a:rPr dirty="0" sz="2800" spc="-5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cloud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lite</a:t>
            </a:r>
            <a:r>
              <a:rPr dirty="0" sz="2800" spc="-6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services </a:t>
            </a:r>
            <a:r>
              <a:rPr dirty="0" sz="2800">
                <a:latin typeface="Calibri"/>
                <a:cs typeface="Calibri"/>
              </a:rPr>
              <a:t>IBM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>
                <a:latin typeface="Calibri"/>
                <a:cs typeface="Calibri"/>
              </a:rPr>
              <a:t>Cloud</a:t>
            </a:r>
            <a:r>
              <a:rPr dirty="0" sz="2800" spc="-40">
                <a:latin typeface="Calibri"/>
                <a:cs typeface="Calibri"/>
              </a:rPr>
              <a:t> </a:t>
            </a:r>
            <a:r>
              <a:rPr dirty="0" sz="2800" spc="-10">
                <a:latin typeface="Calibri"/>
                <a:cs typeface="Calibri"/>
              </a:rPr>
              <a:t>AutoAI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165"/>
              <a:t>IBM</a:t>
            </a:r>
            <a:r>
              <a:rPr dirty="0" spc="-40"/>
              <a:t> </a:t>
            </a:r>
            <a:r>
              <a:rPr dirty="0" spc="-100"/>
              <a:t>CLOUD</a:t>
            </a:r>
            <a:r>
              <a:rPr dirty="0" spc="-30"/>
              <a:t> </a:t>
            </a:r>
            <a:r>
              <a:rPr dirty="0"/>
              <a:t>SERVICES </a:t>
            </a:r>
            <a:r>
              <a:rPr dirty="0" spc="-20"/>
              <a:t>USED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871927"/>
            <a:ext cx="3081655" cy="1111885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16865" indent="-304165">
              <a:lnSpc>
                <a:spcPct val="100000"/>
              </a:lnSpc>
              <a:spcBef>
                <a:spcPts val="10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17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17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dirty="0" sz="1700" spc="-4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dirty="0" sz="17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Studio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215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17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17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35">
                <a:solidFill>
                  <a:srgbClr val="404040"/>
                </a:solidFill>
                <a:latin typeface="Franklin Gothic Medium"/>
                <a:cs typeface="Franklin Gothic Medium"/>
              </a:rPr>
              <a:t>Watsonx</a:t>
            </a:r>
            <a:r>
              <a:rPr dirty="0" sz="17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AI</a:t>
            </a:r>
            <a:r>
              <a:rPr dirty="0" sz="1700" spc="-4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10">
                <a:solidFill>
                  <a:srgbClr val="404040"/>
                </a:solidFill>
                <a:latin typeface="Franklin Gothic Medium"/>
                <a:cs typeface="Franklin Gothic Medium"/>
              </a:rPr>
              <a:t>runtime</a:t>
            </a:r>
            <a:endParaRPr sz="1700">
              <a:latin typeface="Franklin Gothic Medium"/>
              <a:cs typeface="Franklin Gothic Medium"/>
            </a:endParaRPr>
          </a:p>
          <a:p>
            <a:pPr marL="316865" indent="-304165">
              <a:lnSpc>
                <a:spcPct val="100000"/>
              </a:lnSpc>
              <a:spcBef>
                <a:spcPts val="1210"/>
              </a:spcBef>
              <a:buClr>
                <a:srgbClr val="1CACE3"/>
              </a:buClr>
              <a:buSzPct val="91176"/>
              <a:buFont typeface="Cambria"/>
              <a:buChar char="◾"/>
              <a:tabLst>
                <a:tab pos="316865" algn="l"/>
              </a:tabLst>
            </a:pP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IBM</a:t>
            </a:r>
            <a:r>
              <a:rPr dirty="0" sz="1700" spc="-6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>
                <a:solidFill>
                  <a:srgbClr val="404040"/>
                </a:solidFill>
                <a:latin typeface="Franklin Gothic Medium"/>
                <a:cs typeface="Franklin Gothic Medium"/>
              </a:rPr>
              <a:t>Cloud</a:t>
            </a:r>
            <a:r>
              <a:rPr dirty="0" sz="1700" spc="-55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Agent</a:t>
            </a:r>
            <a:r>
              <a:rPr dirty="0" sz="1700" spc="-50">
                <a:solidFill>
                  <a:srgbClr val="404040"/>
                </a:solidFill>
                <a:latin typeface="Franklin Gothic Medium"/>
                <a:cs typeface="Franklin Gothic Medium"/>
              </a:rPr>
              <a:t> </a:t>
            </a:r>
            <a:r>
              <a:rPr dirty="0" sz="1700" spc="-25">
                <a:solidFill>
                  <a:srgbClr val="404040"/>
                </a:solidFill>
                <a:latin typeface="Franklin Gothic Medium"/>
                <a:cs typeface="Franklin Gothic Medium"/>
              </a:rPr>
              <a:t>Lab</a:t>
            </a:r>
            <a:endParaRPr sz="1700">
              <a:latin typeface="Franklin Gothic Medium"/>
              <a:cs typeface="Franklin Gothic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9993" y="733425"/>
            <a:ext cx="3158490" cy="513715"/>
          </a:xfrm>
          <a:prstGeom prst="rect"/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>
                <a:latin typeface="Arial"/>
                <a:cs typeface="Arial"/>
              </a:rPr>
              <a:t>WOW</a:t>
            </a:r>
            <a:r>
              <a:rPr dirty="0" sz="3200" spc="-15">
                <a:latin typeface="Arial"/>
                <a:cs typeface="Arial"/>
              </a:rPr>
              <a:t> </a:t>
            </a:r>
            <a:r>
              <a:rPr dirty="0" sz="3200" spc="-30">
                <a:latin typeface="Arial"/>
                <a:cs typeface="Arial"/>
              </a:rPr>
              <a:t>FACTORS</a:t>
            </a:r>
            <a:endParaRPr sz="3200">
              <a:latin typeface="Arial"/>
              <a:cs typeface="Arial"/>
            </a:endParaRP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52705" rIns="0" bIns="0" rtlCol="0" vert="horz">
            <a:spAutoFit/>
          </a:bodyPr>
          <a:lstStyle/>
          <a:p>
            <a:pPr marL="12700" marR="5080">
              <a:lnSpc>
                <a:spcPct val="90000"/>
              </a:lnSpc>
              <a:spcBef>
                <a:spcPts val="415"/>
              </a:spcBef>
            </a:pPr>
            <a:r>
              <a:rPr dirty="0"/>
              <a:t>This</a:t>
            </a:r>
            <a:r>
              <a:rPr dirty="0" spc="-60"/>
              <a:t> </a:t>
            </a:r>
            <a:r>
              <a:rPr dirty="0"/>
              <a:t>model</a:t>
            </a:r>
            <a:r>
              <a:rPr dirty="0" spc="-55"/>
              <a:t> </a:t>
            </a:r>
            <a:r>
              <a:rPr dirty="0"/>
              <a:t>helps</a:t>
            </a:r>
            <a:r>
              <a:rPr dirty="0" spc="-60"/>
              <a:t> </a:t>
            </a:r>
            <a:r>
              <a:rPr dirty="0"/>
              <a:t>industrial</a:t>
            </a:r>
            <a:r>
              <a:rPr dirty="0" spc="-65"/>
              <a:t> </a:t>
            </a:r>
            <a:r>
              <a:rPr dirty="0" spc="-20"/>
              <a:t>stakeholders</a:t>
            </a:r>
            <a:r>
              <a:rPr dirty="0" spc="-75"/>
              <a:t> </a:t>
            </a:r>
            <a:r>
              <a:rPr dirty="0"/>
              <a:t>make</a:t>
            </a:r>
            <a:r>
              <a:rPr dirty="0" spc="-55"/>
              <a:t> </a:t>
            </a:r>
            <a:r>
              <a:rPr dirty="0" spc="-50"/>
              <a:t>faster,</a:t>
            </a:r>
            <a:r>
              <a:rPr dirty="0" spc="-70"/>
              <a:t> </a:t>
            </a:r>
            <a:r>
              <a:rPr dirty="0"/>
              <a:t>more</a:t>
            </a:r>
            <a:r>
              <a:rPr dirty="0" spc="-40"/>
              <a:t> </a:t>
            </a:r>
            <a:r>
              <a:rPr dirty="0" spc="-10"/>
              <a:t>informed </a:t>
            </a:r>
            <a:r>
              <a:rPr dirty="0"/>
              <a:t>maintenance</a:t>
            </a:r>
            <a:r>
              <a:rPr dirty="0" spc="-65"/>
              <a:t> </a:t>
            </a:r>
            <a:r>
              <a:rPr dirty="0"/>
              <a:t>decisions</a:t>
            </a:r>
            <a:r>
              <a:rPr dirty="0" spc="-65"/>
              <a:t> </a:t>
            </a:r>
            <a:r>
              <a:rPr dirty="0"/>
              <a:t>by</a:t>
            </a:r>
            <a:r>
              <a:rPr dirty="0" spc="-50"/>
              <a:t> </a:t>
            </a:r>
            <a:r>
              <a:rPr dirty="0"/>
              <a:t>identifying</a:t>
            </a:r>
            <a:r>
              <a:rPr dirty="0" spc="-60"/>
              <a:t> </a:t>
            </a:r>
            <a:r>
              <a:rPr dirty="0"/>
              <a:t>the</a:t>
            </a:r>
            <a:r>
              <a:rPr dirty="0" spc="-40"/>
              <a:t> </a:t>
            </a:r>
            <a:r>
              <a:rPr dirty="0"/>
              <a:t>type</a:t>
            </a:r>
            <a:r>
              <a:rPr dirty="0" spc="-55"/>
              <a:t> </a:t>
            </a:r>
            <a:r>
              <a:rPr dirty="0"/>
              <a:t>of</a:t>
            </a:r>
            <a:r>
              <a:rPr dirty="0" spc="-30"/>
              <a:t> </a:t>
            </a:r>
            <a:r>
              <a:rPr dirty="0" spc="-10"/>
              <a:t>failure</a:t>
            </a:r>
            <a:r>
              <a:rPr dirty="0" spc="-50"/>
              <a:t> </a:t>
            </a:r>
            <a:r>
              <a:rPr dirty="0"/>
              <a:t>in</a:t>
            </a:r>
            <a:r>
              <a:rPr dirty="0" spc="-45"/>
              <a:t> </a:t>
            </a:r>
            <a:r>
              <a:rPr dirty="0"/>
              <a:t>machinery</a:t>
            </a:r>
            <a:r>
              <a:rPr dirty="0" spc="-60"/>
              <a:t> </a:t>
            </a:r>
            <a:r>
              <a:rPr dirty="0" spc="-20"/>
              <a:t>early.</a:t>
            </a:r>
            <a:r>
              <a:rPr dirty="0" spc="-35"/>
              <a:t> </a:t>
            </a:r>
            <a:r>
              <a:rPr dirty="0" spc="-25"/>
              <a:t>It </a:t>
            </a:r>
            <a:r>
              <a:rPr dirty="0"/>
              <a:t>reduces</a:t>
            </a:r>
            <a:r>
              <a:rPr dirty="0" spc="-80"/>
              <a:t> </a:t>
            </a:r>
            <a:r>
              <a:rPr dirty="0"/>
              <a:t>diagnostic</a:t>
            </a:r>
            <a:r>
              <a:rPr dirty="0" spc="-65"/>
              <a:t> </a:t>
            </a:r>
            <a:r>
              <a:rPr dirty="0"/>
              <a:t>time,</a:t>
            </a:r>
            <a:r>
              <a:rPr dirty="0" spc="-45"/>
              <a:t> </a:t>
            </a:r>
            <a:r>
              <a:rPr dirty="0"/>
              <a:t>enables</a:t>
            </a:r>
            <a:r>
              <a:rPr dirty="0" spc="-80"/>
              <a:t> </a:t>
            </a:r>
            <a:r>
              <a:rPr dirty="0"/>
              <a:t>proactive</a:t>
            </a:r>
            <a:r>
              <a:rPr dirty="0" spc="-70"/>
              <a:t> </a:t>
            </a:r>
            <a:r>
              <a:rPr dirty="0"/>
              <a:t>planning,</a:t>
            </a:r>
            <a:r>
              <a:rPr dirty="0" spc="-55"/>
              <a:t> </a:t>
            </a:r>
            <a:r>
              <a:rPr dirty="0"/>
              <a:t>and</a:t>
            </a:r>
            <a:r>
              <a:rPr dirty="0" spc="-60"/>
              <a:t> </a:t>
            </a:r>
            <a:r>
              <a:rPr dirty="0"/>
              <a:t>increases</a:t>
            </a:r>
            <a:r>
              <a:rPr dirty="0" spc="-80"/>
              <a:t> </a:t>
            </a:r>
            <a:r>
              <a:rPr dirty="0" spc="-10"/>
              <a:t>machine availability.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/>
              <a:t>Unique</a:t>
            </a:r>
            <a:r>
              <a:rPr dirty="0" spc="-35"/>
              <a:t> </a:t>
            </a:r>
            <a:r>
              <a:rPr dirty="0" spc="-10"/>
              <a:t>features:</a:t>
            </a:r>
          </a:p>
          <a:p>
            <a:pPr marL="12700" marR="835025">
              <a:lnSpc>
                <a:spcPts val="4029"/>
              </a:lnSpc>
              <a:spcBef>
                <a:spcPts val="290"/>
              </a:spcBef>
            </a:pPr>
            <a:r>
              <a:rPr dirty="0" spc="-10"/>
              <a:t>Failure</a:t>
            </a:r>
            <a:r>
              <a:rPr dirty="0" spc="-75"/>
              <a:t> </a:t>
            </a:r>
            <a:r>
              <a:rPr dirty="0" spc="-10"/>
              <a:t>Type</a:t>
            </a:r>
            <a:r>
              <a:rPr dirty="0" spc="-90"/>
              <a:t> </a:t>
            </a:r>
            <a:r>
              <a:rPr dirty="0" spc="-10"/>
              <a:t>Detection:Classifies</a:t>
            </a:r>
            <a:r>
              <a:rPr dirty="0" spc="-90"/>
              <a:t> </a:t>
            </a:r>
            <a:r>
              <a:rPr dirty="0"/>
              <a:t>issues</a:t>
            </a:r>
            <a:r>
              <a:rPr dirty="0" spc="-105"/>
              <a:t> </a:t>
            </a:r>
            <a:r>
              <a:rPr dirty="0"/>
              <a:t>like</a:t>
            </a:r>
            <a:r>
              <a:rPr dirty="0" spc="-60"/>
              <a:t> </a:t>
            </a:r>
            <a:r>
              <a:rPr dirty="0"/>
              <a:t>tool</a:t>
            </a:r>
            <a:r>
              <a:rPr dirty="0" spc="-45"/>
              <a:t> </a:t>
            </a:r>
            <a:r>
              <a:rPr dirty="0" spc="-25"/>
              <a:t>wear,power</a:t>
            </a:r>
            <a:r>
              <a:rPr dirty="0" spc="-55"/>
              <a:t> </a:t>
            </a:r>
            <a:r>
              <a:rPr dirty="0" spc="-10"/>
              <a:t>failure,etc. Cloud-</a:t>
            </a:r>
            <a:r>
              <a:rPr dirty="0"/>
              <a:t>Based:Scalable</a:t>
            </a:r>
            <a:r>
              <a:rPr dirty="0" spc="-85"/>
              <a:t> </a:t>
            </a:r>
            <a:r>
              <a:rPr dirty="0"/>
              <a:t>deployment</a:t>
            </a:r>
            <a:r>
              <a:rPr dirty="0" spc="-50"/>
              <a:t> </a:t>
            </a:r>
            <a:r>
              <a:rPr dirty="0"/>
              <a:t>on</a:t>
            </a:r>
            <a:r>
              <a:rPr dirty="0" spc="-40"/>
              <a:t> </a:t>
            </a:r>
            <a:r>
              <a:rPr dirty="0"/>
              <a:t>IBM</a:t>
            </a:r>
            <a:r>
              <a:rPr dirty="0" spc="-55"/>
              <a:t> </a:t>
            </a:r>
            <a:r>
              <a:rPr dirty="0" spc="-10"/>
              <a:t>Cloud.</a:t>
            </a:r>
          </a:p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pc="-25"/>
              <a:t>Low-</a:t>
            </a:r>
            <a:r>
              <a:rPr dirty="0"/>
              <a:t>Code</a:t>
            </a:r>
            <a:r>
              <a:rPr dirty="0" spc="-35"/>
              <a:t> </a:t>
            </a:r>
            <a:r>
              <a:rPr dirty="0" spc="-20"/>
              <a:t>Workflow:</a:t>
            </a:r>
            <a:r>
              <a:rPr dirty="0" spc="-25"/>
              <a:t> </a:t>
            </a:r>
            <a:r>
              <a:rPr dirty="0"/>
              <a:t>Built</a:t>
            </a:r>
            <a:r>
              <a:rPr dirty="0" spc="-30"/>
              <a:t> </a:t>
            </a:r>
            <a:r>
              <a:rPr dirty="0"/>
              <a:t>using</a:t>
            </a:r>
            <a:r>
              <a:rPr dirty="0" spc="-50"/>
              <a:t> </a:t>
            </a:r>
            <a:r>
              <a:rPr dirty="0" spc="-10"/>
              <a:t>Watsonx</a:t>
            </a:r>
            <a:r>
              <a:rPr dirty="0" spc="-50"/>
              <a:t> </a:t>
            </a:r>
            <a:r>
              <a:rPr dirty="0"/>
              <a:t>AI</a:t>
            </a:r>
            <a:r>
              <a:rPr dirty="0" spc="-35"/>
              <a:t> </a:t>
            </a:r>
            <a:r>
              <a:rPr dirty="0" spc="-10"/>
              <a:t>Studio’s</a:t>
            </a:r>
            <a:r>
              <a:rPr dirty="0" spc="-55"/>
              <a:t> </a:t>
            </a:r>
            <a:r>
              <a:rPr dirty="0"/>
              <a:t>visual</a:t>
            </a:r>
            <a:r>
              <a:rPr dirty="0" spc="-35"/>
              <a:t> </a:t>
            </a:r>
            <a:r>
              <a:rPr dirty="0" spc="-10"/>
              <a:t>tools.</a:t>
            </a:r>
          </a:p>
          <a:p>
            <a:pPr marL="12700">
              <a:lnSpc>
                <a:spcPct val="100000"/>
              </a:lnSpc>
              <a:spcBef>
                <a:spcPts val="910"/>
              </a:spcBef>
            </a:pPr>
            <a:r>
              <a:rPr dirty="0" spc="-20"/>
              <a:t>Real-</a:t>
            </a:r>
            <a:r>
              <a:rPr dirty="0"/>
              <a:t>Time</a:t>
            </a:r>
            <a:r>
              <a:rPr dirty="0" spc="-60"/>
              <a:t> </a:t>
            </a:r>
            <a:r>
              <a:rPr dirty="0"/>
              <a:t>Ready:</a:t>
            </a:r>
            <a:r>
              <a:rPr dirty="0" spc="-40"/>
              <a:t> </a:t>
            </a:r>
            <a:r>
              <a:rPr dirty="0"/>
              <a:t>can</a:t>
            </a:r>
            <a:r>
              <a:rPr dirty="0" spc="-45"/>
              <a:t> </a:t>
            </a:r>
            <a:r>
              <a:rPr dirty="0"/>
              <a:t>be</a:t>
            </a:r>
            <a:r>
              <a:rPr dirty="0" spc="-40"/>
              <a:t> </a:t>
            </a:r>
            <a:r>
              <a:rPr dirty="0"/>
              <a:t>linked</a:t>
            </a:r>
            <a:r>
              <a:rPr dirty="0" spc="-60"/>
              <a:t> </a:t>
            </a:r>
            <a:r>
              <a:rPr dirty="0"/>
              <a:t>to</a:t>
            </a:r>
            <a:r>
              <a:rPr dirty="0" spc="-30"/>
              <a:t> </a:t>
            </a:r>
            <a:r>
              <a:rPr dirty="0"/>
              <a:t>live</a:t>
            </a:r>
            <a:r>
              <a:rPr dirty="0" spc="-45"/>
              <a:t> </a:t>
            </a:r>
            <a:r>
              <a:rPr dirty="0"/>
              <a:t>sensor</a:t>
            </a:r>
            <a:r>
              <a:rPr dirty="0" spc="-55"/>
              <a:t> </a:t>
            </a:r>
            <a:r>
              <a:rPr dirty="0" spc="-10"/>
              <a:t>streams.</a:t>
            </a: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dirty="0"/>
              <a:t>Modular</a:t>
            </a:r>
            <a:r>
              <a:rPr dirty="0" spc="-55"/>
              <a:t> </a:t>
            </a:r>
            <a:r>
              <a:rPr dirty="0"/>
              <a:t>Design:</a:t>
            </a:r>
            <a:r>
              <a:rPr dirty="0" spc="-70"/>
              <a:t> </a:t>
            </a:r>
            <a:r>
              <a:rPr dirty="0"/>
              <a:t>Easily</a:t>
            </a:r>
            <a:r>
              <a:rPr dirty="0" spc="-45"/>
              <a:t> </a:t>
            </a:r>
            <a:r>
              <a:rPr dirty="0"/>
              <a:t>extendable</a:t>
            </a:r>
            <a:r>
              <a:rPr dirty="0" spc="-75"/>
              <a:t> </a:t>
            </a:r>
            <a:r>
              <a:rPr dirty="0"/>
              <a:t>to</a:t>
            </a:r>
            <a:r>
              <a:rPr dirty="0" spc="-50"/>
              <a:t> </a:t>
            </a:r>
            <a:r>
              <a:rPr dirty="0"/>
              <a:t>more</a:t>
            </a:r>
            <a:r>
              <a:rPr dirty="0" spc="-40"/>
              <a:t> </a:t>
            </a:r>
            <a:r>
              <a:rPr dirty="0" spc="-10"/>
              <a:t>failure</a:t>
            </a:r>
            <a:r>
              <a:rPr dirty="0" spc="-70"/>
              <a:t> </a:t>
            </a:r>
            <a:r>
              <a:rPr dirty="0"/>
              <a:t>types</a:t>
            </a:r>
            <a:r>
              <a:rPr dirty="0" spc="-65"/>
              <a:t> </a:t>
            </a:r>
            <a:r>
              <a:rPr dirty="0"/>
              <a:t>or</a:t>
            </a:r>
            <a:r>
              <a:rPr dirty="0" spc="-40"/>
              <a:t> </a:t>
            </a:r>
            <a:r>
              <a:rPr dirty="0" spc="-10"/>
              <a:t>tools.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59993" y="736854"/>
            <a:ext cx="1857375" cy="45212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800" b="1">
                <a:solidFill>
                  <a:srgbClr val="1CACE3"/>
                </a:solidFill>
                <a:latin typeface="Trebuchet MS"/>
                <a:cs typeface="Trebuchet MS"/>
              </a:rPr>
              <a:t>END</a:t>
            </a:r>
            <a:r>
              <a:rPr dirty="0" sz="2800" spc="-200" b="1">
                <a:solidFill>
                  <a:srgbClr val="1CACE3"/>
                </a:solidFill>
                <a:latin typeface="Trebuchet MS"/>
                <a:cs typeface="Trebuchet MS"/>
              </a:rPr>
              <a:t> </a:t>
            </a:r>
            <a:r>
              <a:rPr dirty="0" sz="2800" spc="70" b="1">
                <a:solidFill>
                  <a:srgbClr val="1CACE3"/>
                </a:solidFill>
                <a:latin typeface="Trebuchet MS"/>
                <a:cs typeface="Trebuchet MS"/>
              </a:rPr>
              <a:t>USERS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659993" y="2248394"/>
            <a:ext cx="6466205" cy="2550795"/>
          </a:xfrm>
          <a:prstGeom prst="rect">
            <a:avLst/>
          </a:prstGeom>
        </p:spPr>
        <p:txBody>
          <a:bodyPr wrap="square" lIns="0" tIns="217804" rIns="0" bIns="0" rtlCol="0" vert="horz">
            <a:spAutoFit/>
          </a:bodyPr>
          <a:lstStyle/>
          <a:p>
            <a:pPr marL="317500" indent="-304800">
              <a:lnSpc>
                <a:spcPct val="100000"/>
              </a:lnSpc>
              <a:spcBef>
                <a:spcPts val="1714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7500" algn="l"/>
              </a:tabLst>
            </a:pP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Maintenance</a:t>
            </a:r>
            <a:r>
              <a:rPr dirty="0" sz="2800" spc="-16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Teams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Operations</a:t>
            </a:r>
            <a:r>
              <a:rPr dirty="0" sz="2800" spc="-11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Managers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Manufacturing</a:t>
            </a:r>
            <a:r>
              <a:rPr dirty="0" sz="2800" spc="-10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Engineers</a:t>
            </a:r>
            <a:endParaRPr sz="2800">
              <a:latin typeface="Calibri"/>
              <a:cs typeface="Calibri"/>
            </a:endParaRPr>
          </a:p>
          <a:p>
            <a:pPr marL="316865" indent="-304165">
              <a:lnSpc>
                <a:spcPct val="100000"/>
              </a:lnSpc>
              <a:spcBef>
                <a:spcPts val="1610"/>
              </a:spcBef>
              <a:buClr>
                <a:srgbClr val="1CACE3"/>
              </a:buClr>
              <a:buSzPct val="91071"/>
              <a:buFont typeface="Cambria"/>
              <a:buChar char="◾"/>
              <a:tabLst>
                <a:tab pos="316865" algn="l"/>
              </a:tabLst>
            </a:pP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OEMs</a:t>
            </a:r>
            <a:r>
              <a:rPr dirty="0" sz="2800" spc="-7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>
                <a:solidFill>
                  <a:srgbClr val="404040"/>
                </a:solidFill>
                <a:latin typeface="Calibri"/>
                <a:cs typeface="Calibri"/>
              </a:rPr>
              <a:t>(Original</a:t>
            </a:r>
            <a:r>
              <a:rPr dirty="0" sz="2800" spc="-65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Equipment</a:t>
            </a:r>
            <a:r>
              <a:rPr dirty="0" sz="2800" spc="-4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dirty="0" sz="2800" spc="-10">
                <a:solidFill>
                  <a:srgbClr val="404040"/>
                </a:solidFill>
                <a:latin typeface="Calibri"/>
                <a:cs typeface="Calibri"/>
              </a:rPr>
              <a:t>Manufacturers)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24838" y="1410042"/>
            <a:ext cx="8942323" cy="503008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484505">
              <a:lnSpc>
                <a:spcPct val="100000"/>
              </a:lnSpc>
              <a:spcBef>
                <a:spcPts val="95"/>
              </a:spcBef>
            </a:pPr>
            <a:r>
              <a:rPr dirty="0" spc="-110"/>
              <a:t>SETTING</a:t>
            </a:r>
            <a:r>
              <a:rPr dirty="0" spc="-60"/>
              <a:t> </a:t>
            </a:r>
            <a:r>
              <a:rPr dirty="0" spc="-25"/>
              <a:t>UP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9829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pc="-80"/>
              <a:t>CREATING</a:t>
            </a:r>
            <a:r>
              <a:rPr dirty="0" spc="-90"/>
              <a:t> A</a:t>
            </a:r>
            <a:r>
              <a:rPr dirty="0" spc="-120"/>
              <a:t> </a:t>
            </a:r>
            <a:r>
              <a:rPr dirty="0" spc="-95"/>
              <a:t>PROJECT</a:t>
            </a:r>
          </a:p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09114" y="1232471"/>
            <a:ext cx="8573769" cy="482269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6DAC1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Vaibhav Ostwal</dc:creator>
  <dc:title>SkillsBuild Partner Update template</dc:title>
  <dcterms:created xsi:type="dcterms:W3CDTF">2025-08-11T07:45:25Z</dcterms:created>
  <dcterms:modified xsi:type="dcterms:W3CDTF">2025-08-11T07:45:25Z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2025-08-04T00:00:00Z</vt:filetime>
  </property>
  <property fmtid="{D5CDD505-2E9C-101B-9397-08002B2CF9AE}" pid="3" name="Creator">
    <vt:lpwstr>Microsoft® PowerPoint® 2021</vt:lpwstr>
  </property>
  <property fmtid="{D5CDD505-2E9C-101B-9397-08002B2CF9AE}" pid="4" name="LastSaved">
    <vt:filetime>2025-08-11T00:00:00Z</vt:filetime>
  </property>
  <property fmtid="{D5CDD505-2E9C-101B-9397-08002B2CF9AE}" pid="5" name="Producer">
    <vt:lpwstr>Microsoft® PowerPoint® 2021</vt:lpwstr>
  </property>
</Properties>
</file>