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269" r:id="rId5"/>
    <p:sldId id="272" r:id="rId6"/>
    <p:sldId id="271" r:id="rId7"/>
    <p:sldId id="270" r:id="rId8"/>
    <p:sldId id="258" r:id="rId9"/>
    <p:sldId id="259" r:id="rId10"/>
    <p:sldId id="274" r:id="rId11"/>
    <p:sldId id="275" r:id="rId12"/>
    <p:sldId id="260" r:id="rId13"/>
    <p:sldId id="261" r:id="rId14"/>
    <p:sldId id="263" r:id="rId15"/>
    <p:sldId id="264" r:id="rId16"/>
    <p:sldId id="267" r:id="rId17"/>
    <p:sldId id="277" r:id="rId18"/>
    <p:sldId id="273" r:id="rId19"/>
    <p:sldId id="278"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48" autoAdjust="0"/>
    <p:restoredTop sz="94660"/>
  </p:normalViewPr>
  <p:slideViewPr>
    <p:cSldViewPr>
      <p:cViewPr varScale="1">
        <p:scale>
          <a:sx n="83" d="100"/>
          <a:sy n="83" d="100"/>
        </p:scale>
        <p:origin x="331"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0C0BAF5F-1285-4365-9533-DA9A59D6CCA2}" type="datetimeFigureOut">
              <a:rPr lang="en-IN" smtClean="0"/>
              <a:t>08-07-2017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7D424-A231-40F0-AA39-B349001857D4}"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0BAF5F-1285-4365-9533-DA9A59D6CCA2}" type="datetimeFigureOut">
              <a:rPr lang="en-IN" smtClean="0"/>
              <a:t>08-07-2017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7D424-A231-40F0-AA39-B349001857D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0BAF5F-1285-4365-9533-DA9A59D6CCA2}" type="datetimeFigureOut">
              <a:rPr lang="en-IN" smtClean="0"/>
              <a:t>08-07-2017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7D424-A231-40F0-AA39-B349001857D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0C0BAF5F-1285-4365-9533-DA9A59D6CCA2}" type="datetimeFigureOut">
              <a:rPr lang="en-IN" smtClean="0"/>
              <a:t>08-07-2017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7D424-A231-40F0-AA39-B349001857D4}"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0BAF5F-1285-4365-9533-DA9A59D6CCA2}" type="datetimeFigureOut">
              <a:rPr lang="en-IN" smtClean="0"/>
              <a:t>08-07-2017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7D424-A231-40F0-AA39-B349001857D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0C0BAF5F-1285-4365-9533-DA9A59D6CCA2}" type="datetimeFigureOut">
              <a:rPr lang="en-IN" smtClean="0"/>
              <a:t>08-07-2017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7D424-A231-40F0-AA39-B349001857D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C0BAF5F-1285-4365-9533-DA9A59D6CCA2}" type="datetimeFigureOut">
              <a:rPr lang="en-IN" smtClean="0"/>
              <a:t>08-07-2017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E7D424-A231-40F0-AA39-B349001857D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0BAF5F-1285-4365-9533-DA9A59D6CCA2}" type="datetimeFigureOut">
              <a:rPr lang="en-IN" smtClean="0"/>
              <a:t>08-07-2017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E7D424-A231-40F0-AA39-B349001857D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BAF5F-1285-4365-9533-DA9A59D6CCA2}" type="datetimeFigureOut">
              <a:rPr lang="en-IN" smtClean="0"/>
              <a:t>08-07-2017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E7D424-A231-40F0-AA39-B349001857D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0BAF5F-1285-4365-9533-DA9A59D6CCA2}" type="datetimeFigureOut">
              <a:rPr lang="en-IN" smtClean="0"/>
              <a:t>08-07-2017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7D424-A231-40F0-AA39-B349001857D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0BAF5F-1285-4365-9533-DA9A59D6CCA2}" type="datetimeFigureOut">
              <a:rPr lang="en-IN" smtClean="0"/>
              <a:t>08-07-2017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7D424-A231-40F0-AA39-B349001857D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0C0BAF5F-1285-4365-9533-DA9A59D6CCA2}" type="datetimeFigureOut">
              <a:rPr lang="en-IN" smtClean="0"/>
              <a:t>08-07-2017</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2E7D424-A231-40F0-AA39-B349001857D4}"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539552" y="770615"/>
            <a:ext cx="4176464" cy="3312368"/>
          </a:xfrm>
          <a:prstGeom prst="rect">
            <a:avLst/>
          </a:prstGeom>
        </p:spPr>
      </p:pic>
      <p:sp>
        <p:nvSpPr>
          <p:cNvPr id="4" name="TextBox 3"/>
          <p:cNvSpPr txBox="1"/>
          <p:nvPr/>
        </p:nvSpPr>
        <p:spPr>
          <a:xfrm>
            <a:off x="5184068" y="4365104"/>
            <a:ext cx="3564396" cy="1477328"/>
          </a:xfrm>
          <a:prstGeom prst="rect">
            <a:avLst/>
          </a:prstGeom>
          <a:noFill/>
        </p:spPr>
        <p:txBody>
          <a:bodyPr wrap="square" rtlCol="0">
            <a:spAutoFit/>
          </a:bodyPr>
          <a:lstStyle/>
          <a:p>
            <a:r>
              <a:rPr lang="en-US" dirty="0">
                <a:solidFill>
                  <a:schemeClr val="bg1"/>
                </a:solidFill>
                <a:latin typeface="Baskerville Old Face"/>
              </a:rPr>
              <a:t>Developed by:-</a:t>
            </a:r>
          </a:p>
          <a:p>
            <a:r>
              <a:rPr lang="en-US" dirty="0">
                <a:solidFill>
                  <a:schemeClr val="bg1"/>
                </a:solidFill>
                <a:latin typeface="Baskerville Old Face"/>
              </a:rPr>
              <a:t>Shubham Saxena (1510991625)</a:t>
            </a:r>
          </a:p>
          <a:p>
            <a:r>
              <a:rPr lang="en-US" dirty="0">
                <a:solidFill>
                  <a:schemeClr val="bg1"/>
                </a:solidFill>
                <a:latin typeface="Baskerville Old Face"/>
              </a:rPr>
              <a:t>Shubham Sapra (1510991632)</a:t>
            </a:r>
          </a:p>
          <a:p>
            <a:r>
              <a:rPr lang="en-US" dirty="0">
                <a:solidFill>
                  <a:schemeClr val="bg1"/>
                </a:solidFill>
                <a:latin typeface="Baskerville Old Face"/>
              </a:rPr>
              <a:t>Shubham Singla (1510991635)</a:t>
            </a:r>
          </a:p>
          <a:p>
            <a:r>
              <a:rPr lang="en-US" dirty="0">
                <a:solidFill>
                  <a:schemeClr val="bg1"/>
                </a:solidFill>
                <a:latin typeface="Baskerville Old Face"/>
              </a:rPr>
              <a:t>Shubham Thakur (1510991636)</a:t>
            </a:r>
            <a:endParaRPr lang="en-IN" dirty="0">
              <a:solidFill>
                <a:schemeClr val="bg1"/>
              </a:solidFill>
              <a:latin typeface="Baskerville Old Face"/>
            </a:endParaRPr>
          </a:p>
        </p:txBody>
      </p:sp>
      <p:pic>
        <p:nvPicPr>
          <p:cNvPr id="5" name="Picture 4"/>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76256" y="233983"/>
            <a:ext cx="1457325" cy="523875"/>
          </a:xfrm>
          <a:prstGeom prst="rect">
            <a:avLst/>
          </a:prstGeom>
          <a:noFill/>
        </p:spPr>
      </p:pic>
      <p:sp>
        <p:nvSpPr>
          <p:cNvPr id="6" name="TextBox 5"/>
          <p:cNvSpPr txBox="1"/>
          <p:nvPr/>
        </p:nvSpPr>
        <p:spPr>
          <a:xfrm>
            <a:off x="4774304" y="1988840"/>
            <a:ext cx="4383923" cy="1938992"/>
          </a:xfrm>
          <a:prstGeom prst="rect">
            <a:avLst/>
          </a:prstGeom>
          <a:noFill/>
        </p:spPr>
        <p:txBody>
          <a:bodyPr wrap="square" rtlCol="0">
            <a:spAutoFit/>
          </a:bodyPr>
          <a:lstStyle/>
          <a:p>
            <a:r>
              <a:rPr lang="en-US" sz="4000" spc="30" dirty="0">
                <a:solidFill>
                  <a:schemeClr val="tx2"/>
                </a:solidFill>
                <a:latin typeface="Baskerville Old Face" pitchFamily="18" charset="0"/>
              </a:rPr>
              <a:t>Segmenting Images for </a:t>
            </a:r>
          </a:p>
          <a:p>
            <a:r>
              <a:rPr lang="en-US" sz="4000" spc="30" dirty="0">
                <a:solidFill>
                  <a:schemeClr val="tx2"/>
                </a:solidFill>
                <a:latin typeface="Baskerville Old Face" pitchFamily="18" charset="0"/>
              </a:rPr>
              <a:t>Face Detection</a:t>
            </a:r>
            <a:endParaRPr lang="en-IN" sz="4000" spc="30" dirty="0">
              <a:solidFill>
                <a:schemeClr val="tx2"/>
              </a:solidFill>
              <a:latin typeface="Baskerville Old Face" pitchFamily="18" charset="0"/>
            </a:endParaRPr>
          </a:p>
        </p:txBody>
      </p:sp>
    </p:spTree>
    <p:extLst>
      <p:ext uri="{BB962C8B-B14F-4D97-AF65-F5344CB8AC3E}">
        <p14:creationId xmlns:p14="http://schemas.microsoft.com/office/powerpoint/2010/main" val="1548856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4000" cap="none" spc="30" dirty="0" err="1">
                <a:solidFill>
                  <a:schemeClr val="tx2"/>
                </a:solidFill>
                <a:latin typeface="Baskerville Old Face" pitchFamily="18" charset="0"/>
                <a:ea typeface="+mn-ea"/>
                <a:cs typeface="+mn-cs"/>
              </a:rPr>
              <a:t>Matlab</a:t>
            </a:r>
            <a:r>
              <a:rPr lang="en-US" sz="4000" cap="none" spc="30" dirty="0">
                <a:solidFill>
                  <a:schemeClr val="tx2"/>
                </a:solidFill>
                <a:latin typeface="Baskerville Old Face" pitchFamily="18" charset="0"/>
                <a:ea typeface="+mn-ea"/>
                <a:cs typeface="+mn-cs"/>
              </a:rPr>
              <a:t> Coding</a:t>
            </a:r>
            <a:r>
              <a:rPr lang="en-US" cap="none" dirty="0"/>
              <a:t> </a:t>
            </a:r>
            <a:endParaRPr lang="en-IN" cap="none" dirty="0"/>
          </a:p>
        </p:txBody>
      </p:sp>
      <p:pic>
        <p:nvPicPr>
          <p:cNvPr id="6" name="Picture 5"/>
          <p:cNvPicPr>
            <a:picLocks noChangeAspect="1"/>
          </p:cNvPicPr>
          <p:nvPr/>
        </p:nvPicPr>
        <p:blipFill>
          <a:blip r:embed="rId2"/>
          <a:stretch>
            <a:fillRect/>
          </a:stretch>
        </p:blipFill>
        <p:spPr>
          <a:xfrm>
            <a:off x="5324770" y="2852936"/>
            <a:ext cx="3739019" cy="3222104"/>
          </a:xfrm>
          <a:prstGeom prst="rect">
            <a:avLst/>
          </a:prstGeom>
        </p:spPr>
      </p:pic>
      <p:sp>
        <p:nvSpPr>
          <p:cNvPr id="5" name="Content Placeholder 4"/>
          <p:cNvSpPr>
            <a:spLocks noGrp="1"/>
          </p:cNvSpPr>
          <p:nvPr>
            <p:ph sz="quarter" idx="13"/>
          </p:nvPr>
        </p:nvSpPr>
        <p:spPr/>
        <p:txBody>
          <a:bodyPr>
            <a:normAutofit fontScale="25000" lnSpcReduction="20000"/>
          </a:bodyPr>
          <a:lstStyle/>
          <a:p>
            <a:pPr marL="0" indent="0">
              <a:buNone/>
            </a:pPr>
            <a:r>
              <a:rPr lang="en-US" sz="8000" spc="50" dirty="0">
                <a:solidFill>
                  <a:srgbClr val="FFC000"/>
                </a:solidFill>
                <a:latin typeface="Baskerville Old Face" pitchFamily="18" charset="0"/>
                <a:ea typeface="+mj-ea"/>
                <a:cs typeface="+mj-cs"/>
              </a:rPr>
              <a:t>Step 1: Detect a Face</a:t>
            </a:r>
            <a:endParaRPr lang="en-IN" sz="8000" spc="50" dirty="0">
              <a:solidFill>
                <a:srgbClr val="FFC000"/>
              </a:solidFill>
              <a:latin typeface="Baskerville Old Face" pitchFamily="18" charset="0"/>
              <a:ea typeface="+mj-ea"/>
              <a:cs typeface="+mj-cs"/>
            </a:endParaRPr>
          </a:p>
          <a:p>
            <a:pPr marL="0" indent="0">
              <a:buNone/>
            </a:pPr>
            <a:r>
              <a:rPr lang="en-US" sz="6400" spc="50" dirty="0">
                <a:solidFill>
                  <a:srgbClr val="00B0F0"/>
                </a:solidFill>
                <a:latin typeface="Baskerville Old Face" pitchFamily="18" charset="0"/>
                <a:ea typeface="+mj-ea"/>
                <a:cs typeface="+mj-cs"/>
              </a:rPr>
              <a:t>Before you begin tracking a face, you need to first detect it. Use the </a:t>
            </a:r>
            <a:r>
              <a:rPr lang="en-US" sz="6400" spc="50" dirty="0" err="1">
                <a:solidFill>
                  <a:srgbClr val="00B0F0"/>
                </a:solidFill>
                <a:latin typeface="Baskerville Old Face" pitchFamily="18" charset="0"/>
                <a:ea typeface="+mj-ea"/>
                <a:cs typeface="+mj-cs"/>
              </a:rPr>
              <a:t>vision.CascadeObjectDetector</a:t>
            </a:r>
            <a:r>
              <a:rPr lang="en-US" sz="6400" spc="50" dirty="0">
                <a:solidFill>
                  <a:srgbClr val="00B0F0"/>
                </a:solidFill>
                <a:latin typeface="Baskerville Old Face" pitchFamily="18" charset="0"/>
                <a:ea typeface="+mj-ea"/>
                <a:cs typeface="+mj-cs"/>
              </a:rPr>
              <a:t> to detect the location of a face in a video frame. The cascade object detector uses the Viola-Jones detection algorithm and a trained classification model for detection</a:t>
            </a:r>
            <a:r>
              <a:rPr lang="en-US" sz="4900" spc="50" dirty="0">
                <a:solidFill>
                  <a:srgbClr val="00B0F0"/>
                </a:solidFill>
                <a:latin typeface="Baskerville Old Face" pitchFamily="18" charset="0"/>
                <a:ea typeface="+mj-ea"/>
                <a:cs typeface="+mj-cs"/>
              </a:rPr>
              <a:t>.</a:t>
            </a:r>
          </a:p>
          <a:p>
            <a:pPr marL="0" indent="0">
              <a:buNone/>
            </a:pPr>
            <a:r>
              <a:rPr lang="en-IN" sz="6400" spc="50" dirty="0">
                <a:solidFill>
                  <a:srgbClr val="00B0F0"/>
                </a:solidFill>
                <a:latin typeface="Baskerville Old Face" pitchFamily="18" charset="0"/>
                <a:ea typeface="+mj-ea"/>
                <a:cs typeface="+mj-cs"/>
              </a:rPr>
              <a:t>a = </a:t>
            </a:r>
            <a:r>
              <a:rPr lang="en-IN" sz="6400" spc="50" dirty="0" err="1">
                <a:solidFill>
                  <a:srgbClr val="00B0F0"/>
                </a:solidFill>
                <a:latin typeface="Baskerville Old Face" pitchFamily="18" charset="0"/>
                <a:ea typeface="+mj-ea"/>
                <a:cs typeface="+mj-cs"/>
              </a:rPr>
              <a:t>imread</a:t>
            </a:r>
            <a:r>
              <a:rPr lang="en-IN" sz="6400" spc="50" dirty="0">
                <a:solidFill>
                  <a:srgbClr val="00B0F0"/>
                </a:solidFill>
                <a:latin typeface="Baskerville Old Face" pitchFamily="18" charset="0"/>
                <a:ea typeface="+mj-ea"/>
                <a:cs typeface="+mj-cs"/>
              </a:rPr>
              <a:t>('1.jpg');</a:t>
            </a:r>
          </a:p>
          <a:p>
            <a:pPr marL="0" indent="0">
              <a:buNone/>
            </a:pPr>
            <a:r>
              <a:rPr lang="en-IN" sz="6400" spc="50" dirty="0">
                <a:solidFill>
                  <a:srgbClr val="00B0F0"/>
                </a:solidFill>
                <a:latin typeface="Baskerville Old Face" pitchFamily="18" charset="0"/>
                <a:ea typeface="+mj-ea"/>
                <a:cs typeface="+mj-cs"/>
              </a:rPr>
              <a:t>a = </a:t>
            </a:r>
            <a:r>
              <a:rPr lang="en-IN" sz="6400" spc="50" dirty="0" err="1">
                <a:solidFill>
                  <a:srgbClr val="00B0F0"/>
                </a:solidFill>
                <a:latin typeface="Baskerville Old Face" pitchFamily="18" charset="0"/>
                <a:ea typeface="+mj-ea"/>
                <a:cs typeface="+mj-cs"/>
              </a:rPr>
              <a:t>imresize</a:t>
            </a:r>
            <a:r>
              <a:rPr lang="en-IN" sz="6400" spc="50" dirty="0">
                <a:solidFill>
                  <a:srgbClr val="00B0F0"/>
                </a:solidFill>
                <a:latin typeface="Baskerville Old Face" pitchFamily="18" charset="0"/>
                <a:ea typeface="+mj-ea"/>
                <a:cs typeface="+mj-cs"/>
              </a:rPr>
              <a:t>(a,0.5);</a:t>
            </a:r>
          </a:p>
          <a:p>
            <a:pPr marL="0" indent="0">
              <a:buNone/>
            </a:pPr>
            <a:r>
              <a:rPr lang="en-IN" sz="6400" spc="50" dirty="0" err="1">
                <a:solidFill>
                  <a:srgbClr val="00B0F0"/>
                </a:solidFill>
                <a:latin typeface="Baskerville Old Face" pitchFamily="18" charset="0"/>
                <a:ea typeface="+mj-ea"/>
                <a:cs typeface="+mj-cs"/>
              </a:rPr>
              <a:t>facedetect</a:t>
            </a:r>
            <a:r>
              <a:rPr lang="en-IN" sz="6400" spc="50" dirty="0">
                <a:solidFill>
                  <a:srgbClr val="00B0F0"/>
                </a:solidFill>
                <a:latin typeface="Baskerville Old Face" pitchFamily="18" charset="0"/>
                <a:ea typeface="+mj-ea"/>
                <a:cs typeface="+mj-cs"/>
              </a:rPr>
              <a:t> = </a:t>
            </a:r>
            <a:r>
              <a:rPr lang="en-IN" sz="6400" spc="50" dirty="0" err="1">
                <a:solidFill>
                  <a:srgbClr val="00B0F0"/>
                </a:solidFill>
                <a:latin typeface="Baskerville Old Face" pitchFamily="18" charset="0"/>
                <a:ea typeface="+mj-ea"/>
                <a:cs typeface="+mj-cs"/>
              </a:rPr>
              <a:t>vision.CascadeObjectDetector</a:t>
            </a:r>
            <a:r>
              <a:rPr lang="en-IN" sz="6400" spc="50" dirty="0">
                <a:solidFill>
                  <a:srgbClr val="00B0F0"/>
                </a:solidFill>
                <a:latin typeface="Baskerville Old Face" pitchFamily="18" charset="0"/>
                <a:ea typeface="+mj-ea"/>
                <a:cs typeface="+mj-cs"/>
              </a:rPr>
              <a:t>();</a:t>
            </a:r>
          </a:p>
          <a:p>
            <a:pPr marL="0" indent="0">
              <a:buNone/>
            </a:pPr>
            <a:r>
              <a:rPr lang="en-IN" sz="6400" spc="50" dirty="0" err="1">
                <a:solidFill>
                  <a:srgbClr val="00B0F0"/>
                </a:solidFill>
                <a:latin typeface="Baskerville Old Face" pitchFamily="18" charset="0"/>
                <a:ea typeface="+mj-ea"/>
                <a:cs typeface="+mj-cs"/>
              </a:rPr>
              <a:t>facedetect.MergeThreshold</a:t>
            </a:r>
            <a:r>
              <a:rPr lang="en-IN" sz="6400" spc="50" dirty="0">
                <a:solidFill>
                  <a:srgbClr val="00B0F0"/>
                </a:solidFill>
                <a:latin typeface="Baskerville Old Face" pitchFamily="18" charset="0"/>
                <a:ea typeface="+mj-ea"/>
                <a:cs typeface="+mj-cs"/>
              </a:rPr>
              <a:t> = 7;</a:t>
            </a:r>
          </a:p>
          <a:p>
            <a:pPr marL="0" indent="0">
              <a:buNone/>
            </a:pPr>
            <a:r>
              <a:rPr lang="en-IN" sz="6400" spc="50" dirty="0">
                <a:solidFill>
                  <a:srgbClr val="00B0F0"/>
                </a:solidFill>
                <a:latin typeface="Baskerville Old Face" pitchFamily="18" charset="0"/>
                <a:ea typeface="+mj-ea"/>
                <a:cs typeface="+mj-cs"/>
              </a:rPr>
              <a:t>BBOX = step(</a:t>
            </a:r>
            <a:r>
              <a:rPr lang="en-IN" sz="6400" spc="50" dirty="0" err="1">
                <a:solidFill>
                  <a:srgbClr val="00B0F0"/>
                </a:solidFill>
                <a:latin typeface="Baskerville Old Face" pitchFamily="18" charset="0"/>
                <a:ea typeface="+mj-ea"/>
                <a:cs typeface="+mj-cs"/>
              </a:rPr>
              <a:t>facedetect</a:t>
            </a:r>
            <a:r>
              <a:rPr lang="en-IN" sz="6400" spc="50" dirty="0">
                <a:solidFill>
                  <a:srgbClr val="00B0F0"/>
                </a:solidFill>
                <a:latin typeface="Baskerville Old Face" pitchFamily="18" charset="0"/>
                <a:ea typeface="+mj-ea"/>
                <a:cs typeface="+mj-cs"/>
              </a:rPr>
              <a:t> , a );</a:t>
            </a:r>
          </a:p>
          <a:p>
            <a:pPr marL="0" indent="0">
              <a:buNone/>
            </a:pPr>
            <a:r>
              <a:rPr lang="en-IN" sz="6400" spc="50" dirty="0">
                <a:solidFill>
                  <a:srgbClr val="00B0F0"/>
                </a:solidFill>
                <a:latin typeface="Baskerville Old Face" pitchFamily="18" charset="0"/>
                <a:ea typeface="+mj-ea"/>
                <a:cs typeface="+mj-cs"/>
              </a:rPr>
              <a:t>b = </a:t>
            </a:r>
            <a:r>
              <a:rPr lang="en-IN" sz="6400" spc="50" dirty="0" err="1">
                <a:solidFill>
                  <a:srgbClr val="00B0F0"/>
                </a:solidFill>
                <a:latin typeface="Baskerville Old Face" pitchFamily="18" charset="0"/>
                <a:ea typeface="+mj-ea"/>
                <a:cs typeface="+mj-cs"/>
              </a:rPr>
              <a:t>insertObjectAnnotation</a:t>
            </a:r>
            <a:r>
              <a:rPr lang="en-IN" sz="6400" spc="50" dirty="0">
                <a:solidFill>
                  <a:srgbClr val="00B0F0"/>
                </a:solidFill>
                <a:latin typeface="Baskerville Old Face" pitchFamily="18" charset="0"/>
                <a:ea typeface="+mj-ea"/>
                <a:cs typeface="+mj-cs"/>
              </a:rPr>
              <a:t>(a , 'rectangle' , BBOX , 'face');</a:t>
            </a:r>
          </a:p>
          <a:p>
            <a:pPr marL="0" indent="0">
              <a:buNone/>
            </a:pPr>
            <a:r>
              <a:rPr lang="en-IN" sz="6400" spc="50" dirty="0" err="1">
                <a:solidFill>
                  <a:srgbClr val="00B0F0"/>
                </a:solidFill>
                <a:latin typeface="Baskerville Old Face" pitchFamily="18" charset="0"/>
                <a:ea typeface="+mj-ea"/>
                <a:cs typeface="+mj-cs"/>
              </a:rPr>
              <a:t>imshow</a:t>
            </a:r>
            <a:r>
              <a:rPr lang="en-IN" sz="6400" spc="50" dirty="0">
                <a:solidFill>
                  <a:srgbClr val="00B0F0"/>
                </a:solidFill>
                <a:latin typeface="Baskerville Old Face" pitchFamily="18" charset="0"/>
                <a:ea typeface="+mj-ea"/>
                <a:cs typeface="+mj-cs"/>
              </a:rPr>
              <a:t>(b) , title('detected faces');</a:t>
            </a:r>
          </a:p>
          <a:p>
            <a:pPr marL="0" indent="0">
              <a:buNone/>
            </a:pPr>
            <a:r>
              <a:rPr lang="en-IN" sz="6400" spc="50" dirty="0">
                <a:solidFill>
                  <a:srgbClr val="00B0F0"/>
                </a:solidFill>
                <a:latin typeface="Baskerville Old Face" pitchFamily="18" charset="0"/>
                <a:ea typeface="+mj-ea"/>
                <a:cs typeface="+mj-cs"/>
              </a:rPr>
              <a:t>n = size(BBOX,1);</a:t>
            </a:r>
          </a:p>
          <a:p>
            <a:pPr marL="0" indent="0">
              <a:buNone/>
            </a:pPr>
            <a:r>
              <a:rPr lang="en-IN" sz="6400" spc="50" dirty="0" err="1">
                <a:solidFill>
                  <a:srgbClr val="00B0F0"/>
                </a:solidFill>
                <a:latin typeface="Baskerville Old Face" pitchFamily="18" charset="0"/>
                <a:ea typeface="+mj-ea"/>
                <a:cs typeface="+mj-cs"/>
              </a:rPr>
              <a:t>str_n</a:t>
            </a:r>
            <a:r>
              <a:rPr lang="en-IN" sz="6400" spc="50" dirty="0">
                <a:solidFill>
                  <a:srgbClr val="00B0F0"/>
                </a:solidFill>
                <a:latin typeface="Baskerville Old Face" pitchFamily="18" charset="0"/>
                <a:ea typeface="+mj-ea"/>
                <a:cs typeface="+mj-cs"/>
              </a:rPr>
              <a:t> = num2str(n);</a:t>
            </a:r>
          </a:p>
          <a:p>
            <a:pPr marL="0" indent="0">
              <a:buNone/>
            </a:pPr>
            <a:r>
              <a:rPr lang="en-IN" sz="6400" spc="50" dirty="0" err="1">
                <a:solidFill>
                  <a:srgbClr val="00B0F0"/>
                </a:solidFill>
                <a:latin typeface="Baskerville Old Face" pitchFamily="18" charset="0"/>
                <a:ea typeface="+mj-ea"/>
                <a:cs typeface="+mj-cs"/>
              </a:rPr>
              <a:t>str</a:t>
            </a:r>
            <a:r>
              <a:rPr lang="en-IN" sz="6400" spc="50" dirty="0">
                <a:solidFill>
                  <a:srgbClr val="00B0F0"/>
                </a:solidFill>
                <a:latin typeface="Baskerville Old Face" pitchFamily="18" charset="0"/>
                <a:ea typeface="+mj-ea"/>
                <a:cs typeface="+mj-cs"/>
              </a:rPr>
              <a:t> = </a:t>
            </a:r>
            <a:r>
              <a:rPr lang="en-IN" sz="6400" spc="50" dirty="0" err="1">
                <a:solidFill>
                  <a:srgbClr val="00B0F0"/>
                </a:solidFill>
                <a:latin typeface="Baskerville Old Face" pitchFamily="18" charset="0"/>
                <a:ea typeface="+mj-ea"/>
                <a:cs typeface="+mj-cs"/>
              </a:rPr>
              <a:t>strcat</a:t>
            </a:r>
            <a:r>
              <a:rPr lang="en-IN" sz="6400" spc="50" dirty="0">
                <a:solidFill>
                  <a:srgbClr val="00B0F0"/>
                </a:solidFill>
                <a:latin typeface="Baskerville Old Face" pitchFamily="18" charset="0"/>
                <a:ea typeface="+mj-ea"/>
                <a:cs typeface="+mj-cs"/>
              </a:rPr>
              <a:t>('No. of Faces :  ',</a:t>
            </a:r>
            <a:r>
              <a:rPr lang="en-IN" sz="6400" spc="50" dirty="0" err="1">
                <a:solidFill>
                  <a:srgbClr val="00B0F0"/>
                </a:solidFill>
                <a:latin typeface="Baskerville Old Face" pitchFamily="18" charset="0"/>
                <a:ea typeface="+mj-ea"/>
                <a:cs typeface="+mj-cs"/>
              </a:rPr>
              <a:t>str_n</a:t>
            </a:r>
            <a:r>
              <a:rPr lang="en-IN" sz="6400" spc="50" dirty="0">
                <a:solidFill>
                  <a:srgbClr val="00B0F0"/>
                </a:solidFill>
                <a:latin typeface="Baskerville Old Face" pitchFamily="18" charset="0"/>
                <a:ea typeface="+mj-ea"/>
                <a:cs typeface="+mj-cs"/>
              </a:rPr>
              <a:t>);</a:t>
            </a:r>
          </a:p>
          <a:p>
            <a:endParaRPr lang="en-IN" dirty="0"/>
          </a:p>
          <a:p>
            <a:pPr marL="0" indent="0">
              <a:buNone/>
            </a:pPr>
            <a:endParaRPr lang="en-IN" dirty="0"/>
          </a:p>
        </p:txBody>
      </p:sp>
      <p:pic>
        <p:nvPicPr>
          <p:cNvPr id="7" name="Picture 6"/>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76256" y="233983"/>
            <a:ext cx="1457325" cy="523875"/>
          </a:xfrm>
          <a:prstGeom prst="rect">
            <a:avLst/>
          </a:prstGeom>
          <a:noFill/>
        </p:spPr>
      </p:pic>
    </p:spTree>
    <p:extLst>
      <p:ext uri="{BB962C8B-B14F-4D97-AF65-F5344CB8AC3E}">
        <p14:creationId xmlns:p14="http://schemas.microsoft.com/office/powerpoint/2010/main" val="1886777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611560" y="618058"/>
            <a:ext cx="7924800" cy="4114800"/>
          </a:xfrm>
        </p:spPr>
        <p:txBody>
          <a:bodyPr>
            <a:normAutofit fontScale="25000" lnSpcReduction="20000"/>
          </a:bodyPr>
          <a:lstStyle/>
          <a:p>
            <a:pPr marL="0" indent="0">
              <a:buNone/>
            </a:pPr>
            <a:r>
              <a:rPr lang="en-US" sz="8000" spc="50" dirty="0">
                <a:solidFill>
                  <a:srgbClr val="FFC000"/>
                </a:solidFill>
                <a:latin typeface="Baskerville Old Face" pitchFamily="18" charset="0"/>
                <a:ea typeface="+mj-ea"/>
                <a:cs typeface="+mj-cs"/>
              </a:rPr>
              <a:t>Step 2: Identify Facial Features (segmentation)</a:t>
            </a:r>
            <a:endParaRPr lang="en-IN" sz="8000" spc="50" dirty="0">
              <a:solidFill>
                <a:srgbClr val="FFC000"/>
              </a:solidFill>
              <a:latin typeface="Baskerville Old Face" pitchFamily="18" charset="0"/>
              <a:ea typeface="+mj-ea"/>
              <a:cs typeface="+mj-cs"/>
            </a:endParaRPr>
          </a:p>
          <a:p>
            <a:pPr marL="0" marR="112395" indent="0" algn="just">
              <a:lnSpc>
                <a:spcPct val="115000"/>
              </a:lnSpc>
              <a:spcBef>
                <a:spcPts val="1020"/>
              </a:spcBef>
              <a:spcAft>
                <a:spcPts val="0"/>
              </a:spcAft>
              <a:buNone/>
            </a:pPr>
            <a:r>
              <a:rPr lang="en-US" sz="6400" spc="50" dirty="0">
                <a:solidFill>
                  <a:srgbClr val="00B0F0"/>
                </a:solidFill>
                <a:latin typeface="Baskerville Old Face" pitchFamily="18" charset="0"/>
                <a:ea typeface="+mj-ea"/>
                <a:cs typeface="+mj-cs"/>
              </a:rPr>
              <a:t>Once the face is located in the video, the next step is to identify a feature that will help you track the face. For example, you can use the shape, texture, or color. Choose a feature that is unique to the object and remains invariant even when the object moves.</a:t>
            </a:r>
            <a:endParaRPr lang="en-IN" sz="6400" spc="50" dirty="0">
              <a:solidFill>
                <a:srgbClr val="00B0F0"/>
              </a:solidFill>
              <a:latin typeface="Baskerville Old Face" pitchFamily="18" charset="0"/>
              <a:ea typeface="+mj-ea"/>
              <a:cs typeface="+mj-cs"/>
            </a:endParaRPr>
          </a:p>
          <a:p>
            <a:pPr marL="0" marR="111125" indent="0" algn="just">
              <a:lnSpc>
                <a:spcPct val="115000"/>
              </a:lnSpc>
              <a:spcBef>
                <a:spcPts val="770"/>
              </a:spcBef>
              <a:spcAft>
                <a:spcPts val="0"/>
              </a:spcAft>
              <a:buNone/>
            </a:pPr>
            <a:r>
              <a:rPr lang="en-US" sz="6400" spc="50" dirty="0">
                <a:solidFill>
                  <a:srgbClr val="00B0F0"/>
                </a:solidFill>
                <a:latin typeface="Baskerville Old Face" pitchFamily="18" charset="0"/>
                <a:ea typeface="+mj-ea"/>
                <a:cs typeface="+mj-cs"/>
              </a:rPr>
              <a:t>In this example, you use skin tone as the feature to track. The skin tone provides a good deal of contrast between the face and the background and does not change as the face rotates or moves.</a:t>
            </a:r>
            <a:endParaRPr lang="en-IN" sz="6400" spc="50" dirty="0">
              <a:solidFill>
                <a:srgbClr val="00B0F0"/>
              </a:solidFill>
              <a:latin typeface="Baskerville Old Face" pitchFamily="18" charset="0"/>
              <a:ea typeface="+mj-ea"/>
              <a:cs typeface="+mj-cs"/>
            </a:endParaRPr>
          </a:p>
          <a:p>
            <a:pPr marL="0" indent="0">
              <a:buNone/>
            </a:pPr>
            <a:endParaRPr lang="en-IN" sz="6400" spc="50" dirty="0">
              <a:solidFill>
                <a:srgbClr val="00B0F0"/>
              </a:solidFill>
              <a:latin typeface="Baskerville Old Face" pitchFamily="18" charset="0"/>
              <a:ea typeface="+mj-ea"/>
              <a:cs typeface="+mj-cs"/>
            </a:endParaRPr>
          </a:p>
          <a:p>
            <a:pPr marL="0" indent="0">
              <a:buNone/>
            </a:pPr>
            <a:r>
              <a:rPr lang="en-IN" sz="6400" spc="50" dirty="0">
                <a:solidFill>
                  <a:srgbClr val="00B0F0"/>
                </a:solidFill>
                <a:latin typeface="Baskerville Old Face" pitchFamily="18" charset="0"/>
                <a:ea typeface="+mj-ea"/>
                <a:cs typeface="+mj-cs"/>
              </a:rPr>
              <a:t>I1 = </a:t>
            </a:r>
            <a:r>
              <a:rPr lang="en-IN" sz="6400" spc="50" dirty="0" err="1">
                <a:solidFill>
                  <a:srgbClr val="00B0F0"/>
                </a:solidFill>
                <a:latin typeface="Baskerville Old Face" pitchFamily="18" charset="0"/>
                <a:ea typeface="+mj-ea"/>
                <a:cs typeface="+mj-cs"/>
              </a:rPr>
              <a:t>imtophat</a:t>
            </a:r>
            <a:r>
              <a:rPr lang="en-IN" sz="6400" spc="50" dirty="0">
                <a:solidFill>
                  <a:srgbClr val="00B0F0"/>
                </a:solidFill>
                <a:latin typeface="Baskerville Old Face" pitchFamily="18" charset="0"/>
                <a:ea typeface="+mj-ea"/>
                <a:cs typeface="+mj-cs"/>
              </a:rPr>
              <a:t>(</a:t>
            </a:r>
            <a:r>
              <a:rPr lang="en-IN" sz="6400" spc="50" dirty="0" err="1">
                <a:solidFill>
                  <a:srgbClr val="00B0F0"/>
                </a:solidFill>
                <a:latin typeface="Baskerville Old Face" pitchFamily="18" charset="0"/>
                <a:ea typeface="+mj-ea"/>
                <a:cs typeface="+mj-cs"/>
              </a:rPr>
              <a:t>a,strel</a:t>
            </a:r>
            <a:r>
              <a:rPr lang="en-IN" sz="6400" spc="50" dirty="0">
                <a:solidFill>
                  <a:srgbClr val="00B0F0"/>
                </a:solidFill>
                <a:latin typeface="Baskerville Old Face" pitchFamily="18" charset="0"/>
                <a:ea typeface="+mj-ea"/>
                <a:cs typeface="+mj-cs"/>
              </a:rPr>
              <a:t>('disk',25));</a:t>
            </a:r>
          </a:p>
          <a:p>
            <a:pPr marL="0" indent="0">
              <a:buNone/>
            </a:pPr>
            <a:r>
              <a:rPr lang="en-IN" sz="6400" spc="50" dirty="0">
                <a:solidFill>
                  <a:srgbClr val="00B0F0"/>
                </a:solidFill>
                <a:latin typeface="Baskerville Old Face" pitchFamily="18" charset="0"/>
                <a:ea typeface="+mj-ea"/>
                <a:cs typeface="+mj-cs"/>
              </a:rPr>
              <a:t>level = </a:t>
            </a:r>
            <a:r>
              <a:rPr lang="en-IN" sz="6400" spc="50" dirty="0" err="1">
                <a:solidFill>
                  <a:srgbClr val="00B0F0"/>
                </a:solidFill>
                <a:latin typeface="Baskerville Old Face" pitchFamily="18" charset="0"/>
                <a:ea typeface="+mj-ea"/>
                <a:cs typeface="+mj-cs"/>
              </a:rPr>
              <a:t>graythresh</a:t>
            </a:r>
            <a:r>
              <a:rPr lang="en-IN" sz="6400" spc="50" dirty="0">
                <a:solidFill>
                  <a:srgbClr val="00B0F0"/>
                </a:solidFill>
                <a:latin typeface="Baskerville Old Face" pitchFamily="18" charset="0"/>
                <a:ea typeface="+mj-ea"/>
                <a:cs typeface="+mj-cs"/>
              </a:rPr>
              <a:t>(I1);</a:t>
            </a:r>
          </a:p>
          <a:p>
            <a:pPr marL="0" indent="0">
              <a:buNone/>
            </a:pPr>
            <a:r>
              <a:rPr lang="en-IN" sz="6400" spc="50" dirty="0">
                <a:solidFill>
                  <a:srgbClr val="00B0F0"/>
                </a:solidFill>
                <a:latin typeface="Baskerville Old Face" pitchFamily="18" charset="0"/>
                <a:ea typeface="+mj-ea"/>
                <a:cs typeface="+mj-cs"/>
              </a:rPr>
              <a:t>I2 = im2bw(I1,level);</a:t>
            </a:r>
          </a:p>
          <a:p>
            <a:pPr marL="0" indent="0">
              <a:buNone/>
            </a:pPr>
            <a:r>
              <a:rPr lang="en-IN" sz="6400" spc="50" dirty="0">
                <a:solidFill>
                  <a:srgbClr val="00B0F0"/>
                </a:solidFill>
                <a:latin typeface="Baskerville Old Face" pitchFamily="18" charset="0"/>
                <a:ea typeface="+mj-ea"/>
                <a:cs typeface="+mj-cs"/>
              </a:rPr>
              <a:t>I3=~I2;</a:t>
            </a:r>
          </a:p>
          <a:p>
            <a:pPr marL="0" indent="0">
              <a:buNone/>
            </a:pPr>
            <a:r>
              <a:rPr lang="en-IN" sz="6400" spc="50" dirty="0">
                <a:solidFill>
                  <a:srgbClr val="00B0F0"/>
                </a:solidFill>
                <a:latin typeface="Baskerville Old Face" pitchFamily="18" charset="0"/>
                <a:ea typeface="+mj-ea"/>
                <a:cs typeface="+mj-cs"/>
              </a:rPr>
              <a:t>I4=-</a:t>
            </a:r>
            <a:r>
              <a:rPr lang="en-IN" sz="6400" spc="50" dirty="0" err="1">
                <a:solidFill>
                  <a:srgbClr val="00B0F0"/>
                </a:solidFill>
                <a:latin typeface="Baskerville Old Face" pitchFamily="18" charset="0"/>
                <a:ea typeface="+mj-ea"/>
                <a:cs typeface="+mj-cs"/>
              </a:rPr>
              <a:t>bwdist</a:t>
            </a:r>
            <a:r>
              <a:rPr lang="en-IN" sz="6400" spc="50" dirty="0">
                <a:solidFill>
                  <a:srgbClr val="00B0F0"/>
                </a:solidFill>
                <a:latin typeface="Baskerville Old Face" pitchFamily="18" charset="0"/>
                <a:ea typeface="+mj-ea"/>
                <a:cs typeface="+mj-cs"/>
              </a:rPr>
              <a:t>(I3);</a:t>
            </a:r>
          </a:p>
          <a:p>
            <a:pPr marL="0" indent="0">
              <a:buNone/>
            </a:pPr>
            <a:r>
              <a:rPr lang="en-IN" sz="6400" spc="50" dirty="0">
                <a:solidFill>
                  <a:srgbClr val="00B0F0"/>
                </a:solidFill>
                <a:latin typeface="Baskerville Old Face" pitchFamily="18" charset="0"/>
                <a:ea typeface="+mj-ea"/>
                <a:cs typeface="+mj-cs"/>
              </a:rPr>
              <a:t>I4(I3)= -</a:t>
            </a:r>
            <a:r>
              <a:rPr lang="en-IN" sz="6400" spc="50" dirty="0" err="1">
                <a:solidFill>
                  <a:srgbClr val="00B0F0"/>
                </a:solidFill>
                <a:latin typeface="Baskerville Old Face" pitchFamily="18" charset="0"/>
                <a:ea typeface="+mj-ea"/>
                <a:cs typeface="+mj-cs"/>
              </a:rPr>
              <a:t>Inf</a:t>
            </a:r>
            <a:r>
              <a:rPr lang="en-IN" sz="6400" spc="50" dirty="0">
                <a:solidFill>
                  <a:srgbClr val="00B0F0"/>
                </a:solidFill>
                <a:latin typeface="Baskerville Old Face" pitchFamily="18" charset="0"/>
                <a:ea typeface="+mj-ea"/>
                <a:cs typeface="+mj-cs"/>
              </a:rPr>
              <a:t>;</a:t>
            </a:r>
          </a:p>
          <a:p>
            <a:pPr marL="0" indent="0">
              <a:buNone/>
            </a:pPr>
            <a:r>
              <a:rPr lang="en-IN" sz="6400" spc="50" dirty="0">
                <a:solidFill>
                  <a:srgbClr val="00B0F0"/>
                </a:solidFill>
                <a:latin typeface="Baskerville Old Face" pitchFamily="18" charset="0"/>
                <a:ea typeface="+mj-ea"/>
                <a:cs typeface="+mj-cs"/>
              </a:rPr>
              <a:t>I5= watershed(I4);</a:t>
            </a:r>
          </a:p>
          <a:p>
            <a:pPr marL="0" indent="0">
              <a:buNone/>
            </a:pPr>
            <a:r>
              <a:rPr lang="en-IN" sz="6400" spc="50" dirty="0">
                <a:solidFill>
                  <a:srgbClr val="00B0F0"/>
                </a:solidFill>
                <a:latin typeface="Baskerville Old Face" pitchFamily="18" charset="0"/>
                <a:ea typeface="+mj-ea"/>
                <a:cs typeface="+mj-cs"/>
              </a:rPr>
              <a:t>I6=label2rgb(I5,'hot','w');</a:t>
            </a:r>
          </a:p>
          <a:p>
            <a:endParaRPr lang="en-IN" dirty="0"/>
          </a:p>
          <a:p>
            <a:pPr marL="0" indent="0">
              <a:buNone/>
            </a:pPr>
            <a:endParaRPr lang="en-IN" dirty="0"/>
          </a:p>
        </p:txBody>
      </p:sp>
      <p:pic>
        <p:nvPicPr>
          <p:cNvPr id="7" name="Picture 6"/>
          <p:cNvPicPr>
            <a:picLocks noChangeAspect="1"/>
          </p:cNvPicPr>
          <p:nvPr/>
        </p:nvPicPr>
        <p:blipFill>
          <a:blip r:embed="rId2"/>
          <a:stretch>
            <a:fillRect/>
          </a:stretch>
        </p:blipFill>
        <p:spPr>
          <a:xfrm>
            <a:off x="4932040" y="3284984"/>
            <a:ext cx="3168352" cy="2108630"/>
          </a:xfrm>
          <a:prstGeom prst="rect">
            <a:avLst/>
          </a:prstGeom>
        </p:spPr>
      </p:pic>
      <p:pic>
        <p:nvPicPr>
          <p:cNvPr id="8" name="Picture 7"/>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76256" y="233983"/>
            <a:ext cx="1457325" cy="523875"/>
          </a:xfrm>
          <a:prstGeom prst="rect">
            <a:avLst/>
          </a:prstGeom>
          <a:noFill/>
        </p:spPr>
      </p:pic>
    </p:spTree>
    <p:extLst>
      <p:ext uri="{BB962C8B-B14F-4D97-AF65-F5344CB8AC3E}">
        <p14:creationId xmlns:p14="http://schemas.microsoft.com/office/powerpoint/2010/main" val="348184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350" y="1578935"/>
            <a:ext cx="7885113" cy="3312368"/>
          </a:xfrm>
        </p:spPr>
        <p:txBody>
          <a:bodyPr/>
          <a:lstStyle/>
          <a:p>
            <a:r>
              <a:rPr lang="en-IN" cap="none" dirty="0">
                <a:solidFill>
                  <a:srgbClr val="FF0000"/>
                </a:solidFill>
                <a:latin typeface="Baskerville Old Face" pitchFamily="18" charset="0"/>
              </a:rPr>
              <a:t>1) </a:t>
            </a:r>
            <a:r>
              <a:rPr lang="en-IN" cap="none" dirty="0" err="1">
                <a:solidFill>
                  <a:srgbClr val="FF0000"/>
                </a:solidFill>
                <a:latin typeface="Baskerville Old Face" pitchFamily="18" charset="0"/>
              </a:rPr>
              <a:t>imtophat</a:t>
            </a:r>
            <a:r>
              <a:rPr lang="en-IN" cap="none" dirty="0">
                <a:solidFill>
                  <a:srgbClr val="FF0000"/>
                </a:solidFill>
                <a:latin typeface="Baskerville Old Face" pitchFamily="18" charset="0"/>
              </a:rPr>
              <a:t> </a:t>
            </a:r>
            <a:br>
              <a:rPr lang="en-IN" dirty="0">
                <a:solidFill>
                  <a:srgbClr val="00B0F0"/>
                </a:solidFill>
                <a:latin typeface="Baskerville Old Face" pitchFamily="18" charset="0"/>
              </a:rPr>
            </a:br>
            <a:r>
              <a:rPr lang="en-IN" cap="none" dirty="0">
                <a:solidFill>
                  <a:srgbClr val="00B0F0"/>
                </a:solidFill>
                <a:latin typeface="Baskerville Old Face" pitchFamily="18" charset="0"/>
              </a:rPr>
              <a:t>Very useful morphological transformation to subtract the background from the image is so called </a:t>
            </a:r>
            <a:r>
              <a:rPr lang="en-IN" cap="none" dirty="0" err="1">
                <a:solidFill>
                  <a:srgbClr val="00B0F0"/>
                </a:solidFill>
                <a:latin typeface="Baskerville Old Face" pitchFamily="18" charset="0"/>
              </a:rPr>
              <a:t>tophat</a:t>
            </a:r>
            <a:r>
              <a:rPr lang="en-IN" cap="none" dirty="0">
                <a:solidFill>
                  <a:srgbClr val="00B0F0"/>
                </a:solidFill>
                <a:latin typeface="Baskerville Old Face" pitchFamily="18" charset="0"/>
              </a:rPr>
              <a:t>.</a:t>
            </a:r>
            <a:br>
              <a:rPr lang="en-IN" cap="none" dirty="0">
                <a:solidFill>
                  <a:srgbClr val="00B0F0"/>
                </a:solidFill>
                <a:latin typeface="Baskerville Old Face" pitchFamily="18" charset="0"/>
              </a:rPr>
            </a:br>
            <a:br>
              <a:rPr lang="en-IN" cap="none" dirty="0">
                <a:solidFill>
                  <a:srgbClr val="00B0F0"/>
                </a:solidFill>
                <a:latin typeface="Baskerville Old Face" pitchFamily="18" charset="0"/>
              </a:rPr>
            </a:br>
            <a:r>
              <a:rPr lang="en-IN" dirty="0">
                <a:solidFill>
                  <a:srgbClr val="FF0000"/>
                </a:solidFill>
                <a:latin typeface="Baskerville Old Face" pitchFamily="18" charset="0"/>
              </a:rPr>
              <a:t>2) ~</a:t>
            </a:r>
            <a:r>
              <a:rPr lang="en-IN" dirty="0" err="1">
                <a:solidFill>
                  <a:srgbClr val="FF0000"/>
                </a:solidFill>
                <a:latin typeface="Baskerville Old Face" pitchFamily="18" charset="0"/>
              </a:rPr>
              <a:t>Inf</a:t>
            </a:r>
            <a:br>
              <a:rPr lang="en-IN" dirty="0">
                <a:solidFill>
                  <a:srgbClr val="FF0000"/>
                </a:solidFill>
                <a:latin typeface="Baskerville Old Face" pitchFamily="18" charset="0"/>
              </a:rPr>
            </a:br>
            <a:r>
              <a:rPr lang="en-IN" cap="none" dirty="0">
                <a:solidFill>
                  <a:srgbClr val="00B0F0"/>
                </a:solidFill>
                <a:latin typeface="Baskerville Old Face" pitchFamily="18" charset="0"/>
              </a:rPr>
              <a:t>Modify this image so that the background pixels and the extended maxima pixels are forced to be the only local minima  in the image</a:t>
            </a:r>
            <a:br>
              <a:rPr lang="en-IN" dirty="0">
                <a:solidFill>
                  <a:srgbClr val="FF0000"/>
                </a:solidFill>
                <a:latin typeface="Baskerville Old Face" pitchFamily="18" charset="0"/>
              </a:rPr>
            </a:br>
            <a:r>
              <a:rPr lang="en-IN" cap="none" dirty="0">
                <a:solidFill>
                  <a:srgbClr val="00B0F0"/>
                </a:solidFill>
                <a:latin typeface="Baskerville Old Face" pitchFamily="18" charset="0"/>
              </a:rPr>
              <a:t> </a:t>
            </a:r>
          </a:p>
        </p:txBody>
      </p:sp>
      <p:sp>
        <p:nvSpPr>
          <p:cNvPr id="3" name="Text Placeholder 2"/>
          <p:cNvSpPr>
            <a:spLocks noGrp="1"/>
          </p:cNvSpPr>
          <p:nvPr>
            <p:ph type="body" idx="1"/>
          </p:nvPr>
        </p:nvSpPr>
        <p:spPr>
          <a:xfrm>
            <a:off x="495868" y="476672"/>
            <a:ext cx="7885113" cy="852115"/>
          </a:xfrm>
        </p:spPr>
        <p:txBody>
          <a:bodyPr/>
          <a:lstStyle/>
          <a:p>
            <a:pPr algn="ctr"/>
            <a:r>
              <a:rPr lang="en-IN" sz="4000" dirty="0">
                <a:latin typeface="Baskerville Old Face" pitchFamily="18" charset="0"/>
              </a:rPr>
              <a:t>Basic Commands</a:t>
            </a:r>
            <a:endParaRPr lang="en-IN" dirty="0"/>
          </a:p>
        </p:txBody>
      </p:sp>
      <p:pic>
        <p:nvPicPr>
          <p:cNvPr id="4" name="Picture 3"/>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76256" y="233983"/>
            <a:ext cx="1457325" cy="523875"/>
          </a:xfrm>
          <a:prstGeom prst="rect">
            <a:avLst/>
          </a:prstGeom>
          <a:noFill/>
        </p:spPr>
      </p:pic>
    </p:spTree>
    <p:extLst>
      <p:ext uri="{BB962C8B-B14F-4D97-AF65-F5344CB8AC3E}">
        <p14:creationId xmlns:p14="http://schemas.microsoft.com/office/powerpoint/2010/main" val="1609134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311367"/>
            <a:ext cx="7885113" cy="1362075"/>
          </a:xfrm>
        </p:spPr>
        <p:txBody>
          <a:bodyPr/>
          <a:lstStyle/>
          <a:p>
            <a:r>
              <a:rPr lang="en-IN" cap="none" dirty="0">
                <a:solidFill>
                  <a:srgbClr val="00B0F0"/>
                </a:solidFill>
                <a:latin typeface="Baskerville Old Face" pitchFamily="18" charset="0"/>
              </a:rPr>
              <a:t>To adjust the </a:t>
            </a:r>
            <a:r>
              <a:rPr lang="en-IN" cap="none" dirty="0" err="1">
                <a:solidFill>
                  <a:srgbClr val="00B0F0"/>
                </a:solidFill>
                <a:latin typeface="Baskerville Old Face" pitchFamily="18" charset="0"/>
              </a:rPr>
              <a:t>color</a:t>
            </a:r>
            <a:r>
              <a:rPr lang="en-IN" cap="none" dirty="0">
                <a:solidFill>
                  <a:srgbClr val="00B0F0"/>
                </a:solidFill>
                <a:latin typeface="Baskerville Old Face" pitchFamily="18" charset="0"/>
              </a:rPr>
              <a:t> of the image after processing with </a:t>
            </a:r>
            <a:r>
              <a:rPr lang="en-IN" cap="none" dirty="0" err="1">
                <a:solidFill>
                  <a:srgbClr val="00B0F0"/>
                </a:solidFill>
                <a:latin typeface="Baskerville Old Face" pitchFamily="18" charset="0"/>
              </a:rPr>
              <a:t>imtophat</a:t>
            </a:r>
            <a:r>
              <a:rPr lang="en-IN" cap="none" dirty="0">
                <a:solidFill>
                  <a:srgbClr val="00B0F0"/>
                </a:solidFill>
                <a:latin typeface="Baskerville Old Face" pitchFamily="18" charset="0"/>
              </a:rPr>
              <a:t> command.</a:t>
            </a:r>
          </a:p>
        </p:txBody>
      </p:sp>
      <p:sp>
        <p:nvSpPr>
          <p:cNvPr id="3" name="Text Placeholder 2"/>
          <p:cNvSpPr>
            <a:spLocks noGrp="1"/>
          </p:cNvSpPr>
          <p:nvPr>
            <p:ph type="body" idx="1"/>
          </p:nvPr>
        </p:nvSpPr>
        <p:spPr>
          <a:xfrm>
            <a:off x="467544" y="418605"/>
            <a:ext cx="7885113" cy="708099"/>
          </a:xfrm>
        </p:spPr>
        <p:txBody>
          <a:bodyPr>
            <a:normAutofit/>
          </a:bodyPr>
          <a:lstStyle/>
          <a:p>
            <a:r>
              <a:rPr lang="en-IN" sz="4000" dirty="0">
                <a:solidFill>
                  <a:srgbClr val="FF0000"/>
                </a:solidFill>
                <a:latin typeface="Baskerville Old Face" pitchFamily="18" charset="0"/>
              </a:rPr>
              <a:t>3) </a:t>
            </a:r>
            <a:r>
              <a:rPr lang="en-IN" sz="4000" dirty="0" err="1">
                <a:solidFill>
                  <a:srgbClr val="FF0000"/>
                </a:solidFill>
                <a:latin typeface="Baskerville Old Face" pitchFamily="18" charset="0"/>
              </a:rPr>
              <a:t>imadjust</a:t>
            </a:r>
            <a:endParaRPr lang="en-IN" sz="4000" dirty="0">
              <a:solidFill>
                <a:srgbClr val="FF0000"/>
              </a:solidFill>
              <a:latin typeface="Baskerville Old Face" pitchFamily="18" charset="0"/>
            </a:endParaRPr>
          </a:p>
        </p:txBody>
      </p:sp>
      <p:sp>
        <p:nvSpPr>
          <p:cNvPr id="4" name="Rectangle 3"/>
          <p:cNvSpPr/>
          <p:nvPr/>
        </p:nvSpPr>
        <p:spPr>
          <a:xfrm>
            <a:off x="413844" y="3234154"/>
            <a:ext cx="2908168" cy="707886"/>
          </a:xfrm>
          <a:prstGeom prst="rect">
            <a:avLst/>
          </a:prstGeom>
        </p:spPr>
        <p:txBody>
          <a:bodyPr wrap="none">
            <a:spAutoFit/>
          </a:bodyPr>
          <a:lstStyle/>
          <a:p>
            <a:pPr algn="ctr"/>
            <a:r>
              <a:rPr lang="en-IN" sz="4000" dirty="0">
                <a:solidFill>
                  <a:srgbClr val="FF0000"/>
                </a:solidFill>
                <a:latin typeface="Baskerville Old Face" pitchFamily="18" charset="0"/>
              </a:rPr>
              <a:t>4) </a:t>
            </a:r>
            <a:r>
              <a:rPr lang="en-IN" sz="4000" dirty="0" err="1">
                <a:solidFill>
                  <a:srgbClr val="FF0000"/>
                </a:solidFill>
                <a:latin typeface="Baskerville Old Face" pitchFamily="18" charset="0"/>
              </a:rPr>
              <a:t>graythresh</a:t>
            </a:r>
            <a:endParaRPr lang="en-IN" sz="4000" dirty="0">
              <a:solidFill>
                <a:srgbClr val="FF0000"/>
              </a:solidFill>
              <a:latin typeface="Baskerville Old Face" pitchFamily="18" charset="0"/>
            </a:endParaRPr>
          </a:p>
        </p:txBody>
      </p:sp>
      <p:pic>
        <p:nvPicPr>
          <p:cNvPr id="6" name="Picture 5"/>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76256" y="233983"/>
            <a:ext cx="1457325" cy="523875"/>
          </a:xfrm>
          <a:prstGeom prst="rect">
            <a:avLst/>
          </a:prstGeom>
          <a:noFill/>
        </p:spPr>
      </p:pic>
      <p:sp>
        <p:nvSpPr>
          <p:cNvPr id="5" name="TextBox 4"/>
          <p:cNvSpPr txBox="1"/>
          <p:nvPr/>
        </p:nvSpPr>
        <p:spPr>
          <a:xfrm>
            <a:off x="755576" y="4310886"/>
            <a:ext cx="7578005" cy="1077218"/>
          </a:xfrm>
          <a:prstGeom prst="rect">
            <a:avLst/>
          </a:prstGeom>
          <a:noFill/>
        </p:spPr>
        <p:txBody>
          <a:bodyPr wrap="square" rtlCol="0">
            <a:spAutoFit/>
          </a:bodyPr>
          <a:lstStyle/>
          <a:p>
            <a:r>
              <a:rPr lang="en-US" sz="3200" spc="50" dirty="0">
                <a:solidFill>
                  <a:srgbClr val="00B0F0"/>
                </a:solidFill>
                <a:latin typeface="Baskerville Old Face" pitchFamily="18" charset="0"/>
                <a:ea typeface="+mj-ea"/>
                <a:cs typeface="+mj-cs"/>
              </a:rPr>
              <a:t>To check the level to which the image should be blackened.</a:t>
            </a:r>
            <a:endParaRPr lang="en-IN" sz="3200" spc="50" dirty="0">
              <a:solidFill>
                <a:srgbClr val="00B0F0"/>
              </a:solidFill>
              <a:latin typeface="Baskerville Old Face" pitchFamily="18" charset="0"/>
              <a:ea typeface="+mj-ea"/>
              <a:cs typeface="+mj-cs"/>
            </a:endParaRPr>
          </a:p>
        </p:txBody>
      </p:sp>
    </p:spTree>
    <p:extLst>
      <p:ext uri="{BB962C8B-B14F-4D97-AF65-F5344CB8AC3E}">
        <p14:creationId xmlns:p14="http://schemas.microsoft.com/office/powerpoint/2010/main" val="2195707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988840"/>
            <a:ext cx="7885113" cy="1362075"/>
          </a:xfrm>
        </p:spPr>
        <p:txBody>
          <a:bodyPr/>
          <a:lstStyle/>
          <a:p>
            <a:r>
              <a:rPr lang="en-IN" cap="none" dirty="0">
                <a:solidFill>
                  <a:srgbClr val="00B0F0"/>
                </a:solidFill>
                <a:latin typeface="Baskerville Old Face" pitchFamily="18" charset="0"/>
              </a:rPr>
              <a:t>Takes the level as the parameter and  converts the image to black white mode</a:t>
            </a:r>
          </a:p>
        </p:txBody>
      </p:sp>
      <p:sp>
        <p:nvSpPr>
          <p:cNvPr id="3" name="Text Placeholder 2"/>
          <p:cNvSpPr>
            <a:spLocks noGrp="1"/>
          </p:cNvSpPr>
          <p:nvPr>
            <p:ph type="body" idx="1"/>
          </p:nvPr>
        </p:nvSpPr>
        <p:spPr>
          <a:xfrm>
            <a:off x="611560" y="332656"/>
            <a:ext cx="7885113" cy="1029469"/>
          </a:xfrm>
        </p:spPr>
        <p:txBody>
          <a:bodyPr>
            <a:normAutofit/>
          </a:bodyPr>
          <a:lstStyle/>
          <a:p>
            <a:r>
              <a:rPr lang="en-IN" sz="4000" dirty="0">
                <a:solidFill>
                  <a:srgbClr val="FF0000"/>
                </a:solidFill>
                <a:latin typeface="Baskerville Old Face" pitchFamily="18" charset="0"/>
              </a:rPr>
              <a:t>5) im2bw</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284984"/>
            <a:ext cx="4186411" cy="3176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76256" y="233983"/>
            <a:ext cx="1457325" cy="523875"/>
          </a:xfrm>
          <a:prstGeom prst="rect">
            <a:avLst/>
          </a:prstGeom>
          <a:noFill/>
        </p:spPr>
      </p:pic>
    </p:spTree>
    <p:extLst>
      <p:ext uri="{BB962C8B-B14F-4D97-AF65-F5344CB8AC3E}">
        <p14:creationId xmlns:p14="http://schemas.microsoft.com/office/powerpoint/2010/main" val="3595564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268760"/>
            <a:ext cx="7885113" cy="2304256"/>
          </a:xfrm>
        </p:spPr>
        <p:txBody>
          <a:bodyPr/>
          <a:lstStyle/>
          <a:p>
            <a:r>
              <a:rPr lang="en-IN" cap="none" dirty="0">
                <a:solidFill>
                  <a:srgbClr val="00B0F0"/>
                </a:solidFill>
                <a:latin typeface="Baskerville Old Face" pitchFamily="18" charset="0"/>
              </a:rPr>
              <a:t>Reverses the </a:t>
            </a:r>
            <a:r>
              <a:rPr lang="en-IN" cap="none" dirty="0" err="1">
                <a:solidFill>
                  <a:srgbClr val="00B0F0"/>
                </a:solidFill>
                <a:latin typeface="Baskerville Old Face" pitchFamily="18" charset="0"/>
              </a:rPr>
              <a:t>color</a:t>
            </a:r>
            <a:r>
              <a:rPr lang="en-IN" cap="none" dirty="0">
                <a:solidFill>
                  <a:srgbClr val="00B0F0"/>
                </a:solidFill>
                <a:latin typeface="Baskerville Old Face" pitchFamily="18" charset="0"/>
              </a:rPr>
              <a:t> composition i.e. Sets blackened part of image to  white and vice versa.</a:t>
            </a:r>
          </a:p>
        </p:txBody>
      </p:sp>
      <p:sp>
        <p:nvSpPr>
          <p:cNvPr id="3" name="Text Placeholder 2"/>
          <p:cNvSpPr>
            <a:spLocks noGrp="1"/>
          </p:cNvSpPr>
          <p:nvPr>
            <p:ph type="body" idx="1"/>
          </p:nvPr>
        </p:nvSpPr>
        <p:spPr>
          <a:xfrm>
            <a:off x="611560" y="116632"/>
            <a:ext cx="7885113" cy="1140147"/>
          </a:xfrm>
        </p:spPr>
        <p:txBody>
          <a:bodyPr>
            <a:normAutofit/>
          </a:bodyPr>
          <a:lstStyle/>
          <a:p>
            <a:r>
              <a:rPr lang="en-IN" sz="4000" dirty="0">
                <a:solidFill>
                  <a:srgbClr val="FF0000"/>
                </a:solidFill>
                <a:latin typeface="Baskerville Old Face" pitchFamily="18" charset="0"/>
              </a:rPr>
              <a:t>6) ~BW</a:t>
            </a:r>
          </a:p>
        </p:txBody>
      </p:sp>
      <p:sp>
        <p:nvSpPr>
          <p:cNvPr id="6" name="Rectangle 5"/>
          <p:cNvSpPr/>
          <p:nvPr/>
        </p:nvSpPr>
        <p:spPr>
          <a:xfrm>
            <a:off x="683568" y="4221088"/>
            <a:ext cx="7416823" cy="2062103"/>
          </a:xfrm>
          <a:prstGeom prst="rect">
            <a:avLst/>
          </a:prstGeom>
        </p:spPr>
        <p:txBody>
          <a:bodyPr wrap="square">
            <a:spAutoFit/>
          </a:bodyPr>
          <a:lstStyle/>
          <a:p>
            <a:r>
              <a:rPr lang="en-IN" sz="3200" dirty="0">
                <a:solidFill>
                  <a:srgbClr val="00B0F0"/>
                </a:solidFill>
                <a:latin typeface="Baskerville Old Face" pitchFamily="18" charset="0"/>
              </a:rPr>
              <a:t>Computes the distance transform. The distance of a binary image is the distance from every pixel to nearest nonzero valued pixel.</a:t>
            </a:r>
            <a:endParaRPr lang="en-IN" sz="3200" dirty="0"/>
          </a:p>
        </p:txBody>
      </p:sp>
      <p:sp>
        <p:nvSpPr>
          <p:cNvPr id="7" name="Rectangle 6"/>
          <p:cNvSpPr/>
          <p:nvPr/>
        </p:nvSpPr>
        <p:spPr>
          <a:xfrm>
            <a:off x="661127" y="3342655"/>
            <a:ext cx="2387192" cy="707886"/>
          </a:xfrm>
          <a:prstGeom prst="rect">
            <a:avLst/>
          </a:prstGeom>
        </p:spPr>
        <p:txBody>
          <a:bodyPr wrap="none">
            <a:spAutoFit/>
          </a:bodyPr>
          <a:lstStyle/>
          <a:p>
            <a:pPr algn="ctr"/>
            <a:r>
              <a:rPr lang="en-IN" sz="4000" dirty="0">
                <a:solidFill>
                  <a:srgbClr val="FF0000"/>
                </a:solidFill>
                <a:latin typeface="Baskerville Old Face" pitchFamily="18" charset="0"/>
              </a:rPr>
              <a:t>7) ~</a:t>
            </a:r>
            <a:r>
              <a:rPr lang="en-IN" sz="4000" dirty="0" err="1">
                <a:solidFill>
                  <a:srgbClr val="FF0000"/>
                </a:solidFill>
                <a:latin typeface="Baskerville Old Face" pitchFamily="18" charset="0"/>
              </a:rPr>
              <a:t>bwdist</a:t>
            </a:r>
            <a:endParaRPr lang="en-IN" sz="4000" dirty="0">
              <a:solidFill>
                <a:srgbClr val="FF0000"/>
              </a:solidFill>
              <a:latin typeface="Baskerville Old Face" pitchFamily="18" charset="0"/>
            </a:endParaRPr>
          </a:p>
        </p:txBody>
      </p:sp>
      <p:pic>
        <p:nvPicPr>
          <p:cNvPr id="8" name="Picture 7"/>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76256" y="233983"/>
            <a:ext cx="1457325" cy="523875"/>
          </a:xfrm>
          <a:prstGeom prst="rect">
            <a:avLst/>
          </a:prstGeom>
          <a:noFill/>
        </p:spPr>
      </p:pic>
    </p:spTree>
    <p:extLst>
      <p:ext uri="{BB962C8B-B14F-4D97-AF65-F5344CB8AC3E}">
        <p14:creationId xmlns:p14="http://schemas.microsoft.com/office/powerpoint/2010/main" val="2109734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24744"/>
            <a:ext cx="7885113" cy="2376264"/>
          </a:xfrm>
        </p:spPr>
        <p:txBody>
          <a:bodyPr/>
          <a:lstStyle/>
          <a:p>
            <a:r>
              <a:rPr lang="en-IN" cap="none" dirty="0">
                <a:solidFill>
                  <a:srgbClr val="00B0F0"/>
                </a:solidFill>
                <a:latin typeface="Baskerville Old Face" pitchFamily="18" charset="0"/>
              </a:rPr>
              <a:t>Water is fallen from the minima points until two flooded regions from separate catchment merge, after this a one pixel thick dam is constructed.</a:t>
            </a:r>
          </a:p>
        </p:txBody>
      </p:sp>
      <p:sp>
        <p:nvSpPr>
          <p:cNvPr id="3" name="Text Placeholder 2"/>
          <p:cNvSpPr>
            <a:spLocks noGrp="1"/>
          </p:cNvSpPr>
          <p:nvPr>
            <p:ph type="body" idx="1"/>
          </p:nvPr>
        </p:nvSpPr>
        <p:spPr>
          <a:xfrm>
            <a:off x="539552" y="332656"/>
            <a:ext cx="7885113" cy="780107"/>
          </a:xfrm>
        </p:spPr>
        <p:txBody>
          <a:bodyPr>
            <a:normAutofit/>
          </a:bodyPr>
          <a:lstStyle/>
          <a:p>
            <a:r>
              <a:rPr lang="en-IN" sz="4000" dirty="0">
                <a:solidFill>
                  <a:srgbClr val="FF0000"/>
                </a:solidFill>
                <a:latin typeface="Baskerville Old Face" pitchFamily="18" charset="0"/>
              </a:rPr>
              <a:t>8) Watershed</a:t>
            </a:r>
          </a:p>
        </p:txBody>
      </p:sp>
      <p:sp>
        <p:nvSpPr>
          <p:cNvPr id="4" name="Rectangle 3"/>
          <p:cNvSpPr/>
          <p:nvPr/>
        </p:nvSpPr>
        <p:spPr>
          <a:xfrm>
            <a:off x="539552" y="4077072"/>
            <a:ext cx="7776864" cy="1077218"/>
          </a:xfrm>
          <a:prstGeom prst="rect">
            <a:avLst/>
          </a:prstGeom>
        </p:spPr>
        <p:txBody>
          <a:bodyPr wrap="square">
            <a:spAutoFit/>
          </a:bodyPr>
          <a:lstStyle/>
          <a:p>
            <a:r>
              <a:rPr lang="en-IN" sz="3200" spc="50" dirty="0">
                <a:solidFill>
                  <a:srgbClr val="00B0F0"/>
                </a:solidFill>
                <a:latin typeface="Baskerville Old Face" pitchFamily="18" charset="0"/>
                <a:ea typeface="+mj-ea"/>
                <a:cs typeface="+mj-cs"/>
              </a:rPr>
              <a:t>Converts the image back to </a:t>
            </a:r>
            <a:r>
              <a:rPr lang="en-IN" sz="3200" spc="50" dirty="0" err="1">
                <a:solidFill>
                  <a:srgbClr val="00B0F0"/>
                </a:solidFill>
                <a:latin typeface="Baskerville Old Face" pitchFamily="18" charset="0"/>
                <a:ea typeface="+mj-ea"/>
                <a:cs typeface="+mj-cs"/>
              </a:rPr>
              <a:t>rgb</a:t>
            </a:r>
            <a:r>
              <a:rPr lang="en-IN" sz="3200" spc="50" dirty="0">
                <a:solidFill>
                  <a:srgbClr val="00B0F0"/>
                </a:solidFill>
                <a:latin typeface="Baskerville Old Face" pitchFamily="18" charset="0"/>
                <a:ea typeface="+mj-ea"/>
                <a:cs typeface="+mj-cs"/>
              </a:rPr>
              <a:t> </a:t>
            </a:r>
            <a:r>
              <a:rPr lang="en-IN" sz="3200" spc="50" dirty="0" err="1">
                <a:solidFill>
                  <a:srgbClr val="00B0F0"/>
                </a:solidFill>
                <a:latin typeface="Baskerville Old Face" pitchFamily="18" charset="0"/>
                <a:ea typeface="+mj-ea"/>
                <a:cs typeface="+mj-cs"/>
              </a:rPr>
              <a:t>color</a:t>
            </a:r>
            <a:r>
              <a:rPr lang="en-IN" sz="3200" spc="50" dirty="0">
                <a:solidFill>
                  <a:srgbClr val="00B0F0"/>
                </a:solidFill>
                <a:latin typeface="Baskerville Old Face" pitchFamily="18" charset="0"/>
                <a:ea typeface="+mj-ea"/>
                <a:cs typeface="+mj-cs"/>
              </a:rPr>
              <a:t> according to the parameter provided.</a:t>
            </a:r>
            <a:endParaRPr lang="en-IN" dirty="0"/>
          </a:p>
        </p:txBody>
      </p:sp>
      <p:sp>
        <p:nvSpPr>
          <p:cNvPr id="5" name="Rectangle 4"/>
          <p:cNvSpPr/>
          <p:nvPr/>
        </p:nvSpPr>
        <p:spPr>
          <a:xfrm>
            <a:off x="539552" y="3369186"/>
            <a:ext cx="2582759" cy="707886"/>
          </a:xfrm>
          <a:prstGeom prst="rect">
            <a:avLst/>
          </a:prstGeom>
        </p:spPr>
        <p:txBody>
          <a:bodyPr wrap="none">
            <a:spAutoFit/>
          </a:bodyPr>
          <a:lstStyle/>
          <a:p>
            <a:pPr algn="ctr"/>
            <a:r>
              <a:rPr lang="en-IN" sz="4000" dirty="0">
                <a:solidFill>
                  <a:srgbClr val="FF0000"/>
                </a:solidFill>
                <a:latin typeface="Baskerville Old Face" pitchFamily="18" charset="0"/>
              </a:rPr>
              <a:t>9) lable2rgb</a:t>
            </a:r>
          </a:p>
        </p:txBody>
      </p:sp>
      <p:pic>
        <p:nvPicPr>
          <p:cNvPr id="6" name="Picture 5"/>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76256" y="233983"/>
            <a:ext cx="1457325" cy="523875"/>
          </a:xfrm>
          <a:prstGeom prst="rect">
            <a:avLst/>
          </a:prstGeom>
          <a:noFill/>
        </p:spPr>
      </p:pic>
    </p:spTree>
    <p:extLst>
      <p:ext uri="{BB962C8B-B14F-4D97-AF65-F5344CB8AC3E}">
        <p14:creationId xmlns:p14="http://schemas.microsoft.com/office/powerpoint/2010/main" val="1035042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4000" spc="30" dirty="0">
                <a:solidFill>
                  <a:schemeClr val="tx2"/>
                </a:solidFill>
                <a:latin typeface="Baskerville Old Face" pitchFamily="18" charset="0"/>
                <a:ea typeface="+mn-ea"/>
                <a:cs typeface="+mn-cs"/>
              </a:rPr>
              <a:t>Limitations :-</a:t>
            </a:r>
            <a:endParaRPr lang="en-IN" sz="4000" spc="30" dirty="0">
              <a:solidFill>
                <a:schemeClr val="tx2"/>
              </a:solidFill>
              <a:latin typeface="Baskerville Old Face" pitchFamily="18" charset="0"/>
              <a:ea typeface="+mn-ea"/>
              <a:cs typeface="+mn-cs"/>
            </a:endParaRPr>
          </a:p>
        </p:txBody>
      </p:sp>
      <p:sp>
        <p:nvSpPr>
          <p:cNvPr id="5" name="Content Placeholder 4"/>
          <p:cNvSpPr>
            <a:spLocks noGrp="1"/>
          </p:cNvSpPr>
          <p:nvPr>
            <p:ph sz="quarter" idx="13"/>
          </p:nvPr>
        </p:nvSpPr>
        <p:spPr/>
        <p:txBody>
          <a:bodyPr/>
          <a:lstStyle/>
          <a:p>
            <a:r>
              <a:rPr lang="en-US" sz="3200" spc="50" dirty="0">
                <a:solidFill>
                  <a:srgbClr val="00B0F0"/>
                </a:solidFill>
                <a:latin typeface="Baskerville Old Face" pitchFamily="18" charset="0"/>
                <a:ea typeface="+mj-ea"/>
                <a:cs typeface="+mj-cs"/>
              </a:rPr>
              <a:t>It can’t detect faces without frontal view and upright orientation</a:t>
            </a:r>
          </a:p>
          <a:p>
            <a:pPr marL="0" indent="0">
              <a:buNone/>
            </a:pPr>
            <a:endParaRPr lang="en-IN" dirty="0"/>
          </a:p>
        </p:txBody>
      </p:sp>
      <p:pic>
        <p:nvPicPr>
          <p:cNvPr id="6" name="Picture 5"/>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76256" y="233983"/>
            <a:ext cx="1457325" cy="523875"/>
          </a:xfrm>
          <a:prstGeom prst="rect">
            <a:avLst/>
          </a:prstGeom>
          <a:noFill/>
        </p:spPr>
      </p:pic>
      <p:pic>
        <p:nvPicPr>
          <p:cNvPr id="7" name="Picture 6"/>
          <p:cNvPicPr>
            <a:picLocks noChangeAspect="1"/>
          </p:cNvPicPr>
          <p:nvPr/>
        </p:nvPicPr>
        <p:blipFill>
          <a:blip r:embed="rId3"/>
          <a:stretch>
            <a:fillRect/>
          </a:stretch>
        </p:blipFill>
        <p:spPr>
          <a:xfrm>
            <a:off x="4838912" y="3103131"/>
            <a:ext cx="4057650" cy="2286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058" y="3103131"/>
            <a:ext cx="4057649" cy="2286000"/>
          </a:xfrm>
          <a:prstGeom prst="rect">
            <a:avLst/>
          </a:prstGeom>
        </p:spPr>
      </p:pic>
    </p:spTree>
    <p:extLst>
      <p:ext uri="{BB962C8B-B14F-4D97-AF65-F5344CB8AC3E}">
        <p14:creationId xmlns:p14="http://schemas.microsoft.com/office/powerpoint/2010/main" val="2925833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4000" spc="30" dirty="0">
                <a:solidFill>
                  <a:schemeClr val="tx2"/>
                </a:solidFill>
                <a:latin typeface="Baskerville Old Face" pitchFamily="18" charset="0"/>
                <a:ea typeface="+mn-ea"/>
                <a:cs typeface="+mn-cs"/>
              </a:rPr>
              <a:t>Conclusion</a:t>
            </a:r>
            <a:endParaRPr lang="en-IN" sz="4000" spc="30" dirty="0">
              <a:solidFill>
                <a:schemeClr val="tx2"/>
              </a:solidFill>
              <a:latin typeface="Baskerville Old Face" pitchFamily="18" charset="0"/>
              <a:ea typeface="+mn-ea"/>
              <a:cs typeface="+mn-cs"/>
            </a:endParaRPr>
          </a:p>
        </p:txBody>
      </p:sp>
      <p:sp>
        <p:nvSpPr>
          <p:cNvPr id="5" name="Content Placeholder 4"/>
          <p:cNvSpPr>
            <a:spLocks noGrp="1"/>
          </p:cNvSpPr>
          <p:nvPr>
            <p:ph sz="quarter" idx="13"/>
          </p:nvPr>
        </p:nvSpPr>
        <p:spPr/>
        <p:txBody>
          <a:bodyPr>
            <a:noAutofit/>
          </a:bodyPr>
          <a:lstStyle/>
          <a:p>
            <a:pPr marL="101600" marR="100965" algn="just">
              <a:lnSpc>
                <a:spcPct val="115000"/>
              </a:lnSpc>
              <a:spcBef>
                <a:spcPts val="5"/>
              </a:spcBef>
              <a:spcAft>
                <a:spcPts val="0"/>
              </a:spcAft>
            </a:pPr>
            <a:r>
              <a:rPr lang="en-US" sz="2800" spc="50" dirty="0">
                <a:solidFill>
                  <a:srgbClr val="00B0F0"/>
                </a:solidFill>
                <a:latin typeface="Baskerville Old Face" pitchFamily="18" charset="0"/>
                <a:ea typeface="+mj-ea"/>
                <a:cs typeface="+mj-cs"/>
              </a:rPr>
              <a:t>We have presented a face detector with a reasonably good accuracy and running time.</a:t>
            </a:r>
          </a:p>
          <a:p>
            <a:pPr marL="101600" marR="100965" algn="just">
              <a:lnSpc>
                <a:spcPct val="115000"/>
              </a:lnSpc>
              <a:spcBef>
                <a:spcPts val="5"/>
              </a:spcBef>
              <a:spcAft>
                <a:spcPts val="0"/>
              </a:spcAft>
            </a:pPr>
            <a:r>
              <a:rPr lang="en-US" sz="2800" spc="50" dirty="0">
                <a:solidFill>
                  <a:srgbClr val="00B0F0"/>
                </a:solidFill>
                <a:latin typeface="Baskerville Old Face" pitchFamily="18" charset="0"/>
                <a:ea typeface="+mj-ea"/>
                <a:cs typeface="+mj-cs"/>
              </a:rPr>
              <a:t> However, many aspects of the design are tuned  for the constrained scene conditions of the training images provided, hurting its robustness. This is  not unfair given the scope and requirements of the project. </a:t>
            </a:r>
          </a:p>
          <a:p>
            <a:pPr marL="101600" marR="100965" algn="just">
              <a:lnSpc>
                <a:spcPct val="115000"/>
              </a:lnSpc>
              <a:spcBef>
                <a:spcPts val="5"/>
              </a:spcBef>
              <a:spcAft>
                <a:spcPts val="0"/>
              </a:spcAft>
            </a:pPr>
            <a:r>
              <a:rPr lang="en-US" sz="2800" spc="50" dirty="0">
                <a:solidFill>
                  <a:srgbClr val="00B0F0"/>
                </a:solidFill>
                <a:latin typeface="Baskerville Old Face" pitchFamily="18" charset="0"/>
                <a:ea typeface="+mj-ea"/>
                <a:cs typeface="+mj-cs"/>
              </a:rPr>
              <a:t>Our algorithm is sensitive to the color information in the image and will not work for a gray scale image.</a:t>
            </a:r>
            <a:endParaRPr lang="en-IN" sz="2800" spc="50" dirty="0">
              <a:solidFill>
                <a:srgbClr val="00B0F0"/>
              </a:solidFill>
              <a:latin typeface="Baskerville Old Face" pitchFamily="18" charset="0"/>
              <a:ea typeface="+mj-ea"/>
              <a:cs typeface="+mj-cs"/>
            </a:endParaRPr>
          </a:p>
          <a:p>
            <a:pPr marL="0" indent="0">
              <a:buNone/>
            </a:pPr>
            <a:endParaRPr lang="en-IN" sz="2400" spc="50" dirty="0">
              <a:solidFill>
                <a:srgbClr val="00B0F0"/>
              </a:solidFill>
              <a:latin typeface="Baskerville Old Face" pitchFamily="18" charset="0"/>
              <a:ea typeface="+mj-ea"/>
              <a:cs typeface="+mj-cs"/>
            </a:endParaRPr>
          </a:p>
        </p:txBody>
      </p:sp>
      <p:pic>
        <p:nvPicPr>
          <p:cNvPr id="6" name="Picture 5"/>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76256" y="233983"/>
            <a:ext cx="1457325" cy="523875"/>
          </a:xfrm>
          <a:prstGeom prst="rect">
            <a:avLst/>
          </a:prstGeom>
          <a:noFill/>
        </p:spPr>
      </p:pic>
    </p:spTree>
    <p:extLst>
      <p:ext uri="{BB962C8B-B14F-4D97-AF65-F5344CB8AC3E}">
        <p14:creationId xmlns:p14="http://schemas.microsoft.com/office/powerpoint/2010/main" val="428975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CA" sz="4000" cap="none" spc="30" dirty="0">
                <a:solidFill>
                  <a:schemeClr val="tx2"/>
                </a:solidFill>
                <a:latin typeface="Baskerville Old Face" pitchFamily="18" charset="0"/>
                <a:ea typeface="+mn-ea"/>
                <a:cs typeface="+mn-cs"/>
              </a:rPr>
              <a:t>Future Plan</a:t>
            </a:r>
            <a:endParaRPr lang="en-IN" sz="4000" cap="none" spc="30" dirty="0">
              <a:solidFill>
                <a:schemeClr val="tx2"/>
              </a:solidFill>
              <a:latin typeface="Baskerville Old Face" pitchFamily="18" charset="0"/>
              <a:ea typeface="+mn-ea"/>
              <a:cs typeface="+mn-cs"/>
            </a:endParaRPr>
          </a:p>
        </p:txBody>
      </p:sp>
      <p:sp>
        <p:nvSpPr>
          <p:cNvPr id="3" name="Content Placeholder 2"/>
          <p:cNvSpPr>
            <a:spLocks noGrp="1"/>
          </p:cNvSpPr>
          <p:nvPr>
            <p:ph sz="quarter" idx="13"/>
          </p:nvPr>
        </p:nvSpPr>
        <p:spPr/>
        <p:txBody>
          <a:bodyPr/>
          <a:lstStyle/>
          <a:p>
            <a:pPr marL="101600" marR="100965" algn="just">
              <a:lnSpc>
                <a:spcPct val="115000"/>
              </a:lnSpc>
              <a:spcBef>
                <a:spcPts val="5"/>
              </a:spcBef>
              <a:spcAft>
                <a:spcPts val="0"/>
              </a:spcAft>
            </a:pPr>
            <a:r>
              <a:rPr lang="en-US" sz="2800" spc="50" dirty="0">
                <a:solidFill>
                  <a:srgbClr val="00B0F0"/>
                </a:solidFill>
                <a:latin typeface="Baskerville Old Face" pitchFamily="18" charset="0"/>
                <a:ea typeface="+mj-ea"/>
                <a:cs typeface="+mj-cs"/>
              </a:rPr>
              <a:t>Design an intelligence system that can </a:t>
            </a:r>
            <a:r>
              <a:rPr lang="en-US" sz="2800" spc="50" dirty="0" err="1">
                <a:solidFill>
                  <a:srgbClr val="00B0F0"/>
                </a:solidFill>
                <a:latin typeface="Baskerville Old Face" pitchFamily="18" charset="0"/>
                <a:ea typeface="+mj-ea"/>
                <a:cs typeface="+mj-cs"/>
              </a:rPr>
              <a:t>analyse</a:t>
            </a:r>
            <a:r>
              <a:rPr lang="en-US" sz="2800" spc="50" dirty="0">
                <a:solidFill>
                  <a:srgbClr val="00B0F0"/>
                </a:solidFill>
                <a:latin typeface="Baskerville Old Face" pitchFamily="18" charset="0"/>
                <a:ea typeface="+mj-ea"/>
                <a:cs typeface="+mj-cs"/>
              </a:rPr>
              <a:t> objects. </a:t>
            </a:r>
          </a:p>
          <a:p>
            <a:pPr marL="101600" marR="100965" algn="just">
              <a:lnSpc>
                <a:spcPct val="115000"/>
              </a:lnSpc>
              <a:spcBef>
                <a:spcPts val="5"/>
              </a:spcBef>
              <a:spcAft>
                <a:spcPts val="0"/>
              </a:spcAft>
            </a:pPr>
            <a:r>
              <a:rPr lang="en-US" sz="2800" spc="50" dirty="0">
                <a:solidFill>
                  <a:srgbClr val="00B0F0"/>
                </a:solidFill>
                <a:latin typeface="Baskerville Old Face" pitchFamily="18" charset="0"/>
                <a:ea typeface="+mj-ea"/>
                <a:cs typeface="+mj-cs"/>
              </a:rPr>
              <a:t>Make them enable to see and feel like us. </a:t>
            </a:r>
          </a:p>
          <a:p>
            <a:pPr marL="101600" marR="100965" algn="just">
              <a:lnSpc>
                <a:spcPct val="115000"/>
              </a:lnSpc>
              <a:spcBef>
                <a:spcPts val="5"/>
              </a:spcBef>
              <a:spcAft>
                <a:spcPts val="0"/>
              </a:spcAft>
            </a:pPr>
            <a:r>
              <a:rPr lang="en-US" sz="2800" spc="50" dirty="0">
                <a:solidFill>
                  <a:srgbClr val="00B0F0"/>
                </a:solidFill>
                <a:latin typeface="Baskerville Old Face" pitchFamily="18" charset="0"/>
                <a:ea typeface="+mj-ea"/>
                <a:cs typeface="+mj-cs"/>
              </a:rPr>
              <a:t> Remove all its limitations and eager to develop this software. </a:t>
            </a:r>
          </a:p>
          <a:p>
            <a:pPr marL="101600" marR="100965" algn="just">
              <a:lnSpc>
                <a:spcPct val="115000"/>
              </a:lnSpc>
              <a:spcBef>
                <a:spcPts val="5"/>
              </a:spcBef>
              <a:spcAft>
                <a:spcPts val="0"/>
              </a:spcAft>
            </a:pPr>
            <a:r>
              <a:rPr lang="en-US" sz="2800" spc="50" dirty="0">
                <a:solidFill>
                  <a:srgbClr val="00B0F0"/>
                </a:solidFill>
                <a:latin typeface="Baskerville Old Face" pitchFamily="18" charset="0"/>
                <a:ea typeface="+mj-ea"/>
                <a:cs typeface="+mj-cs"/>
              </a:rPr>
              <a:t> Enable them to suggest us to make the best use of objects.</a:t>
            </a:r>
          </a:p>
          <a:p>
            <a:pPr marL="101600" marR="100965" algn="just">
              <a:lnSpc>
                <a:spcPct val="115000"/>
              </a:lnSpc>
              <a:spcBef>
                <a:spcPts val="5"/>
              </a:spcBef>
              <a:spcAft>
                <a:spcPts val="0"/>
              </a:spcAft>
            </a:pPr>
            <a:r>
              <a:rPr lang="en-US" sz="2800" spc="50" dirty="0">
                <a:solidFill>
                  <a:srgbClr val="00B0F0"/>
                </a:solidFill>
                <a:latin typeface="Baskerville Old Face" pitchFamily="18" charset="0"/>
                <a:ea typeface="+mj-ea"/>
                <a:cs typeface="+mj-cs"/>
              </a:rPr>
              <a:t>Empower media and security services.</a:t>
            </a:r>
          </a:p>
          <a:p>
            <a:endParaRPr lang="en-IN" dirty="0"/>
          </a:p>
        </p:txBody>
      </p:sp>
      <p:pic>
        <p:nvPicPr>
          <p:cNvPr id="4" name="Picture 3"/>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76256" y="233983"/>
            <a:ext cx="1457325" cy="523875"/>
          </a:xfrm>
          <a:prstGeom prst="rect">
            <a:avLst/>
          </a:prstGeom>
          <a:noFill/>
        </p:spPr>
      </p:pic>
    </p:spTree>
    <p:extLst>
      <p:ext uri="{BB962C8B-B14F-4D97-AF65-F5344CB8AC3E}">
        <p14:creationId xmlns:p14="http://schemas.microsoft.com/office/powerpoint/2010/main" val="214427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764704"/>
            <a:ext cx="7772400" cy="1362075"/>
          </a:xfrm>
        </p:spPr>
        <p:txBody>
          <a:bodyPr>
            <a:normAutofit/>
          </a:bodyPr>
          <a:lstStyle/>
          <a:p>
            <a:pPr algn="ctr"/>
            <a:r>
              <a:rPr lang="en-IN" sz="6600" spc="30" dirty="0">
                <a:solidFill>
                  <a:schemeClr val="tx2"/>
                </a:solidFill>
                <a:latin typeface="Baskerville Old Face" pitchFamily="18" charset="0"/>
                <a:ea typeface="+mn-ea"/>
                <a:cs typeface="+mn-cs"/>
              </a:rPr>
              <a:t>TITLE</a:t>
            </a:r>
          </a:p>
        </p:txBody>
      </p:sp>
      <p:sp>
        <p:nvSpPr>
          <p:cNvPr id="6" name="Text Placeholder 5"/>
          <p:cNvSpPr>
            <a:spLocks noGrp="1"/>
          </p:cNvSpPr>
          <p:nvPr>
            <p:ph type="body" idx="1"/>
          </p:nvPr>
        </p:nvSpPr>
        <p:spPr>
          <a:xfrm>
            <a:off x="539552" y="2852936"/>
            <a:ext cx="7772400" cy="1500187"/>
          </a:xfrm>
        </p:spPr>
        <p:txBody>
          <a:bodyPr>
            <a:normAutofit fontScale="92500" lnSpcReduction="20000"/>
          </a:bodyPr>
          <a:lstStyle/>
          <a:p>
            <a:pPr algn="ctr"/>
            <a:r>
              <a:rPr lang="en-IN" sz="6000" dirty="0">
                <a:solidFill>
                  <a:srgbClr val="00B0F0"/>
                </a:solidFill>
                <a:latin typeface="Baskerville Old Face" pitchFamily="18" charset="0"/>
              </a:rPr>
              <a:t> Segmenting Images For Face Detection System</a:t>
            </a:r>
          </a:p>
        </p:txBody>
      </p:sp>
      <p:pic>
        <p:nvPicPr>
          <p:cNvPr id="4" name="Picture 3"/>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76256" y="233983"/>
            <a:ext cx="1457325" cy="523875"/>
          </a:xfrm>
          <a:prstGeom prst="rect">
            <a:avLst/>
          </a:prstGeom>
          <a:noFill/>
        </p:spPr>
      </p:pic>
    </p:spTree>
    <p:extLst>
      <p:ext uri="{BB962C8B-B14F-4D97-AF65-F5344CB8AC3E}">
        <p14:creationId xmlns:p14="http://schemas.microsoft.com/office/powerpoint/2010/main" val="3086711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683568" y="2060848"/>
            <a:ext cx="7848872" cy="1584176"/>
          </a:xfrm>
        </p:spPr>
        <p:txBody>
          <a:bodyPr/>
          <a:lstStyle/>
          <a:p>
            <a:pPr algn="ctr"/>
            <a:r>
              <a:rPr lang="en-US" sz="6600" cap="none" dirty="0">
                <a:solidFill>
                  <a:schemeClr val="tx2"/>
                </a:solidFill>
                <a:latin typeface="Baskerville Old Face"/>
              </a:rPr>
              <a:t>Thanks all</a:t>
            </a:r>
            <a:endParaRPr lang="en-IN" sz="6600" cap="none" dirty="0">
              <a:solidFill>
                <a:schemeClr val="tx2"/>
              </a:solidFill>
              <a:latin typeface="Baskerville Old Face"/>
            </a:endParaRPr>
          </a:p>
        </p:txBody>
      </p:sp>
      <p:pic>
        <p:nvPicPr>
          <p:cNvPr id="6" name="Picture 5"/>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76256" y="188640"/>
            <a:ext cx="1457325" cy="523875"/>
          </a:xfrm>
          <a:prstGeom prst="rect">
            <a:avLst/>
          </a:prstGeom>
          <a:noFill/>
        </p:spPr>
      </p:pic>
    </p:spTree>
    <p:extLst>
      <p:ext uri="{BB962C8B-B14F-4D97-AF65-F5344CB8AC3E}">
        <p14:creationId xmlns:p14="http://schemas.microsoft.com/office/powerpoint/2010/main" val="135054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4000" spc="30" dirty="0">
                <a:solidFill>
                  <a:schemeClr val="tx2"/>
                </a:solidFill>
                <a:latin typeface="Baskerville Old Face" pitchFamily="18" charset="0"/>
                <a:ea typeface="+mn-ea"/>
                <a:cs typeface="+mn-cs"/>
              </a:rPr>
              <a:t>Objectives</a:t>
            </a:r>
            <a:endParaRPr lang="en-IN" sz="4000" spc="30" dirty="0">
              <a:solidFill>
                <a:schemeClr val="tx2"/>
              </a:solidFill>
              <a:latin typeface="Baskerville Old Face" pitchFamily="18" charset="0"/>
              <a:ea typeface="+mn-ea"/>
              <a:cs typeface="+mn-cs"/>
            </a:endParaRPr>
          </a:p>
        </p:txBody>
      </p:sp>
      <p:sp>
        <p:nvSpPr>
          <p:cNvPr id="5" name="Content Placeholder 4"/>
          <p:cNvSpPr>
            <a:spLocks noGrp="1"/>
          </p:cNvSpPr>
          <p:nvPr>
            <p:ph sz="quarter" idx="13"/>
          </p:nvPr>
        </p:nvSpPr>
        <p:spPr/>
        <p:txBody>
          <a:bodyPr>
            <a:normAutofit/>
          </a:bodyPr>
          <a:lstStyle/>
          <a:p>
            <a:pPr marL="0" indent="0">
              <a:buNone/>
            </a:pPr>
            <a:r>
              <a:rPr lang="en-US" sz="2800" spc="50" dirty="0">
                <a:solidFill>
                  <a:srgbClr val="00B0F0"/>
                </a:solidFill>
                <a:latin typeface="Baskerville Old Face" pitchFamily="18" charset="0"/>
                <a:ea typeface="+mj-ea"/>
                <a:cs typeface="+mj-cs"/>
              </a:rPr>
              <a:t>The objective of our project is to design software that can detect human faces from an image.</a:t>
            </a:r>
            <a:endParaRPr lang="en-IN" sz="2800" spc="50" dirty="0">
              <a:solidFill>
                <a:srgbClr val="00B0F0"/>
              </a:solidFill>
              <a:latin typeface="Baskerville Old Face" pitchFamily="18" charset="0"/>
              <a:ea typeface="+mj-ea"/>
              <a:cs typeface="+mj-c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996952"/>
            <a:ext cx="4176465" cy="2448272"/>
          </a:xfrm>
          <a:prstGeom prst="rect">
            <a:avLst/>
          </a:prstGeom>
        </p:spPr>
      </p:pic>
      <p:pic>
        <p:nvPicPr>
          <p:cNvPr id="7" name="Picture 6"/>
          <p:cNvPicPr>
            <a:picLocks noChangeAspect="1"/>
          </p:cNvPicPr>
          <p:nvPr/>
        </p:nvPicPr>
        <p:blipFill>
          <a:blip r:embed="rId3"/>
          <a:stretch>
            <a:fillRect/>
          </a:stretch>
        </p:blipFill>
        <p:spPr>
          <a:xfrm>
            <a:off x="4606117" y="2996952"/>
            <a:ext cx="4214355" cy="2425679"/>
          </a:xfrm>
          <a:prstGeom prst="rect">
            <a:avLst/>
          </a:prstGeom>
        </p:spPr>
      </p:pic>
      <p:pic>
        <p:nvPicPr>
          <p:cNvPr id="9" name="Picture 8"/>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76256" y="233983"/>
            <a:ext cx="1457325" cy="523875"/>
          </a:xfrm>
          <a:prstGeom prst="rect">
            <a:avLst/>
          </a:prstGeom>
          <a:noFill/>
        </p:spPr>
      </p:pic>
    </p:spTree>
    <p:extLst>
      <p:ext uri="{BB962C8B-B14F-4D97-AF65-F5344CB8AC3E}">
        <p14:creationId xmlns:p14="http://schemas.microsoft.com/office/powerpoint/2010/main" val="118090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84785"/>
            <a:ext cx="7885113" cy="4839816"/>
          </a:xfrm>
        </p:spPr>
        <p:txBody>
          <a:bodyPr/>
          <a:lstStyle/>
          <a:p>
            <a:r>
              <a:rPr lang="en-IN" sz="2800" cap="none" dirty="0">
                <a:solidFill>
                  <a:srgbClr val="00B0F0"/>
                </a:solidFill>
                <a:latin typeface="Baskerville Old Face" pitchFamily="18" charset="0"/>
              </a:rPr>
              <a:t>Face Detection is a computer technology being used in a variety of applications that identifies human faces in digital images. Face detection also refers to the psychological process by which humans locate and attend to faces in a visual </a:t>
            </a:r>
            <a:r>
              <a:rPr lang="en-IN" cap="none" dirty="0">
                <a:solidFill>
                  <a:srgbClr val="00B0F0"/>
                </a:solidFill>
                <a:latin typeface="Baskerville Old Face" pitchFamily="18" charset="0"/>
              </a:rPr>
              <a:t>scene.</a:t>
            </a:r>
          </a:p>
        </p:txBody>
      </p:sp>
      <p:sp>
        <p:nvSpPr>
          <p:cNvPr id="3" name="Text Placeholder 2"/>
          <p:cNvSpPr>
            <a:spLocks noGrp="1"/>
          </p:cNvSpPr>
          <p:nvPr>
            <p:ph type="body" idx="1"/>
          </p:nvPr>
        </p:nvSpPr>
        <p:spPr>
          <a:xfrm>
            <a:off x="448468" y="446596"/>
            <a:ext cx="7885113" cy="924123"/>
          </a:xfrm>
        </p:spPr>
        <p:txBody>
          <a:bodyPr>
            <a:normAutofit/>
          </a:bodyPr>
          <a:lstStyle/>
          <a:p>
            <a:pPr algn="ctr"/>
            <a:r>
              <a:rPr lang="en-IN" sz="4000" dirty="0">
                <a:latin typeface="Baskerville Old Face" pitchFamily="18" charset="0"/>
              </a:rPr>
              <a:t>What is Face Detection System ?</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3904693"/>
            <a:ext cx="2462982" cy="1873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76256" y="233983"/>
            <a:ext cx="1457325" cy="523875"/>
          </a:xfrm>
          <a:prstGeom prst="rect">
            <a:avLst/>
          </a:prstGeom>
          <a:noFill/>
        </p:spPr>
      </p:pic>
    </p:spTree>
    <p:extLst>
      <p:ext uri="{BB962C8B-B14F-4D97-AF65-F5344CB8AC3E}">
        <p14:creationId xmlns:p14="http://schemas.microsoft.com/office/powerpoint/2010/main" val="188433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z="4000" cap="none" spc="30" dirty="0">
                <a:solidFill>
                  <a:schemeClr val="tx2"/>
                </a:solidFill>
                <a:latin typeface="Baskerville Old Face" pitchFamily="18" charset="0"/>
                <a:ea typeface="+mn-ea"/>
                <a:cs typeface="+mn-cs"/>
              </a:rPr>
              <a:t>Applications of face detection :-</a:t>
            </a:r>
            <a:endParaRPr lang="en-IN" sz="4000" cap="none" spc="30" dirty="0">
              <a:solidFill>
                <a:schemeClr val="tx2"/>
              </a:solidFill>
              <a:latin typeface="Baskerville Old Face" pitchFamily="18" charset="0"/>
              <a:ea typeface="+mn-ea"/>
              <a:cs typeface="+mn-cs"/>
            </a:endParaRPr>
          </a:p>
        </p:txBody>
      </p:sp>
      <p:sp>
        <p:nvSpPr>
          <p:cNvPr id="3" name="Content Placeholder 2"/>
          <p:cNvSpPr>
            <a:spLocks noGrp="1"/>
          </p:cNvSpPr>
          <p:nvPr>
            <p:ph sz="quarter" idx="13"/>
          </p:nvPr>
        </p:nvSpPr>
        <p:spPr>
          <a:xfrm>
            <a:off x="586081" y="1417638"/>
            <a:ext cx="7924800" cy="4421088"/>
          </a:xfrm>
        </p:spPr>
        <p:txBody>
          <a:bodyPr>
            <a:noAutofit/>
          </a:bodyPr>
          <a:lstStyle/>
          <a:p>
            <a:r>
              <a:rPr lang="en-US" sz="1600" spc="50" dirty="0">
                <a:solidFill>
                  <a:srgbClr val="00B0F0"/>
                </a:solidFill>
                <a:latin typeface="Baskerville Old Face" pitchFamily="18" charset="0"/>
                <a:ea typeface="+mj-ea"/>
                <a:cs typeface="+mj-cs"/>
              </a:rPr>
              <a:t>Facial recognition</a:t>
            </a:r>
            <a:endParaRPr lang="en-IN" sz="1600" spc="50" dirty="0">
              <a:solidFill>
                <a:srgbClr val="00B0F0"/>
              </a:solidFill>
              <a:latin typeface="Baskerville Old Face" pitchFamily="18" charset="0"/>
              <a:ea typeface="+mj-ea"/>
              <a:cs typeface="+mj-cs"/>
            </a:endParaRPr>
          </a:p>
          <a:p>
            <a:pPr marL="0" indent="0">
              <a:buNone/>
            </a:pPr>
            <a:r>
              <a:rPr lang="en-US" sz="1600" spc="50" dirty="0">
                <a:solidFill>
                  <a:srgbClr val="00B0F0"/>
                </a:solidFill>
                <a:latin typeface="Baskerville Old Face" pitchFamily="18" charset="0"/>
                <a:ea typeface="+mj-ea"/>
                <a:cs typeface="+mj-cs"/>
              </a:rPr>
              <a:t>Face detection is used in biometrics, often as a part of (or together with) a facial recognition system. </a:t>
            </a:r>
            <a:endParaRPr lang="en-IN" sz="1600" spc="50" dirty="0">
              <a:solidFill>
                <a:srgbClr val="00B0F0"/>
              </a:solidFill>
              <a:latin typeface="Baskerville Old Face" pitchFamily="18" charset="0"/>
              <a:ea typeface="+mj-ea"/>
              <a:cs typeface="+mj-cs"/>
            </a:endParaRPr>
          </a:p>
          <a:p>
            <a:r>
              <a:rPr lang="en-US" sz="1600" spc="50" dirty="0">
                <a:solidFill>
                  <a:srgbClr val="00B0F0"/>
                </a:solidFill>
                <a:latin typeface="Baskerville Old Face" pitchFamily="18" charset="0"/>
                <a:ea typeface="+mj-ea"/>
                <a:cs typeface="+mj-cs"/>
              </a:rPr>
              <a:t>Photography</a:t>
            </a:r>
            <a:endParaRPr lang="en-IN" sz="1600" spc="50" dirty="0">
              <a:solidFill>
                <a:srgbClr val="00B0F0"/>
              </a:solidFill>
              <a:latin typeface="Baskerville Old Face" pitchFamily="18" charset="0"/>
              <a:ea typeface="+mj-ea"/>
              <a:cs typeface="+mj-cs"/>
            </a:endParaRPr>
          </a:p>
          <a:p>
            <a:pPr marL="0" indent="0">
              <a:buNone/>
            </a:pPr>
            <a:r>
              <a:rPr lang="en-US" sz="1600" spc="50" dirty="0">
                <a:solidFill>
                  <a:srgbClr val="00B0F0"/>
                </a:solidFill>
                <a:latin typeface="Baskerville Old Face" pitchFamily="18" charset="0"/>
                <a:ea typeface="+mj-ea"/>
                <a:cs typeface="+mj-cs"/>
              </a:rPr>
              <a:t>Some recent digital cameras use face detection for autofocus. Face detection is also useful for selecting regions of interest in photo slideshows .</a:t>
            </a:r>
            <a:endParaRPr lang="en-IN" sz="1600" spc="50" dirty="0">
              <a:solidFill>
                <a:srgbClr val="00B0F0"/>
              </a:solidFill>
              <a:latin typeface="Baskerville Old Face" pitchFamily="18" charset="0"/>
              <a:ea typeface="+mj-ea"/>
              <a:cs typeface="+mj-cs"/>
            </a:endParaRPr>
          </a:p>
          <a:p>
            <a:r>
              <a:rPr lang="en-US" sz="1600" spc="50" dirty="0">
                <a:solidFill>
                  <a:srgbClr val="00B0F0"/>
                </a:solidFill>
                <a:latin typeface="Baskerville Old Face" pitchFamily="18" charset="0"/>
                <a:ea typeface="+mj-ea"/>
                <a:cs typeface="+mj-cs"/>
              </a:rPr>
              <a:t>Marketing</a:t>
            </a:r>
            <a:endParaRPr lang="en-IN" sz="1600" spc="50" dirty="0">
              <a:solidFill>
                <a:srgbClr val="00B0F0"/>
              </a:solidFill>
              <a:latin typeface="Baskerville Old Face" pitchFamily="18" charset="0"/>
              <a:ea typeface="+mj-ea"/>
              <a:cs typeface="+mj-cs"/>
            </a:endParaRPr>
          </a:p>
          <a:p>
            <a:pPr marL="0" indent="0">
              <a:buNone/>
            </a:pPr>
            <a:r>
              <a:rPr lang="en-US" sz="1600" spc="50" dirty="0">
                <a:solidFill>
                  <a:srgbClr val="00B0F0"/>
                </a:solidFill>
                <a:latin typeface="Baskerville Old Face" pitchFamily="18" charset="0"/>
                <a:ea typeface="+mj-ea"/>
                <a:cs typeface="+mj-cs"/>
              </a:rPr>
              <a:t>Face detection is gaining the interest of marketers. A webcam can be integrated into a television and detect any face that walks by. The system then calculates the race, gender, and age range of the face. </a:t>
            </a:r>
            <a:endParaRPr lang="en-IN" sz="1600" spc="50" dirty="0">
              <a:solidFill>
                <a:srgbClr val="00B0F0"/>
              </a:solidFill>
              <a:latin typeface="Baskerville Old Face" pitchFamily="18" charset="0"/>
              <a:ea typeface="+mj-ea"/>
              <a:cs typeface="+mj-cs"/>
            </a:endParaRPr>
          </a:p>
          <a:p>
            <a:r>
              <a:rPr lang="en-US" sz="1600" spc="50" dirty="0">
                <a:solidFill>
                  <a:srgbClr val="00B0F0"/>
                </a:solidFill>
                <a:latin typeface="Baskerville Old Face" pitchFamily="18" charset="0"/>
                <a:ea typeface="+mj-ea"/>
                <a:cs typeface="+mj-cs"/>
              </a:rPr>
              <a:t>Criminal Investigations</a:t>
            </a:r>
            <a:endParaRPr lang="en-IN" sz="1600" spc="50" dirty="0">
              <a:solidFill>
                <a:srgbClr val="00B0F0"/>
              </a:solidFill>
              <a:latin typeface="Baskerville Old Face" pitchFamily="18" charset="0"/>
              <a:ea typeface="+mj-ea"/>
              <a:cs typeface="+mj-cs"/>
            </a:endParaRPr>
          </a:p>
          <a:p>
            <a:pPr marL="0" indent="0">
              <a:buNone/>
            </a:pPr>
            <a:r>
              <a:rPr lang="en-US" sz="1600" spc="50" dirty="0">
                <a:solidFill>
                  <a:srgbClr val="00B0F0"/>
                </a:solidFill>
                <a:latin typeface="Baskerville Old Face" pitchFamily="18" charset="0"/>
                <a:ea typeface="+mj-ea"/>
                <a:cs typeface="+mj-cs"/>
              </a:rPr>
              <a:t>Powerful 2D to 3D transformation of video or photo Facial Images. Fast, accurate and analytical comparison of multiple Facial Images for Precise Facial Recognition and Criminal Screening.</a:t>
            </a:r>
            <a:endParaRPr lang="en-IN" sz="1600" spc="50" dirty="0">
              <a:solidFill>
                <a:srgbClr val="00B0F0"/>
              </a:solidFill>
              <a:latin typeface="Baskerville Old Face" pitchFamily="18" charset="0"/>
              <a:ea typeface="+mj-ea"/>
              <a:cs typeface="+mj-cs"/>
            </a:endParaRPr>
          </a:p>
          <a:p>
            <a:pPr marL="0" indent="0">
              <a:buNone/>
            </a:pPr>
            <a:endParaRPr lang="en-IN" sz="1600" spc="50" dirty="0">
              <a:solidFill>
                <a:srgbClr val="00B0F0"/>
              </a:solidFill>
              <a:latin typeface="Baskerville Old Face" pitchFamily="18" charset="0"/>
              <a:ea typeface="+mj-ea"/>
              <a:cs typeface="+mj-cs"/>
            </a:endParaRPr>
          </a:p>
        </p:txBody>
      </p:sp>
      <p:pic>
        <p:nvPicPr>
          <p:cNvPr id="4" name="Picture 3"/>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77075" y="274638"/>
            <a:ext cx="1457325" cy="523875"/>
          </a:xfrm>
          <a:prstGeom prst="rect">
            <a:avLst/>
          </a:prstGeom>
          <a:noFill/>
        </p:spPr>
      </p:pic>
    </p:spTree>
    <p:extLst>
      <p:ext uri="{BB962C8B-B14F-4D97-AF65-F5344CB8AC3E}">
        <p14:creationId xmlns:p14="http://schemas.microsoft.com/office/powerpoint/2010/main" val="2697982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757858"/>
            <a:ext cx="7924800" cy="1143000"/>
          </a:xfrm>
        </p:spPr>
        <p:txBody>
          <a:bodyPr/>
          <a:lstStyle/>
          <a:p>
            <a:pPr algn="ctr">
              <a:spcBef>
                <a:spcPct val="20000"/>
              </a:spcBef>
              <a:spcAft>
                <a:spcPts val="600"/>
              </a:spcAft>
              <a:buClr>
                <a:schemeClr val="tx2"/>
              </a:buClr>
            </a:pPr>
            <a:r>
              <a:rPr lang="en-US" sz="4000" cap="none" spc="30" dirty="0">
                <a:solidFill>
                  <a:schemeClr val="tx2"/>
                </a:solidFill>
                <a:latin typeface="Baskerville Old Face" pitchFamily="18" charset="0"/>
                <a:ea typeface="+mn-ea"/>
                <a:cs typeface="+mn-cs"/>
              </a:rPr>
              <a:t>Software's </a:t>
            </a:r>
            <a:r>
              <a:rPr lang="en-US" sz="4000" cap="none" spc="30">
                <a:solidFill>
                  <a:schemeClr val="tx2"/>
                </a:solidFill>
                <a:latin typeface="Baskerville Old Face" pitchFamily="18" charset="0"/>
                <a:ea typeface="+mn-ea"/>
                <a:cs typeface="+mn-cs"/>
              </a:rPr>
              <a:t>that can be </a:t>
            </a:r>
            <a:r>
              <a:rPr lang="en-US" sz="4000" cap="none" spc="30" dirty="0">
                <a:solidFill>
                  <a:schemeClr val="tx2"/>
                </a:solidFill>
                <a:latin typeface="Baskerville Old Face" pitchFamily="18" charset="0"/>
                <a:ea typeface="+mn-ea"/>
                <a:cs typeface="+mn-cs"/>
              </a:rPr>
              <a:t>used in face detection</a:t>
            </a:r>
            <a:endParaRPr lang="en-IN" sz="4000" cap="none" spc="30" dirty="0">
              <a:solidFill>
                <a:schemeClr val="tx2"/>
              </a:solidFill>
              <a:latin typeface="Baskerville Old Face" pitchFamily="18" charset="0"/>
              <a:ea typeface="+mn-ea"/>
              <a:cs typeface="+mn-cs"/>
            </a:endParaRPr>
          </a:p>
        </p:txBody>
      </p:sp>
      <p:sp>
        <p:nvSpPr>
          <p:cNvPr id="5" name="Content Placeholder 4"/>
          <p:cNvSpPr>
            <a:spLocks noGrp="1"/>
          </p:cNvSpPr>
          <p:nvPr>
            <p:ph sz="quarter" idx="13"/>
          </p:nvPr>
        </p:nvSpPr>
        <p:spPr/>
        <p:txBody>
          <a:bodyPr>
            <a:normAutofit fontScale="85000" lnSpcReduction="10000"/>
          </a:bodyPr>
          <a:lstStyle/>
          <a:p>
            <a:pPr marL="0" indent="0">
              <a:buNone/>
            </a:pPr>
            <a:endParaRPr lang="en-US" dirty="0"/>
          </a:p>
          <a:p>
            <a:pPr marL="0" indent="0">
              <a:buNone/>
            </a:pPr>
            <a:r>
              <a:rPr lang="en-US" sz="3200" spc="50" dirty="0">
                <a:solidFill>
                  <a:srgbClr val="00B0F0"/>
                </a:solidFill>
                <a:latin typeface="Baskerville Old Face" pitchFamily="18" charset="0"/>
                <a:ea typeface="+mj-ea"/>
                <a:cs typeface="+mj-cs"/>
              </a:rPr>
              <a:t>Notable software with face detection ability includes: </a:t>
            </a:r>
            <a:endParaRPr lang="en-IN" sz="3200" spc="50" dirty="0">
              <a:solidFill>
                <a:srgbClr val="00B0F0"/>
              </a:solidFill>
              <a:latin typeface="Baskerville Old Face" pitchFamily="18" charset="0"/>
              <a:ea typeface="+mj-ea"/>
              <a:cs typeface="+mj-cs"/>
            </a:endParaRPr>
          </a:p>
          <a:p>
            <a:pPr lvl="0"/>
            <a:r>
              <a:rPr lang="en-US" sz="3200" spc="50" dirty="0">
                <a:solidFill>
                  <a:srgbClr val="00B0F0"/>
                </a:solidFill>
                <a:latin typeface="Baskerville Old Face" pitchFamily="18" charset="0"/>
                <a:ea typeface="+mj-ea"/>
                <a:cs typeface="+mj-cs"/>
              </a:rPr>
              <a:t>digiKam</a:t>
            </a:r>
            <a:endParaRPr lang="en-IN" sz="3200" spc="50" dirty="0">
              <a:solidFill>
                <a:srgbClr val="00B0F0"/>
              </a:solidFill>
              <a:latin typeface="Baskerville Old Face" pitchFamily="18" charset="0"/>
              <a:ea typeface="+mj-ea"/>
              <a:cs typeface="+mj-cs"/>
            </a:endParaRPr>
          </a:p>
          <a:p>
            <a:pPr lvl="0"/>
            <a:r>
              <a:rPr lang="en-US" sz="3200" spc="50" dirty="0">
                <a:solidFill>
                  <a:srgbClr val="00B0F0"/>
                </a:solidFill>
                <a:latin typeface="Baskerville Old Face" pitchFamily="18" charset="0"/>
                <a:ea typeface="+mj-ea"/>
                <a:cs typeface="+mj-cs"/>
              </a:rPr>
              <a:t>iPhoto</a:t>
            </a:r>
            <a:endParaRPr lang="en-IN" sz="3200" spc="50" dirty="0">
              <a:solidFill>
                <a:srgbClr val="00B0F0"/>
              </a:solidFill>
              <a:latin typeface="Baskerville Old Face" pitchFamily="18" charset="0"/>
              <a:ea typeface="+mj-ea"/>
              <a:cs typeface="+mj-cs"/>
            </a:endParaRPr>
          </a:p>
          <a:p>
            <a:pPr lvl="0"/>
            <a:r>
              <a:rPr lang="en-US" sz="3200" spc="50" dirty="0">
                <a:solidFill>
                  <a:srgbClr val="00B0F0"/>
                </a:solidFill>
                <a:latin typeface="Baskerville Old Face" pitchFamily="18" charset="0"/>
                <a:ea typeface="+mj-ea"/>
                <a:cs typeface="+mj-cs"/>
              </a:rPr>
              <a:t>OpenCv</a:t>
            </a:r>
            <a:endParaRPr lang="en-IN" sz="3200" spc="50" dirty="0">
              <a:solidFill>
                <a:srgbClr val="00B0F0"/>
              </a:solidFill>
              <a:latin typeface="Baskerville Old Face" pitchFamily="18" charset="0"/>
              <a:ea typeface="+mj-ea"/>
              <a:cs typeface="+mj-cs"/>
            </a:endParaRPr>
          </a:p>
          <a:p>
            <a:pPr lvl="0"/>
            <a:r>
              <a:rPr lang="en-US" sz="3200" spc="50" dirty="0">
                <a:solidFill>
                  <a:srgbClr val="00B0F0"/>
                </a:solidFill>
                <a:latin typeface="Baskerville Old Face" pitchFamily="18" charset="0"/>
                <a:ea typeface="+mj-ea"/>
                <a:cs typeface="+mj-cs"/>
              </a:rPr>
              <a:t>Photoshop Elements</a:t>
            </a:r>
            <a:endParaRPr lang="en-IN" sz="3200" spc="50" dirty="0">
              <a:solidFill>
                <a:srgbClr val="00B0F0"/>
              </a:solidFill>
              <a:latin typeface="Baskerville Old Face" pitchFamily="18" charset="0"/>
              <a:ea typeface="+mj-ea"/>
              <a:cs typeface="+mj-cs"/>
            </a:endParaRPr>
          </a:p>
          <a:p>
            <a:pPr lvl="0"/>
            <a:r>
              <a:rPr lang="en-US" sz="3200" spc="50" dirty="0">
                <a:solidFill>
                  <a:srgbClr val="00B0F0"/>
                </a:solidFill>
                <a:latin typeface="Baskerville Old Face" pitchFamily="18" charset="0"/>
                <a:ea typeface="+mj-ea"/>
                <a:cs typeface="+mj-cs"/>
              </a:rPr>
              <a:t>Picasa</a:t>
            </a:r>
            <a:endParaRPr lang="en-IN" sz="3200" spc="50" dirty="0">
              <a:solidFill>
                <a:srgbClr val="00B0F0"/>
              </a:solidFill>
              <a:latin typeface="Baskerville Old Face" pitchFamily="18" charset="0"/>
              <a:ea typeface="+mj-ea"/>
              <a:cs typeface="+mj-cs"/>
            </a:endParaRPr>
          </a:p>
          <a:p>
            <a:pPr lvl="0"/>
            <a:r>
              <a:rPr lang="en-US" sz="3200" spc="50" dirty="0">
                <a:solidFill>
                  <a:srgbClr val="00B0F0"/>
                </a:solidFill>
                <a:latin typeface="Baskerville Old Face" pitchFamily="18" charset="0"/>
                <a:ea typeface="+mj-ea"/>
                <a:cs typeface="+mj-cs"/>
              </a:rPr>
              <a:t>MATLAB (Used In Project)</a:t>
            </a:r>
            <a:endParaRPr lang="en-IN" sz="3200" spc="50" dirty="0">
              <a:solidFill>
                <a:srgbClr val="00B0F0"/>
              </a:solidFill>
              <a:latin typeface="Baskerville Old Face" pitchFamily="18" charset="0"/>
              <a:ea typeface="+mj-ea"/>
              <a:cs typeface="+mj-cs"/>
            </a:endParaRPr>
          </a:p>
          <a:p>
            <a:pPr marL="0" indent="0">
              <a:buNone/>
            </a:pPr>
            <a:endParaRPr lang="en-IN" dirty="0"/>
          </a:p>
        </p:txBody>
      </p:sp>
      <p:pic>
        <p:nvPicPr>
          <p:cNvPr id="6" name="Picture 5"/>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76256" y="233983"/>
            <a:ext cx="1457325" cy="523875"/>
          </a:xfrm>
          <a:prstGeom prst="rect">
            <a:avLst/>
          </a:prstGeom>
          <a:noFill/>
        </p:spPr>
      </p:pic>
    </p:spTree>
    <p:extLst>
      <p:ext uri="{BB962C8B-B14F-4D97-AF65-F5344CB8AC3E}">
        <p14:creationId xmlns:p14="http://schemas.microsoft.com/office/powerpoint/2010/main" val="940256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176" y="760206"/>
            <a:ext cx="7885113" cy="5040560"/>
          </a:xfrm>
        </p:spPr>
        <p:txBody>
          <a:bodyPr/>
          <a:lstStyle/>
          <a:p>
            <a:r>
              <a:rPr lang="en-IN" sz="4000" spc="30" dirty="0">
                <a:solidFill>
                  <a:schemeClr val="tx2"/>
                </a:solidFill>
                <a:latin typeface="Baskerville Old Face" pitchFamily="18" charset="0"/>
                <a:ea typeface="+mn-ea"/>
                <a:cs typeface="+mn-cs"/>
              </a:rPr>
              <a:t>            </a:t>
            </a:r>
            <a:r>
              <a:rPr lang="en-IN" sz="4000" cap="none" spc="30" dirty="0">
                <a:solidFill>
                  <a:schemeClr val="tx2"/>
                </a:solidFill>
                <a:latin typeface="Baskerville Old Face" pitchFamily="18" charset="0"/>
                <a:ea typeface="+mn-ea"/>
                <a:cs typeface="+mn-cs"/>
              </a:rPr>
              <a:t>Viola-jones Algorithm</a:t>
            </a:r>
            <a:br>
              <a:rPr lang="en-IN" cap="none" dirty="0">
                <a:solidFill>
                  <a:srgbClr val="00B0F0"/>
                </a:solidFill>
                <a:latin typeface="Baskerville Old Face" pitchFamily="18" charset="0"/>
              </a:rPr>
            </a:br>
            <a:r>
              <a:rPr lang="en-IN" cap="none" dirty="0">
                <a:solidFill>
                  <a:srgbClr val="00B0F0"/>
                </a:solidFill>
                <a:latin typeface="Baskerville Old Face" pitchFamily="18" charset="0"/>
              </a:rPr>
              <a:t>The cascade object detector uses the viola-jones algorithm to detect people's faces, noses, eyes, mouth, or upper body. detector = </a:t>
            </a:r>
            <a:r>
              <a:rPr lang="en-IN" cap="none" dirty="0" err="1">
                <a:solidFill>
                  <a:srgbClr val="00B0F0"/>
                </a:solidFill>
                <a:latin typeface="Baskerville Old Face" pitchFamily="18" charset="0"/>
              </a:rPr>
              <a:t>vision.CascadeObjectDetector</a:t>
            </a:r>
            <a:r>
              <a:rPr lang="en-IN" cap="none" dirty="0">
                <a:solidFill>
                  <a:srgbClr val="00B0F0"/>
                </a:solidFill>
                <a:latin typeface="Baskerville Old Face" pitchFamily="18" charset="0"/>
              </a:rPr>
              <a:t> creates a system object, detector, that detects objects using the viola-jones algorithm. The Classification Model property controls the type of object to detect. By default, the detector is configured to detect faces.</a:t>
            </a:r>
          </a:p>
        </p:txBody>
      </p:sp>
      <p:pic>
        <p:nvPicPr>
          <p:cNvPr id="4" name="Picture 3"/>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76256" y="233983"/>
            <a:ext cx="1457325" cy="523875"/>
          </a:xfrm>
          <a:prstGeom prst="rect">
            <a:avLst/>
          </a:prstGeom>
          <a:noFill/>
        </p:spPr>
      </p:pic>
    </p:spTree>
    <p:extLst>
      <p:ext uri="{BB962C8B-B14F-4D97-AF65-F5344CB8AC3E}">
        <p14:creationId xmlns:p14="http://schemas.microsoft.com/office/powerpoint/2010/main" val="88657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11560" y="1844824"/>
            <a:ext cx="7885113" cy="4536504"/>
          </a:xfrm>
        </p:spPr>
        <p:txBody>
          <a:bodyPr/>
          <a:lstStyle/>
          <a:p>
            <a:r>
              <a:rPr lang="en-IN" sz="2000" cap="none" dirty="0">
                <a:solidFill>
                  <a:srgbClr val="00B0F0"/>
                </a:solidFill>
                <a:latin typeface="Baskerville Old Face" pitchFamily="18" charset="0"/>
              </a:rPr>
              <a:t>Image segmentation is the process of dividing an image into multiple parts. This is typically used to identify objects or other relevant information in digital images. </a:t>
            </a:r>
            <a:br>
              <a:rPr lang="en-IN" sz="2000" cap="none" dirty="0">
                <a:solidFill>
                  <a:srgbClr val="00B0F0"/>
                </a:solidFill>
                <a:latin typeface="Baskerville Old Face" pitchFamily="18" charset="0"/>
              </a:rPr>
            </a:br>
            <a:br>
              <a:rPr lang="en-IN" sz="2000" cap="none" dirty="0">
                <a:solidFill>
                  <a:srgbClr val="00B0F0"/>
                </a:solidFill>
                <a:latin typeface="Baskerville Old Face" pitchFamily="18" charset="0"/>
              </a:rPr>
            </a:br>
            <a:r>
              <a:rPr lang="en-IN" sz="2000" cap="none" dirty="0">
                <a:solidFill>
                  <a:srgbClr val="00B0F0"/>
                </a:solidFill>
                <a:latin typeface="Baskerville Old Face" pitchFamily="18" charset="0"/>
              </a:rPr>
              <a:t>There are many different ways to perform image segmentation, including:</a:t>
            </a:r>
            <a:br>
              <a:rPr lang="en-IN" sz="2000" cap="none" dirty="0">
                <a:solidFill>
                  <a:srgbClr val="00B0F0"/>
                </a:solidFill>
                <a:latin typeface="Baskerville Old Face" pitchFamily="18" charset="0"/>
              </a:rPr>
            </a:br>
            <a:br>
              <a:rPr lang="en-IN" sz="2000" cap="none" dirty="0">
                <a:solidFill>
                  <a:srgbClr val="00B0F0"/>
                </a:solidFill>
                <a:latin typeface="Baskerville Old Face" pitchFamily="18" charset="0"/>
              </a:rPr>
            </a:br>
            <a:r>
              <a:rPr lang="en-IN" sz="2000" cap="none" dirty="0">
                <a:solidFill>
                  <a:srgbClr val="00B0F0"/>
                </a:solidFill>
                <a:latin typeface="Baskerville Old Face" pitchFamily="18" charset="0"/>
              </a:rPr>
              <a:t>1. Thresholding methods such as </a:t>
            </a:r>
            <a:r>
              <a:rPr lang="en-IN" sz="2000" u="sng" cap="none" dirty="0" err="1">
                <a:solidFill>
                  <a:srgbClr val="00B0F0"/>
                </a:solidFill>
                <a:latin typeface="Baskerville Old Face" pitchFamily="18" charset="0"/>
              </a:rPr>
              <a:t>Ostu’s</a:t>
            </a:r>
            <a:r>
              <a:rPr lang="en-IN" sz="2000" cap="none" dirty="0">
                <a:solidFill>
                  <a:srgbClr val="00B0F0"/>
                </a:solidFill>
                <a:latin typeface="Baskerville Old Face" pitchFamily="18" charset="0"/>
              </a:rPr>
              <a:t>  </a:t>
            </a:r>
            <a:r>
              <a:rPr lang="en-IN" sz="2000" u="sng" cap="none" dirty="0">
                <a:solidFill>
                  <a:srgbClr val="00B0F0"/>
                </a:solidFill>
                <a:latin typeface="Baskerville Old Face" pitchFamily="18" charset="0"/>
              </a:rPr>
              <a:t>method</a:t>
            </a:r>
            <a:r>
              <a:rPr lang="en-IN" sz="2000" cap="none" dirty="0">
                <a:solidFill>
                  <a:srgbClr val="00B0F0"/>
                </a:solidFill>
                <a:latin typeface="Baskerville Old Face" pitchFamily="18" charset="0"/>
              </a:rPr>
              <a:t>.</a:t>
            </a:r>
            <a:br>
              <a:rPr lang="en-IN" sz="2000" cap="none" dirty="0">
                <a:solidFill>
                  <a:srgbClr val="00B0F0"/>
                </a:solidFill>
                <a:latin typeface="Baskerville Old Face" pitchFamily="18" charset="0"/>
              </a:rPr>
            </a:br>
            <a:br>
              <a:rPr lang="en-IN" sz="2000" cap="none" dirty="0">
                <a:solidFill>
                  <a:srgbClr val="00B0F0"/>
                </a:solidFill>
                <a:latin typeface="Baskerville Old Face" pitchFamily="18" charset="0"/>
              </a:rPr>
            </a:br>
            <a:r>
              <a:rPr lang="en-IN" sz="2000" cap="none" dirty="0">
                <a:solidFill>
                  <a:srgbClr val="00B0F0"/>
                </a:solidFill>
                <a:latin typeface="Baskerville Old Face" pitchFamily="18" charset="0"/>
              </a:rPr>
              <a:t>2. </a:t>
            </a:r>
            <a:r>
              <a:rPr lang="en-IN" sz="2000" cap="none" dirty="0" err="1">
                <a:solidFill>
                  <a:srgbClr val="00B0F0"/>
                </a:solidFill>
                <a:latin typeface="Baskerville Old Face" pitchFamily="18" charset="0"/>
              </a:rPr>
              <a:t>Color</a:t>
            </a:r>
            <a:r>
              <a:rPr lang="en-IN" sz="2000" cap="none" dirty="0">
                <a:solidFill>
                  <a:srgbClr val="00B0F0"/>
                </a:solidFill>
                <a:latin typeface="Baskerville Old Face" pitchFamily="18" charset="0"/>
              </a:rPr>
              <a:t>-based segmentation such as </a:t>
            </a:r>
            <a:r>
              <a:rPr lang="en-IN" sz="2000" u="sng" cap="none" dirty="0">
                <a:solidFill>
                  <a:srgbClr val="00B0F0"/>
                </a:solidFill>
                <a:latin typeface="Baskerville Old Face" pitchFamily="18" charset="0"/>
              </a:rPr>
              <a:t>k-means</a:t>
            </a:r>
            <a:r>
              <a:rPr lang="en-IN" sz="2000" cap="none" dirty="0">
                <a:solidFill>
                  <a:srgbClr val="00B0F0"/>
                </a:solidFill>
                <a:latin typeface="Baskerville Old Face" pitchFamily="18" charset="0"/>
              </a:rPr>
              <a:t>  </a:t>
            </a:r>
            <a:r>
              <a:rPr lang="en-IN" sz="2000" u="sng" cap="none" dirty="0">
                <a:solidFill>
                  <a:srgbClr val="00B0F0"/>
                </a:solidFill>
                <a:latin typeface="Baskerville Old Face" pitchFamily="18" charset="0"/>
              </a:rPr>
              <a:t>clustering</a:t>
            </a:r>
            <a:r>
              <a:rPr lang="en-IN" sz="2000" cap="none" dirty="0">
                <a:solidFill>
                  <a:srgbClr val="00B0F0"/>
                </a:solidFill>
                <a:latin typeface="Baskerville Old Face" pitchFamily="18" charset="0"/>
              </a:rPr>
              <a:t>.</a:t>
            </a:r>
            <a:br>
              <a:rPr lang="en-IN" sz="2000" cap="none" dirty="0">
                <a:solidFill>
                  <a:srgbClr val="00B0F0"/>
                </a:solidFill>
                <a:latin typeface="Baskerville Old Face" pitchFamily="18" charset="0"/>
              </a:rPr>
            </a:br>
            <a:br>
              <a:rPr lang="en-IN" sz="2000" u="sng" cap="none" dirty="0">
                <a:solidFill>
                  <a:srgbClr val="00B0F0"/>
                </a:solidFill>
                <a:latin typeface="Baskerville Old Face" pitchFamily="18" charset="0"/>
              </a:rPr>
            </a:br>
            <a:r>
              <a:rPr lang="en-IN" sz="2000" cap="none" dirty="0">
                <a:solidFill>
                  <a:srgbClr val="00B0F0"/>
                </a:solidFill>
                <a:latin typeface="Baskerville Old Face" pitchFamily="18" charset="0"/>
              </a:rPr>
              <a:t>3.</a:t>
            </a:r>
            <a:r>
              <a:rPr lang="en-IN" sz="2000" cap="none" dirty="0">
                <a:latin typeface="Baskerville Old Face" pitchFamily="18" charset="0"/>
              </a:rPr>
              <a:t> </a:t>
            </a:r>
            <a:r>
              <a:rPr lang="en-IN" sz="2000" cap="none" dirty="0">
                <a:solidFill>
                  <a:srgbClr val="00B0F0"/>
                </a:solidFill>
                <a:latin typeface="Baskerville Old Face" pitchFamily="18" charset="0"/>
              </a:rPr>
              <a:t>Transform methods such as </a:t>
            </a:r>
            <a:r>
              <a:rPr lang="en-IN" sz="2000" u="sng" cap="none" dirty="0">
                <a:solidFill>
                  <a:srgbClr val="00B0F0"/>
                </a:solidFill>
                <a:latin typeface="Baskerville Old Face" pitchFamily="18" charset="0"/>
              </a:rPr>
              <a:t>watershed</a:t>
            </a:r>
            <a:r>
              <a:rPr lang="en-IN" sz="2000" cap="none" dirty="0">
                <a:solidFill>
                  <a:srgbClr val="00B0F0"/>
                </a:solidFill>
                <a:latin typeface="Baskerville Old Face" pitchFamily="18" charset="0"/>
              </a:rPr>
              <a:t>  </a:t>
            </a:r>
            <a:r>
              <a:rPr lang="en-IN" sz="2000" u="sng" cap="none" dirty="0">
                <a:solidFill>
                  <a:srgbClr val="00B0F0"/>
                </a:solidFill>
                <a:latin typeface="Baskerville Old Face" pitchFamily="18" charset="0"/>
              </a:rPr>
              <a:t>segmentation</a:t>
            </a:r>
            <a:r>
              <a:rPr lang="en-IN" sz="2000" cap="none" dirty="0">
                <a:solidFill>
                  <a:srgbClr val="00B0F0"/>
                </a:solidFill>
                <a:latin typeface="Baskerville Old Face" pitchFamily="18" charset="0"/>
              </a:rPr>
              <a:t>.</a:t>
            </a:r>
            <a:br>
              <a:rPr lang="en-IN" sz="2000" cap="none" dirty="0">
                <a:solidFill>
                  <a:srgbClr val="00B0F0"/>
                </a:solidFill>
                <a:latin typeface="Baskerville Old Face" pitchFamily="18" charset="0"/>
              </a:rPr>
            </a:br>
            <a:br>
              <a:rPr lang="en-IN" sz="2000" cap="none" dirty="0">
                <a:latin typeface="Baskerville Old Face" pitchFamily="18" charset="0"/>
              </a:rPr>
            </a:br>
            <a:r>
              <a:rPr lang="en-IN" sz="2000" cap="none" dirty="0">
                <a:solidFill>
                  <a:srgbClr val="00B0F0"/>
                </a:solidFill>
                <a:latin typeface="Baskerville Old Face" pitchFamily="18" charset="0"/>
              </a:rPr>
              <a:t>4.</a:t>
            </a:r>
            <a:r>
              <a:rPr lang="en-IN" sz="2000" cap="none" dirty="0">
                <a:latin typeface="Baskerville Old Face" pitchFamily="18" charset="0"/>
              </a:rPr>
              <a:t> </a:t>
            </a:r>
            <a:r>
              <a:rPr lang="en-IN" sz="2000" cap="none" dirty="0">
                <a:solidFill>
                  <a:srgbClr val="00B0F0"/>
                </a:solidFill>
                <a:latin typeface="Baskerville Old Face" pitchFamily="18" charset="0"/>
              </a:rPr>
              <a:t>Texture methods such as </a:t>
            </a:r>
            <a:r>
              <a:rPr lang="en-IN" sz="2000" u="sng" cap="none" dirty="0">
                <a:solidFill>
                  <a:srgbClr val="00B0F0"/>
                </a:solidFill>
                <a:latin typeface="Baskerville Old Face" pitchFamily="18" charset="0"/>
              </a:rPr>
              <a:t>texture</a:t>
            </a:r>
            <a:r>
              <a:rPr lang="en-IN" sz="2000" cap="none" dirty="0">
                <a:solidFill>
                  <a:srgbClr val="00B0F0"/>
                </a:solidFill>
                <a:latin typeface="Baskerville Old Face" pitchFamily="18" charset="0"/>
              </a:rPr>
              <a:t>  </a:t>
            </a:r>
            <a:r>
              <a:rPr lang="en-IN" sz="2000" u="sng" cap="none" dirty="0">
                <a:solidFill>
                  <a:srgbClr val="00B0F0"/>
                </a:solidFill>
                <a:latin typeface="Baskerville Old Face" pitchFamily="18" charset="0"/>
              </a:rPr>
              <a:t>filters</a:t>
            </a:r>
            <a:r>
              <a:rPr lang="en-IN" sz="2000" cap="none" dirty="0">
                <a:solidFill>
                  <a:srgbClr val="00B0F0"/>
                </a:solidFill>
                <a:latin typeface="Baskerville Old Face" pitchFamily="18" charset="0"/>
              </a:rPr>
              <a:t>.</a:t>
            </a:r>
            <a:br>
              <a:rPr lang="en-IN" sz="2000" cap="none" dirty="0">
                <a:solidFill>
                  <a:srgbClr val="00B0F0"/>
                </a:solidFill>
                <a:latin typeface="Baskerville Old Face" pitchFamily="18" charset="0"/>
              </a:rPr>
            </a:br>
            <a:endParaRPr lang="en-IN" sz="2000" b="1" cap="none" dirty="0">
              <a:solidFill>
                <a:srgbClr val="00B0F0"/>
              </a:solidFill>
              <a:latin typeface="Baskerville Old Face" pitchFamily="18" charset="0"/>
            </a:endParaRPr>
          </a:p>
        </p:txBody>
      </p:sp>
      <p:sp>
        <p:nvSpPr>
          <p:cNvPr id="8" name="Text Placeholder 7"/>
          <p:cNvSpPr>
            <a:spLocks noGrp="1"/>
          </p:cNvSpPr>
          <p:nvPr>
            <p:ph type="body" idx="1"/>
          </p:nvPr>
        </p:nvSpPr>
        <p:spPr>
          <a:xfrm>
            <a:off x="611560" y="476673"/>
            <a:ext cx="7885113" cy="1080120"/>
          </a:xfrm>
        </p:spPr>
        <p:txBody>
          <a:bodyPr>
            <a:noAutofit/>
          </a:bodyPr>
          <a:lstStyle/>
          <a:p>
            <a:endParaRPr lang="en-IN" sz="4000" dirty="0">
              <a:latin typeface="Baskerville Old Face" pitchFamily="18" charset="0"/>
            </a:endParaRPr>
          </a:p>
          <a:p>
            <a:r>
              <a:rPr lang="en-IN" sz="4000" dirty="0">
                <a:latin typeface="Baskerville Old Face" pitchFamily="18" charset="0"/>
              </a:rPr>
              <a:t>What is Image Segmentation ?</a:t>
            </a:r>
          </a:p>
        </p:txBody>
      </p:sp>
      <p:pic>
        <p:nvPicPr>
          <p:cNvPr id="4" name="Picture 3"/>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76256" y="233983"/>
            <a:ext cx="1457325" cy="523875"/>
          </a:xfrm>
          <a:prstGeom prst="rect">
            <a:avLst/>
          </a:prstGeom>
          <a:noFill/>
        </p:spPr>
      </p:pic>
    </p:spTree>
    <p:extLst>
      <p:ext uri="{BB962C8B-B14F-4D97-AF65-F5344CB8AC3E}">
        <p14:creationId xmlns:p14="http://schemas.microsoft.com/office/powerpoint/2010/main" val="2343717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276872"/>
            <a:ext cx="7885113" cy="4104456"/>
          </a:xfrm>
        </p:spPr>
        <p:txBody>
          <a:bodyPr/>
          <a:lstStyle/>
          <a:p>
            <a:r>
              <a:rPr lang="en-IN" sz="2400" cap="none" dirty="0">
                <a:solidFill>
                  <a:srgbClr val="00B0F0"/>
                </a:solidFill>
                <a:latin typeface="Baskerville Old Face" pitchFamily="18" charset="0"/>
              </a:rPr>
              <a:t>In the study of </a:t>
            </a:r>
            <a:r>
              <a:rPr lang="en-IN" sz="2400" u="sng" cap="none" dirty="0">
                <a:solidFill>
                  <a:srgbClr val="00B0F0"/>
                </a:solidFill>
                <a:latin typeface="Baskerville Old Face" pitchFamily="18" charset="0"/>
              </a:rPr>
              <a:t>IMAGE segmentation</a:t>
            </a:r>
            <a:r>
              <a:rPr lang="en-IN" sz="2400" cap="none" dirty="0">
                <a:solidFill>
                  <a:srgbClr val="00B0F0"/>
                </a:solidFill>
                <a:latin typeface="Baskerville Old Face" pitchFamily="18" charset="0"/>
              </a:rPr>
              <a:t>, a </a:t>
            </a:r>
            <a:r>
              <a:rPr lang="en-IN" sz="2400" b="1" cap="none" dirty="0">
                <a:solidFill>
                  <a:srgbClr val="00B0F0"/>
                </a:solidFill>
                <a:latin typeface="Baskerville Old Face" pitchFamily="18" charset="0"/>
              </a:rPr>
              <a:t>watershed</a:t>
            </a:r>
            <a:r>
              <a:rPr lang="en-IN" sz="2400" cap="none" dirty="0">
                <a:solidFill>
                  <a:srgbClr val="00B0F0"/>
                </a:solidFill>
                <a:latin typeface="Baskerville Old Face" pitchFamily="18" charset="0"/>
              </a:rPr>
              <a:t> is a transformation defined on a </a:t>
            </a:r>
            <a:r>
              <a:rPr lang="en-IN" sz="2400" u="sng" cap="none" dirty="0" err="1">
                <a:solidFill>
                  <a:srgbClr val="00B0F0"/>
                </a:solidFill>
                <a:latin typeface="Baskerville Old Face" pitchFamily="18" charset="0"/>
              </a:rPr>
              <a:t>grayscale</a:t>
            </a:r>
            <a:r>
              <a:rPr lang="en-IN" sz="2400" cap="none" dirty="0">
                <a:solidFill>
                  <a:srgbClr val="00B0F0"/>
                </a:solidFill>
                <a:latin typeface="Baskerville Old Face" pitchFamily="18" charset="0"/>
              </a:rPr>
              <a:t> image.</a:t>
            </a:r>
            <a:br>
              <a:rPr lang="en-IN" sz="2400" cap="none" dirty="0">
                <a:solidFill>
                  <a:srgbClr val="00B0F0"/>
                </a:solidFill>
                <a:latin typeface="Baskerville Old Face" pitchFamily="18" charset="0"/>
              </a:rPr>
            </a:br>
            <a:br>
              <a:rPr lang="en-IN" sz="2400" cap="none" dirty="0">
                <a:solidFill>
                  <a:srgbClr val="00B0F0"/>
                </a:solidFill>
                <a:latin typeface="Baskerville Old Face" pitchFamily="18" charset="0"/>
              </a:rPr>
            </a:br>
            <a:r>
              <a:rPr lang="en-IN" sz="2400" cap="none" dirty="0">
                <a:solidFill>
                  <a:srgbClr val="00B0F0"/>
                </a:solidFill>
                <a:latin typeface="Baskerville Old Face" pitchFamily="18" charset="0"/>
              </a:rPr>
              <a:t>The watershed transformation treats the image it operates upon like a topographic map, with the brightness of each point representing its height, and finds the lines that run along the tops of ridges.</a:t>
            </a:r>
          </a:p>
        </p:txBody>
      </p:sp>
      <p:sp>
        <p:nvSpPr>
          <p:cNvPr id="3" name="Text Placeholder 2"/>
          <p:cNvSpPr>
            <a:spLocks noGrp="1"/>
          </p:cNvSpPr>
          <p:nvPr>
            <p:ph type="body" idx="1"/>
          </p:nvPr>
        </p:nvSpPr>
        <p:spPr>
          <a:xfrm>
            <a:off x="611560" y="188640"/>
            <a:ext cx="7885113" cy="1500187"/>
          </a:xfrm>
        </p:spPr>
        <p:txBody>
          <a:bodyPr>
            <a:normAutofit/>
          </a:bodyPr>
          <a:lstStyle/>
          <a:p>
            <a:pPr algn="ctr"/>
            <a:r>
              <a:rPr lang="en-IN" sz="4000" u="sng" dirty="0">
                <a:latin typeface="Baskerville Old Face" pitchFamily="18" charset="0"/>
              </a:rPr>
              <a:t>Watershed</a:t>
            </a:r>
            <a:r>
              <a:rPr lang="en-IN" sz="4000" dirty="0">
                <a:latin typeface="Baskerville Old Face" pitchFamily="18" charset="0"/>
              </a:rPr>
              <a:t> </a:t>
            </a:r>
            <a:r>
              <a:rPr lang="en-IN" sz="4000" u="sng" dirty="0">
                <a:latin typeface="Baskerville Old Face" pitchFamily="18" charset="0"/>
              </a:rPr>
              <a:t>Segmentation</a:t>
            </a:r>
          </a:p>
        </p:txBody>
      </p:sp>
      <p:pic>
        <p:nvPicPr>
          <p:cNvPr id="5" name="Picture 4"/>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76256" y="233983"/>
            <a:ext cx="1457325" cy="523875"/>
          </a:xfrm>
          <a:prstGeom prst="rect">
            <a:avLst/>
          </a:prstGeom>
          <a:noFill/>
        </p:spPr>
      </p:pic>
    </p:spTree>
    <p:extLst>
      <p:ext uri="{BB962C8B-B14F-4D97-AF65-F5344CB8AC3E}">
        <p14:creationId xmlns:p14="http://schemas.microsoft.com/office/powerpoint/2010/main" val="3852507808"/>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343</TotalTime>
  <Words>849</Words>
  <Application>Microsoft Office PowerPoint</Application>
  <PresentationFormat>On-screen Show (4:3)</PresentationFormat>
  <Paragraphs>91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Arial Narrow</vt:lpstr>
      <vt:lpstr>Baskerville Old Face</vt:lpstr>
      <vt:lpstr>Horizon</vt:lpstr>
      <vt:lpstr>PowerPoint Presentation</vt:lpstr>
      <vt:lpstr>TITLE</vt:lpstr>
      <vt:lpstr>Objectives</vt:lpstr>
      <vt:lpstr>Face Detection is a computer technology being used in a variety of applications that identifies human faces in digital images. Face detection also refers to the psychological process by which humans locate and attend to faces in a visual scene.</vt:lpstr>
      <vt:lpstr>Applications of face detection :-</vt:lpstr>
      <vt:lpstr>Software's that can be used in face detection</vt:lpstr>
      <vt:lpstr>            Viola-jones Algorithm The cascade object detector uses the viola-jones algorithm to detect people's faces, noses, eyes, mouth, or upper body. detector = vision.CascadeObjectDetector creates a system object, detector, that detects objects using the viola-jones algorithm. The Classification Model property controls the type of object to detect. By default, the detector is configured to detect faces.</vt:lpstr>
      <vt:lpstr>Image segmentation is the process of dividing an image into multiple parts. This is typically used to identify objects or other relevant information in digital images.   There are many different ways to perform image segmentation, including:  1. Thresholding methods such as Ostu’s  method.  2. Color-based segmentation such as k-means  clustering.  3. Transform methods such as watershed  segmentation.  4. Texture methods such as texture  filters. </vt:lpstr>
      <vt:lpstr>In the study of IMAGE segmentation, a watershed is a transformation defined on a grayscale image.  The watershed transformation treats the image it operates upon like a topographic map, with the brightness of each point representing its height, and finds the lines that run along the tops of ridges.</vt:lpstr>
      <vt:lpstr>Matlab Coding </vt:lpstr>
      <vt:lpstr>PowerPoint Presentation</vt:lpstr>
      <vt:lpstr>1) imtophat  Very useful morphological transformation to subtract the background from the image is so called tophat.  2) ~Inf Modify this image so that the background pixels and the extended maxima pixels are forced to be the only local minima  in the image  </vt:lpstr>
      <vt:lpstr>To adjust the color of the image after processing with imtophat command.</vt:lpstr>
      <vt:lpstr>Takes the level as the parameter and  converts the image to black white mode</vt:lpstr>
      <vt:lpstr>Reverses the color composition i.e. Sets blackened part of image to  white and vice versa.</vt:lpstr>
      <vt:lpstr>Water is fallen from the minima points until two flooded regions from separate catchment merge, after this a one pixel thick dam is constructed.</vt:lpstr>
      <vt:lpstr>Limitations :-</vt:lpstr>
      <vt:lpstr>Conclusion</vt:lpstr>
      <vt:lpstr>Future Plan</vt:lpstr>
      <vt:lpstr>Thanks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PROJECT</dc:title>
  <dc:creator>Windows User</dc:creator>
  <cp:lastModifiedBy>ShamE</cp:lastModifiedBy>
  <cp:revision>30</cp:revision>
  <dcterms:created xsi:type="dcterms:W3CDTF">2017-04-26T16:13:05Z</dcterms:created>
  <dcterms:modified xsi:type="dcterms:W3CDTF">2017-07-08T06:19:46Z</dcterms:modified>
</cp:coreProperties>
</file>