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 id="271" r:id="rId15"/>
    <p:sldId id="272" r:id="rId16"/>
    <p:sldId id="273" r:id="rId17"/>
    <p:sldId id="27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CFE35-3C3E-45A9-AC48-C5A03B93A228}" v="828" dt="2021-04-19T10:38:07.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530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8395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193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689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4026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3202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84298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5927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023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93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113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5080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108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4/19/2021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5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6252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347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373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41808047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Blogging Application</a:t>
            </a:r>
          </a:p>
        </p:txBody>
      </p:sp>
      <p:sp>
        <p:nvSpPr>
          <p:cNvPr id="3" name="Subtitle 2"/>
          <p:cNvSpPr>
            <a:spLocks noGrp="1"/>
          </p:cNvSpPr>
          <p:nvPr>
            <p:ph type="subTitle" idx="1"/>
          </p:nvPr>
        </p:nvSpPr>
        <p:spPr/>
        <p:txBody>
          <a:bodyPr/>
          <a:lstStyle/>
          <a:p>
            <a:r>
              <a:rPr lang="en-US" dirty="0"/>
              <a:t>By Shubham and </a:t>
            </a:r>
            <a:r>
              <a:rPr lang="en-US" dirty="0" err="1"/>
              <a:t>vivek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1BDA-A3A9-4D3F-BA6C-4CC0EDCF7A73}"/>
              </a:ext>
            </a:extLst>
          </p:cNvPr>
          <p:cNvSpPr>
            <a:spLocks noGrp="1"/>
          </p:cNvSpPr>
          <p:nvPr>
            <p:ph type="title"/>
          </p:nvPr>
        </p:nvSpPr>
        <p:spPr/>
        <p:txBody>
          <a:bodyPr/>
          <a:lstStyle/>
          <a:p>
            <a:r>
              <a:rPr lang="en-US" sz="3200" dirty="0">
                <a:ea typeface="+mj-lt"/>
                <a:cs typeface="+mj-lt"/>
              </a:rPr>
              <a:t>Features of Web blogging application</a:t>
            </a:r>
          </a:p>
          <a:p>
            <a:endParaRPr lang="en-US" dirty="0"/>
          </a:p>
        </p:txBody>
      </p:sp>
      <p:sp>
        <p:nvSpPr>
          <p:cNvPr id="3" name="Content Placeholder 2">
            <a:extLst>
              <a:ext uri="{FF2B5EF4-FFF2-40B4-BE49-F238E27FC236}">
                <a16:creationId xmlns:a16="http://schemas.microsoft.com/office/drawing/2014/main" id="{01F075F6-28D1-4342-8663-5718F9EC263B}"/>
              </a:ext>
            </a:extLst>
          </p:cNvPr>
          <p:cNvSpPr>
            <a:spLocks noGrp="1"/>
          </p:cNvSpPr>
          <p:nvPr>
            <p:ph idx="1"/>
          </p:nvPr>
        </p:nvSpPr>
        <p:spPr/>
        <p:txBody>
          <a:bodyPr vert="horz" lIns="91440" tIns="45720" rIns="91440" bIns="45720" rtlCol="0" anchor="t">
            <a:normAutofit lnSpcReduction="10000"/>
          </a:bodyPr>
          <a:lstStyle/>
          <a:p>
            <a:r>
              <a:rPr lang="en-US" dirty="0">
                <a:ea typeface="+mj-lt"/>
                <a:cs typeface="+mj-lt"/>
              </a:rPr>
              <a:t>Product and Component based </a:t>
            </a:r>
            <a:endParaRPr lang="en-US" dirty="0"/>
          </a:p>
          <a:p>
            <a:r>
              <a:rPr lang="en-US" dirty="0">
                <a:ea typeface="+mj-lt"/>
                <a:cs typeface="+mj-lt"/>
              </a:rPr>
              <a:t>Creating &amp; Changing Issues at ease </a:t>
            </a:r>
            <a:endParaRPr lang="en-US" dirty="0"/>
          </a:p>
          <a:p>
            <a:r>
              <a:rPr lang="en-US" dirty="0">
                <a:ea typeface="+mj-lt"/>
                <a:cs typeface="+mj-lt"/>
              </a:rPr>
              <a:t>Creating user Account</a:t>
            </a:r>
            <a:endParaRPr lang="en-US" dirty="0"/>
          </a:p>
          <a:p>
            <a:r>
              <a:rPr lang="en-US" dirty="0"/>
              <a:t>Login-Logout</a:t>
            </a:r>
            <a:r>
              <a:rPr lang="en-US" dirty="0">
                <a:ea typeface="+mj-lt"/>
                <a:cs typeface="+mj-lt"/>
              </a:rPr>
              <a:t> </a:t>
            </a:r>
            <a:r>
              <a:rPr lang="en-US" dirty="0"/>
              <a:t>feature for each user so they can save their work</a:t>
            </a:r>
          </a:p>
          <a:p>
            <a:r>
              <a:rPr lang="en-US" dirty="0">
                <a:ea typeface="+mj-lt"/>
                <a:cs typeface="+mj-lt"/>
              </a:rPr>
              <a:t>Robust database back-end </a:t>
            </a:r>
          </a:p>
          <a:p>
            <a:r>
              <a:rPr lang="en-US" dirty="0"/>
              <a:t>Flexible </a:t>
            </a:r>
          </a:p>
          <a:p>
            <a:r>
              <a:rPr lang="en-US" dirty="0">
                <a:ea typeface="+mj-lt"/>
                <a:cs typeface="+mj-lt"/>
              </a:rPr>
              <a:t>Accuracy in work. </a:t>
            </a:r>
            <a:endParaRPr lang="en-US" dirty="0"/>
          </a:p>
          <a:p>
            <a:r>
              <a:rPr lang="en-US" dirty="0">
                <a:ea typeface="+mj-lt"/>
                <a:cs typeface="+mj-lt"/>
              </a:rPr>
              <a:t>Easy &amp; speedy retrieval of information. </a:t>
            </a:r>
            <a:endParaRPr lang="en-US" dirty="0"/>
          </a:p>
          <a:p>
            <a:r>
              <a:rPr lang="en-US" dirty="0">
                <a:ea typeface="+mj-lt"/>
                <a:cs typeface="+mj-lt"/>
              </a:rPr>
              <a:t>Well-designed blogs.</a:t>
            </a:r>
            <a:endParaRPr lang="en-US" dirty="0"/>
          </a:p>
          <a:p>
            <a:r>
              <a:rPr lang="en-US" dirty="0"/>
              <a:t>Good looking UI</a:t>
            </a:r>
          </a:p>
          <a:p>
            <a:endParaRPr lang="en-US"/>
          </a:p>
          <a:p>
            <a:endParaRPr lang="en-US"/>
          </a:p>
          <a:p>
            <a:endParaRPr lang="en-US" dirty="0"/>
          </a:p>
        </p:txBody>
      </p:sp>
    </p:spTree>
    <p:extLst>
      <p:ext uri="{BB962C8B-B14F-4D97-AF65-F5344CB8AC3E}">
        <p14:creationId xmlns:p14="http://schemas.microsoft.com/office/powerpoint/2010/main" val="1764611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182D-14D6-4B53-829F-BAF8578F1EFA}"/>
              </a:ext>
            </a:extLst>
          </p:cNvPr>
          <p:cNvSpPr>
            <a:spLocks noGrp="1"/>
          </p:cNvSpPr>
          <p:nvPr>
            <p:ph type="title"/>
          </p:nvPr>
        </p:nvSpPr>
        <p:spPr/>
        <p:txBody>
          <a:bodyPr/>
          <a:lstStyle/>
          <a:p>
            <a:r>
              <a:rPr lang="en-US" dirty="0">
                <a:ea typeface="+mj-lt"/>
                <a:cs typeface="+mj-lt"/>
              </a:rPr>
              <a:t>Future scope</a:t>
            </a:r>
            <a:endParaRPr lang="en-US" dirty="0"/>
          </a:p>
        </p:txBody>
      </p:sp>
      <p:sp>
        <p:nvSpPr>
          <p:cNvPr id="3" name="Content Placeholder 2">
            <a:extLst>
              <a:ext uri="{FF2B5EF4-FFF2-40B4-BE49-F238E27FC236}">
                <a16:creationId xmlns:a16="http://schemas.microsoft.com/office/drawing/2014/main" id="{DED33106-FC43-4B99-A8DF-E57F3AA916A4}"/>
              </a:ext>
            </a:extLst>
          </p:cNvPr>
          <p:cNvSpPr>
            <a:spLocks noGrp="1"/>
          </p:cNvSpPr>
          <p:nvPr>
            <p:ph idx="1"/>
          </p:nvPr>
        </p:nvSpPr>
        <p:spPr/>
        <p:txBody>
          <a:bodyPr vert="horz" lIns="91440" tIns="45720" rIns="91440" bIns="45720" rtlCol="0" anchor="t">
            <a:normAutofit/>
          </a:bodyPr>
          <a:lstStyle/>
          <a:p>
            <a:r>
              <a:rPr lang="en-US" dirty="0">
                <a:ea typeface="+mj-lt"/>
                <a:cs typeface="+mj-lt"/>
              </a:rPr>
              <a:t>It can be summarized that the future scope of the project circles around maintaining information regarding:</a:t>
            </a:r>
            <a:endParaRPr lang="en-US" dirty="0"/>
          </a:p>
          <a:p>
            <a:r>
              <a:rPr lang="en-US" dirty="0">
                <a:ea typeface="+mj-lt"/>
                <a:cs typeface="+mj-lt"/>
              </a:rPr>
              <a:t>1) Implement the backup mechanism for taking backup.</a:t>
            </a:r>
            <a:endParaRPr lang="en-US" dirty="0"/>
          </a:p>
          <a:p>
            <a:r>
              <a:rPr lang="en-US" dirty="0">
                <a:ea typeface="+mj-lt"/>
                <a:cs typeface="+mj-lt"/>
              </a:rPr>
              <a:t>2) Automatic detection of errors like grammar.</a:t>
            </a:r>
            <a:endParaRPr lang="en-US" dirty="0"/>
          </a:p>
          <a:p>
            <a:r>
              <a:rPr lang="en-US" dirty="0">
                <a:ea typeface="+mj-lt"/>
                <a:cs typeface="+mj-lt"/>
              </a:rPr>
              <a:t>3) Automatic notification to followers after posting blog</a:t>
            </a:r>
            <a:endParaRPr lang="en-US"/>
          </a:p>
          <a:p>
            <a:r>
              <a:rPr lang="en-US" dirty="0"/>
              <a:t>4) Adding AI feature to auto correct grammar mistakes</a:t>
            </a:r>
          </a:p>
          <a:p>
            <a:endParaRPr lang="en-US"/>
          </a:p>
          <a:p>
            <a:endParaRPr lang="en-US"/>
          </a:p>
          <a:p>
            <a:endParaRPr lang="en-US" dirty="0"/>
          </a:p>
        </p:txBody>
      </p:sp>
    </p:spTree>
    <p:extLst>
      <p:ext uri="{BB962C8B-B14F-4D97-AF65-F5344CB8AC3E}">
        <p14:creationId xmlns:p14="http://schemas.microsoft.com/office/powerpoint/2010/main" val="181634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78F0-53E8-4B2D-B7D1-FE6248A160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A64F64D-26B9-4247-A5B2-2F55B086DA2E}"/>
              </a:ext>
            </a:extLst>
          </p:cNvPr>
          <p:cNvSpPr>
            <a:spLocks noGrp="1"/>
          </p:cNvSpPr>
          <p:nvPr>
            <p:ph idx="1"/>
          </p:nvPr>
        </p:nvSpPr>
        <p:spPr/>
        <p:txBody>
          <a:bodyPr vert="horz" lIns="91440" tIns="45720" rIns="91440" bIns="45720" rtlCol="0" anchor="t">
            <a:normAutofit/>
          </a:bodyPr>
          <a:lstStyle/>
          <a:p>
            <a:r>
              <a:rPr lang="en-US" dirty="0">
                <a:ea typeface="+mj-lt"/>
                <a:cs typeface="+mj-lt"/>
              </a:rPr>
              <a:t>This project's only a major goal is to venture to satisfy the need to manage their project work. With the help of MEAN stack that we have used to make it possible for the user. </a:t>
            </a:r>
          </a:p>
          <a:p>
            <a:r>
              <a:rPr lang="en-US" dirty="0">
                <a:ea typeface="+mj-lt"/>
                <a:cs typeface="+mj-lt"/>
              </a:rPr>
              <a:t>The objective of software is to show that the framework is capable of making the user satisfying their needs, fast and reliable. </a:t>
            </a:r>
            <a:endParaRPr lang="en-US" dirty="0"/>
          </a:p>
          <a:p>
            <a:r>
              <a:rPr lang="en-US" dirty="0">
                <a:ea typeface="+mj-lt"/>
                <a:cs typeface="+mj-lt"/>
              </a:rPr>
              <a:t>This will prove to be a powerful web application satisfying all the requirements of the users. </a:t>
            </a:r>
            <a:endParaRPr lang="en-US" dirty="0"/>
          </a:p>
        </p:txBody>
      </p:sp>
    </p:spTree>
    <p:extLst>
      <p:ext uri="{BB962C8B-B14F-4D97-AF65-F5344CB8AC3E}">
        <p14:creationId xmlns:p14="http://schemas.microsoft.com/office/powerpoint/2010/main" val="326158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E0C0-A67D-4D6F-B3B5-5F950C4E3B6A}"/>
              </a:ext>
            </a:extLst>
          </p:cNvPr>
          <p:cNvSpPr>
            <a:spLocks noGrp="1"/>
          </p:cNvSpPr>
          <p:nvPr>
            <p:ph type="title"/>
          </p:nvPr>
        </p:nvSpPr>
        <p:spPr>
          <a:xfrm>
            <a:off x="646111" y="452718"/>
            <a:ext cx="9404723" cy="686969"/>
          </a:xfrm>
        </p:spPr>
        <p:txBody>
          <a:bodyPr/>
          <a:lstStyle/>
          <a:p>
            <a:r>
              <a:rPr lang="en-IN" dirty="0"/>
              <a:t>UI Screenshots</a:t>
            </a:r>
          </a:p>
        </p:txBody>
      </p:sp>
      <p:pic>
        <p:nvPicPr>
          <p:cNvPr id="5" name="Content Placeholder 4">
            <a:extLst>
              <a:ext uri="{FF2B5EF4-FFF2-40B4-BE49-F238E27FC236}">
                <a16:creationId xmlns:a16="http://schemas.microsoft.com/office/drawing/2014/main" id="{A41CD93B-D2BB-4598-A271-9B27375BD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13" y="1285875"/>
            <a:ext cx="11198087" cy="5366716"/>
          </a:xfrm>
        </p:spPr>
      </p:pic>
    </p:spTree>
    <p:extLst>
      <p:ext uri="{BB962C8B-B14F-4D97-AF65-F5344CB8AC3E}">
        <p14:creationId xmlns:p14="http://schemas.microsoft.com/office/powerpoint/2010/main" val="188496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F7B975-5CFE-4F73-8E45-1A862336A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98575"/>
            <a:ext cx="10999304" cy="5275263"/>
          </a:xfrm>
        </p:spPr>
      </p:pic>
    </p:spTree>
    <p:extLst>
      <p:ext uri="{BB962C8B-B14F-4D97-AF65-F5344CB8AC3E}">
        <p14:creationId xmlns:p14="http://schemas.microsoft.com/office/powerpoint/2010/main" val="163446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C8FB51-53D0-4F89-8355-047C3BAB9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48" y="1245703"/>
            <a:ext cx="11025809" cy="5393635"/>
          </a:xfrm>
        </p:spPr>
      </p:pic>
    </p:spTree>
    <p:extLst>
      <p:ext uri="{BB962C8B-B14F-4D97-AF65-F5344CB8AC3E}">
        <p14:creationId xmlns:p14="http://schemas.microsoft.com/office/powerpoint/2010/main" val="233850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D100F1-9096-4B3C-B667-EC7A9B7C1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835" y="1298713"/>
            <a:ext cx="11158329" cy="5274365"/>
          </a:xfrm>
        </p:spPr>
      </p:pic>
    </p:spTree>
    <p:extLst>
      <p:ext uri="{BB962C8B-B14F-4D97-AF65-F5344CB8AC3E}">
        <p14:creationId xmlns:p14="http://schemas.microsoft.com/office/powerpoint/2010/main" val="114874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D8702D-11A9-4A03-B1B5-959B5C0C9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113" y="1272209"/>
            <a:ext cx="10760765" cy="5353878"/>
          </a:xfrm>
        </p:spPr>
      </p:pic>
    </p:spTree>
    <p:extLst>
      <p:ext uri="{BB962C8B-B14F-4D97-AF65-F5344CB8AC3E}">
        <p14:creationId xmlns:p14="http://schemas.microsoft.com/office/powerpoint/2010/main" val="138351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1090-176D-4A77-AC61-EA027A3217FE}"/>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92820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1B91-DA57-4B8D-922C-367760D8C189}"/>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602ABA72-6086-47C3-871B-3A7C57FC72CA}"/>
              </a:ext>
            </a:extLst>
          </p:cNvPr>
          <p:cNvSpPr>
            <a:spLocks noGrp="1"/>
          </p:cNvSpPr>
          <p:nvPr>
            <p:ph idx="1"/>
          </p:nvPr>
        </p:nvSpPr>
        <p:spPr/>
        <p:txBody>
          <a:bodyPr vert="horz" lIns="91440" tIns="45720" rIns="91440" bIns="45720" rtlCol="0" anchor="t">
            <a:normAutofit lnSpcReduction="10000"/>
          </a:bodyPr>
          <a:lstStyle/>
          <a:p>
            <a:r>
              <a:rPr lang="en-US" dirty="0"/>
              <a:t>Introduction to Web blogging application</a:t>
            </a:r>
          </a:p>
          <a:p>
            <a:r>
              <a:rPr lang="en-US" dirty="0"/>
              <a:t>Implementation</a:t>
            </a:r>
          </a:p>
          <a:p>
            <a:r>
              <a:rPr lang="en-US" dirty="0"/>
              <a:t>Introduction to MEAN stack </a:t>
            </a:r>
          </a:p>
          <a:p>
            <a:r>
              <a:rPr lang="en-US" dirty="0"/>
              <a:t>MongoDB</a:t>
            </a:r>
          </a:p>
          <a:p>
            <a:r>
              <a:rPr lang="en-US" dirty="0"/>
              <a:t>Express</a:t>
            </a:r>
          </a:p>
          <a:p>
            <a:r>
              <a:rPr lang="en-US" dirty="0"/>
              <a:t>AngularJS</a:t>
            </a:r>
          </a:p>
          <a:p>
            <a:r>
              <a:rPr lang="en-US" dirty="0"/>
              <a:t>NodeJS</a:t>
            </a:r>
          </a:p>
          <a:p>
            <a:r>
              <a:rPr lang="en-US" dirty="0">
                <a:ea typeface="+mj-lt"/>
                <a:cs typeface="+mj-lt"/>
              </a:rPr>
              <a:t>Features of Web blogging application</a:t>
            </a:r>
            <a:endParaRPr lang="en-US" dirty="0"/>
          </a:p>
          <a:p>
            <a:r>
              <a:rPr lang="en-US" dirty="0"/>
              <a:t>Future scope</a:t>
            </a:r>
          </a:p>
          <a:p>
            <a:r>
              <a:rPr lang="en-US" dirty="0"/>
              <a:t>Conclusion</a:t>
            </a:r>
          </a:p>
          <a:p>
            <a:endParaRPr lang="en-US" dirty="0"/>
          </a:p>
          <a:p>
            <a:endParaRPr lang="en-US" dirty="0"/>
          </a:p>
        </p:txBody>
      </p:sp>
    </p:spTree>
    <p:extLst>
      <p:ext uri="{BB962C8B-B14F-4D97-AF65-F5344CB8AC3E}">
        <p14:creationId xmlns:p14="http://schemas.microsoft.com/office/powerpoint/2010/main" val="88489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07F7-F184-4B14-BC1E-36FB7BC88069}"/>
              </a:ext>
            </a:extLst>
          </p:cNvPr>
          <p:cNvSpPr>
            <a:spLocks noGrp="1"/>
          </p:cNvSpPr>
          <p:nvPr>
            <p:ph type="title"/>
          </p:nvPr>
        </p:nvSpPr>
        <p:spPr/>
        <p:txBody>
          <a:bodyPr/>
          <a:lstStyle/>
          <a:p>
            <a:r>
              <a:rPr lang="en-US" sz="2800" dirty="0">
                <a:ea typeface="+mj-lt"/>
                <a:cs typeface="+mj-lt"/>
              </a:rPr>
              <a:t>Introduction to Web blogging application</a:t>
            </a:r>
            <a:endParaRPr lang="en-US" sz="2800" dirty="0"/>
          </a:p>
        </p:txBody>
      </p:sp>
      <p:sp>
        <p:nvSpPr>
          <p:cNvPr id="3" name="Content Placeholder 2">
            <a:extLst>
              <a:ext uri="{FF2B5EF4-FFF2-40B4-BE49-F238E27FC236}">
                <a16:creationId xmlns:a16="http://schemas.microsoft.com/office/drawing/2014/main" id="{CD2CA789-5F37-43B0-A4EC-9A9F7CF227C3}"/>
              </a:ext>
            </a:extLst>
          </p:cNvPr>
          <p:cNvSpPr>
            <a:spLocks noGrp="1"/>
          </p:cNvSpPr>
          <p:nvPr>
            <p:ph idx="1"/>
          </p:nvPr>
        </p:nvSpPr>
        <p:spPr/>
        <p:txBody>
          <a:bodyPr vert="horz" lIns="91440" tIns="45720" rIns="91440" bIns="45720" rtlCol="0" anchor="t">
            <a:normAutofit/>
          </a:bodyPr>
          <a:lstStyle/>
          <a:p>
            <a:endParaRPr lang="en-US"/>
          </a:p>
          <a:p>
            <a:r>
              <a:rPr lang="en-US" dirty="0">
                <a:ea typeface="+mj-lt"/>
                <a:cs typeface="+mj-lt"/>
              </a:rPr>
              <a:t>Web Application is used to manage all the blogs, comments and all other basic information about the blog. </a:t>
            </a:r>
          </a:p>
          <a:p>
            <a:r>
              <a:rPr lang="en-US" dirty="0">
                <a:ea typeface="+mj-lt"/>
                <a:cs typeface="+mj-lt"/>
              </a:rPr>
              <a:t>User will be able to see the blogs posted by other users. </a:t>
            </a:r>
            <a:endParaRPr lang="en-US">
              <a:ea typeface="+mj-lt"/>
              <a:cs typeface="+mj-lt"/>
            </a:endParaRPr>
          </a:p>
          <a:p>
            <a:r>
              <a:rPr lang="en-US" dirty="0">
                <a:ea typeface="+mj-lt"/>
                <a:cs typeface="+mj-lt"/>
              </a:rPr>
              <a:t>The user can edit their own blogs as per their requirements. </a:t>
            </a:r>
            <a:endParaRPr lang="en-US">
              <a:ea typeface="+mj-lt"/>
              <a:cs typeface="+mj-lt"/>
            </a:endParaRPr>
          </a:p>
          <a:p>
            <a:r>
              <a:rPr lang="en-US" dirty="0">
                <a:ea typeface="+mj-lt"/>
                <a:cs typeface="+mj-lt"/>
              </a:rPr>
              <a:t>The aim is to make adding, updating and removing the posts as efficient as possible as to improve the resource management of the blogs data.</a:t>
            </a:r>
            <a:endParaRPr lang="en-US"/>
          </a:p>
          <a:p>
            <a:endParaRPr lang="en-US" dirty="0"/>
          </a:p>
          <a:p>
            <a:endParaRPr lang="en-US" dirty="0"/>
          </a:p>
        </p:txBody>
      </p:sp>
    </p:spTree>
    <p:extLst>
      <p:ext uri="{BB962C8B-B14F-4D97-AF65-F5344CB8AC3E}">
        <p14:creationId xmlns:p14="http://schemas.microsoft.com/office/powerpoint/2010/main" val="104449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5EBB-69CC-4CB8-80FD-28AB878D9181}"/>
              </a:ext>
            </a:extLst>
          </p:cNvPr>
          <p:cNvSpPr>
            <a:spLocks noGrp="1"/>
          </p:cNvSpPr>
          <p:nvPr>
            <p:ph type="title"/>
          </p:nvPr>
        </p:nvSpPr>
        <p:spPr/>
        <p:txBody>
          <a:bodyPr/>
          <a:lstStyle/>
          <a:p>
            <a:r>
              <a:rPr lang="en-US" dirty="0">
                <a:ea typeface="+mj-lt"/>
                <a:cs typeface="+mj-lt"/>
              </a:rPr>
              <a:t>Implementation</a:t>
            </a:r>
            <a:endParaRPr lang="en-US" dirty="0"/>
          </a:p>
        </p:txBody>
      </p:sp>
      <p:sp>
        <p:nvSpPr>
          <p:cNvPr id="3" name="Content Placeholder 2">
            <a:extLst>
              <a:ext uri="{FF2B5EF4-FFF2-40B4-BE49-F238E27FC236}">
                <a16:creationId xmlns:a16="http://schemas.microsoft.com/office/drawing/2014/main" id="{65564748-971F-4096-A1AC-9C38584EA2CA}"/>
              </a:ext>
            </a:extLst>
          </p:cNvPr>
          <p:cNvSpPr>
            <a:spLocks noGrp="1"/>
          </p:cNvSpPr>
          <p:nvPr>
            <p:ph idx="1"/>
          </p:nvPr>
        </p:nvSpPr>
        <p:spPr/>
        <p:txBody>
          <a:bodyPr vert="horz" lIns="91440" tIns="45720" rIns="91440" bIns="45720" rtlCol="0" anchor="t">
            <a:normAutofit/>
          </a:bodyPr>
          <a:lstStyle/>
          <a:p>
            <a:r>
              <a:rPr lang="en-US" dirty="0">
                <a:ea typeface="+mj-lt"/>
                <a:cs typeface="+mj-lt"/>
              </a:rPr>
              <a:t>This web application will be designed using HTML, CSS, JavaScript, AngularJS, mongo dB, NodeJS, and Express. </a:t>
            </a:r>
          </a:p>
          <a:p>
            <a:r>
              <a:rPr lang="en-US" dirty="0">
                <a:ea typeface="+mj-lt"/>
                <a:cs typeface="+mj-lt"/>
              </a:rPr>
              <a:t>The frontend part of the project will be done by HTML, CSS, JavaScript and the backend part will be done by NodeJS. </a:t>
            </a:r>
          </a:p>
          <a:p>
            <a:r>
              <a:rPr lang="en-US" dirty="0">
                <a:ea typeface="+mj-lt"/>
                <a:cs typeface="+mj-lt"/>
              </a:rPr>
              <a:t>All the data will be stored in </a:t>
            </a:r>
            <a:r>
              <a:rPr lang="en-US" dirty="0" err="1">
                <a:ea typeface="+mj-lt"/>
                <a:cs typeface="+mj-lt"/>
              </a:rPr>
              <a:t>mongoDB</a:t>
            </a:r>
            <a:r>
              <a:rPr lang="en-US" dirty="0">
                <a:ea typeface="+mj-lt"/>
                <a:cs typeface="+mj-lt"/>
              </a:rPr>
              <a:t>.</a:t>
            </a:r>
            <a:endParaRPr lang="en-US"/>
          </a:p>
        </p:txBody>
      </p:sp>
    </p:spTree>
    <p:extLst>
      <p:ext uri="{BB962C8B-B14F-4D97-AF65-F5344CB8AC3E}">
        <p14:creationId xmlns:p14="http://schemas.microsoft.com/office/powerpoint/2010/main" val="342768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970-297E-439E-8475-6AEE90D29C3C}"/>
              </a:ext>
            </a:extLst>
          </p:cNvPr>
          <p:cNvSpPr>
            <a:spLocks noGrp="1"/>
          </p:cNvSpPr>
          <p:nvPr>
            <p:ph type="title"/>
          </p:nvPr>
        </p:nvSpPr>
        <p:spPr/>
        <p:txBody>
          <a:bodyPr/>
          <a:lstStyle/>
          <a:p>
            <a:r>
              <a:rPr lang="en-US" dirty="0">
                <a:ea typeface="+mj-lt"/>
                <a:cs typeface="+mj-lt"/>
              </a:rPr>
              <a:t>Introduction to MEAN stack </a:t>
            </a:r>
            <a:endParaRPr lang="en-US" dirty="0"/>
          </a:p>
        </p:txBody>
      </p:sp>
      <p:sp>
        <p:nvSpPr>
          <p:cNvPr id="3" name="Content Placeholder 2">
            <a:extLst>
              <a:ext uri="{FF2B5EF4-FFF2-40B4-BE49-F238E27FC236}">
                <a16:creationId xmlns:a16="http://schemas.microsoft.com/office/drawing/2014/main" id="{293321B4-67B5-44C4-AC71-29737FFCE986}"/>
              </a:ext>
            </a:extLst>
          </p:cNvPr>
          <p:cNvSpPr>
            <a:spLocks noGrp="1"/>
          </p:cNvSpPr>
          <p:nvPr>
            <p:ph idx="1"/>
          </p:nvPr>
        </p:nvSpPr>
        <p:spPr/>
        <p:txBody>
          <a:bodyPr vert="horz" lIns="91440" tIns="45720" rIns="91440" bIns="45720" rtlCol="0" anchor="t">
            <a:normAutofit/>
          </a:bodyPr>
          <a:lstStyle/>
          <a:p>
            <a:r>
              <a:rPr lang="en-US" dirty="0">
                <a:ea typeface="+mj-lt"/>
                <a:cs typeface="+mj-lt"/>
              </a:rPr>
              <a:t>MEAN is a full-stack development toolkit used to develop a fast and robust web applications. </a:t>
            </a:r>
            <a:endParaRPr lang="en-US">
              <a:ea typeface="+mj-lt"/>
              <a:cs typeface="+mj-lt"/>
            </a:endParaRPr>
          </a:p>
          <a:p>
            <a:r>
              <a:rPr lang="en-US" dirty="0">
                <a:ea typeface="+mj-lt"/>
                <a:cs typeface="+mj-lt"/>
              </a:rPr>
              <a:t>MEAN is a user-friendly stack which is the ideal solution for building dynamic websites and applications. </a:t>
            </a:r>
          </a:p>
          <a:p>
            <a:r>
              <a:rPr lang="en-US" dirty="0">
                <a:ea typeface="+mj-lt"/>
                <a:cs typeface="+mj-lt"/>
              </a:rPr>
              <a:t>MEAN is comprised of four different technologies:</a:t>
            </a:r>
            <a:endParaRPr lang="en-US" dirty="0"/>
          </a:p>
          <a:p>
            <a:r>
              <a:rPr lang="en-US" dirty="0">
                <a:ea typeface="+mj-lt"/>
                <a:cs typeface="+mj-lt"/>
              </a:rPr>
              <a:t>⦁    MongoDB </a:t>
            </a:r>
          </a:p>
          <a:p>
            <a:r>
              <a:rPr lang="en-US" dirty="0">
                <a:ea typeface="+mj-lt"/>
                <a:cs typeface="+mj-lt"/>
              </a:rPr>
              <a:t>⦁    Express JS </a:t>
            </a:r>
          </a:p>
          <a:p>
            <a:r>
              <a:rPr lang="en-US" dirty="0">
                <a:ea typeface="+mj-lt"/>
                <a:cs typeface="+mj-lt"/>
              </a:rPr>
              <a:t>⦁    AngularJS </a:t>
            </a:r>
          </a:p>
          <a:p>
            <a:r>
              <a:rPr lang="en-US" dirty="0">
                <a:ea typeface="+mj-lt"/>
                <a:cs typeface="+mj-lt"/>
              </a:rPr>
              <a:t>⦁    Node.js </a:t>
            </a:r>
          </a:p>
        </p:txBody>
      </p:sp>
    </p:spTree>
    <p:extLst>
      <p:ext uri="{BB962C8B-B14F-4D97-AF65-F5344CB8AC3E}">
        <p14:creationId xmlns:p14="http://schemas.microsoft.com/office/powerpoint/2010/main" val="157158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0EDD-1E3D-46B4-92EA-651D47ECA40C}"/>
              </a:ext>
            </a:extLst>
          </p:cNvPr>
          <p:cNvSpPr>
            <a:spLocks noGrp="1"/>
          </p:cNvSpPr>
          <p:nvPr>
            <p:ph type="title"/>
          </p:nvPr>
        </p:nvSpPr>
        <p:spPr/>
        <p:txBody>
          <a:bodyPr/>
          <a:lstStyle/>
          <a:p>
            <a:r>
              <a:rPr lang="en-US" dirty="0">
                <a:ea typeface="+mj-lt"/>
                <a:cs typeface="+mj-lt"/>
              </a:rPr>
              <a:t>MongoDB</a:t>
            </a:r>
            <a:endParaRPr lang="en-US" dirty="0"/>
          </a:p>
        </p:txBody>
      </p:sp>
      <p:sp>
        <p:nvSpPr>
          <p:cNvPr id="3" name="Content Placeholder 2">
            <a:extLst>
              <a:ext uri="{FF2B5EF4-FFF2-40B4-BE49-F238E27FC236}">
                <a16:creationId xmlns:a16="http://schemas.microsoft.com/office/drawing/2014/main" id="{2C3C4425-0F4B-4880-BC31-F04D646B22D0}"/>
              </a:ext>
            </a:extLst>
          </p:cNvPr>
          <p:cNvSpPr>
            <a:spLocks noGrp="1"/>
          </p:cNvSpPr>
          <p:nvPr>
            <p:ph idx="1"/>
          </p:nvPr>
        </p:nvSpPr>
        <p:spPr/>
        <p:txBody>
          <a:bodyPr vert="horz" lIns="91440" tIns="45720" rIns="91440" bIns="45720" rtlCol="0" anchor="t">
            <a:normAutofit/>
          </a:bodyPr>
          <a:lstStyle/>
          <a:p>
            <a:r>
              <a:rPr lang="en-US" dirty="0">
                <a:ea typeface="+mj-lt"/>
                <a:cs typeface="+mj-lt"/>
              </a:rPr>
              <a:t>⦁ MongoDB express is a schema less NoSQL database system</a:t>
            </a:r>
            <a:endParaRPr lang="en-US" dirty="0"/>
          </a:p>
          <a:p>
            <a:r>
              <a:rPr lang="en-US" dirty="0">
                <a:ea typeface="+mj-lt"/>
                <a:cs typeface="+mj-lt"/>
              </a:rPr>
              <a:t>There are no tables in MongoDB. </a:t>
            </a:r>
          </a:p>
          <a:p>
            <a:r>
              <a:rPr lang="en-US" dirty="0">
                <a:ea typeface="+mj-lt"/>
                <a:cs typeface="+mj-lt"/>
              </a:rPr>
              <a:t>All the data is stored in JSON format i.e. key-value pairs. In JSON, we define a unique key with a value associated with it</a:t>
            </a:r>
            <a:endParaRPr lang="en-US" dirty="0"/>
          </a:p>
          <a:p>
            <a:r>
              <a:rPr lang="en-US" dirty="0">
                <a:ea typeface="+mj-lt"/>
                <a:cs typeface="+mj-lt"/>
              </a:rPr>
              <a:t>We store anything like, string, integer, </a:t>
            </a:r>
            <a:r>
              <a:rPr lang="en-US" dirty="0" err="1">
                <a:ea typeface="+mj-lt"/>
                <a:cs typeface="+mj-lt"/>
              </a:rPr>
              <a:t>boolean</a:t>
            </a:r>
            <a:r>
              <a:rPr lang="en-US" dirty="0">
                <a:ea typeface="+mj-lt"/>
                <a:cs typeface="+mj-lt"/>
              </a:rPr>
              <a:t>, double, binary data, object, array, </a:t>
            </a:r>
            <a:r>
              <a:rPr lang="en-US" dirty="0" err="1">
                <a:ea typeface="+mj-lt"/>
                <a:cs typeface="+mj-lt"/>
              </a:rPr>
              <a:t>javascript</a:t>
            </a:r>
            <a:r>
              <a:rPr lang="en-US" dirty="0">
                <a:ea typeface="+mj-lt"/>
                <a:cs typeface="+mj-lt"/>
              </a:rPr>
              <a:t> code and many more. </a:t>
            </a:r>
            <a:endParaRPr lang="en-US" dirty="0"/>
          </a:p>
          <a:p>
            <a:endParaRPr lang="en-US" dirty="0"/>
          </a:p>
        </p:txBody>
      </p:sp>
    </p:spTree>
    <p:extLst>
      <p:ext uri="{BB962C8B-B14F-4D97-AF65-F5344CB8AC3E}">
        <p14:creationId xmlns:p14="http://schemas.microsoft.com/office/powerpoint/2010/main" val="175393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D39D-FFD5-4090-ACA5-DBAAC323FAFE}"/>
              </a:ext>
            </a:extLst>
          </p:cNvPr>
          <p:cNvSpPr>
            <a:spLocks noGrp="1"/>
          </p:cNvSpPr>
          <p:nvPr>
            <p:ph type="title"/>
          </p:nvPr>
        </p:nvSpPr>
        <p:spPr/>
        <p:txBody>
          <a:bodyPr/>
          <a:lstStyle/>
          <a:p>
            <a:r>
              <a:rPr lang="en-US" dirty="0">
                <a:ea typeface="+mj-lt"/>
                <a:cs typeface="+mj-lt"/>
              </a:rPr>
              <a:t>Express</a:t>
            </a:r>
            <a:endParaRPr lang="en-US" dirty="0"/>
          </a:p>
        </p:txBody>
      </p:sp>
      <p:sp>
        <p:nvSpPr>
          <p:cNvPr id="3" name="Content Placeholder 2">
            <a:extLst>
              <a:ext uri="{FF2B5EF4-FFF2-40B4-BE49-F238E27FC236}">
                <a16:creationId xmlns:a16="http://schemas.microsoft.com/office/drawing/2014/main" id="{9FC7E18E-9978-4ED9-91AC-C053DAD81C20}"/>
              </a:ext>
            </a:extLst>
          </p:cNvPr>
          <p:cNvSpPr>
            <a:spLocks noGrp="1"/>
          </p:cNvSpPr>
          <p:nvPr>
            <p:ph idx="1"/>
          </p:nvPr>
        </p:nvSpPr>
        <p:spPr/>
        <p:txBody>
          <a:bodyPr vert="horz" lIns="91440" tIns="45720" rIns="91440" bIns="45720" rtlCol="0" anchor="t">
            <a:normAutofit/>
          </a:bodyPr>
          <a:lstStyle/>
          <a:p>
            <a:r>
              <a:rPr lang="en-US" dirty="0">
                <a:ea typeface="+mj-lt"/>
                <a:cs typeface="+mj-lt"/>
              </a:rPr>
              <a:t>Express JS is a framework used to build web applications in Node</a:t>
            </a:r>
            <a:endParaRPr lang="en-US" dirty="0"/>
          </a:p>
          <a:p>
            <a:r>
              <a:rPr lang="en-US" dirty="0">
                <a:ea typeface="+mj-lt"/>
                <a:cs typeface="+mj-lt"/>
              </a:rPr>
              <a:t>This framework provides a robust set of features for web and mobile applications.</a:t>
            </a:r>
          </a:p>
          <a:p>
            <a:r>
              <a:rPr lang="en-US" dirty="0">
                <a:ea typeface="+mj-lt"/>
                <a:cs typeface="+mj-lt"/>
              </a:rPr>
              <a:t> With a myriad of HTTP utility methods and middleware at your disposal, creating a robust API is quick and easy.</a:t>
            </a:r>
          </a:p>
          <a:p>
            <a:r>
              <a:rPr lang="en-US" dirty="0">
                <a:ea typeface="+mj-lt"/>
                <a:cs typeface="+mj-lt"/>
              </a:rPr>
              <a:t> Express provides a thin layer of fundamental web application features, without obscuring Node.js features that you know and love. </a:t>
            </a:r>
            <a:endParaRPr lang="en-US">
              <a:ea typeface="+mj-lt"/>
              <a:cs typeface="+mj-lt"/>
            </a:endParaRPr>
          </a:p>
          <a:p>
            <a:r>
              <a:rPr lang="en-US" dirty="0">
                <a:ea typeface="+mj-lt"/>
                <a:cs typeface="+mj-lt"/>
              </a:rPr>
              <a:t>Many popular frameworks are based on Express.</a:t>
            </a:r>
            <a:endParaRPr lang="en-US" dirty="0"/>
          </a:p>
          <a:p>
            <a:endParaRPr lang="en-US" dirty="0"/>
          </a:p>
          <a:p>
            <a:endParaRPr lang="en-US"/>
          </a:p>
          <a:p>
            <a:endParaRPr lang="en-US"/>
          </a:p>
          <a:p>
            <a:endParaRPr lang="en-US" dirty="0"/>
          </a:p>
        </p:txBody>
      </p:sp>
    </p:spTree>
    <p:extLst>
      <p:ext uri="{BB962C8B-B14F-4D97-AF65-F5344CB8AC3E}">
        <p14:creationId xmlns:p14="http://schemas.microsoft.com/office/powerpoint/2010/main" val="155009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079C-1F59-4B4F-8C27-E6999F21EF48}"/>
              </a:ext>
            </a:extLst>
          </p:cNvPr>
          <p:cNvSpPr>
            <a:spLocks noGrp="1"/>
          </p:cNvSpPr>
          <p:nvPr>
            <p:ph type="title"/>
          </p:nvPr>
        </p:nvSpPr>
        <p:spPr/>
        <p:txBody>
          <a:bodyPr/>
          <a:lstStyle/>
          <a:p>
            <a:r>
              <a:rPr lang="en-US" dirty="0">
                <a:ea typeface="+mj-lt"/>
                <a:cs typeface="+mj-lt"/>
              </a:rPr>
              <a:t>AngularJS</a:t>
            </a:r>
          </a:p>
        </p:txBody>
      </p:sp>
      <p:sp>
        <p:nvSpPr>
          <p:cNvPr id="3" name="Content Placeholder 2">
            <a:extLst>
              <a:ext uri="{FF2B5EF4-FFF2-40B4-BE49-F238E27FC236}">
                <a16:creationId xmlns:a16="http://schemas.microsoft.com/office/drawing/2014/main" id="{B619E035-E834-4706-A491-635E4AA72581}"/>
              </a:ext>
            </a:extLst>
          </p:cNvPr>
          <p:cNvSpPr>
            <a:spLocks noGrp="1"/>
          </p:cNvSpPr>
          <p:nvPr>
            <p:ph idx="1"/>
          </p:nvPr>
        </p:nvSpPr>
        <p:spPr/>
        <p:txBody>
          <a:bodyPr vert="horz" lIns="91440" tIns="45720" rIns="91440" bIns="45720" rtlCol="0" anchor="t">
            <a:normAutofit/>
          </a:bodyPr>
          <a:lstStyle/>
          <a:p>
            <a:r>
              <a:rPr lang="en-US" dirty="0">
                <a:ea typeface="+mj-lt"/>
                <a:cs typeface="+mj-lt"/>
              </a:rPr>
              <a:t>⦁ AngularJS is a JavaScript framework developed by Google</a:t>
            </a:r>
            <a:endParaRPr lang="en-US" dirty="0"/>
          </a:p>
          <a:p>
            <a:r>
              <a:rPr lang="en-US" dirty="0">
                <a:ea typeface="+mj-lt"/>
                <a:cs typeface="+mj-lt"/>
              </a:rPr>
              <a:t>Angular is a platform and framework for building single-page client applications using HTML and TypeScript. </a:t>
            </a:r>
          </a:p>
          <a:p>
            <a:r>
              <a:rPr lang="en-US" dirty="0">
                <a:ea typeface="+mj-lt"/>
                <a:cs typeface="+mj-lt"/>
              </a:rPr>
              <a:t>Angular is written in TypeScript. </a:t>
            </a:r>
          </a:p>
          <a:p>
            <a:r>
              <a:rPr lang="en-US" dirty="0">
                <a:ea typeface="+mj-lt"/>
                <a:cs typeface="+mj-lt"/>
              </a:rPr>
              <a:t>It implements core and optional functionality as a set of TypeScript libraries that you import into your apps.</a:t>
            </a:r>
            <a:endParaRPr lang="en-US"/>
          </a:p>
          <a:p>
            <a:endParaRPr lang="en-US" dirty="0"/>
          </a:p>
          <a:p>
            <a:endParaRPr lang="en-US"/>
          </a:p>
          <a:p>
            <a:endParaRPr lang="en-US"/>
          </a:p>
          <a:p>
            <a:endParaRPr lang="en-US" dirty="0"/>
          </a:p>
        </p:txBody>
      </p:sp>
    </p:spTree>
    <p:extLst>
      <p:ext uri="{BB962C8B-B14F-4D97-AF65-F5344CB8AC3E}">
        <p14:creationId xmlns:p14="http://schemas.microsoft.com/office/powerpoint/2010/main" val="295710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3E76-861C-40F8-8A4B-57C630B7D148}"/>
              </a:ext>
            </a:extLst>
          </p:cNvPr>
          <p:cNvSpPr>
            <a:spLocks noGrp="1"/>
          </p:cNvSpPr>
          <p:nvPr>
            <p:ph type="title"/>
          </p:nvPr>
        </p:nvSpPr>
        <p:spPr/>
        <p:txBody>
          <a:bodyPr/>
          <a:lstStyle/>
          <a:p>
            <a:r>
              <a:rPr lang="en-US" dirty="0">
                <a:ea typeface="+mj-lt"/>
                <a:cs typeface="+mj-lt"/>
              </a:rPr>
              <a:t>NodeJS</a:t>
            </a:r>
            <a:endParaRPr lang="en-US" dirty="0"/>
          </a:p>
        </p:txBody>
      </p:sp>
      <p:sp>
        <p:nvSpPr>
          <p:cNvPr id="3" name="Content Placeholder 2">
            <a:extLst>
              <a:ext uri="{FF2B5EF4-FFF2-40B4-BE49-F238E27FC236}">
                <a16:creationId xmlns:a16="http://schemas.microsoft.com/office/drawing/2014/main" id="{64C69DDF-7B67-411E-A3F3-DF359DE20F2F}"/>
              </a:ext>
            </a:extLst>
          </p:cNvPr>
          <p:cNvSpPr>
            <a:spLocks noGrp="1"/>
          </p:cNvSpPr>
          <p:nvPr>
            <p:ph idx="1"/>
          </p:nvPr>
        </p:nvSpPr>
        <p:spPr/>
        <p:txBody>
          <a:bodyPr vert="horz" lIns="91440" tIns="45720" rIns="91440" bIns="45720" rtlCol="0" anchor="t">
            <a:normAutofit/>
          </a:bodyPr>
          <a:lstStyle/>
          <a:p>
            <a:r>
              <a:rPr lang="en-US" dirty="0">
                <a:ea typeface="+mj-lt"/>
                <a:cs typeface="+mj-lt"/>
              </a:rPr>
              <a:t>⦁ Node.js is a server-side JavaScript execution environment</a:t>
            </a:r>
            <a:endParaRPr lang="en-US" dirty="0"/>
          </a:p>
          <a:p>
            <a:r>
              <a:rPr lang="en-US" dirty="0">
                <a:ea typeface="+mj-lt"/>
                <a:cs typeface="+mj-lt"/>
              </a:rPr>
              <a:t>As an asynchronous event-driven JavaScript runtime.</a:t>
            </a:r>
          </a:p>
          <a:p>
            <a:r>
              <a:rPr lang="en-US" dirty="0">
                <a:ea typeface="+mj-lt"/>
                <a:cs typeface="+mj-lt"/>
              </a:rPr>
              <a:t> It is designed to build scalable network applications.</a:t>
            </a:r>
            <a:endParaRPr lang="en-US"/>
          </a:p>
          <a:p>
            <a:endParaRPr lang="en-US" dirty="0"/>
          </a:p>
          <a:p>
            <a:endParaRPr lang="en-US"/>
          </a:p>
          <a:p>
            <a:endParaRPr lang="en-US"/>
          </a:p>
          <a:p>
            <a:endParaRPr lang="en-US" dirty="0"/>
          </a:p>
        </p:txBody>
      </p:sp>
    </p:spTree>
    <p:extLst>
      <p:ext uri="{BB962C8B-B14F-4D97-AF65-F5344CB8AC3E}">
        <p14:creationId xmlns:p14="http://schemas.microsoft.com/office/powerpoint/2010/main" val="1282215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office theme</Template>
  <TotalTime>6</TotalTime>
  <Words>646</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Web Blogging Application</vt:lpstr>
      <vt:lpstr>Content </vt:lpstr>
      <vt:lpstr>Introduction to Web blogging application</vt:lpstr>
      <vt:lpstr>Implementation</vt:lpstr>
      <vt:lpstr>Introduction to MEAN stack </vt:lpstr>
      <vt:lpstr>MongoDB</vt:lpstr>
      <vt:lpstr>Express</vt:lpstr>
      <vt:lpstr>AngularJS</vt:lpstr>
      <vt:lpstr>NodeJS</vt:lpstr>
      <vt:lpstr>Features of Web blogging application </vt:lpstr>
      <vt:lpstr>Future scope</vt:lpstr>
      <vt:lpstr>Conclusion</vt:lpstr>
      <vt:lpstr>UI Screenshots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AKANKSHA SHARMA</cp:lastModifiedBy>
  <cp:revision>148</cp:revision>
  <dcterms:created xsi:type="dcterms:W3CDTF">2021-04-19T09:58:55Z</dcterms:created>
  <dcterms:modified xsi:type="dcterms:W3CDTF">2021-04-19T13:37:18Z</dcterms:modified>
</cp:coreProperties>
</file>