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57" r:id="rId5"/>
    <p:sldId id="261" r:id="rId6"/>
    <p:sldId id="258"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5" d="100"/>
          <a:sy n="85" d="100"/>
        </p:scale>
        <p:origin x="60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134039"/>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3250388890"/>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297241"/>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4266111959"/>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500C04-EAD8-4CC6-8035-0F423A4ECC7C}" type="datetimeFigureOut">
              <a:rPr lang="en-IN" smtClean="0"/>
              <a:t>17-07-2022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5F9A5E-E640-4103-B491-0D67E01BD2B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382532"/>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500C04-EAD8-4CC6-8035-0F423A4ECC7C}"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2378387826"/>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500C04-EAD8-4CC6-8035-0F423A4ECC7C}" type="datetimeFigureOut">
              <a:rPr lang="en-IN" smtClean="0"/>
              <a:t>17-07-2022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786058980"/>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500C04-EAD8-4CC6-8035-0F423A4ECC7C}" type="datetimeFigureOut">
              <a:rPr lang="en-IN" smtClean="0"/>
              <a:t>17-07-2022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1817458035"/>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00C04-EAD8-4CC6-8035-0F423A4ECC7C}" type="datetimeFigureOut">
              <a:rPr lang="en-IN" smtClean="0"/>
              <a:t>17-07-2022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358270977"/>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500C04-EAD8-4CC6-8035-0F423A4ECC7C}"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F9A5E-E640-4103-B491-0D67E01BD2BC}" type="slidenum">
              <a:rPr lang="en-IN" smtClean="0"/>
              <a:t>‹#›</a:t>
            </a:fld>
            <a:endParaRPr lang="en-IN"/>
          </a:p>
        </p:txBody>
      </p:sp>
    </p:spTree>
    <p:extLst>
      <p:ext uri="{BB962C8B-B14F-4D97-AF65-F5344CB8AC3E}">
        <p14:creationId xmlns:p14="http://schemas.microsoft.com/office/powerpoint/2010/main" val="3396295100"/>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500C04-EAD8-4CC6-8035-0F423A4ECC7C}" type="datetimeFigureOut">
              <a:rPr lang="en-IN" smtClean="0"/>
              <a:t>17-07-2022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5F9A5E-E640-4103-B491-0D67E01BD2B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45378"/>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500C04-EAD8-4CC6-8035-0F423A4ECC7C}" type="datetimeFigureOut">
              <a:rPr lang="en-IN" smtClean="0"/>
              <a:t>17-07-2022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45F9A5E-E640-4103-B491-0D67E01BD2B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3873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push dir="u"/>
  </p:transition>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981B9-1D1B-93EF-574E-7EB2453012B3}"/>
              </a:ext>
            </a:extLst>
          </p:cNvPr>
          <p:cNvSpPr>
            <a:spLocks noGrp="1"/>
          </p:cNvSpPr>
          <p:nvPr>
            <p:ph type="ctrTitle"/>
          </p:nvPr>
        </p:nvSpPr>
        <p:spPr/>
        <p:txBody>
          <a:bodyPr/>
          <a:lstStyle/>
          <a:p>
            <a:r>
              <a:rPr lang="en-IN" dirty="0"/>
              <a:t>Software Testing and Quality Assurance</a:t>
            </a:r>
          </a:p>
        </p:txBody>
      </p:sp>
      <p:sp>
        <p:nvSpPr>
          <p:cNvPr id="3" name="Subtitle 2">
            <a:extLst>
              <a:ext uri="{FF2B5EF4-FFF2-40B4-BE49-F238E27FC236}">
                <a16:creationId xmlns:a16="http://schemas.microsoft.com/office/drawing/2014/main" id="{D0374384-C3DB-CB9D-B591-76463369E96E}"/>
              </a:ext>
            </a:extLst>
          </p:cNvPr>
          <p:cNvSpPr>
            <a:spLocks noGrp="1"/>
          </p:cNvSpPr>
          <p:nvPr>
            <p:ph type="subTitle" idx="1"/>
          </p:nvPr>
        </p:nvSpPr>
        <p:spPr/>
        <p:txBody>
          <a:bodyPr/>
          <a:lstStyle/>
          <a:p>
            <a:r>
              <a:rPr lang="en-IN" dirty="0"/>
              <a:t>Shubham Sharma 7001</a:t>
            </a:r>
          </a:p>
        </p:txBody>
      </p:sp>
    </p:spTree>
    <p:extLst>
      <p:ext uri="{BB962C8B-B14F-4D97-AF65-F5344CB8AC3E}">
        <p14:creationId xmlns:p14="http://schemas.microsoft.com/office/powerpoint/2010/main" val="2276692997"/>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5683-76AF-5DF0-3D94-064332D3DB4D}"/>
              </a:ext>
            </a:extLst>
          </p:cNvPr>
          <p:cNvSpPr>
            <a:spLocks noGrp="1"/>
          </p:cNvSpPr>
          <p:nvPr>
            <p:ph type="title"/>
          </p:nvPr>
        </p:nvSpPr>
        <p:spPr/>
        <p:txBody>
          <a:bodyPr/>
          <a:lstStyle/>
          <a:p>
            <a:r>
              <a:rPr lang="en-IN" dirty="0"/>
              <a:t>Software Quality Assurance</a:t>
            </a:r>
          </a:p>
        </p:txBody>
      </p:sp>
      <p:sp>
        <p:nvSpPr>
          <p:cNvPr id="3" name="Content Placeholder 2">
            <a:extLst>
              <a:ext uri="{FF2B5EF4-FFF2-40B4-BE49-F238E27FC236}">
                <a16:creationId xmlns:a16="http://schemas.microsoft.com/office/drawing/2014/main" id="{A5817EF3-6062-C4C3-B722-9F92A0CC07B6}"/>
              </a:ext>
            </a:extLst>
          </p:cNvPr>
          <p:cNvSpPr>
            <a:spLocks noGrp="1"/>
          </p:cNvSpPr>
          <p:nvPr>
            <p:ph idx="1"/>
          </p:nvPr>
        </p:nvSpPr>
        <p:spPr/>
        <p:txBody>
          <a:bodyPr/>
          <a:lstStyle/>
          <a:p>
            <a:r>
              <a:rPr lang="en-GB" dirty="0"/>
              <a:t>Software Quality Assurance (SQA) is simply a way to assure quality in the software. It is the set of activities which ensure processes, procedures as well as standards are suitable for the project and implemented correctly. There are various activities, standards, and techniques that you need to follow to assure that the deliverable software is of high quality and aligns closely with the business needs. Software Quality Assurance is a process which works parallel to development of software. It focuses on improving the process of development of software so that problems can be prevented before they become a major issue. Software Quality Assurance is a kind of Umbrella activity that is applied throughout the software process. </a:t>
            </a:r>
            <a:endParaRPr lang="en-IN" dirty="0"/>
          </a:p>
        </p:txBody>
      </p:sp>
    </p:spTree>
    <p:extLst>
      <p:ext uri="{BB962C8B-B14F-4D97-AF65-F5344CB8AC3E}">
        <p14:creationId xmlns:p14="http://schemas.microsoft.com/office/powerpoint/2010/main" val="30038104"/>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BC6A-A78F-5BA8-D188-4101D02D2F33}"/>
              </a:ext>
            </a:extLst>
          </p:cNvPr>
          <p:cNvSpPr>
            <a:spLocks noGrp="1"/>
          </p:cNvSpPr>
          <p:nvPr>
            <p:ph type="title"/>
          </p:nvPr>
        </p:nvSpPr>
        <p:spPr/>
        <p:txBody>
          <a:bodyPr/>
          <a:lstStyle/>
          <a:p>
            <a:r>
              <a:rPr lang="en-GB" dirty="0"/>
              <a:t>Major Software Quality Assurance Activities</a:t>
            </a:r>
            <a:endParaRPr lang="en-IN" dirty="0"/>
          </a:p>
        </p:txBody>
      </p:sp>
      <p:sp>
        <p:nvSpPr>
          <p:cNvPr id="3" name="Content Placeholder 2">
            <a:extLst>
              <a:ext uri="{FF2B5EF4-FFF2-40B4-BE49-F238E27FC236}">
                <a16:creationId xmlns:a16="http://schemas.microsoft.com/office/drawing/2014/main" id="{12754D56-BB3F-0100-296F-969F758A29D0}"/>
              </a:ext>
            </a:extLst>
          </p:cNvPr>
          <p:cNvSpPr>
            <a:spLocks noGrp="1"/>
          </p:cNvSpPr>
          <p:nvPr>
            <p:ph idx="1"/>
          </p:nvPr>
        </p:nvSpPr>
        <p:spPr/>
        <p:txBody>
          <a:bodyPr>
            <a:normAutofit fontScale="92500" lnSpcReduction="10000"/>
          </a:bodyPr>
          <a:lstStyle/>
          <a:p>
            <a:r>
              <a:rPr lang="en-GB" b="1" dirty="0"/>
              <a:t>1. SQA Management Plan</a:t>
            </a:r>
            <a:r>
              <a:rPr lang="en-GB" dirty="0"/>
              <a:t>: Make a plan for how you will carry out the </a:t>
            </a:r>
            <a:r>
              <a:rPr lang="en-GB" dirty="0" err="1"/>
              <a:t>sqa</a:t>
            </a:r>
            <a:r>
              <a:rPr lang="en-GB" dirty="0"/>
              <a:t> through out the project. Think about which set of software engineering activities are the best for project. check level of SQA team skills. </a:t>
            </a:r>
          </a:p>
          <a:p>
            <a:r>
              <a:rPr lang="en-GB" b="1" dirty="0"/>
              <a:t>2. Multi testing Strategy: </a:t>
            </a:r>
            <a:r>
              <a:rPr lang="en-GB" dirty="0"/>
              <a:t>Do not depend on a single testing approach. When you have a lot of testing approaches available use them. </a:t>
            </a:r>
          </a:p>
          <a:p>
            <a:r>
              <a:rPr lang="en-GB" b="1" dirty="0"/>
              <a:t>3. Executing Formal Technical Reviews: </a:t>
            </a:r>
            <a:r>
              <a:rPr lang="en-GB" dirty="0"/>
              <a:t>FTR’s evaluate the design and quality of the product’s prototype. These reviews involve meeting with the technical staff to talk about the software’s actual quality requirements and the prototype’s design quality.</a:t>
            </a:r>
          </a:p>
          <a:p>
            <a:r>
              <a:rPr lang="en-GB" b="1" dirty="0"/>
              <a:t>4. Auditing: </a:t>
            </a:r>
            <a:r>
              <a:rPr lang="en-GB" dirty="0"/>
              <a:t>This technique involves QA professionals inspecting the work to see if all standards are followed.</a:t>
            </a:r>
          </a:p>
          <a:p>
            <a:r>
              <a:rPr lang="en-GB" b="1" dirty="0"/>
              <a:t>5. Maintain Reports and Records: </a:t>
            </a:r>
            <a:r>
              <a:rPr lang="en-GB" dirty="0"/>
              <a:t>Documentation is key to any quality assurance </a:t>
            </a:r>
            <a:r>
              <a:rPr lang="en-GB" dirty="0" err="1"/>
              <a:t>endeavor</a:t>
            </a:r>
            <a:r>
              <a:rPr lang="en-GB" dirty="0"/>
              <a:t>. Documentation includes audit results, change requests, test results, and review reports. The team should share this information with the stakeholders.</a:t>
            </a:r>
          </a:p>
          <a:p>
            <a:endParaRPr lang="en-GB" dirty="0"/>
          </a:p>
          <a:p>
            <a:endParaRPr lang="en-IN" dirty="0"/>
          </a:p>
        </p:txBody>
      </p:sp>
    </p:spTree>
    <p:extLst>
      <p:ext uri="{BB962C8B-B14F-4D97-AF65-F5344CB8AC3E}">
        <p14:creationId xmlns:p14="http://schemas.microsoft.com/office/powerpoint/2010/main" val="3120263139"/>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721B8C4-D788-33C4-286E-789812870C85}"/>
              </a:ext>
            </a:extLst>
          </p:cNvPr>
          <p:cNvSpPr txBox="1">
            <a:spLocks/>
          </p:cNvSpPr>
          <p:nvPr/>
        </p:nvSpPr>
        <p:spPr>
          <a:xfrm>
            <a:off x="925516" y="331694"/>
            <a:ext cx="9720073" cy="402336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GB" dirty="0"/>
          </a:p>
          <a:p>
            <a:endParaRPr lang="en-IN" dirty="0"/>
          </a:p>
        </p:txBody>
      </p:sp>
      <p:sp>
        <p:nvSpPr>
          <p:cNvPr id="5" name="TextBox 4">
            <a:extLst>
              <a:ext uri="{FF2B5EF4-FFF2-40B4-BE49-F238E27FC236}">
                <a16:creationId xmlns:a16="http://schemas.microsoft.com/office/drawing/2014/main" id="{77771F87-3C2D-73A6-EF89-EC3EED6278FF}"/>
              </a:ext>
            </a:extLst>
          </p:cNvPr>
          <p:cNvSpPr txBox="1"/>
          <p:nvPr/>
        </p:nvSpPr>
        <p:spPr>
          <a:xfrm>
            <a:off x="925516" y="753035"/>
            <a:ext cx="10340968" cy="3693319"/>
          </a:xfrm>
          <a:prstGeom prst="rect">
            <a:avLst/>
          </a:prstGeom>
          <a:noFill/>
        </p:spPr>
        <p:txBody>
          <a:bodyPr wrap="square" rtlCol="0">
            <a:spAutoFit/>
          </a:bodyPr>
          <a:lstStyle/>
          <a:p>
            <a:r>
              <a:rPr lang="en-GB" b="1" dirty="0"/>
              <a:t>6. Keep Good Relations b/w QA team and Devs:  </a:t>
            </a:r>
            <a:r>
              <a:rPr lang="en-GB" dirty="0"/>
              <a:t>Ensure that the QA team and the development team are cooperating and getting along. Often, these teams develop cliquish or superior attitudes, and that sort of behaviour must be discouraged.</a:t>
            </a:r>
          </a:p>
          <a:p>
            <a:endParaRPr lang="en-GB" dirty="0"/>
          </a:p>
          <a:p>
            <a:r>
              <a:rPr lang="en-GB" b="1" dirty="0"/>
              <a:t>7. Control Changes: </a:t>
            </a:r>
            <a:r>
              <a:rPr lang="en-GB" dirty="0"/>
              <a:t>This stage includes evaluating the nature of any changes, validating change requests, and controlling the effects of the changes.</a:t>
            </a:r>
            <a:r>
              <a:rPr lang="en-GB" b="1" dirty="0"/>
              <a:t> </a:t>
            </a:r>
            <a:r>
              <a:rPr lang="en-GB" dirty="0"/>
              <a:t>Designers use a combination of automated tools and manual procedures to control changes. </a:t>
            </a:r>
          </a:p>
          <a:p>
            <a:endParaRPr lang="en-GB" dirty="0"/>
          </a:p>
          <a:p>
            <a:r>
              <a:rPr lang="en-GB" b="1" dirty="0"/>
              <a:t>8. Support: </a:t>
            </a:r>
            <a:r>
              <a:rPr lang="en-GB" dirty="0"/>
              <a:t>Make sure that even after the software is deployed, if any customer faces issues in its usage or functioning, there must be a proper support system. </a:t>
            </a:r>
          </a:p>
          <a:p>
            <a:endParaRPr lang="en-GB" dirty="0"/>
          </a:p>
          <a:p>
            <a:r>
              <a:rPr lang="en-GB" b="1" dirty="0"/>
              <a:t>9. Simulation: </a:t>
            </a:r>
            <a:r>
              <a:rPr lang="en-GB" dirty="0"/>
              <a:t>Simulation models real-life conditions to virtually examine system behaviour.</a:t>
            </a:r>
          </a:p>
          <a:p>
            <a:endParaRPr lang="en-GB" dirty="0"/>
          </a:p>
        </p:txBody>
      </p:sp>
    </p:spTree>
    <p:extLst>
      <p:ext uri="{BB962C8B-B14F-4D97-AF65-F5344CB8AC3E}">
        <p14:creationId xmlns:p14="http://schemas.microsoft.com/office/powerpoint/2010/main" val="746734355"/>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E935-5AB8-11D4-8157-6F3C40FF7891}"/>
              </a:ext>
            </a:extLst>
          </p:cNvPr>
          <p:cNvSpPr>
            <a:spLocks noGrp="1"/>
          </p:cNvSpPr>
          <p:nvPr>
            <p:ph type="title"/>
          </p:nvPr>
        </p:nvSpPr>
        <p:spPr/>
        <p:txBody>
          <a:bodyPr>
            <a:normAutofit/>
          </a:bodyPr>
          <a:lstStyle/>
          <a:p>
            <a:r>
              <a:rPr lang="en-GB" b="1" dirty="0"/>
              <a:t>Advantages of Software Quality Assurance</a:t>
            </a:r>
            <a:endParaRPr lang="en-IN" dirty="0"/>
          </a:p>
        </p:txBody>
      </p:sp>
      <p:sp>
        <p:nvSpPr>
          <p:cNvPr id="3" name="Content Placeholder 2">
            <a:extLst>
              <a:ext uri="{FF2B5EF4-FFF2-40B4-BE49-F238E27FC236}">
                <a16:creationId xmlns:a16="http://schemas.microsoft.com/office/drawing/2014/main" id="{1CDE23C4-93EA-A6F1-E23A-FB69F53DF702}"/>
              </a:ext>
            </a:extLst>
          </p:cNvPr>
          <p:cNvSpPr>
            <a:spLocks noGrp="1"/>
          </p:cNvSpPr>
          <p:nvPr>
            <p:ph idx="1"/>
          </p:nvPr>
        </p:nvSpPr>
        <p:spPr/>
        <p:txBody>
          <a:bodyPr/>
          <a:lstStyle/>
          <a:p>
            <a:pPr marL="457200" indent="-457200">
              <a:buFont typeface="+mj-lt"/>
              <a:buAutoNum type="arabicPeriod"/>
            </a:pPr>
            <a:r>
              <a:rPr lang="en-GB" dirty="0"/>
              <a:t>It saves time. According to some reports, it could take up to 150 times longer to fix an error in production than to fix that error in the design stage.</a:t>
            </a:r>
          </a:p>
          <a:p>
            <a:pPr marL="457200" indent="-457200">
              <a:buFont typeface="+mj-lt"/>
              <a:buAutoNum type="arabicPeriod"/>
            </a:pPr>
            <a:r>
              <a:rPr lang="en-GB" dirty="0"/>
              <a:t>It boosts consumer confidence. You can spend so much time creating a good reputation, only to lose it overnight. Conversely, customers will flock to companies that are known for producing quality releases.</a:t>
            </a:r>
          </a:p>
          <a:p>
            <a:pPr marL="457200" indent="-457200">
              <a:buFont typeface="+mj-lt"/>
              <a:buAutoNum type="arabicPeriod"/>
            </a:pPr>
            <a:r>
              <a:rPr lang="en-GB" dirty="0"/>
              <a:t>It cuts maintenance costs. Get the release right the first time, and your company can forget about it and move on to the next big thing. Release a product with chronic issues, and your business bogs down in a costly, time-consuming, never-ending cycle of repairs.</a:t>
            </a:r>
            <a:endParaRPr lang="en-IN" dirty="0"/>
          </a:p>
          <a:p>
            <a:endParaRPr lang="en-IN" dirty="0"/>
          </a:p>
        </p:txBody>
      </p:sp>
    </p:spTree>
    <p:extLst>
      <p:ext uri="{BB962C8B-B14F-4D97-AF65-F5344CB8AC3E}">
        <p14:creationId xmlns:p14="http://schemas.microsoft.com/office/powerpoint/2010/main" val="1807286151"/>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D897F4-8BEA-2064-0FE3-46852CA6E25D}"/>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320602791"/>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76BEF7-6137-7963-0867-5599B07F0598}"/>
              </a:ext>
            </a:extLst>
          </p:cNvPr>
          <p:cNvPicPr>
            <a:picLocks noChangeAspect="1"/>
          </p:cNvPicPr>
          <p:nvPr/>
        </p:nvPicPr>
        <p:blipFill rotWithShape="1">
          <a:blip r:embed="rId2">
            <a:extLst>
              <a:ext uri="{28A0092B-C50C-407E-A947-70E740481C1C}">
                <a14:useLocalDpi xmlns:a14="http://schemas.microsoft.com/office/drawing/2010/main" val="0"/>
              </a:ext>
            </a:extLst>
          </a:blip>
          <a:srcRect l="18889" t="17646" r="19640" b="36752"/>
          <a:stretch/>
        </p:blipFill>
        <p:spPr>
          <a:xfrm>
            <a:off x="10058400" y="5038164"/>
            <a:ext cx="2133600" cy="1819836"/>
          </a:xfrm>
          <a:prstGeom prst="rect">
            <a:avLst/>
          </a:prstGeom>
        </p:spPr>
      </p:pic>
      <p:sp>
        <p:nvSpPr>
          <p:cNvPr id="2" name="Title 1">
            <a:extLst>
              <a:ext uri="{FF2B5EF4-FFF2-40B4-BE49-F238E27FC236}">
                <a16:creationId xmlns:a16="http://schemas.microsoft.com/office/drawing/2014/main" id="{D12BBCF1-5DC8-3027-C68A-9AF213975B47}"/>
              </a:ext>
            </a:extLst>
          </p:cNvPr>
          <p:cNvSpPr>
            <a:spLocks noGrp="1"/>
          </p:cNvSpPr>
          <p:nvPr>
            <p:ph type="title"/>
          </p:nvPr>
        </p:nvSpPr>
        <p:spPr/>
        <p:txBody>
          <a:bodyPr/>
          <a:lstStyle/>
          <a:p>
            <a:r>
              <a:rPr lang="en-IN" dirty="0"/>
              <a:t>AT&amp;T 1990 Network Collapse</a:t>
            </a:r>
          </a:p>
        </p:txBody>
      </p:sp>
      <p:sp>
        <p:nvSpPr>
          <p:cNvPr id="3" name="Content Placeholder 2">
            <a:extLst>
              <a:ext uri="{FF2B5EF4-FFF2-40B4-BE49-F238E27FC236}">
                <a16:creationId xmlns:a16="http://schemas.microsoft.com/office/drawing/2014/main" id="{ACD9F9C2-8103-C11D-86B3-29A6DAD1424F}"/>
              </a:ext>
            </a:extLst>
          </p:cNvPr>
          <p:cNvSpPr>
            <a:spLocks noGrp="1"/>
          </p:cNvSpPr>
          <p:nvPr>
            <p:ph idx="1"/>
          </p:nvPr>
        </p:nvSpPr>
        <p:spPr/>
        <p:txBody>
          <a:bodyPr/>
          <a:lstStyle/>
          <a:p>
            <a:r>
              <a:rPr lang="en-IN" dirty="0"/>
              <a:t>Entire AT&amp;T (</a:t>
            </a:r>
            <a:r>
              <a:rPr lang="en-GB" dirty="0"/>
              <a:t>American Telephone and Telegraph Company</a:t>
            </a:r>
            <a:r>
              <a:rPr lang="en-IN" dirty="0"/>
              <a:t>) network went down for 9 hours in 1990 due to a software bug. </a:t>
            </a:r>
          </a:p>
          <a:p>
            <a:r>
              <a:rPr lang="en-IN" b="1" dirty="0"/>
              <a:t>Losses</a:t>
            </a:r>
            <a:r>
              <a:rPr lang="en-IN" dirty="0"/>
              <a:t>: About 75 million phone calls were missed, 200 thousand airline reservations lost. AT&amp;T which advertised a lot about their reliability suffered huge financial losses and questions were raised on reliability of their network.</a:t>
            </a:r>
          </a:p>
          <a:p>
            <a:r>
              <a:rPr lang="en-IN" b="1" dirty="0"/>
              <a:t>Cause</a:t>
            </a:r>
            <a:r>
              <a:rPr lang="en-IN" dirty="0"/>
              <a:t>: Buggy code in a complex software (for the network switches) upgrade implemented to speed up calling caused the shut down of network.</a:t>
            </a:r>
          </a:p>
          <a:p>
            <a:r>
              <a:rPr lang="en-IN" b="1" dirty="0"/>
              <a:t>Fix</a:t>
            </a:r>
            <a:r>
              <a:rPr lang="en-IN" dirty="0"/>
              <a:t>: They reloaded the previous software version.</a:t>
            </a:r>
          </a:p>
        </p:txBody>
      </p:sp>
      <p:pic>
        <p:nvPicPr>
          <p:cNvPr id="7" name="Picture 6">
            <a:extLst>
              <a:ext uri="{FF2B5EF4-FFF2-40B4-BE49-F238E27FC236}">
                <a16:creationId xmlns:a16="http://schemas.microsoft.com/office/drawing/2014/main" id="{C309E964-D24D-5BC7-7A43-FE476194A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0141" y="78442"/>
            <a:ext cx="2321859" cy="1741394"/>
          </a:xfrm>
          <a:prstGeom prst="rect">
            <a:avLst/>
          </a:prstGeom>
        </p:spPr>
      </p:pic>
    </p:spTree>
    <p:extLst>
      <p:ext uri="{BB962C8B-B14F-4D97-AF65-F5344CB8AC3E}">
        <p14:creationId xmlns:p14="http://schemas.microsoft.com/office/powerpoint/2010/main" val="3897281750"/>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8943-E32A-50A4-979C-33075F6985C6}"/>
              </a:ext>
            </a:extLst>
          </p:cNvPr>
          <p:cNvSpPr>
            <a:spLocks noGrp="1"/>
          </p:cNvSpPr>
          <p:nvPr>
            <p:ph type="title"/>
          </p:nvPr>
        </p:nvSpPr>
        <p:spPr/>
        <p:txBody>
          <a:bodyPr/>
          <a:lstStyle/>
          <a:p>
            <a:r>
              <a:rPr lang="en-IN" dirty="0"/>
              <a:t>Ariane 5 space launch vehicle crash</a:t>
            </a:r>
          </a:p>
        </p:txBody>
      </p:sp>
      <p:sp>
        <p:nvSpPr>
          <p:cNvPr id="3" name="Content Placeholder 2">
            <a:extLst>
              <a:ext uri="{FF2B5EF4-FFF2-40B4-BE49-F238E27FC236}">
                <a16:creationId xmlns:a16="http://schemas.microsoft.com/office/drawing/2014/main" id="{0F5B2CA5-DCA7-7680-81E3-B8C4C22D44D6}"/>
              </a:ext>
            </a:extLst>
          </p:cNvPr>
          <p:cNvSpPr>
            <a:spLocks noGrp="1"/>
          </p:cNvSpPr>
          <p:nvPr>
            <p:ph idx="1"/>
          </p:nvPr>
        </p:nvSpPr>
        <p:spPr/>
        <p:txBody>
          <a:bodyPr/>
          <a:lstStyle/>
          <a:p>
            <a:r>
              <a:rPr lang="en-GB" dirty="0"/>
              <a:t>Ariane 5's first test flight (Ariane 5 Flight 501) on 4 June 1996 failed, with the rocket self-destructing 37 seconds after launch because of a malfunction in the control software. A data conversion from 64-bit floating point value to 16-bit signed integer value to be stored in a variable caused a processor trap (operand error) because the floating point value was too large to be represented by a 16-bit signed integer. </a:t>
            </a:r>
            <a:endParaRPr lang="en-IN" dirty="0"/>
          </a:p>
        </p:txBody>
      </p:sp>
      <p:pic>
        <p:nvPicPr>
          <p:cNvPr id="5" name="Picture 4">
            <a:extLst>
              <a:ext uri="{FF2B5EF4-FFF2-40B4-BE49-F238E27FC236}">
                <a16:creationId xmlns:a16="http://schemas.microsoft.com/office/drawing/2014/main" id="{5D8749E3-12DB-3BCC-911C-93BE68BFCA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7465" y="3956858"/>
            <a:ext cx="2607585" cy="260758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B8E48ECD-28AE-5C9D-EACC-501A97FE54DD}"/>
              </a:ext>
            </a:extLst>
          </p:cNvPr>
          <p:cNvPicPr>
            <a:picLocks noChangeAspect="1"/>
          </p:cNvPicPr>
          <p:nvPr/>
        </p:nvPicPr>
        <p:blipFill rotWithShape="1">
          <a:blip r:embed="rId3">
            <a:extLst>
              <a:ext uri="{28A0092B-C50C-407E-A947-70E740481C1C}">
                <a14:useLocalDpi xmlns:a14="http://schemas.microsoft.com/office/drawing/2010/main" val="0"/>
              </a:ext>
            </a:extLst>
          </a:blip>
          <a:srcRect t="-452"/>
          <a:stretch/>
        </p:blipFill>
        <p:spPr>
          <a:xfrm>
            <a:off x="2634744" y="3862320"/>
            <a:ext cx="3712106" cy="2796660"/>
          </a:xfrm>
          <a:prstGeom prst="rect">
            <a:avLst/>
          </a:prstGeom>
        </p:spPr>
      </p:pic>
    </p:spTree>
    <p:extLst>
      <p:ext uri="{BB962C8B-B14F-4D97-AF65-F5344CB8AC3E}">
        <p14:creationId xmlns:p14="http://schemas.microsoft.com/office/powerpoint/2010/main" val="922543577"/>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37CE-BDED-87EC-02F8-A3E1BFCBFC52}"/>
              </a:ext>
            </a:extLst>
          </p:cNvPr>
          <p:cNvSpPr>
            <a:spLocks noGrp="1"/>
          </p:cNvSpPr>
          <p:nvPr>
            <p:ph type="title"/>
          </p:nvPr>
        </p:nvSpPr>
        <p:spPr/>
        <p:txBody>
          <a:bodyPr/>
          <a:lstStyle/>
          <a:p>
            <a:r>
              <a:rPr lang="en-IN" dirty="0"/>
              <a:t>What is software testing?</a:t>
            </a:r>
          </a:p>
        </p:txBody>
      </p:sp>
      <p:sp>
        <p:nvSpPr>
          <p:cNvPr id="3" name="Content Placeholder 2">
            <a:extLst>
              <a:ext uri="{FF2B5EF4-FFF2-40B4-BE49-F238E27FC236}">
                <a16:creationId xmlns:a16="http://schemas.microsoft.com/office/drawing/2014/main" id="{23A94E4E-06AE-C427-9827-8E0FA8CBDDE7}"/>
              </a:ext>
            </a:extLst>
          </p:cNvPr>
          <p:cNvSpPr>
            <a:spLocks noGrp="1"/>
          </p:cNvSpPr>
          <p:nvPr>
            <p:ph idx="1"/>
          </p:nvPr>
        </p:nvSpPr>
        <p:spPr>
          <a:xfrm>
            <a:off x="746223" y="2071923"/>
            <a:ext cx="7124790" cy="4513192"/>
          </a:xfrm>
        </p:spPr>
        <p:txBody>
          <a:bodyPr>
            <a:normAutofit lnSpcReduction="10000"/>
          </a:bodyPr>
          <a:lstStyle/>
          <a:p>
            <a:pPr marL="0" indent="0" algn="just" fontAlgn="base">
              <a:buNone/>
            </a:pPr>
            <a:r>
              <a:rPr lang="en-GB" dirty="0">
                <a:effectLst/>
                <a:latin typeface="inherit"/>
              </a:rPr>
              <a:t>Software testing is the process of checking that a software product or application does what it is supposed to do by detecting bugs in the software. </a:t>
            </a:r>
            <a:r>
              <a:rPr lang="en-GB" dirty="0">
                <a:latin typeface="inherit"/>
              </a:rPr>
              <a:t>Traditionally, software testing was performed in a later phase of software development life cycle, usually just before the software was going to be published. But it turns out that it cost a lot more efforts, money and time to fix the software in later phases of S.D.L.C  as compared to the initial phases. Due to this, now a days, a practice called continuous testing is followed in which the testing starts just after the coding process starts. Fixing a piece of code initially is easier. Fresh code is usually very flexible. But as we go on adding more and more code into the software, we might reuse a lot of code in various places which makes it difficult to fix the problems later on. Thus, it is always better to start the testing process as soon as we can.</a:t>
            </a:r>
          </a:p>
          <a:p>
            <a:pPr algn="just" fontAlgn="base"/>
            <a:endParaRPr lang="en-GB" dirty="0">
              <a:effectLst/>
              <a:latin typeface="inherit"/>
            </a:endParaRPr>
          </a:p>
        </p:txBody>
      </p:sp>
      <p:pic>
        <p:nvPicPr>
          <p:cNvPr id="5" name="Picture 4">
            <a:extLst>
              <a:ext uri="{FF2B5EF4-FFF2-40B4-BE49-F238E27FC236}">
                <a16:creationId xmlns:a16="http://schemas.microsoft.com/office/drawing/2014/main" id="{86DA1CB2-0DB0-FDC4-9167-6964F92C5B03}"/>
              </a:ext>
            </a:extLst>
          </p:cNvPr>
          <p:cNvPicPr>
            <a:picLocks noChangeAspect="1"/>
          </p:cNvPicPr>
          <p:nvPr/>
        </p:nvPicPr>
        <p:blipFill rotWithShape="1">
          <a:blip r:embed="rId2">
            <a:extLst>
              <a:ext uri="{28A0092B-C50C-407E-A947-70E740481C1C}">
                <a14:useLocalDpi xmlns:a14="http://schemas.microsoft.com/office/drawing/2010/main" val="0"/>
              </a:ext>
            </a:extLst>
          </a:blip>
          <a:srcRect r="22360" b="12459"/>
          <a:stretch/>
        </p:blipFill>
        <p:spPr>
          <a:xfrm>
            <a:off x="8203413" y="2759472"/>
            <a:ext cx="3988588" cy="2529704"/>
          </a:xfrm>
          <a:prstGeom prst="rect">
            <a:avLst/>
          </a:prstGeom>
        </p:spPr>
      </p:pic>
    </p:spTree>
    <p:extLst>
      <p:ext uri="{BB962C8B-B14F-4D97-AF65-F5344CB8AC3E}">
        <p14:creationId xmlns:p14="http://schemas.microsoft.com/office/powerpoint/2010/main" val="739615012"/>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3A26-6159-1C91-105B-2DFF85EAAAA9}"/>
              </a:ext>
            </a:extLst>
          </p:cNvPr>
          <p:cNvSpPr>
            <a:spLocks noGrp="1"/>
          </p:cNvSpPr>
          <p:nvPr>
            <p:ph type="title"/>
          </p:nvPr>
        </p:nvSpPr>
        <p:spPr/>
        <p:txBody>
          <a:bodyPr/>
          <a:lstStyle/>
          <a:p>
            <a:pPr algn="ctr"/>
            <a:r>
              <a:rPr lang="en-IN" dirty="0"/>
              <a:t>Classification</a:t>
            </a:r>
          </a:p>
        </p:txBody>
      </p:sp>
      <p:sp>
        <p:nvSpPr>
          <p:cNvPr id="5" name="Text Placeholder 4">
            <a:extLst>
              <a:ext uri="{FF2B5EF4-FFF2-40B4-BE49-F238E27FC236}">
                <a16:creationId xmlns:a16="http://schemas.microsoft.com/office/drawing/2014/main" id="{22A88561-7BA2-CD8A-B7DC-6700165695A6}"/>
              </a:ext>
            </a:extLst>
          </p:cNvPr>
          <p:cNvSpPr>
            <a:spLocks noGrp="1"/>
          </p:cNvSpPr>
          <p:nvPr>
            <p:ph type="body" idx="1"/>
          </p:nvPr>
        </p:nvSpPr>
        <p:spPr/>
        <p:txBody>
          <a:bodyPr/>
          <a:lstStyle/>
          <a:p>
            <a:pPr algn="ctr"/>
            <a:r>
              <a:rPr lang="en-IN" dirty="0">
                <a:solidFill>
                  <a:schemeClr val="accent2"/>
                </a:solidFill>
              </a:rPr>
              <a:t>Manual Testing</a:t>
            </a:r>
            <a:r>
              <a:rPr lang="en-GB" dirty="0">
                <a:solidFill>
                  <a:schemeClr val="accent2"/>
                </a:solidFill>
              </a:rPr>
              <a:t> </a:t>
            </a:r>
          </a:p>
        </p:txBody>
      </p:sp>
      <p:sp>
        <p:nvSpPr>
          <p:cNvPr id="3" name="Content Placeholder 2">
            <a:extLst>
              <a:ext uri="{FF2B5EF4-FFF2-40B4-BE49-F238E27FC236}">
                <a16:creationId xmlns:a16="http://schemas.microsoft.com/office/drawing/2014/main" id="{49653A0D-3B8E-A329-4D73-8264778FE197}"/>
              </a:ext>
            </a:extLst>
          </p:cNvPr>
          <p:cNvSpPr>
            <a:spLocks noGrp="1"/>
          </p:cNvSpPr>
          <p:nvPr>
            <p:ph sz="half" idx="2"/>
          </p:nvPr>
        </p:nvSpPr>
        <p:spPr/>
        <p:txBody>
          <a:bodyPr>
            <a:normAutofit fontScale="85000" lnSpcReduction="10000"/>
          </a:bodyPr>
          <a:lstStyle/>
          <a:p>
            <a:r>
              <a:rPr lang="en-GB" sz="2400" dirty="0"/>
              <a:t>Manual testing includes testing software manually, i.e., without using any automation tool or any script. In this type, the tester takes over the role of an end-user and tests the software to identify any unexpected behaviour or bug. Testers use test plans, test cases, or test scenarios to test software to ensure the completeness of testing. Manual testing also includes exploratory testing, as testers explore the software to identify errors in it. </a:t>
            </a:r>
            <a:endParaRPr lang="en-IN" sz="2400" dirty="0"/>
          </a:p>
          <a:p>
            <a:endParaRPr lang="en-IN" dirty="0"/>
          </a:p>
          <a:p>
            <a:endParaRPr lang="en-IN" dirty="0"/>
          </a:p>
        </p:txBody>
      </p:sp>
      <p:sp>
        <p:nvSpPr>
          <p:cNvPr id="6" name="Text Placeholder 5">
            <a:extLst>
              <a:ext uri="{FF2B5EF4-FFF2-40B4-BE49-F238E27FC236}">
                <a16:creationId xmlns:a16="http://schemas.microsoft.com/office/drawing/2014/main" id="{5686D621-4B25-F046-D3E3-0C4EB73CDC94}"/>
              </a:ext>
            </a:extLst>
          </p:cNvPr>
          <p:cNvSpPr>
            <a:spLocks noGrp="1"/>
          </p:cNvSpPr>
          <p:nvPr>
            <p:ph type="body" sz="quarter" idx="3"/>
          </p:nvPr>
        </p:nvSpPr>
        <p:spPr/>
        <p:txBody>
          <a:bodyPr/>
          <a:lstStyle/>
          <a:p>
            <a:pPr algn="ctr"/>
            <a:r>
              <a:rPr lang="en-IN" sz="2400" dirty="0">
                <a:solidFill>
                  <a:schemeClr val="accent2"/>
                </a:solidFill>
              </a:rPr>
              <a:t>Automation Testing</a:t>
            </a:r>
          </a:p>
        </p:txBody>
      </p:sp>
      <p:sp>
        <p:nvSpPr>
          <p:cNvPr id="7" name="Content Placeholder 6">
            <a:extLst>
              <a:ext uri="{FF2B5EF4-FFF2-40B4-BE49-F238E27FC236}">
                <a16:creationId xmlns:a16="http://schemas.microsoft.com/office/drawing/2014/main" id="{4E4FEC80-7A2A-7B70-F4A8-F80524AE764D}"/>
              </a:ext>
            </a:extLst>
          </p:cNvPr>
          <p:cNvSpPr>
            <a:spLocks noGrp="1"/>
          </p:cNvSpPr>
          <p:nvPr>
            <p:ph sz="quarter" idx="4"/>
          </p:nvPr>
        </p:nvSpPr>
        <p:spPr/>
        <p:txBody>
          <a:bodyPr>
            <a:normAutofit fontScale="85000" lnSpcReduction="10000"/>
          </a:bodyPr>
          <a:lstStyle/>
          <a:p>
            <a:r>
              <a:rPr lang="en-GB" sz="2400" dirty="0"/>
              <a:t>Automation testing, which is also known as Test Automation, is when the tester writes scripts and uses another software to test the product. This process involves the automation of a manual process. Automation Testing is used to re-run the test scenarios quickly and repeatedly, that were performed manually in manual testing. automation testing is also used to test the application from a load, performance, and stress point of view. It increases the test coverage, improves accuracy, and saves time and money when compared to manual testing. </a:t>
            </a:r>
            <a:endParaRPr lang="en-IN" sz="2400" dirty="0"/>
          </a:p>
          <a:p>
            <a:endParaRPr lang="en-IN" dirty="0"/>
          </a:p>
        </p:txBody>
      </p:sp>
    </p:spTree>
    <p:extLst>
      <p:ext uri="{BB962C8B-B14F-4D97-AF65-F5344CB8AC3E}">
        <p14:creationId xmlns:p14="http://schemas.microsoft.com/office/powerpoint/2010/main" val="1037900012"/>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4335-926D-5CF2-A5E0-6825755657EE}"/>
              </a:ext>
            </a:extLst>
          </p:cNvPr>
          <p:cNvSpPr>
            <a:spLocks noGrp="1"/>
          </p:cNvSpPr>
          <p:nvPr>
            <p:ph type="title"/>
          </p:nvPr>
        </p:nvSpPr>
        <p:spPr/>
        <p:txBody>
          <a:bodyPr/>
          <a:lstStyle/>
          <a:p>
            <a:r>
              <a:rPr lang="en-IN" dirty="0"/>
              <a:t>Types of software testing</a:t>
            </a:r>
          </a:p>
        </p:txBody>
      </p:sp>
      <p:sp>
        <p:nvSpPr>
          <p:cNvPr id="3" name="Content Placeholder 2">
            <a:extLst>
              <a:ext uri="{FF2B5EF4-FFF2-40B4-BE49-F238E27FC236}">
                <a16:creationId xmlns:a16="http://schemas.microsoft.com/office/drawing/2014/main" id="{C0853423-CE59-E1E1-0A85-AEC0FB6BD6F7}"/>
              </a:ext>
            </a:extLst>
          </p:cNvPr>
          <p:cNvSpPr>
            <a:spLocks noGrp="1"/>
          </p:cNvSpPr>
          <p:nvPr>
            <p:ph idx="1"/>
          </p:nvPr>
        </p:nvSpPr>
        <p:spPr>
          <a:xfrm>
            <a:off x="1024128" y="2084832"/>
            <a:ext cx="9720073" cy="4023360"/>
          </a:xfrm>
        </p:spPr>
        <p:txBody>
          <a:bodyPr>
            <a:normAutofit fontScale="85000" lnSpcReduction="20000"/>
          </a:bodyPr>
          <a:lstStyle/>
          <a:p>
            <a:pPr marL="457200" indent="-457200" algn="just">
              <a:buFont typeface="+mj-lt"/>
              <a:buAutoNum type="arabicPeriod"/>
            </a:pPr>
            <a:r>
              <a:rPr lang="en-GB" b="1" dirty="0"/>
              <a:t>UNIT TESTING </a:t>
            </a:r>
            <a:r>
              <a:rPr lang="en-GB" dirty="0"/>
              <a:t>: It is used for validating that each software unit performs as expected. A unit is the smallest testable component of an application. It is often done by the programmer by using sample input and observing its corresponding outputs. </a:t>
            </a:r>
            <a:endParaRPr lang="en-GB" i="1" dirty="0"/>
          </a:p>
          <a:p>
            <a:pPr marL="0" indent="0" algn="just">
              <a:buNone/>
            </a:pPr>
            <a:r>
              <a:rPr lang="en-GB" dirty="0"/>
              <a:t>Unit testing </a:t>
            </a:r>
            <a:r>
              <a:rPr lang="en-GB" b="1" i="1" dirty="0"/>
              <a:t>cannot detect all the errors </a:t>
            </a:r>
            <a:r>
              <a:rPr lang="en-GB" i="1" dirty="0"/>
              <a:t>in the software. </a:t>
            </a:r>
            <a:r>
              <a:rPr lang="en-GB" dirty="0"/>
              <a:t>This is because when various components of the software work together and interface with each other, then there may arise errors. These are detected during integration testing and other types of testing. </a:t>
            </a:r>
          </a:p>
          <a:p>
            <a:pPr marL="0" indent="0" algn="just">
              <a:buNone/>
            </a:pPr>
            <a:r>
              <a:rPr lang="en-GB" dirty="0"/>
              <a:t>Unit Testing is </a:t>
            </a:r>
            <a:r>
              <a:rPr lang="en-GB" b="1" i="1" dirty="0"/>
              <a:t>not efficient for checking the errors in the UI</a:t>
            </a:r>
            <a:r>
              <a:rPr lang="en-GB" dirty="0"/>
              <a:t>(User Interface) part of the module</a:t>
            </a:r>
          </a:p>
          <a:p>
            <a:pPr marL="0" indent="0" algn="just">
              <a:buNone/>
            </a:pPr>
            <a:r>
              <a:rPr lang="en-GB" dirty="0"/>
              <a:t>Currently, there are a lot of various software (usually in the form of libraries) to perform automated Unit Testing such as:</a:t>
            </a:r>
          </a:p>
          <a:p>
            <a:pPr marL="0" indent="0" algn="just">
              <a:buNone/>
            </a:pPr>
            <a:r>
              <a:rPr lang="en-GB" dirty="0"/>
              <a:t>	1. </a:t>
            </a:r>
            <a:r>
              <a:rPr lang="en-GB" dirty="0" err="1"/>
              <a:t>Nunit</a:t>
            </a:r>
            <a:r>
              <a:rPr lang="en-GB" dirty="0"/>
              <a:t> ( Used especially in .NET software )</a:t>
            </a:r>
          </a:p>
          <a:p>
            <a:pPr marL="0" indent="0" algn="just">
              <a:buNone/>
            </a:pPr>
            <a:r>
              <a:rPr lang="en-GB" dirty="0"/>
              <a:t>	2. Junit   ( For Java )</a:t>
            </a:r>
          </a:p>
          <a:p>
            <a:pPr marL="0" indent="0" algn="just">
              <a:buNone/>
            </a:pPr>
            <a:r>
              <a:rPr lang="en-GB" dirty="0"/>
              <a:t>	3. </a:t>
            </a:r>
            <a:r>
              <a:rPr lang="en-GB" dirty="0" err="1"/>
              <a:t>pyunit</a:t>
            </a:r>
            <a:endParaRPr lang="en-GB" dirty="0"/>
          </a:p>
          <a:p>
            <a:pPr marL="0" indent="0" algn="just">
              <a:buNone/>
            </a:pPr>
            <a:r>
              <a:rPr lang="en-GB" dirty="0"/>
              <a:t>      </a:t>
            </a:r>
          </a:p>
        </p:txBody>
      </p:sp>
      <p:pic>
        <p:nvPicPr>
          <p:cNvPr id="4" name="Picture 3">
            <a:extLst>
              <a:ext uri="{FF2B5EF4-FFF2-40B4-BE49-F238E27FC236}">
                <a16:creationId xmlns:a16="http://schemas.microsoft.com/office/drawing/2014/main" id="{1B097800-F128-72FC-F738-963AC9640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3369" y="4714875"/>
            <a:ext cx="2143125" cy="2143125"/>
          </a:xfrm>
          <a:prstGeom prst="rect">
            <a:avLst/>
          </a:prstGeom>
        </p:spPr>
      </p:pic>
    </p:spTree>
    <p:extLst>
      <p:ext uri="{BB962C8B-B14F-4D97-AF65-F5344CB8AC3E}">
        <p14:creationId xmlns:p14="http://schemas.microsoft.com/office/powerpoint/2010/main" val="554005724"/>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4B5080-97C9-F155-4557-6B7B4F383086}"/>
              </a:ext>
            </a:extLst>
          </p:cNvPr>
          <p:cNvPicPr>
            <a:picLocks noChangeAspect="1"/>
          </p:cNvPicPr>
          <p:nvPr/>
        </p:nvPicPr>
        <p:blipFill rotWithShape="1">
          <a:blip r:embed="rId2">
            <a:extLst>
              <a:ext uri="{28A0092B-C50C-407E-A947-70E740481C1C}">
                <a14:useLocalDpi xmlns:a14="http://schemas.microsoft.com/office/drawing/2010/main" val="0"/>
              </a:ext>
            </a:extLst>
          </a:blip>
          <a:srcRect r="13059" b="21647"/>
          <a:stretch/>
        </p:blipFill>
        <p:spPr>
          <a:xfrm>
            <a:off x="9816353" y="4773579"/>
            <a:ext cx="2312894" cy="2084421"/>
          </a:xfrm>
          <a:prstGeom prst="rect">
            <a:avLst/>
          </a:prstGeom>
        </p:spPr>
      </p:pic>
      <p:sp>
        <p:nvSpPr>
          <p:cNvPr id="2" name="Title 1">
            <a:extLst>
              <a:ext uri="{FF2B5EF4-FFF2-40B4-BE49-F238E27FC236}">
                <a16:creationId xmlns:a16="http://schemas.microsoft.com/office/drawing/2014/main" id="{011CFDDB-DEAD-B2E9-1A33-761D5DA8C15C}"/>
              </a:ext>
            </a:extLst>
          </p:cNvPr>
          <p:cNvSpPr>
            <a:spLocks noGrp="1"/>
          </p:cNvSpPr>
          <p:nvPr>
            <p:ph type="title"/>
          </p:nvPr>
        </p:nvSpPr>
        <p:spPr/>
        <p:txBody>
          <a:bodyPr/>
          <a:lstStyle/>
          <a:p>
            <a:r>
              <a:rPr lang="en-IN" b="1" dirty="0"/>
              <a:t>2. INTEGRATION TESTING</a:t>
            </a:r>
            <a:endParaRPr lang="en-IN" dirty="0"/>
          </a:p>
        </p:txBody>
      </p:sp>
      <p:sp>
        <p:nvSpPr>
          <p:cNvPr id="3" name="Content Placeholder 2">
            <a:extLst>
              <a:ext uri="{FF2B5EF4-FFF2-40B4-BE49-F238E27FC236}">
                <a16:creationId xmlns:a16="http://schemas.microsoft.com/office/drawing/2014/main" id="{3E88AF6D-90AC-9A20-6C42-455816BE6FCA}"/>
              </a:ext>
            </a:extLst>
          </p:cNvPr>
          <p:cNvSpPr>
            <a:spLocks noGrp="1"/>
          </p:cNvSpPr>
          <p:nvPr>
            <p:ph idx="1"/>
          </p:nvPr>
        </p:nvSpPr>
        <p:spPr/>
        <p:txBody>
          <a:bodyPr/>
          <a:lstStyle/>
          <a:p>
            <a:pPr marL="0" indent="0" algn="just">
              <a:buNone/>
            </a:pPr>
            <a:r>
              <a:rPr lang="en-IN" dirty="0"/>
              <a:t> </a:t>
            </a:r>
            <a:r>
              <a:rPr lang="en-GB" dirty="0"/>
              <a:t>Integration testing is testing in which we usually test the combined functioning of multiple modules. It mainly tests the interface between two modules as the individual functioning is already tested in unit testing. We need to perform integration testing because :</a:t>
            </a:r>
          </a:p>
          <a:p>
            <a:pPr marL="457200" indent="-457200">
              <a:buFont typeface="+mj-lt"/>
              <a:buAutoNum type="alphaLcPeriod"/>
            </a:pPr>
            <a:r>
              <a:rPr lang="en-GB" dirty="0"/>
              <a:t>A module may work perfectly in isolation but can have integration issues while interacting with another module.</a:t>
            </a:r>
          </a:p>
          <a:p>
            <a:pPr marL="457200" indent="-457200">
              <a:buFont typeface="+mj-lt"/>
              <a:buAutoNum type="alphaLcPeriod"/>
            </a:pPr>
            <a:r>
              <a:rPr lang="en-GB" dirty="0"/>
              <a:t>In large teams where the modules are created by different developers or even teams, it becomes very necessary. As there can be a mismatch in the understanding of the different developers.</a:t>
            </a:r>
            <a:endParaRPr lang="en-IN" dirty="0"/>
          </a:p>
        </p:txBody>
      </p:sp>
    </p:spTree>
    <p:extLst>
      <p:ext uri="{BB962C8B-B14F-4D97-AF65-F5344CB8AC3E}">
        <p14:creationId xmlns:p14="http://schemas.microsoft.com/office/powerpoint/2010/main" val="2698656541"/>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F8C8B3-EE9D-8658-5586-72CCF4A2AB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4789" y="3808890"/>
            <a:ext cx="3452462" cy="2463894"/>
          </a:xfrm>
          <a:prstGeom prst="rect">
            <a:avLst/>
          </a:prstGeom>
        </p:spPr>
      </p:pic>
      <p:sp>
        <p:nvSpPr>
          <p:cNvPr id="2" name="Title 1">
            <a:extLst>
              <a:ext uri="{FF2B5EF4-FFF2-40B4-BE49-F238E27FC236}">
                <a16:creationId xmlns:a16="http://schemas.microsoft.com/office/drawing/2014/main" id="{D42CC2BB-05B0-AD59-679D-E1F74D8B6B27}"/>
              </a:ext>
            </a:extLst>
          </p:cNvPr>
          <p:cNvSpPr>
            <a:spLocks noGrp="1"/>
          </p:cNvSpPr>
          <p:nvPr>
            <p:ph type="title"/>
          </p:nvPr>
        </p:nvSpPr>
        <p:spPr/>
        <p:txBody>
          <a:bodyPr/>
          <a:lstStyle/>
          <a:p>
            <a:r>
              <a:rPr lang="en-IN" b="1" dirty="0"/>
              <a:t>3. PERFORMANCE TESTING</a:t>
            </a:r>
            <a:endParaRPr lang="en-IN" dirty="0"/>
          </a:p>
        </p:txBody>
      </p:sp>
      <p:sp>
        <p:nvSpPr>
          <p:cNvPr id="3" name="Content Placeholder 2">
            <a:extLst>
              <a:ext uri="{FF2B5EF4-FFF2-40B4-BE49-F238E27FC236}">
                <a16:creationId xmlns:a16="http://schemas.microsoft.com/office/drawing/2014/main" id="{F92E368B-DB59-3F44-23B5-6BF4CBC6EE92}"/>
              </a:ext>
            </a:extLst>
          </p:cNvPr>
          <p:cNvSpPr>
            <a:spLocks noGrp="1"/>
          </p:cNvSpPr>
          <p:nvPr>
            <p:ph idx="1"/>
          </p:nvPr>
        </p:nvSpPr>
        <p:spPr/>
        <p:txBody>
          <a:bodyPr/>
          <a:lstStyle/>
          <a:p>
            <a:pPr marL="0" indent="0" algn="just">
              <a:buNone/>
            </a:pPr>
            <a:r>
              <a:rPr lang="en-GB" dirty="0"/>
              <a:t>In this we test the run-time performance of software within the context of an integrated system. It is used to test the speed and effectiveness of the program. It is also called load testing. In it we check, what is the performance of the system in the given load. It helps to measure stability under peak traffic events.</a:t>
            </a:r>
          </a:p>
          <a:p>
            <a:pPr marL="0" indent="0" algn="just">
              <a:buNone/>
            </a:pPr>
            <a:endParaRPr lang="en-GB" dirty="0"/>
          </a:p>
          <a:p>
            <a:pPr marL="0" indent="0" algn="just">
              <a:lnSpc>
                <a:spcPct val="100000"/>
              </a:lnSpc>
              <a:spcBef>
                <a:spcPts val="0"/>
              </a:spcBef>
              <a:spcAft>
                <a:spcPts val="0"/>
              </a:spcAft>
              <a:buNone/>
            </a:pPr>
            <a:r>
              <a:rPr lang="en-GB" dirty="0"/>
              <a:t>One of the popular tools used for performance testing of</a:t>
            </a:r>
          </a:p>
          <a:p>
            <a:pPr marL="0" indent="0" algn="just">
              <a:lnSpc>
                <a:spcPct val="100000"/>
              </a:lnSpc>
              <a:spcBef>
                <a:spcPts val="0"/>
              </a:spcBef>
              <a:spcAft>
                <a:spcPts val="0"/>
              </a:spcAft>
              <a:buNone/>
            </a:pPr>
            <a:r>
              <a:rPr lang="en-GB" dirty="0"/>
              <a:t>Applications is Lighthouse utility from Google. It is included in</a:t>
            </a:r>
          </a:p>
          <a:p>
            <a:pPr marL="0" indent="0" algn="just">
              <a:lnSpc>
                <a:spcPct val="100000"/>
              </a:lnSpc>
              <a:spcBef>
                <a:spcPts val="0"/>
              </a:spcBef>
              <a:spcAft>
                <a:spcPts val="0"/>
              </a:spcAft>
              <a:buNone/>
            </a:pPr>
            <a:r>
              <a:rPr lang="en-GB" dirty="0"/>
              <a:t>Almost all the chromium based browsers including Edge</a:t>
            </a:r>
          </a:p>
          <a:p>
            <a:pPr marL="0" indent="0" algn="just">
              <a:lnSpc>
                <a:spcPct val="100000"/>
              </a:lnSpc>
              <a:spcBef>
                <a:spcPts val="0"/>
              </a:spcBef>
              <a:spcAft>
                <a:spcPts val="0"/>
              </a:spcAft>
              <a:buNone/>
            </a:pPr>
            <a:r>
              <a:rPr lang="en-GB" dirty="0"/>
              <a:t> and Chrome.</a:t>
            </a:r>
            <a:endParaRPr lang="en-IN" dirty="0"/>
          </a:p>
        </p:txBody>
      </p:sp>
    </p:spTree>
    <p:extLst>
      <p:ext uri="{BB962C8B-B14F-4D97-AF65-F5344CB8AC3E}">
        <p14:creationId xmlns:p14="http://schemas.microsoft.com/office/powerpoint/2010/main" val="1464945910"/>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4B54-FF97-56A2-6753-B580117B69B1}"/>
              </a:ext>
            </a:extLst>
          </p:cNvPr>
          <p:cNvSpPr>
            <a:spLocks noGrp="1"/>
          </p:cNvSpPr>
          <p:nvPr>
            <p:ph type="title"/>
          </p:nvPr>
        </p:nvSpPr>
        <p:spPr/>
        <p:txBody>
          <a:bodyPr/>
          <a:lstStyle/>
          <a:p>
            <a:r>
              <a:rPr lang="en-IN" b="1" dirty="0"/>
              <a:t>4. Acceptance Testing</a:t>
            </a:r>
            <a:endParaRPr lang="en-IN" dirty="0"/>
          </a:p>
        </p:txBody>
      </p:sp>
      <p:sp>
        <p:nvSpPr>
          <p:cNvPr id="3" name="Content Placeholder 2">
            <a:extLst>
              <a:ext uri="{FF2B5EF4-FFF2-40B4-BE49-F238E27FC236}">
                <a16:creationId xmlns:a16="http://schemas.microsoft.com/office/drawing/2014/main" id="{33095C9E-008D-CA09-0154-944F4D74B345}"/>
              </a:ext>
            </a:extLst>
          </p:cNvPr>
          <p:cNvSpPr>
            <a:spLocks noGrp="1"/>
          </p:cNvSpPr>
          <p:nvPr>
            <p:ph idx="1"/>
          </p:nvPr>
        </p:nvSpPr>
        <p:spPr/>
        <p:txBody>
          <a:bodyPr>
            <a:normAutofit/>
          </a:bodyPr>
          <a:lstStyle/>
          <a:p>
            <a:r>
              <a:rPr lang="en-GB" dirty="0"/>
              <a:t>Acceptance testing is done to check whether the delivered products perform the  desired task according to customer or not, as stated in requirements. It has the following types:</a:t>
            </a:r>
          </a:p>
          <a:p>
            <a:r>
              <a:rPr lang="en-GB" b="1" dirty="0"/>
              <a:t>1. User Acceptance Testing (UAT): </a:t>
            </a:r>
            <a:r>
              <a:rPr lang="en-GB" dirty="0"/>
              <a:t>User acceptance testing is used to determine whether the product is working for the user correctly. Specific requirements which are quite often used by the customers are primarily picked for the testing purpose. This is also termed as End-User Testing.</a:t>
            </a:r>
          </a:p>
          <a:p>
            <a:r>
              <a:rPr lang="en-GB" b="1" dirty="0"/>
              <a:t>2. Beta Testing: </a:t>
            </a:r>
            <a:r>
              <a:rPr lang="en-GB" dirty="0"/>
              <a:t>Beta testing is used to assess the product by exposing it to the real end-users, usually called beta testers in their environment. Feedback is collected from the users and the defects are fixed. Also, this helps in enhancing the product to give a rich user experience.</a:t>
            </a:r>
            <a:endParaRPr lang="en-IN" dirty="0"/>
          </a:p>
        </p:txBody>
      </p:sp>
      <p:pic>
        <p:nvPicPr>
          <p:cNvPr id="5" name="Picture 4">
            <a:extLst>
              <a:ext uri="{FF2B5EF4-FFF2-40B4-BE49-F238E27FC236}">
                <a16:creationId xmlns:a16="http://schemas.microsoft.com/office/drawing/2014/main" id="{ABBC4B87-3E26-829B-8B7B-ACF3B27A8698}"/>
              </a:ext>
            </a:extLst>
          </p:cNvPr>
          <p:cNvPicPr>
            <a:picLocks noChangeAspect="1"/>
          </p:cNvPicPr>
          <p:nvPr/>
        </p:nvPicPr>
        <p:blipFill rotWithShape="1">
          <a:blip r:embed="rId2">
            <a:extLst>
              <a:ext uri="{28A0092B-C50C-407E-A947-70E740481C1C}">
                <a14:useLocalDpi xmlns:a14="http://schemas.microsoft.com/office/drawing/2010/main" val="0"/>
              </a:ext>
            </a:extLst>
          </a:blip>
          <a:srcRect t="5278" b="12026"/>
          <a:stretch/>
        </p:blipFill>
        <p:spPr>
          <a:xfrm>
            <a:off x="8426824" y="-1"/>
            <a:ext cx="3765176" cy="2428629"/>
          </a:xfrm>
          <a:prstGeom prst="rect">
            <a:avLst/>
          </a:prstGeom>
        </p:spPr>
      </p:pic>
    </p:spTree>
    <p:extLst>
      <p:ext uri="{BB962C8B-B14F-4D97-AF65-F5344CB8AC3E}">
        <p14:creationId xmlns:p14="http://schemas.microsoft.com/office/powerpoint/2010/main" val="2706272165"/>
      </p:ext>
    </p:extLst>
  </p:cSld>
  <p:clrMapOvr>
    <a:masterClrMapping/>
  </p:clrMapOvr>
  <p:transition spd="med">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390</TotalTime>
  <Words>1655</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inherit</vt:lpstr>
      <vt:lpstr>Tw Cen MT</vt:lpstr>
      <vt:lpstr>Tw Cen MT Condensed</vt:lpstr>
      <vt:lpstr>Wingdings 3</vt:lpstr>
      <vt:lpstr>Integral</vt:lpstr>
      <vt:lpstr>Software Testing and Quality Assurance</vt:lpstr>
      <vt:lpstr>AT&amp;T 1990 Network Collapse</vt:lpstr>
      <vt:lpstr>Ariane 5 space launch vehicle crash</vt:lpstr>
      <vt:lpstr>What is software testing?</vt:lpstr>
      <vt:lpstr>Classification</vt:lpstr>
      <vt:lpstr>Types of software testing</vt:lpstr>
      <vt:lpstr>2. INTEGRATION TESTING</vt:lpstr>
      <vt:lpstr>3. PERFORMANCE TESTING</vt:lpstr>
      <vt:lpstr>4. Acceptance Testing</vt:lpstr>
      <vt:lpstr>Software Quality Assurance</vt:lpstr>
      <vt:lpstr>Major Software Quality Assurance Activities</vt:lpstr>
      <vt:lpstr>PowerPoint Presentation</vt:lpstr>
      <vt:lpstr>Advantages of Software Quality Assurance</vt:lpstr>
      <vt:lpstr>THANK YOU!</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dc:title>
  <dc:creator>Shubham Sharma</dc:creator>
  <cp:lastModifiedBy>Shubham Sharma</cp:lastModifiedBy>
  <cp:revision>27</cp:revision>
  <dcterms:created xsi:type="dcterms:W3CDTF">2022-07-16T14:00:42Z</dcterms:created>
  <dcterms:modified xsi:type="dcterms:W3CDTF">2022-07-17T07:14:39Z</dcterms:modified>
</cp:coreProperties>
</file>