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57" r:id="rId2"/>
  </p:sldMasterIdLst>
  <p:notesMasterIdLst>
    <p:notesMasterId r:id="rId12"/>
  </p:notesMasterIdLst>
  <p:handoutMasterIdLst>
    <p:handoutMasterId r:id="rId13"/>
  </p:handoutMasterIdLst>
  <p:sldIdLst>
    <p:sldId id="2596" r:id="rId3"/>
    <p:sldId id="2540" r:id="rId4"/>
    <p:sldId id="2565" r:id="rId5"/>
    <p:sldId id="2599" r:id="rId6"/>
    <p:sldId id="2571" r:id="rId7"/>
    <p:sldId id="2600" r:id="rId8"/>
    <p:sldId id="2601" r:id="rId9"/>
    <p:sldId id="2603" r:id="rId10"/>
    <p:sldId id="26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hubham Singh" initials="SS" lastIdx="1" clrIdx="2">
    <p:extLst>
      <p:ext uri="{19B8F6BF-5375-455C-9EA6-DF929625EA0E}">
        <p15:presenceInfo xmlns:p15="http://schemas.microsoft.com/office/powerpoint/2012/main" userId="1e4cd95f64c2ee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5280" autoAdjust="0"/>
  </p:normalViewPr>
  <p:slideViewPr>
    <p:cSldViewPr snapToGrid="0" snapToObjects="1" showGuides="1">
      <p:cViewPr varScale="1">
        <p:scale>
          <a:sx n="85" d="100"/>
          <a:sy n="85" d="100"/>
        </p:scale>
        <p:origin x="590" y="48"/>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6/29/2023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6/29/2023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4B9B-BD98-5F21-5E53-B0361015B5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0A3F4B-67B1-F8BF-4FB6-87955B149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7FA973-ABAE-1983-8FF5-21DA504E864A}"/>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5" name="Footer Placeholder 4">
            <a:extLst>
              <a:ext uri="{FF2B5EF4-FFF2-40B4-BE49-F238E27FC236}">
                <a16:creationId xmlns:a16="http://schemas.microsoft.com/office/drawing/2014/main" id="{A868E84E-9012-6862-EC6A-01C907CBD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70666-6656-2B48-317A-EE2B37888A19}"/>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34856144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966C-5924-8DA6-6B5A-9F36D910C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9CDB94-38A0-6EDC-819D-94F0BADA71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DB381F-D475-DBA8-6308-2641A9A20BE6}"/>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5" name="Footer Placeholder 4">
            <a:extLst>
              <a:ext uri="{FF2B5EF4-FFF2-40B4-BE49-F238E27FC236}">
                <a16:creationId xmlns:a16="http://schemas.microsoft.com/office/drawing/2014/main" id="{16BB2794-810E-EA6D-4CB2-58CB7FC356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782C8-39C4-43E9-AAF1-D8978BDF87C9}"/>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40414029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A30D-4E68-AFEC-E9D4-9FF7E4497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CA4B9A-1FC1-5D44-A8D8-1CE5E4472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0BC345-1C6C-93C6-3FFD-77C2B91E55D3}"/>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5" name="Footer Placeholder 4">
            <a:extLst>
              <a:ext uri="{FF2B5EF4-FFF2-40B4-BE49-F238E27FC236}">
                <a16:creationId xmlns:a16="http://schemas.microsoft.com/office/drawing/2014/main" id="{A370CB91-0D2E-4BD6-34A9-E09D7DC47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0E84A-6D9E-8EAF-6902-D1941E970810}"/>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29090524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BCB5-8FFD-91CF-A3B2-3B4DFE2395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A01F04-FF54-E8ED-EF1B-73ED49B0B3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ED3EB1-83A5-1DF3-386B-F49F40BF4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C21B9F-83D8-057C-0C67-4350D147F005}"/>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6" name="Footer Placeholder 5">
            <a:extLst>
              <a:ext uri="{FF2B5EF4-FFF2-40B4-BE49-F238E27FC236}">
                <a16:creationId xmlns:a16="http://schemas.microsoft.com/office/drawing/2014/main" id="{AF1423C6-65B2-3FDA-3222-2D8AD84834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2BAAA5-9A8A-F346-9AAD-DD57C692B6A3}"/>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2923736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5B77-F6D2-09B9-F5CC-F13B7699D1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D78302-64E0-D2C0-C96B-3840208C3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AC3D8-1091-4D42-2243-BCE9DF26E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3E9CC5-F2BF-C320-B1B3-45944D9E8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4CCFD-079D-A1AE-B8DF-014F03EA04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5AB47B-F9CE-C1A6-026C-041F489EAF18}"/>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8" name="Footer Placeholder 7">
            <a:extLst>
              <a:ext uri="{FF2B5EF4-FFF2-40B4-BE49-F238E27FC236}">
                <a16:creationId xmlns:a16="http://schemas.microsoft.com/office/drawing/2014/main" id="{E73C7F65-B2F9-CE47-6B9E-33DB036CF5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8CAC42-E29B-6CFD-C19F-D62329E981C7}"/>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37210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25F2-96C8-BF42-C2B3-410FB99BCC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A0901F-EDED-F30C-8638-2E7F683EAF28}"/>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4" name="Footer Placeholder 3">
            <a:extLst>
              <a:ext uri="{FF2B5EF4-FFF2-40B4-BE49-F238E27FC236}">
                <a16:creationId xmlns:a16="http://schemas.microsoft.com/office/drawing/2014/main" id="{321941FC-E1BD-45DE-93EF-3903351A97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5D006-5F27-6277-0B13-5CE6AAA85AF1}"/>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24149864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41BC01-081B-89F6-202E-CDCC6E1790F4}"/>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3" name="Footer Placeholder 2">
            <a:extLst>
              <a:ext uri="{FF2B5EF4-FFF2-40B4-BE49-F238E27FC236}">
                <a16:creationId xmlns:a16="http://schemas.microsoft.com/office/drawing/2014/main" id="{ABFD8D84-21B7-495E-017F-6C342D17B2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26BCD0-EE64-212C-41DB-F8E7A99CD954}"/>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7748601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0AD8-FE39-03DC-EF30-75336EA8F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CC29F9-0408-286C-6F75-7E68C6AC9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D04F5A-BBDD-BE1A-BB41-7660318DC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FA8D3-6F99-94FD-B658-E281C336A66D}"/>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6" name="Footer Placeholder 5">
            <a:extLst>
              <a:ext uri="{FF2B5EF4-FFF2-40B4-BE49-F238E27FC236}">
                <a16:creationId xmlns:a16="http://schemas.microsoft.com/office/drawing/2014/main" id="{585C6993-6433-1EF8-FC21-FED0DEE5BA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C42E16-4BCD-F624-0DA3-B74C08456D2B}"/>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2216095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0D34-CBC1-E806-25A7-EF6CFE6CA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7C3F89-32C5-12B1-4612-7347EDA4D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0BD4D4-FCDE-75F9-3992-3B448B557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713D2-7711-877E-223B-0F73AAF1F29C}"/>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6" name="Footer Placeholder 5">
            <a:extLst>
              <a:ext uri="{FF2B5EF4-FFF2-40B4-BE49-F238E27FC236}">
                <a16:creationId xmlns:a16="http://schemas.microsoft.com/office/drawing/2014/main" id="{969AF9D4-EF9A-B90C-130C-48834180C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F1EF5-85F1-7005-F3EE-DB4EB3F4B6BE}"/>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40839067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0367-38DD-3011-F35F-517692B5FA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D4E1A1-6BF7-94E1-6BAE-E85C54F25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B8A93-1B04-605F-7989-89E9D0F929E1}"/>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5" name="Footer Placeholder 4">
            <a:extLst>
              <a:ext uri="{FF2B5EF4-FFF2-40B4-BE49-F238E27FC236}">
                <a16:creationId xmlns:a16="http://schemas.microsoft.com/office/drawing/2014/main" id="{92FD007B-13A7-4F31-EC07-89FF45157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663F4-8DE2-B333-8101-61CC1DF1E5DA}"/>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2954989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CF32AA-1256-55B8-842D-0A6D5B6946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ED8B7-3FB5-9D41-FAA9-4F7D3A034E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F968D-69DD-F1C7-95EA-902EAA4AFB54}"/>
              </a:ext>
            </a:extLst>
          </p:cNvPr>
          <p:cNvSpPr>
            <a:spLocks noGrp="1"/>
          </p:cNvSpPr>
          <p:nvPr>
            <p:ph type="dt" sz="half" idx="10"/>
          </p:nvPr>
        </p:nvSpPr>
        <p:spPr/>
        <p:txBody>
          <a:bodyPr/>
          <a:lstStyle/>
          <a:p>
            <a:fld id="{B702D7CD-5DC6-4011-975F-B867D97176F9}" type="datetimeFigureOut">
              <a:rPr lang="en-IN" smtClean="0"/>
              <a:t>29-06-2023</a:t>
            </a:fld>
            <a:endParaRPr lang="en-IN"/>
          </a:p>
        </p:txBody>
      </p:sp>
      <p:sp>
        <p:nvSpPr>
          <p:cNvPr id="5" name="Footer Placeholder 4">
            <a:extLst>
              <a:ext uri="{FF2B5EF4-FFF2-40B4-BE49-F238E27FC236}">
                <a16:creationId xmlns:a16="http://schemas.microsoft.com/office/drawing/2014/main" id="{9BBC836F-3DBE-FB71-3352-4A75C05EC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8C547-D0DD-A10C-1EBF-056F55BD8C40}"/>
              </a:ext>
            </a:extLst>
          </p:cNvPr>
          <p:cNvSpPr>
            <a:spLocks noGrp="1"/>
          </p:cNvSpPr>
          <p:nvPr>
            <p:ph type="sldNum" sz="quarter" idx="12"/>
          </p:nvPr>
        </p:nvSpPr>
        <p:spPr/>
        <p:txBody>
          <a:bodyPr/>
          <a:lstStyle/>
          <a:p>
            <a:fld id="{289CADDC-A953-451B-9DEC-2D3CB1D8ED2F}" type="slidenum">
              <a:rPr lang="en-IN" smtClean="0"/>
              <a:t>‹#›</a:t>
            </a:fld>
            <a:endParaRPr lang="en-IN"/>
          </a:p>
        </p:txBody>
      </p:sp>
    </p:spTree>
    <p:extLst>
      <p:ext uri="{BB962C8B-B14F-4D97-AF65-F5344CB8AC3E}">
        <p14:creationId xmlns:p14="http://schemas.microsoft.com/office/powerpoint/2010/main" val="166938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2.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B3A05-CDF3-A4A1-7F2E-7B1ACF70D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4BAE97-72C5-AA1E-2075-24549822C7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2E23C-6343-2D1B-F28C-D969283CE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2D7CD-5DC6-4011-975F-B867D97176F9}" type="datetimeFigureOut">
              <a:rPr lang="en-IN" smtClean="0"/>
              <a:t>29-06-2023</a:t>
            </a:fld>
            <a:endParaRPr lang="en-IN"/>
          </a:p>
        </p:txBody>
      </p:sp>
      <p:sp>
        <p:nvSpPr>
          <p:cNvPr id="5" name="Footer Placeholder 4">
            <a:extLst>
              <a:ext uri="{FF2B5EF4-FFF2-40B4-BE49-F238E27FC236}">
                <a16:creationId xmlns:a16="http://schemas.microsoft.com/office/drawing/2014/main" id="{5E61CDC2-DE4C-E4CD-6C9C-5EDA7F0B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04AFA6-B83D-38F1-BD81-3999CA14ED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CADDC-A953-451B-9DEC-2D3CB1D8ED2F}" type="slidenum">
              <a:rPr lang="en-IN" smtClean="0"/>
              <a:t>‹#›</a:t>
            </a:fld>
            <a:endParaRPr lang="en-IN"/>
          </a:p>
        </p:txBody>
      </p:sp>
    </p:spTree>
    <p:extLst>
      <p:ext uri="{BB962C8B-B14F-4D97-AF65-F5344CB8AC3E}">
        <p14:creationId xmlns:p14="http://schemas.microsoft.com/office/powerpoint/2010/main" val="88382067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iddharthasahu.in/" TargetMode="Externa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s://imsshubh.com/" TargetMode="External"/><Relationship Id="rId1" Type="http://schemas.openxmlformats.org/officeDocument/2006/relationships/slideLayout" Target="../slideLayouts/slideLayout1.xml"/><Relationship Id="rId6" Type="http://schemas.openxmlformats.org/officeDocument/2006/relationships/hyperlink" Target="https://github.com/ShubhamSingh-9" TargetMode="External"/><Relationship Id="rId11" Type="http://schemas.openxmlformats.org/officeDocument/2006/relationships/hyperlink" Target="http://misapuntesde.com/post.php?id=564" TargetMode="External"/><Relationship Id="rId5" Type="http://schemas.microsoft.com/office/2007/relationships/hdphoto" Target="../media/hdphoto1.wdp"/><Relationship Id="rId10" Type="http://schemas.openxmlformats.org/officeDocument/2006/relationships/image" Target="../media/image4.jpg"/><Relationship Id="rId4" Type="http://schemas.openxmlformats.org/officeDocument/2006/relationships/image" Target="../media/image2.png"/><Relationship Id="rId9" Type="http://schemas.openxmlformats.org/officeDocument/2006/relationships/hyperlink" Target="https://www.linkedin.com/in/shubham-singh-2320428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38199" y="4763193"/>
            <a:ext cx="9575801" cy="891250"/>
          </a:xfrm>
          <a:prstGeom prst="rect">
            <a:avLst/>
          </a:prstGeom>
        </p:spPr>
        <p:txBody>
          <a:bodyPr anchor="t">
            <a:normAutofit/>
          </a:bodyPr>
          <a:lstStyle/>
          <a:p>
            <a:r>
              <a:rPr lang="en-US" dirty="0"/>
              <a:t>Dig data and Facebook Challenge</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1390394" y="6034389"/>
            <a:ext cx="9575800" cy="338549"/>
          </a:xfrm>
          <a:prstGeom prst="rect">
            <a:avLst/>
          </a:prstGeom>
        </p:spPr>
        <p:txBody>
          <a:bodyPr>
            <a:normAutofit/>
          </a:bodyPr>
          <a:lstStyle/>
          <a:p>
            <a:r>
              <a:rPr lang="en-US" b="1" dirty="0"/>
              <a:t>Presented by </a:t>
            </a:r>
            <a:r>
              <a:rPr lang="en-US" b="1">
                <a:hlinkClick r:id="rId2"/>
              </a:rPr>
              <a:t>Shubham Singh</a:t>
            </a:r>
            <a:endParaRPr lang="en-US" dirty="0"/>
          </a:p>
        </p:txBody>
      </p:sp>
      <p:pic>
        <p:nvPicPr>
          <p:cNvPr id="6" name="Picture 5">
            <a:extLst>
              <a:ext uri="{FF2B5EF4-FFF2-40B4-BE49-F238E27FC236}">
                <a16:creationId xmlns:a16="http://schemas.microsoft.com/office/drawing/2014/main" id="{1A3A59F2-7878-FD4A-1702-4550BB0F7A77}"/>
              </a:ext>
            </a:extLst>
          </p:cNvPr>
          <p:cNvPicPr>
            <a:picLocks noChangeAspect="1"/>
          </p:cNvPicPr>
          <p:nvPr/>
        </p:nvPicPr>
        <p:blipFill>
          <a:blip r:embed="rId3"/>
          <a:stretch>
            <a:fillRect/>
          </a:stretch>
        </p:blipFill>
        <p:spPr>
          <a:xfrm>
            <a:off x="1418678" y="485062"/>
            <a:ext cx="9519232" cy="2943938"/>
          </a:xfrm>
          <a:prstGeom prst="rect">
            <a:avLst/>
          </a:prstGeom>
        </p:spPr>
      </p:pic>
      <p:pic>
        <p:nvPicPr>
          <p:cNvPr id="5" name="Picture 4">
            <a:extLst>
              <a:ext uri="{FF2B5EF4-FFF2-40B4-BE49-F238E27FC236}">
                <a16:creationId xmlns:a16="http://schemas.microsoft.com/office/drawing/2014/main" id="{8C6CD473-154F-C9B7-9352-644C6454F2A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8170" b="80981" l="12440" r="87560">
                        <a14:backgroundMark x1="15035" y1="30413" x2="15745" y2="91239"/>
                        <a14:backgroundMark x1="15745" y1="91239" x2="73333" y2="98590"/>
                        <a14:backgroundMark x1="73333" y1="98590" x2="94894" y2="74421"/>
                        <a14:backgroundMark x1="94894" y1="74421" x2="98014" y2="42296"/>
                        <a14:backgroundMark x1="98014" y1="42296" x2="74894" y2="21551"/>
                        <a14:backgroundMark x1="74894" y1="21551" x2="69787" y2="21450"/>
                      </a14:backgroundRemoval>
                    </a14:imgEffect>
                  </a14:imgLayer>
                </a14:imgProps>
              </a:ext>
              <a:ext uri="{28A0092B-C50C-407E-A947-70E740481C1C}">
                <a14:useLocalDpi xmlns:a14="http://schemas.microsoft.com/office/drawing/2010/main" val="0"/>
              </a:ext>
            </a:extLst>
          </a:blip>
          <a:srcRect l="3050" t="21569" r="3050" b="12418"/>
          <a:stretch/>
        </p:blipFill>
        <p:spPr>
          <a:xfrm>
            <a:off x="79230" y="5592134"/>
            <a:ext cx="1278399" cy="1265866"/>
          </a:xfrm>
          <a:prstGeom prst="roundRect">
            <a:avLst>
              <a:gd name="adj" fmla="val 8594"/>
            </a:avLst>
          </a:prstGeom>
          <a:solidFill>
            <a:srgbClr val="FFFFFF">
              <a:shade val="85000"/>
            </a:srgbClr>
          </a:solidFill>
          <a:ln>
            <a:noFill/>
          </a:ln>
          <a:effectLst>
            <a:outerShdw blurRad="50800" dist="50800" dir="5400000" algn="ctr" rotWithShape="0">
              <a:schemeClr val="bg1"/>
            </a:outerShdw>
            <a:reflection blurRad="12700" stA="38000" endPos="28000" dist="5000" dir="5400000" sy="-100000" algn="bl" rotWithShape="0"/>
          </a:effectLst>
        </p:spPr>
      </p:pic>
      <p:pic>
        <p:nvPicPr>
          <p:cNvPr id="10" name="Picture 9">
            <a:hlinkClick r:id="rId6"/>
            <a:extLst>
              <a:ext uri="{FF2B5EF4-FFF2-40B4-BE49-F238E27FC236}">
                <a16:creationId xmlns:a16="http://schemas.microsoft.com/office/drawing/2014/main" id="{CD83B12C-2503-59B0-ACC3-A8CEF844FE2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002212" y="5757848"/>
            <a:ext cx="996747" cy="996747"/>
          </a:xfrm>
          <a:prstGeom prst="rect">
            <a:avLst/>
          </a:prstGeom>
        </p:spPr>
      </p:pic>
      <p:pic>
        <p:nvPicPr>
          <p:cNvPr id="13" name="Picture 12">
            <a:hlinkClick r:id="rId9"/>
            <a:extLst>
              <a:ext uri="{FF2B5EF4-FFF2-40B4-BE49-F238E27FC236}">
                <a16:creationId xmlns:a16="http://schemas.microsoft.com/office/drawing/2014/main" id="{1989DABB-1D09-A918-72D0-4AC6F7BACF96}"/>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1117134" y="5810596"/>
            <a:ext cx="891250" cy="891250"/>
          </a:xfrm>
          <a:prstGeom prst="rect">
            <a:avLst/>
          </a:prstGeom>
        </p:spPr>
      </p:pic>
      <p:sp>
        <p:nvSpPr>
          <p:cNvPr id="14" name="TextBox 13">
            <a:extLst>
              <a:ext uri="{FF2B5EF4-FFF2-40B4-BE49-F238E27FC236}">
                <a16:creationId xmlns:a16="http://schemas.microsoft.com/office/drawing/2014/main" id="{78B13858-DF70-9213-828B-1A5269924AF5}"/>
              </a:ext>
            </a:extLst>
          </p:cNvPr>
          <p:cNvSpPr txBox="1"/>
          <p:nvPr/>
        </p:nvSpPr>
        <p:spPr>
          <a:xfrm>
            <a:off x="4876800" y="4648200"/>
            <a:ext cx="2438400"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7959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Agenda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dirty="0"/>
              <a:t>Best Advertising Strategy.</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p:txBody>
          <a:bodyPr/>
          <a:lstStyle/>
          <a:p>
            <a:r>
              <a:rPr lang="en-GB" dirty="0"/>
              <a:t>Best Advertising Strategy for Brand awareness</a:t>
            </a:r>
            <a:r>
              <a:rPr lang="en-US" dirty="0"/>
              <a:t>.</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p:txBody>
          <a:bodyPr/>
          <a:lstStyle/>
          <a:p>
            <a:r>
              <a:rPr lang="en-US" dirty="0"/>
              <a:t>Step to have positive response from Facebook Advertising.</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p:txBody>
          <a:bodyPr/>
          <a:lstStyle/>
          <a:p>
            <a:r>
              <a:rPr lang="en-US" dirty="0"/>
              <a:t>Looking to other data</a:t>
            </a:r>
          </a:p>
        </p:txBody>
      </p:sp>
      <p:pic>
        <p:nvPicPr>
          <p:cNvPr id="12" name="Picture Placeholder 11" title="Decorative"/>
          <p:cNvPicPr>
            <a:picLocks noGrp="1" noChangeAspect="1"/>
          </p:cNvPicPr>
          <p:nvPr>
            <p:ph type="pic" sz="quarter" idx="12"/>
          </p:nvPr>
        </p:nvPicPr>
        <p:blipFill>
          <a:blip r:embed="rId2" cstate="email">
            <a:extLst>
              <a:ext uri="{28A0092B-C50C-407E-A947-70E740481C1C}">
                <a14:useLocalDpi xmlns:a14="http://schemas.microsoft.com/office/drawing/2010/main"/>
              </a:ext>
            </a:extLst>
          </a:blip>
          <a:srcRect/>
          <a:stretch>
            <a:fillRect/>
          </a:stretch>
        </p:blipFill>
        <p:spPr>
          <a:xfrm flipH="1">
            <a:off x="8634413" y="812800"/>
            <a:ext cx="3557587" cy="5232400"/>
          </a:xfrm>
        </p:spPr>
      </p:pic>
    </p:spTree>
    <p:extLst>
      <p:ext uri="{BB962C8B-B14F-4D97-AF65-F5344CB8AC3E}">
        <p14:creationId xmlns:p14="http://schemas.microsoft.com/office/powerpoint/2010/main" val="213011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p:txBody>
          <a:bodyPr/>
          <a:lstStyle/>
          <a:p>
            <a:pPr algn="just"/>
            <a:r>
              <a:rPr lang="en-GB" dirty="0"/>
              <a:t>The following text is a professional and short paragraph that uses the keywords: The insights are shared from the data that was collected from survey from 500 people each who saw the advertisement and 500 who were not show the advertisement and number of question based on Brand Recall, Brand Awareness and Purchase intent was asked. </a:t>
            </a:r>
          </a:p>
          <a:p>
            <a:pPr algn="just"/>
            <a:r>
              <a:rPr lang="en-GB" dirty="0"/>
              <a:t>The Insight focus on </a:t>
            </a:r>
          </a:p>
          <a:p>
            <a:pPr algn="just"/>
            <a:r>
              <a:rPr lang="en-GB" dirty="0"/>
              <a:t>1. which marketing strategy works well for Jaspers (Standard or Influencers)</a:t>
            </a:r>
          </a:p>
          <a:p>
            <a:pPr algn="just"/>
            <a:r>
              <a:rPr lang="en-GB" dirty="0"/>
              <a:t>2. Purchase Intent.</a:t>
            </a:r>
            <a:endParaRPr lang="en-US" dirty="0"/>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p:txBody>
          <a:bodyPr/>
          <a:lstStyle/>
          <a:p>
            <a:r>
              <a:rPr lang="en-US" dirty="0"/>
              <a:t>Data</a:t>
            </a:r>
          </a:p>
        </p:txBody>
      </p:sp>
      <p:pic>
        <p:nvPicPr>
          <p:cNvPr id="7" name="Picture Placeholder 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pic>
        <p:nvPicPr>
          <p:cNvPr id="9" name="Picture Placeholder 8" title="Decorative"/>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38200" y="1100290"/>
            <a:ext cx="4008437" cy="1395208"/>
          </a:xfrm>
        </p:spPr>
        <p:txBody>
          <a:bodyPr/>
          <a:lstStyle/>
          <a:p>
            <a:r>
              <a:rPr lang="en-US" dirty="0"/>
              <a:t>Best Advt. Strategy</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p:txBody>
          <a:bodyPr/>
          <a:lstStyle/>
          <a:p>
            <a:r>
              <a:rPr lang="en-US" b="1" dirty="0"/>
              <a:t>Facebook</a:t>
            </a:r>
          </a:p>
          <a:p>
            <a:pPr algn="just"/>
            <a:r>
              <a:rPr lang="en-GB" dirty="0"/>
              <a:t>According to the bar graph that shows the positive response rate for different advertising platforms, Facebook has the highest rate among all platforms. To find the best advertising strategy, we also need to consider the platform's relation with the desired response and the purchase intent. The correlation analysis between the format and the platform reveals that the image format on Facebook generates the highest purchase intent compared to other formats.</a:t>
            </a:r>
            <a:endParaRPr lang="en-US" dirty="0"/>
          </a:p>
        </p:txBody>
      </p:sp>
      <p:pic>
        <p:nvPicPr>
          <p:cNvPr id="1026" name="Picture 2">
            <a:extLst>
              <a:ext uri="{FF2B5EF4-FFF2-40B4-BE49-F238E27FC236}">
                <a16:creationId xmlns:a16="http://schemas.microsoft.com/office/drawing/2014/main" id="{E3CC8AE2-606C-1D1B-BBF2-785609AFA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683" y="0"/>
            <a:ext cx="4186518" cy="33070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1F5070-B8B5-1BD7-95EB-FC219E3C9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1353" y="3429000"/>
            <a:ext cx="4050283" cy="3429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81F18A-0155-A7FF-AABC-7DC4E093FDAC}"/>
              </a:ext>
            </a:extLst>
          </p:cNvPr>
          <p:cNvSpPr txBox="1"/>
          <p:nvPr/>
        </p:nvSpPr>
        <p:spPr>
          <a:xfrm>
            <a:off x="10542494" y="699246"/>
            <a:ext cx="1427833" cy="769441"/>
          </a:xfrm>
          <a:prstGeom prst="rect">
            <a:avLst/>
          </a:prstGeom>
          <a:noFill/>
        </p:spPr>
        <p:txBody>
          <a:bodyPr wrap="square" rtlCol="0">
            <a:spAutoFit/>
          </a:bodyPr>
          <a:lstStyle/>
          <a:p>
            <a:r>
              <a:rPr lang="en-US" sz="1100" b="1" dirty="0"/>
              <a:t>Fig 01. </a:t>
            </a:r>
            <a:r>
              <a:rPr lang="en-US" sz="1100" dirty="0"/>
              <a:t>Comparison between the Platform and Response form the Test Group</a:t>
            </a:r>
            <a:endParaRPr lang="en-IN" sz="1100" dirty="0"/>
          </a:p>
        </p:txBody>
      </p:sp>
      <p:sp>
        <p:nvSpPr>
          <p:cNvPr id="23" name="TextBox 22">
            <a:extLst>
              <a:ext uri="{FF2B5EF4-FFF2-40B4-BE49-F238E27FC236}">
                <a16:creationId xmlns:a16="http://schemas.microsoft.com/office/drawing/2014/main" id="{CE95CF88-2F49-9B6E-7B3F-72C6899ADB5B}"/>
              </a:ext>
            </a:extLst>
          </p:cNvPr>
          <p:cNvSpPr txBox="1"/>
          <p:nvPr/>
        </p:nvSpPr>
        <p:spPr>
          <a:xfrm>
            <a:off x="6176683" y="5813474"/>
            <a:ext cx="1914372" cy="769441"/>
          </a:xfrm>
          <a:prstGeom prst="rect">
            <a:avLst/>
          </a:prstGeom>
          <a:noFill/>
        </p:spPr>
        <p:txBody>
          <a:bodyPr wrap="square" rtlCol="0">
            <a:spAutoFit/>
          </a:bodyPr>
          <a:lstStyle/>
          <a:p>
            <a:r>
              <a:rPr lang="en-US" sz="1100" b="1" dirty="0"/>
              <a:t>Fig 02.: </a:t>
            </a:r>
            <a:r>
              <a:rPr lang="en-US" sz="1100" dirty="0"/>
              <a:t>Heatmap(Correlation) between the Format , Platform and the purchase intent</a:t>
            </a:r>
            <a:endParaRPr lang="en-IN" sz="1100" dirty="0"/>
          </a:p>
        </p:txBody>
      </p:sp>
    </p:spTree>
    <p:extLst>
      <p:ext uri="{BB962C8B-B14F-4D97-AF65-F5344CB8AC3E}">
        <p14:creationId xmlns:p14="http://schemas.microsoft.com/office/powerpoint/2010/main" val="202145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496029" y="1074809"/>
            <a:ext cx="4008437" cy="1395208"/>
          </a:xfrm>
        </p:spPr>
        <p:txBody>
          <a:bodyPr>
            <a:normAutofit fontScale="90000"/>
          </a:bodyPr>
          <a:lstStyle/>
          <a:p>
            <a:r>
              <a:rPr lang="en-US" dirty="0"/>
              <a:t>Best Advt. Strategy for Brand </a:t>
            </a:r>
            <a:r>
              <a:rPr lang="en-GB" dirty="0"/>
              <a:t>Awareness</a:t>
            </a:r>
            <a:endParaRPr lang="en-US" dirty="0"/>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p:txBody>
          <a:bodyPr/>
          <a:lstStyle/>
          <a:p>
            <a:pPr algn="just"/>
            <a:r>
              <a:rPr lang="en-US" b="1" dirty="0"/>
              <a:t>Combination of Facebook and Instagram.</a:t>
            </a:r>
          </a:p>
          <a:p>
            <a:pPr algn="just"/>
            <a:r>
              <a:rPr lang="en-GB" dirty="0"/>
              <a:t>We use data from various digital platforms and feedback from test groups to select the optimal advertising platform for enhancing brand awareness.</a:t>
            </a:r>
            <a:endParaRPr lang="en-US" b="1" dirty="0"/>
          </a:p>
          <a:p>
            <a:r>
              <a:rPr lang="en-US" dirty="0"/>
              <a:t> </a:t>
            </a:r>
          </a:p>
        </p:txBody>
      </p:sp>
      <p:pic>
        <p:nvPicPr>
          <p:cNvPr id="2050" name="Picture 2">
            <a:extLst>
              <a:ext uri="{FF2B5EF4-FFF2-40B4-BE49-F238E27FC236}">
                <a16:creationId xmlns:a16="http://schemas.microsoft.com/office/drawing/2014/main" id="{67199BC5-5FF5-B0EA-D705-721437A61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571" y="769004"/>
            <a:ext cx="5486400"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25C82E-4093-70CC-4280-C820AD14C7A6}"/>
              </a:ext>
            </a:extLst>
          </p:cNvPr>
          <p:cNvSpPr txBox="1"/>
          <p:nvPr/>
        </p:nvSpPr>
        <p:spPr>
          <a:xfrm>
            <a:off x="6454589" y="4937918"/>
            <a:ext cx="5486399" cy="261610"/>
          </a:xfrm>
          <a:prstGeom prst="rect">
            <a:avLst/>
          </a:prstGeom>
          <a:noFill/>
        </p:spPr>
        <p:txBody>
          <a:bodyPr wrap="square" rtlCol="0">
            <a:spAutoFit/>
          </a:bodyPr>
          <a:lstStyle/>
          <a:p>
            <a:r>
              <a:rPr lang="en-US" sz="1100" b="1" dirty="0"/>
              <a:t>Fig 03. </a:t>
            </a:r>
            <a:r>
              <a:rPr lang="en-US" sz="1100" dirty="0"/>
              <a:t>Comparison between the Platform and brand awareness for the Test Positive Group</a:t>
            </a:r>
            <a:endParaRPr lang="en-IN" sz="1100" dirty="0"/>
          </a:p>
        </p:txBody>
      </p:sp>
    </p:spTree>
    <p:extLst>
      <p:ext uri="{BB962C8B-B14F-4D97-AF65-F5344CB8AC3E}">
        <p14:creationId xmlns:p14="http://schemas.microsoft.com/office/powerpoint/2010/main" val="203260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496029" y="1074809"/>
            <a:ext cx="4008437" cy="1395208"/>
          </a:xfrm>
        </p:spPr>
        <p:txBody>
          <a:bodyPr>
            <a:normAutofit/>
          </a:bodyPr>
          <a:lstStyle/>
          <a:p>
            <a:r>
              <a:rPr lang="en-US" dirty="0"/>
              <a:t>Future steps for Facebook Advt.</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p:txBody>
          <a:bodyPr/>
          <a:lstStyle/>
          <a:p>
            <a:r>
              <a:rPr lang="en-US" b="1" dirty="0"/>
              <a:t>Use Image Format on Facebook.</a:t>
            </a:r>
          </a:p>
          <a:p>
            <a:endParaRPr lang="en-US" dirty="0"/>
          </a:p>
          <a:p>
            <a:pPr algn="just"/>
            <a:r>
              <a:rPr lang="en-GB" dirty="0"/>
              <a:t>The results of our analysis showed that the Test Group responded more favourably to the Image format on Facebook than to any other format or platform. Therefore, we recommend that Jasper's concentrate on producing more images for Facebook to increase their engagement and reach.</a:t>
            </a:r>
            <a:r>
              <a:rPr lang="en-US" dirty="0"/>
              <a:t>. </a:t>
            </a:r>
          </a:p>
          <a:p>
            <a:endParaRPr lang="en-US" b="1" dirty="0"/>
          </a:p>
          <a:p>
            <a:r>
              <a:rPr lang="en-US" dirty="0"/>
              <a:t> </a:t>
            </a:r>
          </a:p>
        </p:txBody>
      </p:sp>
      <p:pic>
        <p:nvPicPr>
          <p:cNvPr id="4098" name="Picture 2">
            <a:extLst>
              <a:ext uri="{FF2B5EF4-FFF2-40B4-BE49-F238E27FC236}">
                <a16:creationId xmlns:a16="http://schemas.microsoft.com/office/drawing/2014/main" id="{58CEFDD9-E86D-ED17-8598-4F6041153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171" y="1074809"/>
            <a:ext cx="5257800"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8D320C-99F6-75C6-3632-455603A79C7B}"/>
              </a:ext>
            </a:extLst>
          </p:cNvPr>
          <p:cNvSpPr txBox="1"/>
          <p:nvPr/>
        </p:nvSpPr>
        <p:spPr>
          <a:xfrm>
            <a:off x="6772862" y="5585010"/>
            <a:ext cx="4588417" cy="261610"/>
          </a:xfrm>
          <a:prstGeom prst="rect">
            <a:avLst/>
          </a:prstGeom>
          <a:noFill/>
        </p:spPr>
        <p:txBody>
          <a:bodyPr wrap="square" rtlCol="0">
            <a:spAutoFit/>
          </a:bodyPr>
          <a:lstStyle/>
          <a:p>
            <a:r>
              <a:rPr lang="en-US" sz="1100" b="1" dirty="0"/>
              <a:t>Fig 04. </a:t>
            </a:r>
            <a:r>
              <a:rPr lang="en-US" sz="1100" dirty="0"/>
              <a:t>Comparison between the Platform and Format form the Test Group</a:t>
            </a:r>
            <a:endParaRPr lang="en-IN" sz="1100" dirty="0"/>
          </a:p>
        </p:txBody>
      </p:sp>
    </p:spTree>
    <p:extLst>
      <p:ext uri="{BB962C8B-B14F-4D97-AF65-F5344CB8AC3E}">
        <p14:creationId xmlns:p14="http://schemas.microsoft.com/office/powerpoint/2010/main" val="207036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496029" y="1074809"/>
            <a:ext cx="4008437" cy="1395208"/>
          </a:xfrm>
        </p:spPr>
        <p:txBody>
          <a:bodyPr>
            <a:normAutofit/>
          </a:bodyPr>
          <a:lstStyle/>
          <a:p>
            <a:r>
              <a:rPr lang="en-US" dirty="0"/>
              <a:t>Insights from the data</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p:txBody>
          <a:bodyPr/>
          <a:lstStyle/>
          <a:p>
            <a:r>
              <a:rPr lang="en-US" b="1" dirty="0"/>
              <a:t>Control Group was having high Purchase Intent.</a:t>
            </a:r>
          </a:p>
          <a:p>
            <a:pPr algn="just"/>
            <a:r>
              <a:rPr lang="en-GB" dirty="0"/>
              <a:t>The control group showed high Purchase Intent, suggesting that the website and the word of mouth publicity are effective. Standard advertisement achieved high Brand Awareness among the target audience.</a:t>
            </a:r>
            <a:endParaRPr lang="en-US" b="1" dirty="0"/>
          </a:p>
          <a:p>
            <a:pPr algn="just"/>
            <a:r>
              <a:rPr lang="en-US" dirty="0"/>
              <a:t> </a:t>
            </a:r>
          </a:p>
        </p:txBody>
      </p:sp>
      <p:pic>
        <p:nvPicPr>
          <p:cNvPr id="3074" name="Picture 2">
            <a:extLst>
              <a:ext uri="{FF2B5EF4-FFF2-40B4-BE49-F238E27FC236}">
                <a16:creationId xmlns:a16="http://schemas.microsoft.com/office/drawing/2014/main" id="{9169316F-FFE0-7D0A-AD08-58AAED575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829" y="962025"/>
            <a:ext cx="5048250" cy="5895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7CCF7E-F508-D4C7-4419-B000FE482417}"/>
              </a:ext>
            </a:extLst>
          </p:cNvPr>
          <p:cNvSpPr txBox="1"/>
          <p:nvPr/>
        </p:nvSpPr>
        <p:spPr>
          <a:xfrm>
            <a:off x="7360024" y="609283"/>
            <a:ext cx="4598893" cy="261610"/>
          </a:xfrm>
          <a:prstGeom prst="rect">
            <a:avLst/>
          </a:prstGeom>
          <a:noFill/>
        </p:spPr>
        <p:txBody>
          <a:bodyPr wrap="square" rtlCol="0">
            <a:spAutoFit/>
          </a:bodyPr>
          <a:lstStyle/>
          <a:p>
            <a:r>
              <a:rPr lang="en-US" sz="1100" b="1" dirty="0"/>
              <a:t>Fig 05 </a:t>
            </a:r>
            <a:r>
              <a:rPr lang="en-US" sz="1100" dirty="0"/>
              <a:t>Comparison between all the input data</a:t>
            </a:r>
            <a:endParaRPr lang="en-IN" sz="1100" dirty="0"/>
          </a:p>
        </p:txBody>
      </p:sp>
    </p:spTree>
    <p:extLst>
      <p:ext uri="{BB962C8B-B14F-4D97-AF65-F5344CB8AC3E}">
        <p14:creationId xmlns:p14="http://schemas.microsoft.com/office/powerpoint/2010/main" val="225511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496029" y="1074809"/>
            <a:ext cx="4008437" cy="1395208"/>
          </a:xfrm>
        </p:spPr>
        <p:txBody>
          <a:bodyPr>
            <a:normAutofit/>
          </a:bodyPr>
          <a:lstStyle/>
          <a:p>
            <a:r>
              <a:rPr lang="en-US" dirty="0"/>
              <a:t>Insights from the data</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p:txBody>
          <a:bodyPr/>
          <a:lstStyle/>
          <a:p>
            <a:pPr algn="just"/>
            <a:r>
              <a:rPr lang="en-US" dirty="0"/>
              <a:t>From survey it was clear that people were able to recall Jasper’s Advertisement in the last 02 days.</a:t>
            </a:r>
          </a:p>
          <a:p>
            <a:pPr algn="just"/>
            <a:endParaRPr lang="en-US" dirty="0"/>
          </a:p>
          <a:p>
            <a:pPr algn="just"/>
            <a:r>
              <a:rPr lang="en-US" dirty="0"/>
              <a:t>Purchase Intent was also high from the advertisement. </a:t>
            </a:r>
          </a:p>
          <a:p>
            <a:endParaRPr lang="en-US" b="1" dirty="0"/>
          </a:p>
          <a:p>
            <a:r>
              <a:rPr lang="en-US" dirty="0"/>
              <a:t> </a:t>
            </a:r>
          </a:p>
        </p:txBody>
      </p:sp>
      <p:pic>
        <p:nvPicPr>
          <p:cNvPr id="5122" name="Picture 2">
            <a:extLst>
              <a:ext uri="{FF2B5EF4-FFF2-40B4-BE49-F238E27FC236}">
                <a16:creationId xmlns:a16="http://schemas.microsoft.com/office/drawing/2014/main" id="{F96BDBC9-4137-D2AB-99B1-A993078B1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88175"/>
            <a:ext cx="6096000" cy="52180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1CCDAF4-E971-A869-D2BC-5D269C5EAABD}"/>
              </a:ext>
            </a:extLst>
          </p:cNvPr>
          <p:cNvSpPr txBox="1"/>
          <p:nvPr/>
        </p:nvSpPr>
        <p:spPr>
          <a:xfrm>
            <a:off x="6849035" y="6312204"/>
            <a:ext cx="4589930" cy="261610"/>
          </a:xfrm>
          <a:prstGeom prst="rect">
            <a:avLst/>
          </a:prstGeom>
          <a:noFill/>
        </p:spPr>
        <p:txBody>
          <a:bodyPr wrap="square" rtlCol="0">
            <a:spAutoFit/>
          </a:bodyPr>
          <a:lstStyle/>
          <a:p>
            <a:r>
              <a:rPr lang="en-US" sz="1100" b="1" dirty="0"/>
              <a:t>Fig 06. </a:t>
            </a:r>
            <a:r>
              <a:rPr lang="en-US" sz="1100" dirty="0"/>
              <a:t>Comparison between the numerical data </a:t>
            </a:r>
            <a:r>
              <a:rPr lang="en-US" sz="1100" dirty="0" err="1"/>
              <a:t>wrt</a:t>
            </a:r>
            <a:r>
              <a:rPr lang="en-US" sz="1100" dirty="0"/>
              <a:t> Question Type.</a:t>
            </a:r>
            <a:endParaRPr lang="en-IN" sz="1100" dirty="0"/>
          </a:p>
        </p:txBody>
      </p:sp>
    </p:spTree>
    <p:extLst>
      <p:ext uri="{BB962C8B-B14F-4D97-AF65-F5344CB8AC3E}">
        <p14:creationId xmlns:p14="http://schemas.microsoft.com/office/powerpoint/2010/main" val="131716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496029" y="1074809"/>
            <a:ext cx="4008437" cy="1395208"/>
          </a:xfrm>
        </p:spPr>
        <p:txBody>
          <a:bodyPr>
            <a:normAutofit/>
          </a:bodyPr>
          <a:lstStyle/>
          <a:p>
            <a:r>
              <a:rPr lang="en-US" dirty="0"/>
              <a:t>Insights from the data</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p:txBody>
          <a:bodyPr/>
          <a:lstStyle/>
          <a:p>
            <a:pPr algn="just"/>
            <a:r>
              <a:rPr lang="en-GB" dirty="0"/>
              <a:t>The Bar Chart shows how the Test Positive Group reacted to the presence or absence of Sound and Brand in the first 3 seconds of different Advertisement types. The Standard Advertisement method had the highest drop-out rate when there was no Sound and no Brand in the initial 3 seconds.</a:t>
            </a:r>
          </a:p>
          <a:p>
            <a:r>
              <a:rPr lang="en-US" dirty="0"/>
              <a:t> </a:t>
            </a:r>
          </a:p>
        </p:txBody>
      </p:sp>
      <p:pic>
        <p:nvPicPr>
          <p:cNvPr id="8196" name="Picture 4">
            <a:extLst>
              <a:ext uri="{FF2B5EF4-FFF2-40B4-BE49-F238E27FC236}">
                <a16:creationId xmlns:a16="http://schemas.microsoft.com/office/drawing/2014/main" id="{ADA05A86-BDAD-E787-C8C4-6AA84ADEC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827" y="201453"/>
            <a:ext cx="5337328" cy="3414642"/>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BD9ADC3-412B-0E2F-D636-2196E8731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509" y="3616095"/>
            <a:ext cx="4995156" cy="31957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C5618CD-2F17-E84B-E1AF-635AC3681C63}"/>
              </a:ext>
            </a:extLst>
          </p:cNvPr>
          <p:cNvSpPr txBox="1"/>
          <p:nvPr/>
        </p:nvSpPr>
        <p:spPr>
          <a:xfrm>
            <a:off x="6960349" y="430305"/>
            <a:ext cx="4500283" cy="430887"/>
          </a:xfrm>
          <a:prstGeom prst="rect">
            <a:avLst/>
          </a:prstGeom>
          <a:noFill/>
        </p:spPr>
        <p:txBody>
          <a:bodyPr wrap="square" rtlCol="0">
            <a:spAutoFit/>
          </a:bodyPr>
          <a:lstStyle/>
          <a:p>
            <a:r>
              <a:rPr lang="en-US" sz="1100" b="1" dirty="0"/>
              <a:t>Fig 07. </a:t>
            </a:r>
            <a:r>
              <a:rPr lang="en-US" sz="1100" dirty="0"/>
              <a:t>Understanding the Sound on/off relationship with Advertisement type and Test Group response.</a:t>
            </a:r>
            <a:endParaRPr lang="en-IN" sz="1100" dirty="0"/>
          </a:p>
        </p:txBody>
      </p:sp>
      <p:sp>
        <p:nvSpPr>
          <p:cNvPr id="4" name="TextBox 3">
            <a:extLst>
              <a:ext uri="{FF2B5EF4-FFF2-40B4-BE49-F238E27FC236}">
                <a16:creationId xmlns:a16="http://schemas.microsoft.com/office/drawing/2014/main" id="{179AC6FC-E7A9-F082-50A2-8AE3DD4DB5C9}"/>
              </a:ext>
            </a:extLst>
          </p:cNvPr>
          <p:cNvSpPr txBox="1"/>
          <p:nvPr/>
        </p:nvSpPr>
        <p:spPr>
          <a:xfrm>
            <a:off x="7041032" y="3844946"/>
            <a:ext cx="3842122" cy="430887"/>
          </a:xfrm>
          <a:prstGeom prst="rect">
            <a:avLst/>
          </a:prstGeom>
          <a:noFill/>
        </p:spPr>
        <p:txBody>
          <a:bodyPr wrap="square">
            <a:spAutoFit/>
          </a:bodyPr>
          <a:lstStyle/>
          <a:p>
            <a:r>
              <a:rPr lang="en-US" sz="1100" b="1" dirty="0"/>
              <a:t>Fig 08. </a:t>
            </a:r>
            <a:r>
              <a:rPr lang="en-US" sz="1100" dirty="0"/>
              <a:t>Understanding the Brand within 3srelationship with Advertisement type and Test Group response.</a:t>
            </a:r>
            <a:endParaRPr lang="en-IN" sz="1100" dirty="0"/>
          </a:p>
        </p:txBody>
      </p:sp>
    </p:spTree>
    <p:extLst>
      <p:ext uri="{BB962C8B-B14F-4D97-AF65-F5344CB8AC3E}">
        <p14:creationId xmlns:p14="http://schemas.microsoft.com/office/powerpoint/2010/main" val="1409102763"/>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205</TotalTime>
  <Words>541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Constantia</vt:lpstr>
      <vt:lpstr>Corbel</vt:lpstr>
      <vt:lpstr>Helvetica Light</vt:lpstr>
      <vt:lpstr>Raleway</vt:lpstr>
      <vt:lpstr>Office Theme</vt:lpstr>
      <vt:lpstr>Custom Design</vt:lpstr>
      <vt:lpstr>Dig data and Facebook Challenge</vt:lpstr>
      <vt:lpstr>Agenda </vt:lpstr>
      <vt:lpstr>Data</vt:lpstr>
      <vt:lpstr>Best Advt. Strategy</vt:lpstr>
      <vt:lpstr>Best Advt. Strategy for Brand Awareness</vt:lpstr>
      <vt:lpstr>Future steps for Facebook Advt.</vt:lpstr>
      <vt:lpstr>Insights from the data</vt:lpstr>
      <vt:lpstr>Insights from the data</vt:lpstr>
      <vt:lpstr>Insights from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Digdata and facebook Challenge</dc:title>
  <dc:creator>Shubham Singh</dc:creator>
  <cp:lastModifiedBy>Shubham Singh</cp:lastModifiedBy>
  <cp:revision>9</cp:revision>
  <dcterms:created xsi:type="dcterms:W3CDTF">2023-06-28T14:20:55Z</dcterms:created>
  <dcterms:modified xsi:type="dcterms:W3CDTF">2023-06-28T23:19:54Z</dcterms:modified>
</cp:coreProperties>
</file>