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9" r:id="rId27"/>
    <p:sldId id="281" r:id="rId28"/>
    <p:sldId id="282" r:id="rId29"/>
    <p:sldId id="283" r:id="rId30"/>
    <p:sldId id="284" r:id="rId31"/>
    <p:sldId id="288" r:id="rId32"/>
    <p:sldId id="285" r:id="rId33"/>
    <p:sldId id="286" r:id="rId34"/>
    <p:sldId id="287" r:id="rId35"/>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51" d="100"/>
          <a:sy n="51" d="100"/>
        </p:scale>
        <p:origin x="100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1620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42704609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41360529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1952462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41366386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753625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8125177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40372381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9021818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23072479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3724332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41121053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27858565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7015279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31038436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40180804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32667896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16046240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19898328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9729349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extLst>
      <p:ext uri="{BB962C8B-B14F-4D97-AF65-F5344CB8AC3E}">
        <p14:creationId xmlns:p14="http://schemas.microsoft.com/office/powerpoint/2010/main" val="3427961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30</a:t>
            </a:fld>
            <a:endParaRPr lang="en-US"/>
          </a:p>
        </p:txBody>
      </p:sp>
    </p:spTree>
    <p:extLst>
      <p:ext uri="{BB962C8B-B14F-4D97-AF65-F5344CB8AC3E}">
        <p14:creationId xmlns:p14="http://schemas.microsoft.com/office/powerpoint/2010/main" val="37677116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31</a:t>
            </a:fld>
            <a:endParaRPr lang="en-US"/>
          </a:p>
        </p:txBody>
      </p:sp>
    </p:spTree>
    <p:extLst>
      <p:ext uri="{BB962C8B-B14F-4D97-AF65-F5344CB8AC3E}">
        <p14:creationId xmlns:p14="http://schemas.microsoft.com/office/powerpoint/2010/main" val="2554215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32</a:t>
            </a:fld>
            <a:endParaRPr lang="en-US"/>
          </a:p>
        </p:txBody>
      </p:sp>
    </p:spTree>
    <p:extLst>
      <p:ext uri="{BB962C8B-B14F-4D97-AF65-F5344CB8AC3E}">
        <p14:creationId xmlns:p14="http://schemas.microsoft.com/office/powerpoint/2010/main" val="39791839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33</a:t>
            </a:fld>
            <a:endParaRPr lang="en-US"/>
          </a:p>
        </p:txBody>
      </p:sp>
    </p:spTree>
    <p:extLst>
      <p:ext uri="{BB962C8B-B14F-4D97-AF65-F5344CB8AC3E}">
        <p14:creationId xmlns:p14="http://schemas.microsoft.com/office/powerpoint/2010/main" val="29755365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34</a:t>
            </a:fld>
            <a:endParaRPr lang="en-US"/>
          </a:p>
        </p:txBody>
      </p:sp>
    </p:spTree>
    <p:extLst>
      <p:ext uri="{BB962C8B-B14F-4D97-AF65-F5344CB8AC3E}">
        <p14:creationId xmlns:p14="http://schemas.microsoft.com/office/powerpoint/2010/main" val="35443783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31383313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2499022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33199" y="2581870"/>
            <a:ext cx="7477601" cy="1666399"/>
          </a:xfrm>
          <a:prstGeom prst="rect">
            <a:avLst/>
          </a:prstGeom>
          <a:noFill/>
          <a:ln/>
        </p:spPr>
        <p:txBody>
          <a:bodyPr wrap="square" rtlCol="0" anchor="t"/>
          <a:lstStyle/>
          <a:p>
            <a:pPr marL="0" indent="0">
              <a:lnSpc>
                <a:spcPts val="6561"/>
              </a:lnSpc>
              <a:buNone/>
            </a:pPr>
            <a:r>
              <a:rPr lang="en-US" sz="5249" b="1" kern="0" spc="-157" dirty="0">
                <a:solidFill>
                  <a:srgbClr val="000000"/>
                </a:solidFill>
                <a:latin typeface="Inter" pitchFamily="34" charset="0"/>
                <a:ea typeface="Inter" pitchFamily="34" charset="-122"/>
                <a:cs typeface="Inter" pitchFamily="34" charset="-120"/>
              </a:rPr>
              <a:t>Data Visualization Using Plotly</a:t>
            </a:r>
            <a:endParaRPr lang="en-US" sz="5249" dirty="0"/>
          </a:p>
        </p:txBody>
      </p:sp>
      <p:sp>
        <p:nvSpPr>
          <p:cNvPr id="6" name="Text 3"/>
          <p:cNvSpPr/>
          <p:nvPr/>
        </p:nvSpPr>
        <p:spPr>
          <a:xfrm>
            <a:off x="833199" y="4581525"/>
            <a:ext cx="7477601"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Create stunning visualizations with Plotly, the powerful data visualization tool. In this presentation, we'll explore the benefits, features, and techniques of Plotly, with real-world examples.</a:t>
            </a:r>
            <a:endParaRPr lang="en-US" sz="17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2"/>
          <p:cNvSpPr/>
          <p:nvPr/>
        </p:nvSpPr>
        <p:spPr>
          <a:xfrm>
            <a:off x="1068729" y="683323"/>
            <a:ext cx="10554414" cy="1388745"/>
          </a:xfrm>
          <a:prstGeom prst="rect">
            <a:avLst/>
          </a:prstGeom>
          <a:noFill/>
          <a:ln/>
        </p:spPr>
        <p:txBody>
          <a:bodyPr wrap="squar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Bar Chart</a:t>
            </a:r>
            <a:endParaRPr lang="en-US" sz="4374" dirty="0"/>
          </a:p>
        </p:txBody>
      </p:sp>
      <p:sp>
        <p:nvSpPr>
          <p:cNvPr id="17" name="Text 7">
            <a:extLst>
              <a:ext uri="{FF2B5EF4-FFF2-40B4-BE49-F238E27FC236}">
                <a16:creationId xmlns:a16="http://schemas.microsoft.com/office/drawing/2014/main" id="{537264D6-AD78-838C-E1DE-E695C2E7DC36}"/>
              </a:ext>
            </a:extLst>
          </p:cNvPr>
          <p:cNvSpPr/>
          <p:nvPr/>
        </p:nvSpPr>
        <p:spPr>
          <a:xfrm>
            <a:off x="1068729" y="1899903"/>
            <a:ext cx="2203609" cy="344329"/>
          </a:xfrm>
          <a:prstGeom prst="rect">
            <a:avLst/>
          </a:prstGeom>
          <a:noFill/>
          <a:ln/>
        </p:spPr>
        <p:txBody>
          <a:bodyPr wrap="none" rtlCol="0" anchor="t"/>
          <a:lstStyle/>
          <a:p>
            <a:pPr marL="0" indent="0" algn="l">
              <a:lnSpc>
                <a:spcPct val="150000"/>
              </a:lnSpc>
              <a:buNone/>
            </a:pPr>
            <a:r>
              <a:rPr lang="en-US" sz="2400" i="0" dirty="0">
                <a:effectLst/>
                <a:latin typeface="Söhne"/>
              </a:rPr>
              <a:t>import </a:t>
            </a:r>
            <a:r>
              <a:rPr lang="en-US" sz="2400" i="0" dirty="0" err="1">
                <a:effectLst/>
                <a:latin typeface="Söhne"/>
              </a:rPr>
              <a:t>plotly.express</a:t>
            </a:r>
            <a:r>
              <a:rPr lang="en-US" sz="2400" i="0" dirty="0">
                <a:effectLst/>
                <a:latin typeface="Söhne"/>
              </a:rPr>
              <a:t> as </a:t>
            </a:r>
            <a:r>
              <a:rPr lang="en-US" sz="2400" i="0" dirty="0" err="1">
                <a:effectLst/>
                <a:latin typeface="Söhne"/>
              </a:rPr>
              <a:t>px</a:t>
            </a:r>
            <a:r>
              <a:rPr lang="en-US" sz="2400" i="0" dirty="0">
                <a:effectLst/>
                <a:latin typeface="Söhne"/>
              </a:rPr>
              <a:t> </a:t>
            </a:r>
          </a:p>
          <a:p>
            <a:pPr marL="0" indent="0" algn="l">
              <a:lnSpc>
                <a:spcPct val="150000"/>
              </a:lnSpc>
              <a:buNone/>
            </a:pPr>
            <a:r>
              <a:rPr lang="en-US" sz="2400" i="0" dirty="0">
                <a:effectLst/>
                <a:latin typeface="Söhne"/>
              </a:rPr>
              <a:t># using the iris dataset</a:t>
            </a:r>
          </a:p>
          <a:p>
            <a:pPr marL="0" indent="0" algn="l">
              <a:lnSpc>
                <a:spcPct val="150000"/>
              </a:lnSpc>
              <a:buNone/>
            </a:pPr>
            <a:r>
              <a:rPr lang="en-US" sz="2400" i="0" dirty="0" err="1">
                <a:effectLst/>
                <a:latin typeface="Söhne"/>
              </a:rPr>
              <a:t>df</a:t>
            </a:r>
            <a:r>
              <a:rPr lang="en-US" sz="2400" i="0" dirty="0">
                <a:effectLst/>
                <a:latin typeface="Söhne"/>
              </a:rPr>
              <a:t> = </a:t>
            </a:r>
            <a:r>
              <a:rPr lang="en-US" sz="2400" i="0" dirty="0" err="1">
                <a:effectLst/>
                <a:latin typeface="Söhne"/>
              </a:rPr>
              <a:t>px.data.iris</a:t>
            </a:r>
            <a:r>
              <a:rPr lang="en-US" sz="2400" i="0" dirty="0">
                <a:effectLst/>
                <a:latin typeface="Söhne"/>
              </a:rPr>
              <a:t>() </a:t>
            </a:r>
          </a:p>
          <a:p>
            <a:pPr marL="0" indent="0" algn="l">
              <a:lnSpc>
                <a:spcPct val="150000"/>
              </a:lnSpc>
              <a:buNone/>
            </a:pPr>
            <a:endParaRPr lang="en-US" sz="2400" i="0" dirty="0">
              <a:effectLst/>
              <a:latin typeface="Söhne"/>
            </a:endParaRPr>
          </a:p>
          <a:p>
            <a:pPr marL="0" indent="0" algn="l">
              <a:lnSpc>
                <a:spcPct val="150000"/>
              </a:lnSpc>
              <a:buNone/>
            </a:pPr>
            <a:r>
              <a:rPr lang="en-US" sz="2400" i="0" dirty="0">
                <a:effectLst/>
                <a:latin typeface="Söhne"/>
              </a:rPr>
              <a:t># plotting the bar chart</a:t>
            </a:r>
          </a:p>
          <a:p>
            <a:pPr marL="0" indent="0" algn="l">
              <a:lnSpc>
                <a:spcPct val="150000"/>
              </a:lnSpc>
              <a:buNone/>
            </a:pPr>
            <a:r>
              <a:rPr lang="en-US" sz="2400" b="1" i="0" dirty="0">
                <a:effectLst/>
                <a:latin typeface="Söhne"/>
              </a:rPr>
              <a:t>fig = </a:t>
            </a:r>
            <a:r>
              <a:rPr lang="en-US" sz="2400" b="1" i="0" dirty="0" err="1">
                <a:effectLst/>
                <a:latin typeface="Söhne"/>
              </a:rPr>
              <a:t>px.bar</a:t>
            </a:r>
            <a:r>
              <a:rPr lang="en-US" sz="2400" b="1" i="0" dirty="0">
                <a:effectLst/>
                <a:latin typeface="Söhne"/>
              </a:rPr>
              <a:t>(</a:t>
            </a:r>
            <a:r>
              <a:rPr lang="en-US" sz="2400" b="1" i="0" dirty="0" err="1">
                <a:effectLst/>
                <a:latin typeface="Söhne"/>
              </a:rPr>
              <a:t>df</a:t>
            </a:r>
            <a:r>
              <a:rPr lang="en-US" sz="2400" b="1" i="0" dirty="0">
                <a:effectLst/>
                <a:latin typeface="Söhne"/>
              </a:rPr>
              <a:t>, x="</a:t>
            </a:r>
            <a:r>
              <a:rPr lang="en-US" sz="2400" b="1" i="0" dirty="0" err="1">
                <a:effectLst/>
                <a:latin typeface="Söhne"/>
              </a:rPr>
              <a:t>sepal_width</a:t>
            </a:r>
            <a:r>
              <a:rPr lang="en-US" sz="2400" b="1" i="0" dirty="0">
                <a:effectLst/>
                <a:latin typeface="Söhne"/>
              </a:rPr>
              <a:t>", y="</a:t>
            </a:r>
            <a:r>
              <a:rPr lang="en-US" sz="2400" b="1" i="0" dirty="0" err="1">
                <a:effectLst/>
                <a:latin typeface="Söhne"/>
              </a:rPr>
              <a:t>sepal_length</a:t>
            </a:r>
            <a:r>
              <a:rPr lang="en-US" sz="2400" b="1" i="0" dirty="0">
                <a:effectLst/>
                <a:latin typeface="Söhne"/>
              </a:rPr>
              <a:t>")</a:t>
            </a:r>
            <a:r>
              <a:rPr lang="en-US" sz="2400" i="0" dirty="0">
                <a:effectLst/>
                <a:latin typeface="Söhne"/>
              </a:rPr>
              <a:t> </a:t>
            </a:r>
          </a:p>
          <a:p>
            <a:pPr marL="0" indent="0" algn="l">
              <a:lnSpc>
                <a:spcPct val="150000"/>
              </a:lnSpc>
              <a:buNone/>
            </a:pPr>
            <a:endParaRPr lang="en-US" sz="2400" i="0" dirty="0">
              <a:effectLst/>
              <a:latin typeface="Söhne"/>
            </a:endParaRPr>
          </a:p>
          <a:p>
            <a:pPr marL="0" indent="0" algn="l">
              <a:lnSpc>
                <a:spcPct val="150000"/>
              </a:lnSpc>
              <a:buNone/>
            </a:pPr>
            <a:r>
              <a:rPr lang="en-US" sz="2400" i="0" dirty="0">
                <a:effectLst/>
                <a:latin typeface="Söhne"/>
              </a:rPr>
              <a:t># showing the plot</a:t>
            </a:r>
          </a:p>
          <a:p>
            <a:pPr marL="0" indent="0" algn="l">
              <a:lnSpc>
                <a:spcPct val="150000"/>
              </a:lnSpc>
              <a:buNone/>
            </a:pPr>
            <a:r>
              <a:rPr lang="en-US" sz="2400" i="0" dirty="0" err="1">
                <a:effectLst/>
                <a:latin typeface="Söhne"/>
              </a:rPr>
              <a:t>fig.show</a:t>
            </a:r>
            <a:r>
              <a:rPr lang="en-US" sz="2400" i="0" dirty="0">
                <a:effectLst/>
                <a:latin typeface="Söhne"/>
              </a:rPr>
              <a:t>()</a:t>
            </a:r>
          </a:p>
        </p:txBody>
      </p:sp>
      <p:pic>
        <p:nvPicPr>
          <p:cNvPr id="6" name="Picture 5">
            <a:extLst>
              <a:ext uri="{FF2B5EF4-FFF2-40B4-BE49-F238E27FC236}">
                <a16:creationId xmlns:a16="http://schemas.microsoft.com/office/drawing/2014/main" id="{C6BA8388-2982-5546-05B4-102FDE588844}"/>
              </a:ext>
            </a:extLst>
          </p:cNvPr>
          <p:cNvPicPr>
            <a:picLocks noChangeAspect="1"/>
          </p:cNvPicPr>
          <p:nvPr/>
        </p:nvPicPr>
        <p:blipFill rotWithShape="1">
          <a:blip r:embed="rId3"/>
          <a:srcRect l="1841"/>
          <a:stretch/>
        </p:blipFill>
        <p:spPr>
          <a:xfrm>
            <a:off x="7534656" y="4744941"/>
            <a:ext cx="7095744" cy="3365958"/>
          </a:xfrm>
          <a:prstGeom prst="rect">
            <a:avLst/>
          </a:prstGeom>
        </p:spPr>
      </p:pic>
    </p:spTree>
    <p:extLst>
      <p:ext uri="{BB962C8B-B14F-4D97-AF65-F5344CB8AC3E}">
        <p14:creationId xmlns:p14="http://schemas.microsoft.com/office/powerpoint/2010/main" val="2599089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2"/>
          <p:cNvSpPr/>
          <p:nvPr/>
        </p:nvSpPr>
        <p:spPr>
          <a:xfrm>
            <a:off x="1068729" y="683323"/>
            <a:ext cx="10554414" cy="1388745"/>
          </a:xfrm>
          <a:prstGeom prst="rect">
            <a:avLst/>
          </a:prstGeom>
          <a:noFill/>
          <a:ln/>
        </p:spPr>
        <p:txBody>
          <a:bodyPr wrap="squar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Histogram</a:t>
            </a:r>
            <a:endParaRPr lang="en-US" sz="4374" dirty="0"/>
          </a:p>
        </p:txBody>
      </p:sp>
      <p:sp>
        <p:nvSpPr>
          <p:cNvPr id="17" name="Text 7">
            <a:extLst>
              <a:ext uri="{FF2B5EF4-FFF2-40B4-BE49-F238E27FC236}">
                <a16:creationId xmlns:a16="http://schemas.microsoft.com/office/drawing/2014/main" id="{537264D6-AD78-838C-E1DE-E695C2E7DC36}"/>
              </a:ext>
            </a:extLst>
          </p:cNvPr>
          <p:cNvSpPr/>
          <p:nvPr/>
        </p:nvSpPr>
        <p:spPr>
          <a:xfrm>
            <a:off x="1068729" y="1899903"/>
            <a:ext cx="2203609" cy="344329"/>
          </a:xfrm>
          <a:prstGeom prst="rect">
            <a:avLst/>
          </a:prstGeom>
          <a:noFill/>
          <a:ln/>
        </p:spPr>
        <p:txBody>
          <a:bodyPr wrap="none" rtlCol="0" anchor="t"/>
          <a:lstStyle/>
          <a:p>
            <a:pPr marL="0" indent="0" algn="l">
              <a:lnSpc>
                <a:spcPct val="150000"/>
              </a:lnSpc>
              <a:buNone/>
            </a:pPr>
            <a:r>
              <a:rPr lang="en-US" sz="2400" i="0" dirty="0">
                <a:effectLst/>
                <a:latin typeface="Söhne"/>
              </a:rPr>
              <a:t>import </a:t>
            </a:r>
            <a:r>
              <a:rPr lang="en-US" sz="2400" i="0" dirty="0" err="1">
                <a:effectLst/>
                <a:latin typeface="Söhne"/>
              </a:rPr>
              <a:t>plotly.express</a:t>
            </a:r>
            <a:r>
              <a:rPr lang="en-US" sz="2400" i="0" dirty="0">
                <a:effectLst/>
                <a:latin typeface="Söhne"/>
              </a:rPr>
              <a:t> as </a:t>
            </a:r>
            <a:r>
              <a:rPr lang="en-US" sz="2400" i="0" dirty="0" err="1">
                <a:effectLst/>
                <a:latin typeface="Söhne"/>
              </a:rPr>
              <a:t>px</a:t>
            </a:r>
            <a:r>
              <a:rPr lang="en-US" sz="2400" i="0" dirty="0">
                <a:effectLst/>
                <a:latin typeface="Söhne"/>
              </a:rPr>
              <a:t> </a:t>
            </a:r>
          </a:p>
          <a:p>
            <a:pPr marL="0" indent="0" algn="l">
              <a:lnSpc>
                <a:spcPct val="150000"/>
              </a:lnSpc>
              <a:buNone/>
            </a:pPr>
            <a:endParaRPr lang="en-US" sz="2400" i="0" dirty="0">
              <a:effectLst/>
              <a:latin typeface="Söhne"/>
            </a:endParaRPr>
          </a:p>
          <a:p>
            <a:pPr marL="0" indent="0" algn="l">
              <a:lnSpc>
                <a:spcPct val="150000"/>
              </a:lnSpc>
              <a:buNone/>
            </a:pPr>
            <a:r>
              <a:rPr lang="en-US" sz="2400" i="0" dirty="0">
                <a:effectLst/>
                <a:latin typeface="Söhne"/>
              </a:rPr>
              <a:t># using the iris dataset</a:t>
            </a:r>
          </a:p>
          <a:p>
            <a:pPr marL="0" indent="0" algn="l">
              <a:lnSpc>
                <a:spcPct val="150000"/>
              </a:lnSpc>
              <a:buNone/>
            </a:pPr>
            <a:r>
              <a:rPr lang="en-US" sz="2400" i="0" dirty="0" err="1">
                <a:effectLst/>
                <a:latin typeface="Söhne"/>
              </a:rPr>
              <a:t>df</a:t>
            </a:r>
            <a:r>
              <a:rPr lang="en-US" sz="2400" i="0" dirty="0">
                <a:effectLst/>
                <a:latin typeface="Söhne"/>
              </a:rPr>
              <a:t> = </a:t>
            </a:r>
            <a:r>
              <a:rPr lang="en-US" sz="2400" i="0" dirty="0" err="1">
                <a:effectLst/>
                <a:latin typeface="Söhne"/>
              </a:rPr>
              <a:t>px.data.iris</a:t>
            </a:r>
            <a:r>
              <a:rPr lang="en-US" sz="2400" i="0" dirty="0">
                <a:effectLst/>
                <a:latin typeface="Söhne"/>
              </a:rPr>
              <a:t>() </a:t>
            </a:r>
          </a:p>
          <a:p>
            <a:pPr marL="0" indent="0" algn="l">
              <a:lnSpc>
                <a:spcPct val="150000"/>
              </a:lnSpc>
              <a:buNone/>
            </a:pPr>
            <a:endParaRPr lang="en-US" sz="2400" i="0" dirty="0">
              <a:effectLst/>
              <a:latin typeface="Söhne"/>
            </a:endParaRPr>
          </a:p>
          <a:p>
            <a:pPr marL="0" indent="0" algn="l">
              <a:lnSpc>
                <a:spcPct val="150000"/>
              </a:lnSpc>
              <a:buNone/>
            </a:pPr>
            <a:r>
              <a:rPr lang="en-US" sz="2400" i="0" dirty="0">
                <a:effectLst/>
                <a:latin typeface="Söhne"/>
              </a:rPr>
              <a:t># plotting the histogram</a:t>
            </a:r>
          </a:p>
          <a:p>
            <a:pPr marL="0" indent="0" algn="l">
              <a:lnSpc>
                <a:spcPct val="150000"/>
              </a:lnSpc>
              <a:buNone/>
            </a:pPr>
            <a:r>
              <a:rPr lang="en-US" sz="2400" b="1" i="0" dirty="0">
                <a:effectLst/>
                <a:latin typeface="Söhne"/>
              </a:rPr>
              <a:t>fig = </a:t>
            </a:r>
            <a:r>
              <a:rPr lang="en-US" sz="2400" b="1" i="0" dirty="0" err="1">
                <a:effectLst/>
                <a:latin typeface="Söhne"/>
              </a:rPr>
              <a:t>px.histogram</a:t>
            </a:r>
            <a:r>
              <a:rPr lang="en-US" sz="2400" b="1" i="0" dirty="0">
                <a:effectLst/>
                <a:latin typeface="Söhne"/>
              </a:rPr>
              <a:t>(</a:t>
            </a:r>
            <a:r>
              <a:rPr lang="en-US" sz="2400" b="1" i="0" dirty="0" err="1">
                <a:effectLst/>
                <a:latin typeface="Söhne"/>
              </a:rPr>
              <a:t>df</a:t>
            </a:r>
            <a:r>
              <a:rPr lang="en-US" sz="2400" b="1" i="0" dirty="0">
                <a:effectLst/>
                <a:latin typeface="Söhne"/>
              </a:rPr>
              <a:t>, x="</a:t>
            </a:r>
            <a:r>
              <a:rPr lang="en-US" sz="2400" b="1" i="0" dirty="0" err="1">
                <a:effectLst/>
                <a:latin typeface="Söhne"/>
              </a:rPr>
              <a:t>sepal_length</a:t>
            </a:r>
            <a:r>
              <a:rPr lang="en-US" sz="2400" b="1" i="0" dirty="0">
                <a:effectLst/>
                <a:latin typeface="Söhne"/>
              </a:rPr>
              <a:t>", y="</a:t>
            </a:r>
            <a:r>
              <a:rPr lang="en-US" sz="2400" b="1" i="0" dirty="0" err="1">
                <a:effectLst/>
                <a:latin typeface="Söhne"/>
              </a:rPr>
              <a:t>petal_width</a:t>
            </a:r>
            <a:r>
              <a:rPr lang="en-US" sz="2400" b="1" i="0" dirty="0">
                <a:effectLst/>
                <a:latin typeface="Söhne"/>
              </a:rPr>
              <a:t>") </a:t>
            </a:r>
          </a:p>
          <a:p>
            <a:pPr marL="0" indent="0" algn="l">
              <a:lnSpc>
                <a:spcPct val="150000"/>
              </a:lnSpc>
              <a:buNone/>
            </a:pPr>
            <a:endParaRPr lang="en-US" sz="2400" i="0" dirty="0">
              <a:effectLst/>
              <a:latin typeface="Söhne"/>
            </a:endParaRPr>
          </a:p>
          <a:p>
            <a:pPr marL="0" indent="0" algn="l">
              <a:lnSpc>
                <a:spcPct val="150000"/>
              </a:lnSpc>
              <a:buNone/>
            </a:pPr>
            <a:r>
              <a:rPr lang="en-US" sz="2400" i="0" dirty="0">
                <a:effectLst/>
                <a:latin typeface="Söhne"/>
              </a:rPr>
              <a:t># showing the plot</a:t>
            </a:r>
          </a:p>
          <a:p>
            <a:pPr marL="0" indent="0" algn="l">
              <a:lnSpc>
                <a:spcPct val="150000"/>
              </a:lnSpc>
              <a:buNone/>
            </a:pPr>
            <a:r>
              <a:rPr lang="en-US" sz="2400" i="0" dirty="0" err="1">
                <a:effectLst/>
                <a:latin typeface="Söhne"/>
              </a:rPr>
              <a:t>fig.show</a:t>
            </a:r>
            <a:r>
              <a:rPr lang="en-US" sz="2400" i="0" dirty="0">
                <a:effectLst/>
                <a:latin typeface="Söhne"/>
              </a:rPr>
              <a:t>()</a:t>
            </a:r>
          </a:p>
        </p:txBody>
      </p:sp>
      <p:pic>
        <p:nvPicPr>
          <p:cNvPr id="3" name="Picture 2">
            <a:extLst>
              <a:ext uri="{FF2B5EF4-FFF2-40B4-BE49-F238E27FC236}">
                <a16:creationId xmlns:a16="http://schemas.microsoft.com/office/drawing/2014/main" id="{F7E37D15-4C17-167D-60C2-0BFD79634C3D}"/>
              </a:ext>
            </a:extLst>
          </p:cNvPr>
          <p:cNvPicPr>
            <a:picLocks noChangeAspect="1"/>
          </p:cNvPicPr>
          <p:nvPr/>
        </p:nvPicPr>
        <p:blipFill>
          <a:blip r:embed="rId3"/>
          <a:stretch>
            <a:fillRect/>
          </a:stretch>
        </p:blipFill>
        <p:spPr>
          <a:xfrm>
            <a:off x="5396886" y="683323"/>
            <a:ext cx="8298899" cy="4290432"/>
          </a:xfrm>
          <a:prstGeom prst="rect">
            <a:avLst/>
          </a:prstGeom>
        </p:spPr>
      </p:pic>
    </p:spTree>
    <p:extLst>
      <p:ext uri="{BB962C8B-B14F-4D97-AF65-F5344CB8AC3E}">
        <p14:creationId xmlns:p14="http://schemas.microsoft.com/office/powerpoint/2010/main" val="2216006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2"/>
          <p:cNvSpPr/>
          <p:nvPr/>
        </p:nvSpPr>
        <p:spPr>
          <a:xfrm>
            <a:off x="1068729" y="683323"/>
            <a:ext cx="10554414" cy="1388745"/>
          </a:xfrm>
          <a:prstGeom prst="rect">
            <a:avLst/>
          </a:prstGeom>
          <a:noFill/>
          <a:ln/>
        </p:spPr>
        <p:txBody>
          <a:bodyPr wrap="squar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Scatter Plot</a:t>
            </a:r>
            <a:endParaRPr lang="en-US" sz="4374" dirty="0"/>
          </a:p>
        </p:txBody>
      </p:sp>
      <p:sp>
        <p:nvSpPr>
          <p:cNvPr id="17" name="Text 7">
            <a:extLst>
              <a:ext uri="{FF2B5EF4-FFF2-40B4-BE49-F238E27FC236}">
                <a16:creationId xmlns:a16="http://schemas.microsoft.com/office/drawing/2014/main" id="{537264D6-AD78-838C-E1DE-E695C2E7DC36}"/>
              </a:ext>
            </a:extLst>
          </p:cNvPr>
          <p:cNvSpPr/>
          <p:nvPr/>
        </p:nvSpPr>
        <p:spPr>
          <a:xfrm>
            <a:off x="1068729" y="1899903"/>
            <a:ext cx="2203609" cy="344329"/>
          </a:xfrm>
          <a:prstGeom prst="rect">
            <a:avLst/>
          </a:prstGeom>
          <a:noFill/>
          <a:ln/>
        </p:spPr>
        <p:txBody>
          <a:bodyPr wrap="none" rtlCol="0" anchor="t"/>
          <a:lstStyle/>
          <a:p>
            <a:pPr marL="0" indent="0" algn="l">
              <a:lnSpc>
                <a:spcPct val="150000"/>
              </a:lnSpc>
              <a:buNone/>
            </a:pPr>
            <a:r>
              <a:rPr lang="en-US" sz="2400" i="0" dirty="0">
                <a:effectLst/>
                <a:latin typeface="Söhne"/>
              </a:rPr>
              <a:t>import </a:t>
            </a:r>
            <a:r>
              <a:rPr lang="en-US" sz="2400" i="0" dirty="0" err="1">
                <a:effectLst/>
                <a:latin typeface="Söhne"/>
              </a:rPr>
              <a:t>plotly.express</a:t>
            </a:r>
            <a:r>
              <a:rPr lang="en-US" sz="2400" i="0" dirty="0">
                <a:effectLst/>
                <a:latin typeface="Söhne"/>
              </a:rPr>
              <a:t> as </a:t>
            </a:r>
            <a:r>
              <a:rPr lang="en-US" sz="2400" i="0" dirty="0" err="1">
                <a:effectLst/>
                <a:latin typeface="Söhne"/>
              </a:rPr>
              <a:t>px</a:t>
            </a:r>
            <a:r>
              <a:rPr lang="en-US" sz="2400" i="0" dirty="0">
                <a:effectLst/>
                <a:latin typeface="Söhne"/>
              </a:rPr>
              <a:t> </a:t>
            </a:r>
          </a:p>
          <a:p>
            <a:pPr marL="0" indent="0" algn="l">
              <a:lnSpc>
                <a:spcPct val="150000"/>
              </a:lnSpc>
              <a:buNone/>
            </a:pPr>
            <a:endParaRPr lang="en-US" sz="2400" i="0" dirty="0">
              <a:effectLst/>
              <a:latin typeface="Söhne"/>
            </a:endParaRPr>
          </a:p>
          <a:p>
            <a:pPr marL="0" indent="0" algn="l">
              <a:lnSpc>
                <a:spcPct val="150000"/>
              </a:lnSpc>
              <a:buNone/>
            </a:pPr>
            <a:r>
              <a:rPr lang="en-US" sz="2400" i="0" dirty="0">
                <a:effectLst/>
                <a:latin typeface="Söhne"/>
              </a:rPr>
              <a:t># using the iris dataset</a:t>
            </a:r>
          </a:p>
          <a:p>
            <a:pPr marL="0" indent="0" algn="l">
              <a:lnSpc>
                <a:spcPct val="150000"/>
              </a:lnSpc>
              <a:buNone/>
            </a:pPr>
            <a:r>
              <a:rPr lang="en-US" sz="2400" i="0" dirty="0" err="1">
                <a:effectLst/>
                <a:latin typeface="Söhne"/>
              </a:rPr>
              <a:t>df</a:t>
            </a:r>
            <a:r>
              <a:rPr lang="en-US" sz="2400" i="0" dirty="0">
                <a:effectLst/>
                <a:latin typeface="Söhne"/>
              </a:rPr>
              <a:t> = </a:t>
            </a:r>
            <a:r>
              <a:rPr lang="en-US" sz="2400" i="0" dirty="0" err="1">
                <a:effectLst/>
                <a:latin typeface="Söhne"/>
              </a:rPr>
              <a:t>px.data.iris</a:t>
            </a:r>
            <a:r>
              <a:rPr lang="en-US" sz="2400" i="0" dirty="0">
                <a:effectLst/>
                <a:latin typeface="Söhne"/>
              </a:rPr>
              <a:t>() </a:t>
            </a:r>
          </a:p>
          <a:p>
            <a:pPr marL="0" indent="0" algn="l">
              <a:lnSpc>
                <a:spcPct val="150000"/>
              </a:lnSpc>
              <a:buNone/>
            </a:pPr>
            <a:endParaRPr lang="en-US" sz="2400" i="0" dirty="0">
              <a:effectLst/>
              <a:latin typeface="Söhne"/>
            </a:endParaRPr>
          </a:p>
          <a:p>
            <a:pPr marL="0" indent="0" algn="l">
              <a:lnSpc>
                <a:spcPct val="150000"/>
              </a:lnSpc>
              <a:buNone/>
            </a:pPr>
            <a:r>
              <a:rPr lang="en-US" sz="2400" i="0" dirty="0">
                <a:effectLst/>
                <a:latin typeface="Söhne"/>
              </a:rPr>
              <a:t># plotting the scatter chart</a:t>
            </a:r>
          </a:p>
          <a:p>
            <a:pPr marL="0" indent="0" algn="l">
              <a:lnSpc>
                <a:spcPct val="150000"/>
              </a:lnSpc>
              <a:buNone/>
            </a:pPr>
            <a:r>
              <a:rPr lang="en-US" sz="2400" b="1" i="0" dirty="0">
                <a:effectLst/>
                <a:latin typeface="Söhne"/>
              </a:rPr>
              <a:t>fig = </a:t>
            </a:r>
            <a:r>
              <a:rPr lang="en-US" sz="2400" b="1" i="0" dirty="0" err="1">
                <a:effectLst/>
                <a:latin typeface="Söhne"/>
              </a:rPr>
              <a:t>px.scatter</a:t>
            </a:r>
            <a:r>
              <a:rPr lang="en-US" sz="2400" b="1" i="0" dirty="0">
                <a:effectLst/>
                <a:latin typeface="Söhne"/>
              </a:rPr>
              <a:t>(</a:t>
            </a:r>
            <a:r>
              <a:rPr lang="en-US" sz="2400" b="1" i="0" dirty="0" err="1">
                <a:effectLst/>
                <a:latin typeface="Söhne"/>
              </a:rPr>
              <a:t>df</a:t>
            </a:r>
            <a:r>
              <a:rPr lang="en-US" sz="2400" b="1" i="0" dirty="0">
                <a:effectLst/>
                <a:latin typeface="Söhne"/>
              </a:rPr>
              <a:t>, x="species", y="</a:t>
            </a:r>
            <a:r>
              <a:rPr lang="en-US" sz="2400" b="1" i="0" dirty="0" err="1">
                <a:effectLst/>
                <a:latin typeface="Söhne"/>
              </a:rPr>
              <a:t>petal_width</a:t>
            </a:r>
            <a:r>
              <a:rPr lang="en-US" sz="2400" b="1" i="0" dirty="0">
                <a:effectLst/>
                <a:latin typeface="Söhne"/>
              </a:rPr>
              <a:t>")</a:t>
            </a:r>
            <a:r>
              <a:rPr lang="en-US" sz="2400" i="0" dirty="0">
                <a:effectLst/>
                <a:latin typeface="Söhne"/>
              </a:rPr>
              <a:t> </a:t>
            </a:r>
          </a:p>
          <a:p>
            <a:pPr marL="0" indent="0" algn="l">
              <a:lnSpc>
                <a:spcPct val="150000"/>
              </a:lnSpc>
              <a:buNone/>
            </a:pPr>
            <a:endParaRPr lang="en-US" sz="2400" i="0" dirty="0">
              <a:effectLst/>
              <a:latin typeface="Söhne"/>
            </a:endParaRPr>
          </a:p>
          <a:p>
            <a:pPr marL="0" indent="0" algn="l">
              <a:lnSpc>
                <a:spcPct val="150000"/>
              </a:lnSpc>
              <a:buNone/>
            </a:pPr>
            <a:r>
              <a:rPr lang="en-US" sz="2400" i="0" dirty="0">
                <a:effectLst/>
                <a:latin typeface="Söhne"/>
              </a:rPr>
              <a:t># showing the plot</a:t>
            </a:r>
          </a:p>
          <a:p>
            <a:pPr marL="0" indent="0" algn="l">
              <a:lnSpc>
                <a:spcPct val="150000"/>
              </a:lnSpc>
              <a:buNone/>
            </a:pPr>
            <a:r>
              <a:rPr lang="en-US" sz="2400" i="0" dirty="0" err="1">
                <a:effectLst/>
                <a:latin typeface="Söhne"/>
              </a:rPr>
              <a:t>fig.show</a:t>
            </a:r>
            <a:r>
              <a:rPr lang="en-US" sz="2400" i="0" dirty="0">
                <a:effectLst/>
                <a:latin typeface="Söhne"/>
              </a:rPr>
              <a:t>()</a:t>
            </a:r>
          </a:p>
        </p:txBody>
      </p:sp>
      <p:pic>
        <p:nvPicPr>
          <p:cNvPr id="5" name="Picture 4">
            <a:extLst>
              <a:ext uri="{FF2B5EF4-FFF2-40B4-BE49-F238E27FC236}">
                <a16:creationId xmlns:a16="http://schemas.microsoft.com/office/drawing/2014/main" id="{C4025356-B8CC-7F06-1C9C-D1D53F7E91BC}"/>
              </a:ext>
            </a:extLst>
          </p:cNvPr>
          <p:cNvPicPr>
            <a:picLocks noChangeAspect="1"/>
          </p:cNvPicPr>
          <p:nvPr/>
        </p:nvPicPr>
        <p:blipFill>
          <a:blip r:embed="rId3"/>
          <a:stretch>
            <a:fillRect/>
          </a:stretch>
        </p:blipFill>
        <p:spPr>
          <a:xfrm>
            <a:off x="5575192" y="814393"/>
            <a:ext cx="8344623" cy="4259949"/>
          </a:xfrm>
          <a:prstGeom prst="rect">
            <a:avLst/>
          </a:prstGeom>
        </p:spPr>
      </p:pic>
    </p:spTree>
    <p:extLst>
      <p:ext uri="{BB962C8B-B14F-4D97-AF65-F5344CB8AC3E}">
        <p14:creationId xmlns:p14="http://schemas.microsoft.com/office/powerpoint/2010/main" val="1082616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2"/>
          <p:cNvSpPr/>
          <p:nvPr/>
        </p:nvSpPr>
        <p:spPr>
          <a:xfrm>
            <a:off x="1068729" y="683323"/>
            <a:ext cx="10554414" cy="1388745"/>
          </a:xfrm>
          <a:prstGeom prst="rect">
            <a:avLst/>
          </a:prstGeom>
          <a:noFill/>
          <a:ln/>
        </p:spPr>
        <p:txBody>
          <a:bodyPr wrap="squar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Bubble Plot</a:t>
            </a:r>
            <a:endParaRPr lang="en-US" sz="4374" dirty="0"/>
          </a:p>
        </p:txBody>
      </p:sp>
      <p:sp>
        <p:nvSpPr>
          <p:cNvPr id="17" name="Text 7">
            <a:extLst>
              <a:ext uri="{FF2B5EF4-FFF2-40B4-BE49-F238E27FC236}">
                <a16:creationId xmlns:a16="http://schemas.microsoft.com/office/drawing/2014/main" id="{537264D6-AD78-838C-E1DE-E695C2E7DC36}"/>
              </a:ext>
            </a:extLst>
          </p:cNvPr>
          <p:cNvSpPr/>
          <p:nvPr/>
        </p:nvSpPr>
        <p:spPr>
          <a:xfrm>
            <a:off x="1068729" y="1899903"/>
            <a:ext cx="2203609" cy="344329"/>
          </a:xfrm>
          <a:prstGeom prst="rect">
            <a:avLst/>
          </a:prstGeom>
          <a:noFill/>
          <a:ln/>
        </p:spPr>
        <p:txBody>
          <a:bodyPr wrap="none" rtlCol="0" anchor="t"/>
          <a:lstStyle/>
          <a:p>
            <a:pPr marL="0" indent="0" algn="l">
              <a:lnSpc>
                <a:spcPct val="150000"/>
              </a:lnSpc>
              <a:buNone/>
            </a:pPr>
            <a:r>
              <a:rPr lang="en-US" sz="2400" i="0" dirty="0">
                <a:effectLst/>
                <a:latin typeface="Söhne"/>
              </a:rPr>
              <a:t>import </a:t>
            </a:r>
            <a:r>
              <a:rPr lang="en-US" sz="2400" i="0" dirty="0" err="1">
                <a:effectLst/>
                <a:latin typeface="Söhne"/>
              </a:rPr>
              <a:t>plotly.express</a:t>
            </a:r>
            <a:r>
              <a:rPr lang="en-US" sz="2400" i="0" dirty="0">
                <a:effectLst/>
                <a:latin typeface="Söhne"/>
              </a:rPr>
              <a:t> as </a:t>
            </a:r>
            <a:r>
              <a:rPr lang="en-US" sz="2400" i="0" dirty="0" err="1">
                <a:effectLst/>
                <a:latin typeface="Söhne"/>
              </a:rPr>
              <a:t>px</a:t>
            </a:r>
            <a:r>
              <a:rPr lang="en-US" sz="2400" i="0" dirty="0">
                <a:effectLst/>
                <a:latin typeface="Söhne"/>
              </a:rPr>
              <a:t> </a:t>
            </a:r>
          </a:p>
          <a:p>
            <a:pPr marL="0" indent="0" algn="l">
              <a:lnSpc>
                <a:spcPct val="150000"/>
              </a:lnSpc>
              <a:buNone/>
            </a:pPr>
            <a:endParaRPr lang="en-US" sz="2400" i="0" dirty="0">
              <a:effectLst/>
              <a:latin typeface="Söhne"/>
            </a:endParaRPr>
          </a:p>
          <a:p>
            <a:pPr marL="0" indent="0" algn="l">
              <a:lnSpc>
                <a:spcPct val="150000"/>
              </a:lnSpc>
              <a:buNone/>
            </a:pPr>
            <a:r>
              <a:rPr lang="en-US" sz="2400" i="0" dirty="0">
                <a:effectLst/>
                <a:latin typeface="Söhne"/>
              </a:rPr>
              <a:t># using the iris dataset</a:t>
            </a:r>
          </a:p>
          <a:p>
            <a:pPr marL="0" indent="0" algn="l">
              <a:lnSpc>
                <a:spcPct val="150000"/>
              </a:lnSpc>
              <a:buNone/>
            </a:pPr>
            <a:r>
              <a:rPr lang="en-US" sz="2400" i="0" dirty="0" err="1">
                <a:effectLst/>
                <a:latin typeface="Söhne"/>
              </a:rPr>
              <a:t>df</a:t>
            </a:r>
            <a:r>
              <a:rPr lang="en-US" sz="2400" i="0" dirty="0">
                <a:effectLst/>
                <a:latin typeface="Söhne"/>
              </a:rPr>
              <a:t> = </a:t>
            </a:r>
            <a:r>
              <a:rPr lang="en-US" sz="2400" i="0" dirty="0" err="1">
                <a:effectLst/>
                <a:latin typeface="Söhne"/>
              </a:rPr>
              <a:t>px.data.iris</a:t>
            </a:r>
            <a:r>
              <a:rPr lang="en-US" sz="2400" i="0" dirty="0">
                <a:effectLst/>
                <a:latin typeface="Söhne"/>
              </a:rPr>
              <a:t>() </a:t>
            </a:r>
          </a:p>
          <a:p>
            <a:pPr marL="0" indent="0" algn="l">
              <a:lnSpc>
                <a:spcPct val="150000"/>
              </a:lnSpc>
              <a:buNone/>
            </a:pPr>
            <a:endParaRPr lang="en-US" sz="2400" i="0" dirty="0">
              <a:effectLst/>
              <a:latin typeface="Söhne"/>
            </a:endParaRPr>
          </a:p>
          <a:p>
            <a:pPr marL="0" indent="0" algn="l">
              <a:lnSpc>
                <a:spcPct val="150000"/>
              </a:lnSpc>
              <a:buNone/>
            </a:pPr>
            <a:r>
              <a:rPr lang="en-US" sz="2400" i="0" dirty="0">
                <a:effectLst/>
                <a:latin typeface="Söhne"/>
              </a:rPr>
              <a:t># plotting the bubble chart</a:t>
            </a:r>
          </a:p>
          <a:p>
            <a:pPr marL="0" indent="0" algn="l">
              <a:lnSpc>
                <a:spcPct val="150000"/>
              </a:lnSpc>
              <a:buNone/>
            </a:pPr>
            <a:r>
              <a:rPr lang="en-US" sz="2400" i="0" dirty="0">
                <a:effectLst/>
                <a:latin typeface="Söhne"/>
              </a:rPr>
              <a:t>fig = </a:t>
            </a:r>
            <a:r>
              <a:rPr lang="en-US" sz="2400" b="1" i="0" dirty="0" err="1">
                <a:effectLst/>
                <a:latin typeface="Söhne"/>
              </a:rPr>
              <a:t>px.scatter</a:t>
            </a:r>
            <a:r>
              <a:rPr lang="en-US" sz="2400" b="1" i="0" dirty="0">
                <a:effectLst/>
                <a:latin typeface="Söhne"/>
              </a:rPr>
              <a:t>(</a:t>
            </a:r>
            <a:r>
              <a:rPr lang="en-US" sz="2400" b="1" i="0" dirty="0" err="1">
                <a:effectLst/>
                <a:latin typeface="Söhne"/>
              </a:rPr>
              <a:t>df</a:t>
            </a:r>
            <a:r>
              <a:rPr lang="en-US" sz="2400" b="1" i="0" dirty="0">
                <a:effectLst/>
                <a:latin typeface="Söhne"/>
              </a:rPr>
              <a:t>, x="species", y="</a:t>
            </a:r>
            <a:r>
              <a:rPr lang="en-US" sz="2400" b="1" i="0" dirty="0" err="1">
                <a:effectLst/>
                <a:latin typeface="Söhne"/>
              </a:rPr>
              <a:t>petal_width</a:t>
            </a:r>
            <a:r>
              <a:rPr lang="en-US" sz="2400" b="1" i="0" dirty="0">
                <a:effectLst/>
                <a:latin typeface="Söhne"/>
              </a:rPr>
              <a:t>", </a:t>
            </a:r>
          </a:p>
          <a:p>
            <a:pPr marL="0" indent="0" algn="l">
              <a:lnSpc>
                <a:spcPct val="150000"/>
              </a:lnSpc>
              <a:buNone/>
            </a:pPr>
            <a:r>
              <a:rPr lang="en-US" sz="2400" b="1" i="0" dirty="0">
                <a:effectLst/>
                <a:latin typeface="Söhne"/>
              </a:rPr>
              <a:t>				size="</a:t>
            </a:r>
            <a:r>
              <a:rPr lang="en-US" sz="2400" b="1" i="0" dirty="0" err="1">
                <a:effectLst/>
                <a:latin typeface="Söhne"/>
              </a:rPr>
              <a:t>petal_length</a:t>
            </a:r>
            <a:r>
              <a:rPr lang="en-US" sz="2400" b="1" i="0" dirty="0">
                <a:effectLst/>
                <a:latin typeface="Söhne"/>
              </a:rPr>
              <a:t>", color="species")</a:t>
            </a:r>
            <a:r>
              <a:rPr lang="en-US" sz="2400" i="0" dirty="0">
                <a:effectLst/>
                <a:latin typeface="Söhne"/>
              </a:rPr>
              <a:t> </a:t>
            </a:r>
          </a:p>
          <a:p>
            <a:pPr marL="0" indent="0" algn="l">
              <a:lnSpc>
                <a:spcPct val="150000"/>
              </a:lnSpc>
              <a:buNone/>
            </a:pPr>
            <a:endParaRPr lang="en-US" sz="2400" i="0" dirty="0">
              <a:effectLst/>
              <a:latin typeface="Söhne"/>
            </a:endParaRPr>
          </a:p>
          <a:p>
            <a:pPr marL="0" indent="0" algn="l">
              <a:lnSpc>
                <a:spcPct val="150000"/>
              </a:lnSpc>
              <a:buNone/>
            </a:pPr>
            <a:r>
              <a:rPr lang="en-US" sz="2400" i="0" dirty="0">
                <a:effectLst/>
                <a:latin typeface="Söhne"/>
              </a:rPr>
              <a:t># showing the plot</a:t>
            </a:r>
          </a:p>
          <a:p>
            <a:pPr marL="0" indent="0" algn="l">
              <a:lnSpc>
                <a:spcPct val="150000"/>
              </a:lnSpc>
              <a:buNone/>
            </a:pPr>
            <a:r>
              <a:rPr lang="en-US" sz="2400" i="0" dirty="0" err="1">
                <a:effectLst/>
                <a:latin typeface="Söhne"/>
              </a:rPr>
              <a:t>fig.show</a:t>
            </a:r>
            <a:r>
              <a:rPr lang="en-US" sz="2400" i="0" dirty="0">
                <a:effectLst/>
                <a:latin typeface="Söhne"/>
              </a:rPr>
              <a:t>()</a:t>
            </a:r>
          </a:p>
        </p:txBody>
      </p:sp>
      <p:pic>
        <p:nvPicPr>
          <p:cNvPr id="3" name="Picture 2">
            <a:extLst>
              <a:ext uri="{FF2B5EF4-FFF2-40B4-BE49-F238E27FC236}">
                <a16:creationId xmlns:a16="http://schemas.microsoft.com/office/drawing/2014/main" id="{022E9A20-DCD8-A58B-A7CA-26B9C9151500}"/>
              </a:ext>
            </a:extLst>
          </p:cNvPr>
          <p:cNvPicPr>
            <a:picLocks noChangeAspect="1"/>
          </p:cNvPicPr>
          <p:nvPr/>
        </p:nvPicPr>
        <p:blipFill>
          <a:blip r:embed="rId3"/>
          <a:stretch>
            <a:fillRect/>
          </a:stretch>
        </p:blipFill>
        <p:spPr>
          <a:xfrm>
            <a:off x="5772150" y="683323"/>
            <a:ext cx="8572500" cy="4210050"/>
          </a:xfrm>
          <a:prstGeom prst="rect">
            <a:avLst/>
          </a:prstGeom>
        </p:spPr>
      </p:pic>
    </p:spTree>
    <p:extLst>
      <p:ext uri="{BB962C8B-B14F-4D97-AF65-F5344CB8AC3E}">
        <p14:creationId xmlns:p14="http://schemas.microsoft.com/office/powerpoint/2010/main" val="2183645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2"/>
          <p:cNvSpPr/>
          <p:nvPr/>
        </p:nvSpPr>
        <p:spPr>
          <a:xfrm>
            <a:off x="1068729" y="683323"/>
            <a:ext cx="10554414" cy="1388745"/>
          </a:xfrm>
          <a:prstGeom prst="rect">
            <a:avLst/>
          </a:prstGeom>
          <a:noFill/>
          <a:ln/>
        </p:spPr>
        <p:txBody>
          <a:bodyPr wrap="squar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Pie Chart</a:t>
            </a:r>
            <a:endParaRPr lang="en-US" sz="4374" dirty="0"/>
          </a:p>
        </p:txBody>
      </p:sp>
      <p:sp>
        <p:nvSpPr>
          <p:cNvPr id="17" name="Text 7">
            <a:extLst>
              <a:ext uri="{FF2B5EF4-FFF2-40B4-BE49-F238E27FC236}">
                <a16:creationId xmlns:a16="http://schemas.microsoft.com/office/drawing/2014/main" id="{537264D6-AD78-838C-E1DE-E695C2E7DC36}"/>
              </a:ext>
            </a:extLst>
          </p:cNvPr>
          <p:cNvSpPr/>
          <p:nvPr/>
        </p:nvSpPr>
        <p:spPr>
          <a:xfrm>
            <a:off x="1068729" y="1899903"/>
            <a:ext cx="2203609" cy="344329"/>
          </a:xfrm>
          <a:prstGeom prst="rect">
            <a:avLst/>
          </a:prstGeom>
          <a:noFill/>
          <a:ln/>
        </p:spPr>
        <p:txBody>
          <a:bodyPr wrap="none" rtlCol="0" anchor="t"/>
          <a:lstStyle/>
          <a:p>
            <a:pPr marL="0" indent="0" algn="l">
              <a:lnSpc>
                <a:spcPct val="150000"/>
              </a:lnSpc>
              <a:buNone/>
            </a:pPr>
            <a:r>
              <a:rPr lang="en-US" sz="2400" i="0" dirty="0">
                <a:effectLst/>
                <a:latin typeface="Söhne"/>
              </a:rPr>
              <a:t>import </a:t>
            </a:r>
            <a:r>
              <a:rPr lang="en-US" sz="2400" i="0" dirty="0" err="1">
                <a:effectLst/>
                <a:latin typeface="Söhne"/>
              </a:rPr>
              <a:t>plotly.express</a:t>
            </a:r>
            <a:r>
              <a:rPr lang="en-US" sz="2400" i="0" dirty="0">
                <a:effectLst/>
                <a:latin typeface="Söhne"/>
              </a:rPr>
              <a:t> as </a:t>
            </a:r>
            <a:r>
              <a:rPr lang="en-US" sz="2400" i="0" dirty="0" err="1">
                <a:effectLst/>
                <a:latin typeface="Söhne"/>
              </a:rPr>
              <a:t>px</a:t>
            </a:r>
            <a:r>
              <a:rPr lang="en-US" sz="2400" i="0" dirty="0">
                <a:effectLst/>
                <a:latin typeface="Söhne"/>
              </a:rPr>
              <a:t> </a:t>
            </a:r>
          </a:p>
          <a:p>
            <a:pPr marL="0" indent="0" algn="l">
              <a:lnSpc>
                <a:spcPct val="150000"/>
              </a:lnSpc>
              <a:buNone/>
            </a:pPr>
            <a:endParaRPr lang="en-US" sz="2400" i="0" dirty="0">
              <a:effectLst/>
              <a:latin typeface="Söhne"/>
            </a:endParaRPr>
          </a:p>
          <a:p>
            <a:pPr marL="0" indent="0" algn="l">
              <a:lnSpc>
                <a:spcPct val="150000"/>
              </a:lnSpc>
              <a:buNone/>
            </a:pPr>
            <a:r>
              <a:rPr lang="en-US" sz="2400" i="0" dirty="0">
                <a:effectLst/>
                <a:latin typeface="Söhne"/>
              </a:rPr>
              <a:t># using the tips dataset</a:t>
            </a:r>
          </a:p>
          <a:p>
            <a:pPr marL="0" indent="0" algn="l">
              <a:lnSpc>
                <a:spcPct val="150000"/>
              </a:lnSpc>
              <a:buNone/>
            </a:pPr>
            <a:r>
              <a:rPr lang="en-US" sz="2400" i="0" dirty="0" err="1">
                <a:effectLst/>
                <a:latin typeface="Söhne"/>
              </a:rPr>
              <a:t>df</a:t>
            </a:r>
            <a:r>
              <a:rPr lang="en-US" sz="2400" i="0" dirty="0">
                <a:effectLst/>
                <a:latin typeface="Söhne"/>
              </a:rPr>
              <a:t> = </a:t>
            </a:r>
            <a:r>
              <a:rPr lang="en-US" sz="2400" i="0" dirty="0" err="1">
                <a:effectLst/>
                <a:latin typeface="Söhne"/>
              </a:rPr>
              <a:t>px.data.tips</a:t>
            </a:r>
            <a:r>
              <a:rPr lang="en-US" sz="2400" i="0" dirty="0">
                <a:effectLst/>
                <a:latin typeface="Söhne"/>
              </a:rPr>
              <a:t>() </a:t>
            </a:r>
          </a:p>
          <a:p>
            <a:pPr marL="0" indent="0" algn="l">
              <a:lnSpc>
                <a:spcPct val="150000"/>
              </a:lnSpc>
              <a:buNone/>
            </a:pPr>
            <a:endParaRPr lang="en-US" sz="2400" i="0" dirty="0">
              <a:effectLst/>
              <a:latin typeface="Söhne"/>
            </a:endParaRPr>
          </a:p>
          <a:p>
            <a:pPr marL="0" indent="0" algn="l">
              <a:lnSpc>
                <a:spcPct val="150000"/>
              </a:lnSpc>
              <a:buNone/>
            </a:pPr>
            <a:r>
              <a:rPr lang="en-US" sz="2400" i="0" dirty="0">
                <a:effectLst/>
                <a:latin typeface="Söhne"/>
              </a:rPr>
              <a:t># plotting the pie chart</a:t>
            </a:r>
          </a:p>
          <a:p>
            <a:pPr marL="0" indent="0" algn="l">
              <a:lnSpc>
                <a:spcPct val="150000"/>
              </a:lnSpc>
              <a:buNone/>
            </a:pPr>
            <a:r>
              <a:rPr lang="en-US" sz="2400" b="1" i="0" dirty="0">
                <a:effectLst/>
                <a:latin typeface="Söhne"/>
              </a:rPr>
              <a:t>fig = </a:t>
            </a:r>
            <a:r>
              <a:rPr lang="en-US" sz="2400" b="1" i="0" dirty="0" err="1">
                <a:effectLst/>
                <a:latin typeface="Söhne"/>
              </a:rPr>
              <a:t>px.pie</a:t>
            </a:r>
            <a:r>
              <a:rPr lang="en-US" sz="2400" b="1" i="0" dirty="0">
                <a:effectLst/>
                <a:latin typeface="Söhne"/>
              </a:rPr>
              <a:t>(</a:t>
            </a:r>
            <a:r>
              <a:rPr lang="en-US" sz="2400" b="1" i="0" dirty="0" err="1">
                <a:effectLst/>
                <a:latin typeface="Söhne"/>
              </a:rPr>
              <a:t>df</a:t>
            </a:r>
            <a:r>
              <a:rPr lang="en-US" sz="2400" b="1" i="0" dirty="0">
                <a:effectLst/>
                <a:latin typeface="Söhne"/>
              </a:rPr>
              <a:t>, values="</a:t>
            </a:r>
            <a:r>
              <a:rPr lang="en-US" sz="2400" b="1" i="0" dirty="0" err="1">
                <a:effectLst/>
                <a:latin typeface="Söhne"/>
              </a:rPr>
              <a:t>total_bill</a:t>
            </a:r>
            <a:r>
              <a:rPr lang="en-US" sz="2400" b="1" i="0" dirty="0">
                <a:effectLst/>
                <a:latin typeface="Söhne"/>
              </a:rPr>
              <a:t>", names="day")</a:t>
            </a:r>
            <a:r>
              <a:rPr lang="en-US" sz="2400" i="0" dirty="0">
                <a:effectLst/>
                <a:latin typeface="Söhne"/>
              </a:rPr>
              <a:t> </a:t>
            </a:r>
          </a:p>
          <a:p>
            <a:pPr marL="0" indent="0" algn="l">
              <a:lnSpc>
                <a:spcPct val="150000"/>
              </a:lnSpc>
              <a:buNone/>
            </a:pPr>
            <a:endParaRPr lang="en-US" sz="2400" i="0" dirty="0">
              <a:effectLst/>
              <a:latin typeface="Söhne"/>
            </a:endParaRPr>
          </a:p>
          <a:p>
            <a:pPr marL="0" indent="0" algn="l">
              <a:lnSpc>
                <a:spcPct val="150000"/>
              </a:lnSpc>
              <a:buNone/>
            </a:pPr>
            <a:r>
              <a:rPr lang="en-US" sz="2400" i="0" dirty="0">
                <a:effectLst/>
                <a:latin typeface="Söhne"/>
              </a:rPr>
              <a:t># showing the plot</a:t>
            </a:r>
          </a:p>
          <a:p>
            <a:pPr marL="0" indent="0" algn="l">
              <a:lnSpc>
                <a:spcPct val="150000"/>
              </a:lnSpc>
              <a:buNone/>
            </a:pPr>
            <a:r>
              <a:rPr lang="en-US" sz="2400" i="0" dirty="0" err="1">
                <a:effectLst/>
                <a:latin typeface="Söhne"/>
              </a:rPr>
              <a:t>fig.show</a:t>
            </a:r>
            <a:r>
              <a:rPr lang="en-US" sz="2400" i="0" dirty="0">
                <a:effectLst/>
                <a:latin typeface="Söhne"/>
              </a:rPr>
              <a:t>()</a:t>
            </a:r>
          </a:p>
        </p:txBody>
      </p:sp>
      <p:pic>
        <p:nvPicPr>
          <p:cNvPr id="5" name="Picture 4">
            <a:extLst>
              <a:ext uri="{FF2B5EF4-FFF2-40B4-BE49-F238E27FC236}">
                <a16:creationId xmlns:a16="http://schemas.microsoft.com/office/drawing/2014/main" id="{ACD40411-917A-6BAC-8153-5C08737A8CFC}"/>
              </a:ext>
            </a:extLst>
          </p:cNvPr>
          <p:cNvPicPr>
            <a:picLocks noChangeAspect="1"/>
          </p:cNvPicPr>
          <p:nvPr/>
        </p:nvPicPr>
        <p:blipFill>
          <a:blip r:embed="rId3"/>
          <a:stretch>
            <a:fillRect/>
          </a:stretch>
        </p:blipFill>
        <p:spPr>
          <a:xfrm>
            <a:off x="6932271" y="903541"/>
            <a:ext cx="6629400" cy="3971925"/>
          </a:xfrm>
          <a:prstGeom prst="rect">
            <a:avLst/>
          </a:prstGeom>
        </p:spPr>
      </p:pic>
    </p:spTree>
    <p:extLst>
      <p:ext uri="{BB962C8B-B14F-4D97-AF65-F5344CB8AC3E}">
        <p14:creationId xmlns:p14="http://schemas.microsoft.com/office/powerpoint/2010/main" val="1786822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2"/>
          <p:cNvSpPr/>
          <p:nvPr/>
        </p:nvSpPr>
        <p:spPr>
          <a:xfrm>
            <a:off x="1068729" y="683323"/>
            <a:ext cx="10554414" cy="1388745"/>
          </a:xfrm>
          <a:prstGeom prst="rect">
            <a:avLst/>
          </a:prstGeom>
          <a:noFill/>
          <a:ln/>
        </p:spPr>
        <p:txBody>
          <a:bodyPr wrap="squar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Box Plot</a:t>
            </a:r>
            <a:endParaRPr lang="en-US" sz="4374" dirty="0"/>
          </a:p>
        </p:txBody>
      </p:sp>
      <p:sp>
        <p:nvSpPr>
          <p:cNvPr id="17" name="Text 7">
            <a:extLst>
              <a:ext uri="{FF2B5EF4-FFF2-40B4-BE49-F238E27FC236}">
                <a16:creationId xmlns:a16="http://schemas.microsoft.com/office/drawing/2014/main" id="{537264D6-AD78-838C-E1DE-E695C2E7DC36}"/>
              </a:ext>
            </a:extLst>
          </p:cNvPr>
          <p:cNvSpPr/>
          <p:nvPr/>
        </p:nvSpPr>
        <p:spPr>
          <a:xfrm>
            <a:off x="1068729" y="1899903"/>
            <a:ext cx="2203609" cy="344329"/>
          </a:xfrm>
          <a:prstGeom prst="rect">
            <a:avLst/>
          </a:prstGeom>
          <a:noFill/>
          <a:ln/>
        </p:spPr>
        <p:txBody>
          <a:bodyPr wrap="none" rtlCol="0" anchor="t"/>
          <a:lstStyle/>
          <a:p>
            <a:pPr marL="0" indent="0" algn="l">
              <a:lnSpc>
                <a:spcPct val="150000"/>
              </a:lnSpc>
              <a:buNone/>
            </a:pPr>
            <a:r>
              <a:rPr lang="en-US" sz="2400" i="0" dirty="0">
                <a:effectLst/>
                <a:latin typeface="Söhne"/>
              </a:rPr>
              <a:t>import </a:t>
            </a:r>
            <a:r>
              <a:rPr lang="en-US" sz="2400" i="0" dirty="0" err="1">
                <a:effectLst/>
                <a:latin typeface="Söhne"/>
              </a:rPr>
              <a:t>plotly.express</a:t>
            </a:r>
            <a:r>
              <a:rPr lang="en-US" sz="2400" i="0" dirty="0">
                <a:effectLst/>
                <a:latin typeface="Söhne"/>
              </a:rPr>
              <a:t> as </a:t>
            </a:r>
            <a:r>
              <a:rPr lang="en-US" sz="2400" i="0" dirty="0" err="1">
                <a:effectLst/>
                <a:latin typeface="Söhne"/>
              </a:rPr>
              <a:t>px</a:t>
            </a:r>
            <a:r>
              <a:rPr lang="en-US" sz="2400" i="0" dirty="0">
                <a:effectLst/>
                <a:latin typeface="Söhne"/>
              </a:rPr>
              <a:t> </a:t>
            </a:r>
          </a:p>
          <a:p>
            <a:pPr marL="0" indent="0" algn="l">
              <a:lnSpc>
                <a:spcPct val="150000"/>
              </a:lnSpc>
              <a:buNone/>
            </a:pPr>
            <a:endParaRPr lang="en-US" sz="2400" i="0" dirty="0">
              <a:effectLst/>
              <a:latin typeface="Söhne"/>
            </a:endParaRPr>
          </a:p>
          <a:p>
            <a:pPr marL="0" indent="0" algn="l">
              <a:lnSpc>
                <a:spcPct val="150000"/>
              </a:lnSpc>
              <a:buNone/>
            </a:pPr>
            <a:r>
              <a:rPr lang="en-US" sz="2400" i="0" dirty="0">
                <a:effectLst/>
                <a:latin typeface="Söhne"/>
              </a:rPr>
              <a:t># using the tips dataset</a:t>
            </a:r>
          </a:p>
          <a:p>
            <a:pPr marL="0" indent="0" algn="l">
              <a:lnSpc>
                <a:spcPct val="150000"/>
              </a:lnSpc>
              <a:buNone/>
            </a:pPr>
            <a:r>
              <a:rPr lang="en-US" sz="2400" i="0" dirty="0" err="1">
                <a:effectLst/>
                <a:latin typeface="Söhne"/>
              </a:rPr>
              <a:t>df</a:t>
            </a:r>
            <a:r>
              <a:rPr lang="en-US" sz="2400" i="0" dirty="0">
                <a:effectLst/>
                <a:latin typeface="Söhne"/>
              </a:rPr>
              <a:t> = </a:t>
            </a:r>
            <a:r>
              <a:rPr lang="en-US" sz="2400" i="0" dirty="0" err="1">
                <a:effectLst/>
                <a:latin typeface="Söhne"/>
              </a:rPr>
              <a:t>px.data.tips</a:t>
            </a:r>
            <a:r>
              <a:rPr lang="en-US" sz="2400" i="0" dirty="0">
                <a:effectLst/>
                <a:latin typeface="Söhne"/>
              </a:rPr>
              <a:t>() </a:t>
            </a:r>
          </a:p>
          <a:p>
            <a:pPr marL="0" indent="0" algn="l">
              <a:lnSpc>
                <a:spcPct val="150000"/>
              </a:lnSpc>
              <a:buNone/>
            </a:pPr>
            <a:endParaRPr lang="en-US" sz="2400" i="0" dirty="0">
              <a:effectLst/>
              <a:latin typeface="Söhne"/>
            </a:endParaRPr>
          </a:p>
          <a:p>
            <a:pPr marL="0" indent="0" algn="l">
              <a:lnSpc>
                <a:spcPct val="150000"/>
              </a:lnSpc>
              <a:buNone/>
            </a:pPr>
            <a:r>
              <a:rPr lang="en-US" sz="2400" i="0" dirty="0">
                <a:effectLst/>
                <a:latin typeface="Söhne"/>
              </a:rPr>
              <a:t># plotting the box chart</a:t>
            </a:r>
          </a:p>
          <a:p>
            <a:pPr marL="0" indent="0" algn="l">
              <a:lnSpc>
                <a:spcPct val="150000"/>
              </a:lnSpc>
              <a:buNone/>
            </a:pPr>
            <a:r>
              <a:rPr lang="en-US" sz="2400" b="1" i="0" dirty="0">
                <a:effectLst/>
                <a:latin typeface="Söhne"/>
              </a:rPr>
              <a:t>fig = </a:t>
            </a:r>
            <a:r>
              <a:rPr lang="en-US" sz="2400" b="1" i="0" dirty="0" err="1">
                <a:effectLst/>
                <a:latin typeface="Söhne"/>
              </a:rPr>
              <a:t>px.box</a:t>
            </a:r>
            <a:r>
              <a:rPr lang="en-US" sz="2400" b="1" i="0" dirty="0">
                <a:effectLst/>
                <a:latin typeface="Söhne"/>
              </a:rPr>
              <a:t>(</a:t>
            </a:r>
            <a:r>
              <a:rPr lang="en-US" sz="2400" b="1" i="0" dirty="0" err="1">
                <a:effectLst/>
                <a:latin typeface="Söhne"/>
              </a:rPr>
              <a:t>df</a:t>
            </a:r>
            <a:r>
              <a:rPr lang="en-US" sz="2400" b="1" i="0" dirty="0">
                <a:effectLst/>
                <a:latin typeface="Söhne"/>
              </a:rPr>
              <a:t>, x="day", y="</a:t>
            </a:r>
            <a:r>
              <a:rPr lang="en-US" sz="2400" b="1" i="0" dirty="0" err="1">
                <a:effectLst/>
                <a:latin typeface="Söhne"/>
              </a:rPr>
              <a:t>total_bill</a:t>
            </a:r>
            <a:r>
              <a:rPr lang="en-US" sz="2400" b="1" i="0" dirty="0">
                <a:effectLst/>
                <a:latin typeface="Söhne"/>
              </a:rPr>
              <a:t>")</a:t>
            </a:r>
            <a:r>
              <a:rPr lang="en-US" sz="2400" i="0" dirty="0">
                <a:effectLst/>
                <a:latin typeface="Söhne"/>
              </a:rPr>
              <a:t> </a:t>
            </a:r>
          </a:p>
          <a:p>
            <a:pPr marL="0" indent="0" algn="l">
              <a:lnSpc>
                <a:spcPct val="150000"/>
              </a:lnSpc>
              <a:buNone/>
            </a:pPr>
            <a:endParaRPr lang="en-US" sz="2400" i="0" dirty="0">
              <a:effectLst/>
              <a:latin typeface="Söhne"/>
            </a:endParaRPr>
          </a:p>
          <a:p>
            <a:pPr marL="0" indent="0" algn="l">
              <a:lnSpc>
                <a:spcPct val="150000"/>
              </a:lnSpc>
              <a:buNone/>
            </a:pPr>
            <a:r>
              <a:rPr lang="en-US" sz="2400" i="0" dirty="0">
                <a:effectLst/>
                <a:latin typeface="Söhne"/>
              </a:rPr>
              <a:t># showing the plot</a:t>
            </a:r>
          </a:p>
          <a:p>
            <a:pPr marL="0" indent="0" algn="l">
              <a:lnSpc>
                <a:spcPct val="150000"/>
              </a:lnSpc>
              <a:buNone/>
            </a:pPr>
            <a:r>
              <a:rPr lang="en-US" sz="2400" i="0" dirty="0" err="1">
                <a:effectLst/>
                <a:latin typeface="Söhne"/>
              </a:rPr>
              <a:t>fig.show</a:t>
            </a:r>
            <a:r>
              <a:rPr lang="en-US" sz="2400" i="0" dirty="0">
                <a:effectLst/>
                <a:latin typeface="Söhne"/>
              </a:rPr>
              <a:t>()</a:t>
            </a:r>
          </a:p>
        </p:txBody>
      </p:sp>
      <p:pic>
        <p:nvPicPr>
          <p:cNvPr id="3" name="Picture 2">
            <a:extLst>
              <a:ext uri="{FF2B5EF4-FFF2-40B4-BE49-F238E27FC236}">
                <a16:creationId xmlns:a16="http://schemas.microsoft.com/office/drawing/2014/main" id="{5CE4B05A-E987-D907-6A8F-545BE383B712}"/>
              </a:ext>
            </a:extLst>
          </p:cNvPr>
          <p:cNvPicPr>
            <a:picLocks noChangeAspect="1"/>
          </p:cNvPicPr>
          <p:nvPr/>
        </p:nvPicPr>
        <p:blipFill>
          <a:blip r:embed="rId3"/>
          <a:stretch>
            <a:fillRect/>
          </a:stretch>
        </p:blipFill>
        <p:spPr>
          <a:xfrm>
            <a:off x="5912739" y="1194054"/>
            <a:ext cx="8401050" cy="4305300"/>
          </a:xfrm>
          <a:prstGeom prst="rect">
            <a:avLst/>
          </a:prstGeom>
        </p:spPr>
      </p:pic>
    </p:spTree>
    <p:extLst>
      <p:ext uri="{BB962C8B-B14F-4D97-AF65-F5344CB8AC3E}">
        <p14:creationId xmlns:p14="http://schemas.microsoft.com/office/powerpoint/2010/main" val="14526843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2"/>
          <p:cNvSpPr/>
          <p:nvPr/>
        </p:nvSpPr>
        <p:spPr>
          <a:xfrm>
            <a:off x="1068729" y="683323"/>
            <a:ext cx="10554414" cy="1388745"/>
          </a:xfrm>
          <a:prstGeom prst="rect">
            <a:avLst/>
          </a:prstGeom>
          <a:noFill/>
          <a:ln/>
        </p:spPr>
        <p:txBody>
          <a:bodyPr wrap="squar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Violin Plot</a:t>
            </a:r>
            <a:endParaRPr lang="en-US" sz="4374" dirty="0"/>
          </a:p>
        </p:txBody>
      </p:sp>
      <p:sp>
        <p:nvSpPr>
          <p:cNvPr id="17" name="Text 7">
            <a:extLst>
              <a:ext uri="{FF2B5EF4-FFF2-40B4-BE49-F238E27FC236}">
                <a16:creationId xmlns:a16="http://schemas.microsoft.com/office/drawing/2014/main" id="{537264D6-AD78-838C-E1DE-E695C2E7DC36}"/>
              </a:ext>
            </a:extLst>
          </p:cNvPr>
          <p:cNvSpPr/>
          <p:nvPr/>
        </p:nvSpPr>
        <p:spPr>
          <a:xfrm>
            <a:off x="1068729" y="1899903"/>
            <a:ext cx="2203609" cy="344329"/>
          </a:xfrm>
          <a:prstGeom prst="rect">
            <a:avLst/>
          </a:prstGeom>
          <a:noFill/>
          <a:ln/>
        </p:spPr>
        <p:txBody>
          <a:bodyPr wrap="none" rtlCol="0" anchor="t"/>
          <a:lstStyle/>
          <a:p>
            <a:pPr marL="0" indent="0" algn="l">
              <a:lnSpc>
                <a:spcPct val="150000"/>
              </a:lnSpc>
              <a:buNone/>
            </a:pPr>
            <a:r>
              <a:rPr lang="en-US" sz="2400" i="0" dirty="0">
                <a:effectLst/>
                <a:latin typeface="Söhne"/>
              </a:rPr>
              <a:t>import </a:t>
            </a:r>
            <a:r>
              <a:rPr lang="en-US" sz="2400" i="0" dirty="0" err="1">
                <a:effectLst/>
                <a:latin typeface="Söhne"/>
              </a:rPr>
              <a:t>plotly.express</a:t>
            </a:r>
            <a:r>
              <a:rPr lang="en-US" sz="2400" i="0" dirty="0">
                <a:effectLst/>
                <a:latin typeface="Söhne"/>
              </a:rPr>
              <a:t> as </a:t>
            </a:r>
            <a:r>
              <a:rPr lang="en-US" sz="2400" i="0" dirty="0" err="1">
                <a:effectLst/>
                <a:latin typeface="Söhne"/>
              </a:rPr>
              <a:t>px</a:t>
            </a:r>
            <a:r>
              <a:rPr lang="en-US" sz="2400" i="0" dirty="0">
                <a:effectLst/>
                <a:latin typeface="Söhne"/>
              </a:rPr>
              <a:t> </a:t>
            </a:r>
          </a:p>
          <a:p>
            <a:pPr marL="0" indent="0" algn="l">
              <a:lnSpc>
                <a:spcPct val="150000"/>
              </a:lnSpc>
              <a:buNone/>
            </a:pPr>
            <a:endParaRPr lang="en-US" sz="2400" i="0" dirty="0">
              <a:effectLst/>
              <a:latin typeface="Söhne"/>
            </a:endParaRPr>
          </a:p>
          <a:p>
            <a:pPr marL="0" indent="0" algn="l">
              <a:lnSpc>
                <a:spcPct val="150000"/>
              </a:lnSpc>
              <a:buNone/>
            </a:pPr>
            <a:r>
              <a:rPr lang="en-US" sz="2400" i="0" dirty="0">
                <a:effectLst/>
                <a:latin typeface="Söhne"/>
              </a:rPr>
              <a:t># using the tips dataset</a:t>
            </a:r>
          </a:p>
          <a:p>
            <a:pPr marL="0" indent="0" algn="l">
              <a:lnSpc>
                <a:spcPct val="150000"/>
              </a:lnSpc>
              <a:buNone/>
            </a:pPr>
            <a:r>
              <a:rPr lang="en-US" sz="2400" i="0" dirty="0" err="1">
                <a:effectLst/>
                <a:latin typeface="Söhne"/>
              </a:rPr>
              <a:t>df</a:t>
            </a:r>
            <a:r>
              <a:rPr lang="en-US" sz="2400" i="0" dirty="0">
                <a:effectLst/>
                <a:latin typeface="Söhne"/>
              </a:rPr>
              <a:t> = </a:t>
            </a:r>
            <a:r>
              <a:rPr lang="en-US" sz="2400" i="0" dirty="0" err="1">
                <a:effectLst/>
                <a:latin typeface="Söhne"/>
              </a:rPr>
              <a:t>px.data.tips</a:t>
            </a:r>
            <a:r>
              <a:rPr lang="en-US" sz="2400" i="0" dirty="0">
                <a:effectLst/>
                <a:latin typeface="Söhne"/>
              </a:rPr>
              <a:t>() </a:t>
            </a:r>
          </a:p>
          <a:p>
            <a:pPr marL="0" indent="0" algn="l">
              <a:lnSpc>
                <a:spcPct val="150000"/>
              </a:lnSpc>
              <a:buNone/>
            </a:pPr>
            <a:endParaRPr lang="en-US" sz="2400" i="0" dirty="0">
              <a:effectLst/>
              <a:latin typeface="Söhne"/>
            </a:endParaRPr>
          </a:p>
          <a:p>
            <a:pPr marL="0" indent="0" algn="l">
              <a:lnSpc>
                <a:spcPct val="150000"/>
              </a:lnSpc>
              <a:buNone/>
            </a:pPr>
            <a:r>
              <a:rPr lang="en-US" sz="2400" i="0" dirty="0">
                <a:effectLst/>
                <a:latin typeface="Söhne"/>
              </a:rPr>
              <a:t># plotting the violin chart</a:t>
            </a:r>
          </a:p>
          <a:p>
            <a:pPr marL="0" indent="0" algn="l">
              <a:lnSpc>
                <a:spcPct val="150000"/>
              </a:lnSpc>
              <a:buNone/>
            </a:pPr>
            <a:r>
              <a:rPr lang="en-US" sz="2400" b="1" i="0" dirty="0">
                <a:effectLst/>
                <a:latin typeface="Söhne"/>
              </a:rPr>
              <a:t>fig = </a:t>
            </a:r>
            <a:r>
              <a:rPr lang="en-US" sz="2400" b="1" i="0" dirty="0" err="1">
                <a:effectLst/>
                <a:latin typeface="Söhne"/>
              </a:rPr>
              <a:t>px.violin</a:t>
            </a:r>
            <a:r>
              <a:rPr lang="en-US" sz="2400" b="1" i="0" dirty="0">
                <a:effectLst/>
                <a:latin typeface="Söhne"/>
              </a:rPr>
              <a:t>(</a:t>
            </a:r>
            <a:r>
              <a:rPr lang="en-US" sz="2400" b="1" i="0" dirty="0" err="1">
                <a:effectLst/>
                <a:latin typeface="Söhne"/>
              </a:rPr>
              <a:t>df</a:t>
            </a:r>
            <a:r>
              <a:rPr lang="en-US" sz="2400" b="1" i="0" dirty="0">
                <a:effectLst/>
                <a:latin typeface="Söhne"/>
              </a:rPr>
              <a:t>, x="day", y="</a:t>
            </a:r>
            <a:r>
              <a:rPr lang="en-US" sz="2400" b="1" i="0" dirty="0" err="1">
                <a:effectLst/>
                <a:latin typeface="Söhne"/>
              </a:rPr>
              <a:t>total_bill</a:t>
            </a:r>
            <a:r>
              <a:rPr lang="en-US" sz="2400" b="1" i="0" dirty="0">
                <a:effectLst/>
                <a:latin typeface="Söhne"/>
              </a:rPr>
              <a:t>")</a:t>
            </a:r>
          </a:p>
          <a:p>
            <a:pPr marL="0" indent="0" algn="l">
              <a:lnSpc>
                <a:spcPct val="150000"/>
              </a:lnSpc>
              <a:buNone/>
            </a:pPr>
            <a:endParaRPr lang="en-US" sz="2400" i="0" dirty="0">
              <a:effectLst/>
              <a:latin typeface="Söhne"/>
            </a:endParaRPr>
          </a:p>
          <a:p>
            <a:pPr marL="0" indent="0" algn="l">
              <a:lnSpc>
                <a:spcPct val="150000"/>
              </a:lnSpc>
              <a:buNone/>
            </a:pPr>
            <a:r>
              <a:rPr lang="en-US" sz="2400" i="0" dirty="0">
                <a:effectLst/>
                <a:latin typeface="Söhne"/>
              </a:rPr>
              <a:t># showing the plot</a:t>
            </a:r>
          </a:p>
          <a:p>
            <a:pPr marL="0" indent="0" algn="l">
              <a:lnSpc>
                <a:spcPct val="150000"/>
              </a:lnSpc>
              <a:buNone/>
            </a:pPr>
            <a:r>
              <a:rPr lang="en-US" sz="2400" i="0" dirty="0" err="1">
                <a:effectLst/>
                <a:latin typeface="Söhne"/>
              </a:rPr>
              <a:t>fig.show</a:t>
            </a:r>
            <a:r>
              <a:rPr lang="en-US" sz="2400" i="0" dirty="0">
                <a:effectLst/>
                <a:latin typeface="Söhne"/>
              </a:rPr>
              <a:t>()</a:t>
            </a:r>
          </a:p>
        </p:txBody>
      </p:sp>
      <p:pic>
        <p:nvPicPr>
          <p:cNvPr id="5" name="Picture 4">
            <a:extLst>
              <a:ext uri="{FF2B5EF4-FFF2-40B4-BE49-F238E27FC236}">
                <a16:creationId xmlns:a16="http://schemas.microsoft.com/office/drawing/2014/main" id="{B7EA0F90-B3D2-082C-796C-2AE72902C356}"/>
              </a:ext>
            </a:extLst>
          </p:cNvPr>
          <p:cNvPicPr>
            <a:picLocks noChangeAspect="1"/>
          </p:cNvPicPr>
          <p:nvPr/>
        </p:nvPicPr>
        <p:blipFill>
          <a:blip r:embed="rId3"/>
          <a:stretch>
            <a:fillRect/>
          </a:stretch>
        </p:blipFill>
        <p:spPr>
          <a:xfrm>
            <a:off x="5620131" y="683323"/>
            <a:ext cx="8401050" cy="4276725"/>
          </a:xfrm>
          <a:prstGeom prst="rect">
            <a:avLst/>
          </a:prstGeom>
        </p:spPr>
      </p:pic>
    </p:spTree>
    <p:extLst>
      <p:ext uri="{BB962C8B-B14F-4D97-AF65-F5344CB8AC3E}">
        <p14:creationId xmlns:p14="http://schemas.microsoft.com/office/powerpoint/2010/main" val="20879550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2"/>
          <p:cNvSpPr/>
          <p:nvPr/>
        </p:nvSpPr>
        <p:spPr>
          <a:xfrm>
            <a:off x="1068729" y="683323"/>
            <a:ext cx="10554414" cy="1388745"/>
          </a:xfrm>
          <a:prstGeom prst="rect">
            <a:avLst/>
          </a:prstGeom>
          <a:noFill/>
          <a:ln/>
        </p:spPr>
        <p:txBody>
          <a:bodyPr wrap="squar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Gantt Charts</a:t>
            </a:r>
            <a:endParaRPr lang="en-US" sz="4374" dirty="0"/>
          </a:p>
        </p:txBody>
      </p:sp>
      <p:sp>
        <p:nvSpPr>
          <p:cNvPr id="17" name="Text 7">
            <a:extLst>
              <a:ext uri="{FF2B5EF4-FFF2-40B4-BE49-F238E27FC236}">
                <a16:creationId xmlns:a16="http://schemas.microsoft.com/office/drawing/2014/main" id="{537264D6-AD78-838C-E1DE-E695C2E7DC36}"/>
              </a:ext>
            </a:extLst>
          </p:cNvPr>
          <p:cNvSpPr/>
          <p:nvPr/>
        </p:nvSpPr>
        <p:spPr>
          <a:xfrm>
            <a:off x="1068729" y="1899903"/>
            <a:ext cx="2203609" cy="344329"/>
          </a:xfrm>
          <a:prstGeom prst="rect">
            <a:avLst/>
          </a:prstGeom>
          <a:noFill/>
          <a:ln/>
        </p:spPr>
        <p:txBody>
          <a:bodyPr wrap="none" rtlCol="0" anchor="t"/>
          <a:lstStyle/>
          <a:p>
            <a:pPr marL="0" indent="0" algn="l">
              <a:lnSpc>
                <a:spcPct val="150000"/>
              </a:lnSpc>
              <a:buNone/>
            </a:pPr>
            <a:r>
              <a:rPr lang="en-US" sz="2400" i="0" dirty="0">
                <a:effectLst/>
                <a:latin typeface="Söhne"/>
              </a:rPr>
              <a:t>import </a:t>
            </a:r>
            <a:r>
              <a:rPr lang="en-US" sz="2400" i="0" dirty="0" err="1">
                <a:effectLst/>
                <a:latin typeface="Söhne"/>
              </a:rPr>
              <a:t>plotly.figure_factory</a:t>
            </a:r>
            <a:r>
              <a:rPr lang="en-US" sz="2400" i="0" dirty="0">
                <a:effectLst/>
                <a:latin typeface="Söhne"/>
              </a:rPr>
              <a:t> as ff </a:t>
            </a:r>
          </a:p>
          <a:p>
            <a:pPr marL="0" indent="0" algn="l">
              <a:lnSpc>
                <a:spcPct val="150000"/>
              </a:lnSpc>
              <a:buNone/>
            </a:pPr>
            <a:endParaRPr lang="en-US" sz="2400" i="0" dirty="0">
              <a:effectLst/>
              <a:latin typeface="Söhne"/>
            </a:endParaRPr>
          </a:p>
          <a:p>
            <a:pPr marL="0" indent="0" algn="l">
              <a:lnSpc>
                <a:spcPct val="150000"/>
              </a:lnSpc>
              <a:buNone/>
            </a:pPr>
            <a:r>
              <a:rPr lang="en-US" sz="2400" i="0" dirty="0">
                <a:effectLst/>
                <a:latin typeface="Söhne"/>
              </a:rPr>
              <a:t># Data to be plotted</a:t>
            </a:r>
          </a:p>
          <a:p>
            <a:pPr marL="0" indent="0" algn="l">
              <a:lnSpc>
                <a:spcPct val="150000"/>
              </a:lnSpc>
              <a:buNone/>
            </a:pPr>
            <a:r>
              <a:rPr lang="en-US" sz="2400" i="0" dirty="0" err="1">
                <a:effectLst/>
                <a:latin typeface="Söhne"/>
              </a:rPr>
              <a:t>df</a:t>
            </a:r>
            <a:r>
              <a:rPr lang="en-US" sz="2400" i="0" dirty="0">
                <a:effectLst/>
                <a:latin typeface="Söhne"/>
              </a:rPr>
              <a:t> = [</a:t>
            </a:r>
            <a:r>
              <a:rPr lang="en-US" sz="2400" i="0" dirty="0" err="1">
                <a:effectLst/>
                <a:latin typeface="Söhne"/>
              </a:rPr>
              <a:t>dict</a:t>
            </a:r>
            <a:r>
              <a:rPr lang="en-US" sz="2400" i="0" dirty="0">
                <a:effectLst/>
                <a:latin typeface="Söhne"/>
              </a:rPr>
              <a:t>(Task="A", Start='2020-01-01', Finish='2009-02-02'), </a:t>
            </a:r>
          </a:p>
          <a:p>
            <a:pPr marL="0" indent="0" algn="l">
              <a:lnSpc>
                <a:spcPct val="150000"/>
              </a:lnSpc>
              <a:buNone/>
            </a:pPr>
            <a:r>
              <a:rPr lang="en-US" sz="2400" i="0" dirty="0">
                <a:effectLst/>
                <a:latin typeface="Söhne"/>
              </a:rPr>
              <a:t>	</a:t>
            </a:r>
            <a:r>
              <a:rPr lang="en-US" sz="2400" i="0" dirty="0" err="1">
                <a:effectLst/>
                <a:latin typeface="Söhne"/>
              </a:rPr>
              <a:t>dict</a:t>
            </a:r>
            <a:r>
              <a:rPr lang="en-US" sz="2400" i="0" dirty="0">
                <a:effectLst/>
                <a:latin typeface="Söhne"/>
              </a:rPr>
              <a:t>(Task="Job B", Start='2020-03-01', Finish='2020-11-11'), </a:t>
            </a:r>
          </a:p>
          <a:p>
            <a:pPr marL="0" indent="0" algn="l">
              <a:lnSpc>
                <a:spcPct val="150000"/>
              </a:lnSpc>
              <a:buNone/>
            </a:pPr>
            <a:r>
              <a:rPr lang="en-US" sz="2400" i="0" dirty="0">
                <a:effectLst/>
                <a:latin typeface="Söhne"/>
              </a:rPr>
              <a:t>	</a:t>
            </a:r>
            <a:r>
              <a:rPr lang="en-US" sz="2400" i="0" dirty="0" err="1">
                <a:effectLst/>
                <a:latin typeface="Söhne"/>
              </a:rPr>
              <a:t>dict</a:t>
            </a:r>
            <a:r>
              <a:rPr lang="en-US" sz="2400" i="0" dirty="0">
                <a:effectLst/>
                <a:latin typeface="Söhne"/>
              </a:rPr>
              <a:t>(Task="Job C", Start='2020-08-06', Finish='2020-09-21')] </a:t>
            </a:r>
          </a:p>
          <a:p>
            <a:pPr marL="0" indent="0" algn="l">
              <a:lnSpc>
                <a:spcPct val="150000"/>
              </a:lnSpc>
              <a:buNone/>
            </a:pPr>
            <a:endParaRPr lang="en-US" sz="2400" i="0" dirty="0">
              <a:effectLst/>
              <a:latin typeface="Söhne"/>
            </a:endParaRPr>
          </a:p>
          <a:p>
            <a:pPr marL="0" indent="0" algn="l">
              <a:lnSpc>
                <a:spcPct val="150000"/>
              </a:lnSpc>
              <a:buNone/>
            </a:pPr>
            <a:r>
              <a:rPr lang="en-US" sz="2400" i="0" dirty="0">
                <a:effectLst/>
                <a:latin typeface="Söhne"/>
              </a:rPr>
              <a:t># Creating the plot</a:t>
            </a:r>
          </a:p>
          <a:p>
            <a:pPr marL="0" indent="0" algn="l">
              <a:lnSpc>
                <a:spcPct val="150000"/>
              </a:lnSpc>
              <a:buNone/>
            </a:pPr>
            <a:r>
              <a:rPr lang="en-US" sz="2400" b="1" i="0" dirty="0">
                <a:effectLst/>
                <a:latin typeface="Söhne"/>
              </a:rPr>
              <a:t>fig = </a:t>
            </a:r>
            <a:r>
              <a:rPr lang="en-US" sz="2400" b="1" i="0" dirty="0" err="1">
                <a:effectLst/>
                <a:latin typeface="Söhne"/>
              </a:rPr>
              <a:t>ff.create_gantt</a:t>
            </a:r>
            <a:r>
              <a:rPr lang="en-US" sz="2400" b="1" i="0" dirty="0">
                <a:effectLst/>
                <a:latin typeface="Söhne"/>
              </a:rPr>
              <a:t>(</a:t>
            </a:r>
            <a:r>
              <a:rPr lang="en-US" sz="2400" b="1" i="0" dirty="0" err="1">
                <a:effectLst/>
                <a:latin typeface="Söhne"/>
              </a:rPr>
              <a:t>df</a:t>
            </a:r>
            <a:r>
              <a:rPr lang="en-US" sz="2400" b="1" i="0" dirty="0">
                <a:effectLst/>
                <a:latin typeface="Söhne"/>
              </a:rPr>
              <a:t>) </a:t>
            </a:r>
          </a:p>
          <a:p>
            <a:pPr marL="0" indent="0" algn="l">
              <a:lnSpc>
                <a:spcPct val="150000"/>
              </a:lnSpc>
              <a:buNone/>
            </a:pPr>
            <a:r>
              <a:rPr lang="en-US" sz="2400" i="0" dirty="0" err="1">
                <a:effectLst/>
                <a:latin typeface="Söhne"/>
              </a:rPr>
              <a:t>fig.show</a:t>
            </a:r>
            <a:r>
              <a:rPr lang="en-US" sz="2400" i="0" dirty="0">
                <a:effectLst/>
                <a:latin typeface="Söhne"/>
              </a:rPr>
              <a:t>()</a:t>
            </a:r>
          </a:p>
        </p:txBody>
      </p:sp>
    </p:spTree>
    <p:extLst>
      <p:ext uri="{BB962C8B-B14F-4D97-AF65-F5344CB8AC3E}">
        <p14:creationId xmlns:p14="http://schemas.microsoft.com/office/powerpoint/2010/main" val="24132432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2"/>
          <p:cNvSpPr/>
          <p:nvPr/>
        </p:nvSpPr>
        <p:spPr>
          <a:xfrm>
            <a:off x="1068729" y="683323"/>
            <a:ext cx="10554414" cy="1388745"/>
          </a:xfrm>
          <a:prstGeom prst="rect">
            <a:avLst/>
          </a:prstGeom>
          <a:noFill/>
          <a:ln/>
        </p:spPr>
        <p:txBody>
          <a:bodyPr wrap="squar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Gantt Charts</a:t>
            </a:r>
            <a:endParaRPr lang="en-US" sz="4374" dirty="0"/>
          </a:p>
        </p:txBody>
      </p:sp>
      <p:pic>
        <p:nvPicPr>
          <p:cNvPr id="3" name="Picture 2">
            <a:extLst>
              <a:ext uri="{FF2B5EF4-FFF2-40B4-BE49-F238E27FC236}">
                <a16:creationId xmlns:a16="http://schemas.microsoft.com/office/drawing/2014/main" id="{97165822-95C1-9EAC-DB94-ACEEA5780429}"/>
              </a:ext>
            </a:extLst>
          </p:cNvPr>
          <p:cNvPicPr>
            <a:picLocks noChangeAspect="1"/>
          </p:cNvPicPr>
          <p:nvPr/>
        </p:nvPicPr>
        <p:blipFill>
          <a:blip r:embed="rId3"/>
          <a:stretch>
            <a:fillRect/>
          </a:stretch>
        </p:blipFill>
        <p:spPr>
          <a:xfrm>
            <a:off x="1533525" y="1784223"/>
            <a:ext cx="11563350" cy="5429250"/>
          </a:xfrm>
          <a:prstGeom prst="rect">
            <a:avLst/>
          </a:prstGeom>
        </p:spPr>
      </p:pic>
    </p:spTree>
    <p:extLst>
      <p:ext uri="{BB962C8B-B14F-4D97-AF65-F5344CB8AC3E}">
        <p14:creationId xmlns:p14="http://schemas.microsoft.com/office/powerpoint/2010/main" val="32137901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2"/>
          <p:cNvSpPr/>
          <p:nvPr/>
        </p:nvSpPr>
        <p:spPr>
          <a:xfrm>
            <a:off x="1068729" y="683323"/>
            <a:ext cx="10554414" cy="1388745"/>
          </a:xfrm>
          <a:prstGeom prst="rect">
            <a:avLst/>
          </a:prstGeom>
          <a:noFill/>
          <a:ln/>
        </p:spPr>
        <p:txBody>
          <a:bodyPr wrap="squar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Contour Charts</a:t>
            </a:r>
            <a:endParaRPr lang="en-US" sz="4374" dirty="0"/>
          </a:p>
        </p:txBody>
      </p:sp>
      <p:sp>
        <p:nvSpPr>
          <p:cNvPr id="2" name="Text 7">
            <a:extLst>
              <a:ext uri="{FF2B5EF4-FFF2-40B4-BE49-F238E27FC236}">
                <a16:creationId xmlns:a16="http://schemas.microsoft.com/office/drawing/2014/main" id="{5C9F5E7D-FFE9-8FD6-9D9D-FE9218A7061E}"/>
              </a:ext>
            </a:extLst>
          </p:cNvPr>
          <p:cNvSpPr/>
          <p:nvPr/>
        </p:nvSpPr>
        <p:spPr>
          <a:xfrm>
            <a:off x="1068729" y="1899903"/>
            <a:ext cx="2203609" cy="344329"/>
          </a:xfrm>
          <a:prstGeom prst="rect">
            <a:avLst/>
          </a:prstGeom>
          <a:noFill/>
          <a:ln/>
        </p:spPr>
        <p:txBody>
          <a:bodyPr wrap="none" rtlCol="0" anchor="t"/>
          <a:lstStyle/>
          <a:p>
            <a:pPr marL="0" indent="0" algn="l">
              <a:lnSpc>
                <a:spcPct val="150000"/>
              </a:lnSpc>
              <a:buNone/>
            </a:pPr>
            <a:r>
              <a:rPr lang="en-US" sz="2400" i="0" dirty="0">
                <a:effectLst/>
                <a:latin typeface="Söhne"/>
              </a:rPr>
              <a:t>import </a:t>
            </a:r>
            <a:r>
              <a:rPr lang="en-US" sz="2400" i="0" dirty="0" err="1">
                <a:effectLst/>
                <a:latin typeface="Söhne"/>
              </a:rPr>
              <a:t>plotly.graph_objects</a:t>
            </a:r>
            <a:r>
              <a:rPr lang="en-US" sz="2400" i="0" dirty="0">
                <a:effectLst/>
                <a:latin typeface="Söhne"/>
              </a:rPr>
              <a:t> as go </a:t>
            </a:r>
          </a:p>
          <a:p>
            <a:pPr marL="0" indent="0" algn="l">
              <a:lnSpc>
                <a:spcPct val="150000"/>
              </a:lnSpc>
              <a:buNone/>
            </a:pPr>
            <a:r>
              <a:rPr lang="en-US" sz="2400" i="0" dirty="0">
                <a:effectLst/>
                <a:latin typeface="Söhne"/>
              </a:rPr>
              <a:t># Creating the X, Y value that will</a:t>
            </a:r>
          </a:p>
          <a:p>
            <a:pPr marL="0" indent="0" algn="l">
              <a:lnSpc>
                <a:spcPct val="150000"/>
              </a:lnSpc>
              <a:buNone/>
            </a:pPr>
            <a:r>
              <a:rPr lang="en-US" sz="2400" i="0" dirty="0">
                <a:effectLst/>
                <a:latin typeface="Söhne"/>
              </a:rPr>
              <a:t># change the values of Z as a function</a:t>
            </a:r>
          </a:p>
          <a:p>
            <a:pPr marL="0" indent="0" algn="l">
              <a:lnSpc>
                <a:spcPct val="150000"/>
              </a:lnSpc>
              <a:buNone/>
            </a:pPr>
            <a:r>
              <a:rPr lang="en-US" sz="2400" i="0" dirty="0" err="1">
                <a:effectLst/>
                <a:latin typeface="Söhne"/>
              </a:rPr>
              <a:t>feature_x</a:t>
            </a:r>
            <a:r>
              <a:rPr lang="en-US" sz="2400" i="0" dirty="0">
                <a:effectLst/>
                <a:latin typeface="Söhne"/>
              </a:rPr>
              <a:t> = </a:t>
            </a:r>
            <a:r>
              <a:rPr lang="en-US" sz="2400" i="0" dirty="0" err="1">
                <a:effectLst/>
                <a:latin typeface="Söhne"/>
              </a:rPr>
              <a:t>np.arange</a:t>
            </a:r>
            <a:r>
              <a:rPr lang="en-US" sz="2400" i="0" dirty="0">
                <a:effectLst/>
                <a:latin typeface="Söhne"/>
              </a:rPr>
              <a:t>(0, 50, 2) </a:t>
            </a:r>
          </a:p>
          <a:p>
            <a:pPr marL="0" indent="0" algn="l">
              <a:lnSpc>
                <a:spcPct val="150000"/>
              </a:lnSpc>
              <a:buNone/>
            </a:pPr>
            <a:r>
              <a:rPr lang="en-US" sz="2400" i="0" dirty="0" err="1">
                <a:effectLst/>
                <a:latin typeface="Söhne"/>
              </a:rPr>
              <a:t>feature_y</a:t>
            </a:r>
            <a:r>
              <a:rPr lang="en-US" sz="2400" i="0" dirty="0">
                <a:effectLst/>
                <a:latin typeface="Söhne"/>
              </a:rPr>
              <a:t> = </a:t>
            </a:r>
            <a:r>
              <a:rPr lang="en-US" sz="2400" i="0" dirty="0" err="1">
                <a:effectLst/>
                <a:latin typeface="Söhne"/>
              </a:rPr>
              <a:t>np.arange</a:t>
            </a:r>
            <a:r>
              <a:rPr lang="en-US" sz="2400" i="0" dirty="0">
                <a:effectLst/>
                <a:latin typeface="Söhne"/>
              </a:rPr>
              <a:t>(0, 50, 3) </a:t>
            </a:r>
          </a:p>
          <a:p>
            <a:pPr marL="0" indent="0" algn="l">
              <a:lnSpc>
                <a:spcPct val="150000"/>
              </a:lnSpc>
              <a:buNone/>
            </a:pPr>
            <a:r>
              <a:rPr lang="en-US" sz="2400" i="0" dirty="0">
                <a:effectLst/>
                <a:latin typeface="Söhne"/>
              </a:rPr>
              <a:t># Creating 2-D grid of features </a:t>
            </a:r>
          </a:p>
          <a:p>
            <a:pPr marL="0" indent="0" algn="l">
              <a:lnSpc>
                <a:spcPct val="150000"/>
              </a:lnSpc>
              <a:buNone/>
            </a:pPr>
            <a:r>
              <a:rPr lang="en-US" sz="2400" i="0" dirty="0">
                <a:effectLst/>
                <a:latin typeface="Söhne"/>
              </a:rPr>
              <a:t>[X, Y] = </a:t>
            </a:r>
            <a:r>
              <a:rPr lang="en-US" sz="2400" i="0" dirty="0" err="1">
                <a:effectLst/>
                <a:latin typeface="Söhne"/>
              </a:rPr>
              <a:t>np.meshgrid</a:t>
            </a:r>
            <a:r>
              <a:rPr lang="en-US" sz="2400" i="0" dirty="0">
                <a:effectLst/>
                <a:latin typeface="Söhne"/>
              </a:rPr>
              <a:t>(</a:t>
            </a:r>
            <a:r>
              <a:rPr lang="en-US" sz="2400" i="0" dirty="0" err="1">
                <a:effectLst/>
                <a:latin typeface="Söhne"/>
              </a:rPr>
              <a:t>feature_x</a:t>
            </a:r>
            <a:r>
              <a:rPr lang="en-US" sz="2400" i="0" dirty="0">
                <a:effectLst/>
                <a:latin typeface="Söhne"/>
              </a:rPr>
              <a:t>, </a:t>
            </a:r>
            <a:r>
              <a:rPr lang="en-US" sz="2400" i="0" dirty="0" err="1">
                <a:effectLst/>
                <a:latin typeface="Söhne"/>
              </a:rPr>
              <a:t>feature_y</a:t>
            </a:r>
            <a:r>
              <a:rPr lang="en-US" sz="2400" i="0" dirty="0">
                <a:effectLst/>
                <a:latin typeface="Söhne"/>
              </a:rPr>
              <a:t>) </a:t>
            </a:r>
          </a:p>
          <a:p>
            <a:pPr marL="0" indent="0" algn="l">
              <a:lnSpc>
                <a:spcPct val="150000"/>
              </a:lnSpc>
              <a:buNone/>
            </a:pPr>
            <a:r>
              <a:rPr lang="en-US" sz="2400" i="0" dirty="0">
                <a:effectLst/>
                <a:latin typeface="Söhne"/>
              </a:rPr>
              <a:t>Z = </a:t>
            </a:r>
            <a:r>
              <a:rPr lang="en-US" sz="2400" i="0" dirty="0" err="1">
                <a:effectLst/>
                <a:latin typeface="Söhne"/>
              </a:rPr>
              <a:t>np.cos</a:t>
            </a:r>
            <a:r>
              <a:rPr lang="en-US" sz="2400" i="0" dirty="0">
                <a:effectLst/>
                <a:latin typeface="Söhne"/>
              </a:rPr>
              <a:t>(X / 2) + </a:t>
            </a:r>
            <a:r>
              <a:rPr lang="en-US" sz="2400" i="0" dirty="0" err="1">
                <a:effectLst/>
                <a:latin typeface="Söhne"/>
              </a:rPr>
              <a:t>np.sin</a:t>
            </a:r>
            <a:r>
              <a:rPr lang="en-US" sz="2400" i="0" dirty="0">
                <a:effectLst/>
                <a:latin typeface="Söhne"/>
              </a:rPr>
              <a:t>(Y / 4) </a:t>
            </a:r>
          </a:p>
          <a:p>
            <a:pPr marL="0" indent="0" algn="l">
              <a:lnSpc>
                <a:spcPct val="150000"/>
              </a:lnSpc>
              <a:buNone/>
            </a:pPr>
            <a:r>
              <a:rPr lang="en-US" sz="2400" i="0" dirty="0">
                <a:effectLst/>
                <a:latin typeface="Söhne"/>
              </a:rPr>
              <a:t># plotting the figure</a:t>
            </a:r>
          </a:p>
          <a:p>
            <a:pPr marL="0" indent="0" algn="l">
              <a:lnSpc>
                <a:spcPct val="150000"/>
              </a:lnSpc>
              <a:buNone/>
            </a:pPr>
            <a:r>
              <a:rPr lang="en-US" sz="2400" b="1" i="0" dirty="0">
                <a:effectLst/>
                <a:latin typeface="Söhne"/>
              </a:rPr>
              <a:t>fig = </a:t>
            </a:r>
            <a:r>
              <a:rPr lang="en-US" sz="2400" b="1" i="0" dirty="0" err="1">
                <a:effectLst/>
                <a:latin typeface="Söhne"/>
              </a:rPr>
              <a:t>go.Figure</a:t>
            </a:r>
            <a:r>
              <a:rPr lang="en-US" sz="2400" b="1" i="0" dirty="0">
                <a:effectLst/>
                <a:latin typeface="Söhne"/>
              </a:rPr>
              <a:t>(data =</a:t>
            </a:r>
            <a:r>
              <a:rPr lang="en-US" sz="2400" b="1" i="0" dirty="0" err="1">
                <a:effectLst/>
                <a:latin typeface="Söhne"/>
              </a:rPr>
              <a:t>go.Contour</a:t>
            </a:r>
            <a:r>
              <a:rPr lang="en-US" sz="2400" b="1" i="0" dirty="0">
                <a:effectLst/>
                <a:latin typeface="Söhne"/>
              </a:rPr>
              <a:t>(x = </a:t>
            </a:r>
            <a:r>
              <a:rPr lang="en-US" sz="2400" b="1" i="0" dirty="0" err="1">
                <a:effectLst/>
                <a:latin typeface="Söhne"/>
              </a:rPr>
              <a:t>feature_x</a:t>
            </a:r>
            <a:r>
              <a:rPr lang="en-US" sz="2400" b="1" i="0" dirty="0">
                <a:effectLst/>
                <a:latin typeface="Söhne"/>
              </a:rPr>
              <a:t>, y = </a:t>
            </a:r>
            <a:r>
              <a:rPr lang="en-US" sz="2400" b="1" i="0" dirty="0" err="1">
                <a:effectLst/>
                <a:latin typeface="Söhne"/>
              </a:rPr>
              <a:t>feature_y</a:t>
            </a:r>
            <a:r>
              <a:rPr lang="en-US" sz="2400" b="1" i="0" dirty="0">
                <a:effectLst/>
                <a:latin typeface="Söhne"/>
              </a:rPr>
              <a:t>, z = Z))</a:t>
            </a:r>
            <a:r>
              <a:rPr lang="en-US" sz="2400" i="0" dirty="0">
                <a:effectLst/>
                <a:latin typeface="Söhne"/>
              </a:rPr>
              <a:t> </a:t>
            </a:r>
          </a:p>
          <a:p>
            <a:pPr marL="0" indent="0" algn="l">
              <a:lnSpc>
                <a:spcPct val="150000"/>
              </a:lnSpc>
              <a:buNone/>
            </a:pPr>
            <a:r>
              <a:rPr lang="en-US" sz="2400" i="0" dirty="0" err="1">
                <a:effectLst/>
                <a:latin typeface="Söhne"/>
              </a:rPr>
              <a:t>fig.show</a:t>
            </a:r>
            <a:r>
              <a:rPr lang="en-US" sz="2400" i="0" dirty="0">
                <a:effectLst/>
                <a:latin typeface="Söhne"/>
              </a:rPr>
              <a:t>()</a:t>
            </a:r>
          </a:p>
        </p:txBody>
      </p:sp>
    </p:spTree>
    <p:extLst>
      <p:ext uri="{BB962C8B-B14F-4D97-AF65-F5344CB8AC3E}">
        <p14:creationId xmlns:p14="http://schemas.microsoft.com/office/powerpoint/2010/main" val="1482348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5" name="Text 2"/>
          <p:cNvSpPr/>
          <p:nvPr/>
        </p:nvSpPr>
        <p:spPr>
          <a:xfrm>
            <a:off x="833199" y="1871067"/>
            <a:ext cx="5356027"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Introduction to Plotly</a:t>
            </a:r>
            <a:endParaRPr lang="en-US" sz="4374" dirty="0"/>
          </a:p>
        </p:txBody>
      </p:sp>
      <p:sp>
        <p:nvSpPr>
          <p:cNvPr id="6" name="Shape 3"/>
          <p:cNvSpPr/>
          <p:nvPr/>
        </p:nvSpPr>
        <p:spPr>
          <a:xfrm>
            <a:off x="833199" y="3072289"/>
            <a:ext cx="499943" cy="499943"/>
          </a:xfrm>
          <a:prstGeom prst="roundRect">
            <a:avLst>
              <a:gd name="adj" fmla="val 20000"/>
            </a:avLst>
          </a:prstGeom>
          <a:solidFill>
            <a:srgbClr val="DADBF1"/>
          </a:solidFill>
          <a:ln w="13811">
            <a:solidFill>
              <a:srgbClr val="B5B7E3"/>
            </a:solidFill>
            <a:prstDash val="solid"/>
          </a:ln>
        </p:spPr>
      </p:sp>
      <p:sp>
        <p:nvSpPr>
          <p:cNvPr id="7" name="Text 4"/>
          <p:cNvSpPr/>
          <p:nvPr/>
        </p:nvSpPr>
        <p:spPr>
          <a:xfrm>
            <a:off x="1001554" y="3113961"/>
            <a:ext cx="163235"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cs typeface="Inter" pitchFamily="34" charset="-120"/>
              </a:rPr>
              <a:t>1</a:t>
            </a:r>
            <a:endParaRPr lang="en-US" sz="2624" dirty="0"/>
          </a:p>
        </p:txBody>
      </p:sp>
      <p:sp>
        <p:nvSpPr>
          <p:cNvPr id="8" name="Text 5"/>
          <p:cNvSpPr/>
          <p:nvPr/>
        </p:nvSpPr>
        <p:spPr>
          <a:xfrm>
            <a:off x="1555313" y="3148608"/>
            <a:ext cx="2221944"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What is Plotly?</a:t>
            </a:r>
            <a:endParaRPr lang="en-US" sz="2187" dirty="0"/>
          </a:p>
        </p:txBody>
      </p:sp>
      <p:sp>
        <p:nvSpPr>
          <p:cNvPr id="9" name="Text 6"/>
          <p:cNvSpPr/>
          <p:nvPr/>
        </p:nvSpPr>
        <p:spPr>
          <a:xfrm>
            <a:off x="1555313" y="3629025"/>
            <a:ext cx="3820001"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Plotly is a data visualization tool that allows you to create interactive charts, graphs and dashboards.</a:t>
            </a:r>
            <a:endParaRPr lang="en-US" sz="1750" dirty="0"/>
          </a:p>
        </p:txBody>
      </p:sp>
      <p:sp>
        <p:nvSpPr>
          <p:cNvPr id="10" name="Shape 7"/>
          <p:cNvSpPr/>
          <p:nvPr/>
        </p:nvSpPr>
        <p:spPr>
          <a:xfrm>
            <a:off x="5597485" y="3072289"/>
            <a:ext cx="499943" cy="499943"/>
          </a:xfrm>
          <a:prstGeom prst="roundRect">
            <a:avLst>
              <a:gd name="adj" fmla="val 20000"/>
            </a:avLst>
          </a:prstGeom>
          <a:solidFill>
            <a:srgbClr val="DADBF1"/>
          </a:solidFill>
          <a:ln w="13811">
            <a:solidFill>
              <a:srgbClr val="B5B7E3"/>
            </a:solidFill>
            <a:prstDash val="solid"/>
          </a:ln>
        </p:spPr>
      </p:sp>
      <p:sp>
        <p:nvSpPr>
          <p:cNvPr id="11" name="Text 8"/>
          <p:cNvSpPr/>
          <p:nvPr/>
        </p:nvSpPr>
        <p:spPr>
          <a:xfrm>
            <a:off x="5746790" y="3113961"/>
            <a:ext cx="201335"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cs typeface="Inter" pitchFamily="34" charset="-120"/>
              </a:rPr>
              <a:t>2</a:t>
            </a:r>
            <a:endParaRPr lang="en-US" sz="2624" dirty="0"/>
          </a:p>
        </p:txBody>
      </p:sp>
      <p:sp>
        <p:nvSpPr>
          <p:cNvPr id="12" name="Text 9"/>
          <p:cNvSpPr/>
          <p:nvPr/>
        </p:nvSpPr>
        <p:spPr>
          <a:xfrm>
            <a:off x="6319599" y="3148608"/>
            <a:ext cx="2221944"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Why use Plotly?</a:t>
            </a:r>
            <a:endParaRPr lang="en-US" sz="2187" dirty="0"/>
          </a:p>
        </p:txBody>
      </p:sp>
      <p:sp>
        <p:nvSpPr>
          <p:cNvPr id="13" name="Text 10"/>
          <p:cNvSpPr/>
          <p:nvPr/>
        </p:nvSpPr>
        <p:spPr>
          <a:xfrm>
            <a:off x="6319599" y="3629025"/>
            <a:ext cx="3820001"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Plotly makes it easy to create complex visualizations and helps you communicate insights effectively.</a:t>
            </a:r>
            <a:endParaRPr lang="en-US" sz="1750" dirty="0"/>
          </a:p>
        </p:txBody>
      </p:sp>
      <p:sp>
        <p:nvSpPr>
          <p:cNvPr id="14" name="Shape 11"/>
          <p:cNvSpPr/>
          <p:nvPr/>
        </p:nvSpPr>
        <p:spPr>
          <a:xfrm>
            <a:off x="833199" y="5090993"/>
            <a:ext cx="499943" cy="499943"/>
          </a:xfrm>
          <a:prstGeom prst="roundRect">
            <a:avLst>
              <a:gd name="adj" fmla="val 20000"/>
            </a:avLst>
          </a:prstGeom>
          <a:solidFill>
            <a:srgbClr val="DADBF1"/>
          </a:solidFill>
          <a:ln w="13811">
            <a:solidFill>
              <a:srgbClr val="B5B7E3"/>
            </a:solidFill>
            <a:prstDash val="solid"/>
          </a:ln>
        </p:spPr>
      </p:sp>
      <p:sp>
        <p:nvSpPr>
          <p:cNvPr id="15" name="Text 12"/>
          <p:cNvSpPr/>
          <p:nvPr/>
        </p:nvSpPr>
        <p:spPr>
          <a:xfrm>
            <a:off x="978694" y="5132665"/>
            <a:ext cx="208955"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cs typeface="Inter" pitchFamily="34" charset="-120"/>
              </a:rPr>
              <a:t>3</a:t>
            </a:r>
            <a:endParaRPr lang="en-US" sz="2624" dirty="0"/>
          </a:p>
        </p:txBody>
      </p:sp>
      <p:sp>
        <p:nvSpPr>
          <p:cNvPr id="16" name="Text 13"/>
          <p:cNvSpPr/>
          <p:nvPr/>
        </p:nvSpPr>
        <p:spPr>
          <a:xfrm>
            <a:off x="1555313" y="5167313"/>
            <a:ext cx="2327315"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How does it work?</a:t>
            </a:r>
            <a:endParaRPr lang="en-US" sz="2187" dirty="0"/>
          </a:p>
        </p:txBody>
      </p:sp>
      <p:sp>
        <p:nvSpPr>
          <p:cNvPr id="17" name="Text 14"/>
          <p:cNvSpPr/>
          <p:nvPr/>
        </p:nvSpPr>
        <p:spPr>
          <a:xfrm>
            <a:off x="1555313" y="5647730"/>
            <a:ext cx="8584287" cy="710803"/>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Plotly is built on top of Python, R and JavaScript libraries, so you can create visualizations using code or the online editor.</a:t>
            </a:r>
            <a:endParaRPr lang="en-US" sz="175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2"/>
          <p:cNvSpPr/>
          <p:nvPr/>
        </p:nvSpPr>
        <p:spPr>
          <a:xfrm>
            <a:off x="1068729" y="683323"/>
            <a:ext cx="10554414" cy="1388745"/>
          </a:xfrm>
          <a:prstGeom prst="rect">
            <a:avLst/>
          </a:prstGeom>
          <a:noFill/>
          <a:ln/>
        </p:spPr>
        <p:txBody>
          <a:bodyPr wrap="squar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Contour Charts</a:t>
            </a:r>
            <a:endParaRPr lang="en-US" sz="4374" dirty="0"/>
          </a:p>
        </p:txBody>
      </p:sp>
      <p:pic>
        <p:nvPicPr>
          <p:cNvPr id="5" name="Picture 4">
            <a:extLst>
              <a:ext uri="{FF2B5EF4-FFF2-40B4-BE49-F238E27FC236}">
                <a16:creationId xmlns:a16="http://schemas.microsoft.com/office/drawing/2014/main" id="{A8A56F4D-7DFD-5244-D378-1F1AC050C82A}"/>
              </a:ext>
            </a:extLst>
          </p:cNvPr>
          <p:cNvPicPr>
            <a:picLocks noChangeAspect="1"/>
          </p:cNvPicPr>
          <p:nvPr/>
        </p:nvPicPr>
        <p:blipFill>
          <a:blip r:embed="rId3"/>
          <a:stretch>
            <a:fillRect/>
          </a:stretch>
        </p:blipFill>
        <p:spPr>
          <a:xfrm>
            <a:off x="1506501" y="2072068"/>
            <a:ext cx="11617398" cy="5115687"/>
          </a:xfrm>
          <a:prstGeom prst="rect">
            <a:avLst/>
          </a:prstGeom>
        </p:spPr>
      </p:pic>
    </p:spTree>
    <p:extLst>
      <p:ext uri="{BB962C8B-B14F-4D97-AF65-F5344CB8AC3E}">
        <p14:creationId xmlns:p14="http://schemas.microsoft.com/office/powerpoint/2010/main" val="5655599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2"/>
          <p:cNvSpPr/>
          <p:nvPr/>
        </p:nvSpPr>
        <p:spPr>
          <a:xfrm>
            <a:off x="1068729" y="683323"/>
            <a:ext cx="10554414" cy="1388745"/>
          </a:xfrm>
          <a:prstGeom prst="rect">
            <a:avLst/>
          </a:prstGeom>
          <a:noFill/>
          <a:ln/>
        </p:spPr>
        <p:txBody>
          <a:bodyPr wrap="squar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Heatmaps</a:t>
            </a:r>
            <a:endParaRPr lang="en-US" sz="4374" dirty="0"/>
          </a:p>
        </p:txBody>
      </p:sp>
      <p:sp>
        <p:nvSpPr>
          <p:cNvPr id="2" name="Text 7">
            <a:extLst>
              <a:ext uri="{FF2B5EF4-FFF2-40B4-BE49-F238E27FC236}">
                <a16:creationId xmlns:a16="http://schemas.microsoft.com/office/drawing/2014/main" id="{5C9F5E7D-FFE9-8FD6-9D9D-FE9218A7061E}"/>
              </a:ext>
            </a:extLst>
          </p:cNvPr>
          <p:cNvSpPr/>
          <p:nvPr/>
        </p:nvSpPr>
        <p:spPr>
          <a:xfrm>
            <a:off x="1068729" y="2202464"/>
            <a:ext cx="2203609" cy="344329"/>
          </a:xfrm>
          <a:prstGeom prst="rect">
            <a:avLst/>
          </a:prstGeom>
          <a:noFill/>
          <a:ln/>
        </p:spPr>
        <p:txBody>
          <a:bodyPr wrap="none" rtlCol="0" anchor="t"/>
          <a:lstStyle/>
          <a:p>
            <a:pPr marL="0" indent="0" algn="l">
              <a:lnSpc>
                <a:spcPct val="150000"/>
              </a:lnSpc>
              <a:buNone/>
            </a:pPr>
            <a:r>
              <a:rPr lang="en-US" sz="2400" i="0" dirty="0">
                <a:effectLst/>
                <a:latin typeface="Söhne"/>
              </a:rPr>
              <a:t>import </a:t>
            </a:r>
            <a:r>
              <a:rPr lang="en-US" sz="2400" i="0" dirty="0" err="1">
                <a:effectLst/>
                <a:latin typeface="Söhne"/>
              </a:rPr>
              <a:t>plotly.graph_objects</a:t>
            </a:r>
            <a:r>
              <a:rPr lang="en-US" sz="2400" i="0" dirty="0">
                <a:effectLst/>
                <a:latin typeface="Söhne"/>
              </a:rPr>
              <a:t> as go </a:t>
            </a:r>
          </a:p>
          <a:p>
            <a:pPr marL="0" indent="0" algn="l">
              <a:lnSpc>
                <a:spcPct val="150000"/>
              </a:lnSpc>
              <a:buNone/>
            </a:pPr>
            <a:r>
              <a:rPr lang="en-US" sz="2400" i="0" dirty="0" err="1">
                <a:effectLst/>
                <a:latin typeface="Söhne"/>
              </a:rPr>
              <a:t>feature_x</a:t>
            </a:r>
            <a:r>
              <a:rPr lang="en-US" sz="2400" i="0" dirty="0">
                <a:effectLst/>
                <a:latin typeface="Söhne"/>
              </a:rPr>
              <a:t> = </a:t>
            </a:r>
            <a:r>
              <a:rPr lang="en-US" sz="2400" i="0" dirty="0" err="1">
                <a:effectLst/>
                <a:latin typeface="Söhne"/>
              </a:rPr>
              <a:t>np.arange</a:t>
            </a:r>
            <a:r>
              <a:rPr lang="en-US" sz="2400" i="0" dirty="0">
                <a:effectLst/>
                <a:latin typeface="Söhne"/>
              </a:rPr>
              <a:t>(0, 50, 2) </a:t>
            </a:r>
          </a:p>
          <a:p>
            <a:pPr marL="0" indent="0" algn="l">
              <a:lnSpc>
                <a:spcPct val="150000"/>
              </a:lnSpc>
              <a:buNone/>
            </a:pPr>
            <a:r>
              <a:rPr lang="en-US" sz="2400" i="0" dirty="0" err="1">
                <a:effectLst/>
                <a:latin typeface="Söhne"/>
              </a:rPr>
              <a:t>feature_y</a:t>
            </a:r>
            <a:r>
              <a:rPr lang="en-US" sz="2400" i="0" dirty="0">
                <a:effectLst/>
                <a:latin typeface="Söhne"/>
              </a:rPr>
              <a:t> = </a:t>
            </a:r>
            <a:r>
              <a:rPr lang="en-US" sz="2400" i="0" dirty="0" err="1">
                <a:effectLst/>
                <a:latin typeface="Söhne"/>
              </a:rPr>
              <a:t>np.arange</a:t>
            </a:r>
            <a:r>
              <a:rPr lang="en-US" sz="2400" i="0" dirty="0">
                <a:effectLst/>
                <a:latin typeface="Söhne"/>
              </a:rPr>
              <a:t>(0, 50, 3) </a:t>
            </a:r>
          </a:p>
          <a:p>
            <a:pPr marL="0" indent="0" algn="l">
              <a:lnSpc>
                <a:spcPct val="150000"/>
              </a:lnSpc>
              <a:buNone/>
            </a:pPr>
            <a:r>
              <a:rPr lang="en-US" sz="2400" i="0" dirty="0">
                <a:effectLst/>
                <a:latin typeface="Söhne"/>
              </a:rPr>
              <a:t># Creating 2-D grid of features </a:t>
            </a:r>
          </a:p>
          <a:p>
            <a:pPr marL="0" indent="0" algn="l">
              <a:lnSpc>
                <a:spcPct val="150000"/>
              </a:lnSpc>
              <a:buNone/>
            </a:pPr>
            <a:r>
              <a:rPr lang="en-US" sz="2400" i="0" dirty="0">
                <a:effectLst/>
                <a:latin typeface="Söhne"/>
              </a:rPr>
              <a:t>[X, Y] = </a:t>
            </a:r>
            <a:r>
              <a:rPr lang="en-US" sz="2400" i="0" dirty="0" err="1">
                <a:effectLst/>
                <a:latin typeface="Söhne"/>
              </a:rPr>
              <a:t>np.meshgrid</a:t>
            </a:r>
            <a:r>
              <a:rPr lang="en-US" sz="2400" i="0" dirty="0">
                <a:effectLst/>
                <a:latin typeface="Söhne"/>
              </a:rPr>
              <a:t>(</a:t>
            </a:r>
            <a:r>
              <a:rPr lang="en-US" sz="2400" i="0" dirty="0" err="1">
                <a:effectLst/>
                <a:latin typeface="Söhne"/>
              </a:rPr>
              <a:t>feature_x</a:t>
            </a:r>
            <a:r>
              <a:rPr lang="en-US" sz="2400" i="0" dirty="0">
                <a:effectLst/>
                <a:latin typeface="Söhne"/>
              </a:rPr>
              <a:t>, </a:t>
            </a:r>
            <a:r>
              <a:rPr lang="en-US" sz="2400" i="0" dirty="0" err="1">
                <a:effectLst/>
                <a:latin typeface="Söhne"/>
              </a:rPr>
              <a:t>feature_y</a:t>
            </a:r>
            <a:r>
              <a:rPr lang="en-US" sz="2400" i="0" dirty="0">
                <a:effectLst/>
                <a:latin typeface="Söhne"/>
              </a:rPr>
              <a:t>) </a:t>
            </a:r>
          </a:p>
          <a:p>
            <a:pPr marL="0" indent="0" algn="l">
              <a:lnSpc>
                <a:spcPct val="150000"/>
              </a:lnSpc>
              <a:buNone/>
            </a:pPr>
            <a:r>
              <a:rPr lang="en-US" sz="2400" i="0" dirty="0">
                <a:effectLst/>
                <a:latin typeface="Söhne"/>
              </a:rPr>
              <a:t>Z = </a:t>
            </a:r>
            <a:r>
              <a:rPr lang="en-US" sz="2400" i="0" dirty="0" err="1">
                <a:effectLst/>
                <a:latin typeface="Söhne"/>
              </a:rPr>
              <a:t>np.cos</a:t>
            </a:r>
            <a:r>
              <a:rPr lang="en-US" sz="2400" i="0" dirty="0">
                <a:effectLst/>
                <a:latin typeface="Söhne"/>
              </a:rPr>
              <a:t>(X / 2) + </a:t>
            </a:r>
            <a:r>
              <a:rPr lang="en-US" sz="2400" i="0" dirty="0" err="1">
                <a:effectLst/>
                <a:latin typeface="Söhne"/>
              </a:rPr>
              <a:t>np.sin</a:t>
            </a:r>
            <a:r>
              <a:rPr lang="en-US" sz="2400" i="0" dirty="0">
                <a:effectLst/>
                <a:latin typeface="Söhne"/>
              </a:rPr>
              <a:t>(Y / 4) </a:t>
            </a:r>
          </a:p>
          <a:p>
            <a:pPr marL="0" indent="0" algn="l">
              <a:lnSpc>
                <a:spcPct val="150000"/>
              </a:lnSpc>
              <a:buNone/>
            </a:pPr>
            <a:r>
              <a:rPr lang="en-US" sz="2400" i="0" dirty="0">
                <a:effectLst/>
                <a:latin typeface="Söhne"/>
              </a:rPr>
              <a:t># plotting the figure</a:t>
            </a:r>
          </a:p>
          <a:p>
            <a:pPr marL="0" indent="0" algn="l">
              <a:lnSpc>
                <a:spcPct val="150000"/>
              </a:lnSpc>
              <a:buNone/>
            </a:pPr>
            <a:r>
              <a:rPr lang="en-US" sz="2400" b="1" i="0" dirty="0">
                <a:effectLst/>
                <a:latin typeface="Söhne"/>
              </a:rPr>
              <a:t>fig = </a:t>
            </a:r>
            <a:r>
              <a:rPr lang="en-US" sz="2400" b="1" i="0" dirty="0" err="1">
                <a:effectLst/>
                <a:latin typeface="Söhne"/>
              </a:rPr>
              <a:t>go.Figure</a:t>
            </a:r>
            <a:r>
              <a:rPr lang="en-US" sz="2400" b="1" i="0" dirty="0">
                <a:effectLst/>
                <a:latin typeface="Söhne"/>
              </a:rPr>
              <a:t>(data =	</a:t>
            </a:r>
            <a:r>
              <a:rPr lang="en-US" sz="2400" b="1" i="0" dirty="0" err="1">
                <a:effectLst/>
                <a:latin typeface="Söhne"/>
              </a:rPr>
              <a:t>go.Heatmap</a:t>
            </a:r>
            <a:r>
              <a:rPr lang="en-US" sz="2400" b="1" i="0" dirty="0">
                <a:effectLst/>
                <a:latin typeface="Söhne"/>
              </a:rPr>
              <a:t>(x = </a:t>
            </a:r>
            <a:r>
              <a:rPr lang="en-US" sz="2400" b="1" i="0" dirty="0" err="1">
                <a:effectLst/>
                <a:latin typeface="Söhne"/>
              </a:rPr>
              <a:t>feature_x</a:t>
            </a:r>
            <a:r>
              <a:rPr lang="en-US" sz="2400" b="1" i="0" dirty="0">
                <a:effectLst/>
                <a:latin typeface="Söhne"/>
              </a:rPr>
              <a:t>, y = </a:t>
            </a:r>
            <a:r>
              <a:rPr lang="en-US" sz="2400" b="1" i="0" dirty="0" err="1">
                <a:effectLst/>
                <a:latin typeface="Söhne"/>
              </a:rPr>
              <a:t>feature_y</a:t>
            </a:r>
            <a:r>
              <a:rPr lang="en-US" sz="2400" b="1" i="0" dirty="0">
                <a:effectLst/>
                <a:latin typeface="Söhne"/>
              </a:rPr>
              <a:t>, z = Z,)) </a:t>
            </a:r>
          </a:p>
          <a:p>
            <a:pPr marL="0" indent="0" algn="l">
              <a:lnSpc>
                <a:spcPct val="150000"/>
              </a:lnSpc>
              <a:buNone/>
            </a:pPr>
            <a:r>
              <a:rPr lang="en-US" sz="2400" i="0" dirty="0" err="1">
                <a:effectLst/>
                <a:latin typeface="Söhne"/>
              </a:rPr>
              <a:t>fig.show</a:t>
            </a:r>
            <a:r>
              <a:rPr lang="en-US" sz="2400" i="0" dirty="0">
                <a:effectLst/>
                <a:latin typeface="Söhne"/>
              </a:rPr>
              <a:t>()</a:t>
            </a:r>
          </a:p>
        </p:txBody>
      </p:sp>
    </p:spTree>
    <p:extLst>
      <p:ext uri="{BB962C8B-B14F-4D97-AF65-F5344CB8AC3E}">
        <p14:creationId xmlns:p14="http://schemas.microsoft.com/office/powerpoint/2010/main" val="13052365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2"/>
          <p:cNvSpPr/>
          <p:nvPr/>
        </p:nvSpPr>
        <p:spPr>
          <a:xfrm>
            <a:off x="1068729" y="683323"/>
            <a:ext cx="10554414" cy="1388745"/>
          </a:xfrm>
          <a:prstGeom prst="rect">
            <a:avLst/>
          </a:prstGeom>
          <a:noFill/>
          <a:ln/>
        </p:spPr>
        <p:txBody>
          <a:bodyPr wrap="squar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Contour Charts</a:t>
            </a:r>
            <a:endParaRPr lang="en-US" sz="4374" dirty="0"/>
          </a:p>
        </p:txBody>
      </p:sp>
      <p:pic>
        <p:nvPicPr>
          <p:cNvPr id="3" name="Picture 2">
            <a:extLst>
              <a:ext uri="{FF2B5EF4-FFF2-40B4-BE49-F238E27FC236}">
                <a16:creationId xmlns:a16="http://schemas.microsoft.com/office/drawing/2014/main" id="{4167C9D5-DCE1-F348-D166-46AB42A2B5F6}"/>
              </a:ext>
            </a:extLst>
          </p:cNvPr>
          <p:cNvPicPr>
            <a:picLocks noChangeAspect="1"/>
          </p:cNvPicPr>
          <p:nvPr/>
        </p:nvPicPr>
        <p:blipFill>
          <a:blip r:embed="rId3"/>
          <a:stretch>
            <a:fillRect/>
          </a:stretch>
        </p:blipFill>
        <p:spPr>
          <a:xfrm>
            <a:off x="1428154" y="2072068"/>
            <a:ext cx="11774091" cy="5029200"/>
          </a:xfrm>
          <a:prstGeom prst="rect">
            <a:avLst/>
          </a:prstGeom>
        </p:spPr>
      </p:pic>
    </p:spTree>
    <p:extLst>
      <p:ext uri="{BB962C8B-B14F-4D97-AF65-F5344CB8AC3E}">
        <p14:creationId xmlns:p14="http://schemas.microsoft.com/office/powerpoint/2010/main" val="12460003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2"/>
          <p:cNvSpPr/>
          <p:nvPr/>
        </p:nvSpPr>
        <p:spPr>
          <a:xfrm>
            <a:off x="1068729" y="683323"/>
            <a:ext cx="10554414" cy="1388745"/>
          </a:xfrm>
          <a:prstGeom prst="rect">
            <a:avLst/>
          </a:prstGeom>
          <a:noFill/>
          <a:ln/>
        </p:spPr>
        <p:txBody>
          <a:bodyPr wrap="squar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3D Line Plot</a:t>
            </a:r>
            <a:endParaRPr lang="en-US" sz="4374" dirty="0"/>
          </a:p>
        </p:txBody>
      </p:sp>
      <p:sp>
        <p:nvSpPr>
          <p:cNvPr id="2" name="Text 7">
            <a:extLst>
              <a:ext uri="{FF2B5EF4-FFF2-40B4-BE49-F238E27FC236}">
                <a16:creationId xmlns:a16="http://schemas.microsoft.com/office/drawing/2014/main" id="{5C9F5E7D-FFE9-8FD6-9D9D-FE9218A7061E}"/>
              </a:ext>
            </a:extLst>
          </p:cNvPr>
          <p:cNvSpPr/>
          <p:nvPr/>
        </p:nvSpPr>
        <p:spPr>
          <a:xfrm>
            <a:off x="1068729" y="2202464"/>
            <a:ext cx="2203609" cy="344329"/>
          </a:xfrm>
          <a:prstGeom prst="rect">
            <a:avLst/>
          </a:prstGeom>
          <a:noFill/>
          <a:ln/>
        </p:spPr>
        <p:txBody>
          <a:bodyPr wrap="none" rtlCol="0" anchor="t"/>
          <a:lstStyle/>
          <a:p>
            <a:pPr marL="0" indent="0" algn="l">
              <a:lnSpc>
                <a:spcPct val="150000"/>
              </a:lnSpc>
              <a:buNone/>
            </a:pPr>
            <a:r>
              <a:rPr lang="en-US" sz="2400" i="0" dirty="0">
                <a:effectLst/>
                <a:latin typeface="Söhne"/>
              </a:rPr>
              <a:t>import </a:t>
            </a:r>
            <a:r>
              <a:rPr lang="en-US" sz="2400" i="0" dirty="0" err="1">
                <a:effectLst/>
                <a:latin typeface="Söhne"/>
              </a:rPr>
              <a:t>plotly.express</a:t>
            </a:r>
            <a:r>
              <a:rPr lang="en-US" sz="2400" i="0" dirty="0">
                <a:effectLst/>
                <a:latin typeface="Söhne"/>
              </a:rPr>
              <a:t> as </a:t>
            </a:r>
            <a:r>
              <a:rPr lang="en-US" sz="2400" i="0" dirty="0" err="1">
                <a:effectLst/>
                <a:latin typeface="Söhne"/>
              </a:rPr>
              <a:t>px</a:t>
            </a:r>
            <a:r>
              <a:rPr lang="en-US" sz="2400" i="0" dirty="0">
                <a:effectLst/>
                <a:latin typeface="Söhne"/>
              </a:rPr>
              <a:t> </a:t>
            </a:r>
          </a:p>
          <a:p>
            <a:pPr marL="0" indent="0" algn="l">
              <a:lnSpc>
                <a:spcPct val="150000"/>
              </a:lnSpc>
              <a:buNone/>
            </a:pPr>
            <a:endParaRPr lang="en-US" sz="2400" i="0" dirty="0">
              <a:effectLst/>
              <a:latin typeface="Söhne"/>
            </a:endParaRPr>
          </a:p>
          <a:p>
            <a:pPr marL="0" indent="0" algn="l">
              <a:lnSpc>
                <a:spcPct val="150000"/>
              </a:lnSpc>
              <a:buNone/>
            </a:pPr>
            <a:r>
              <a:rPr lang="en-US" sz="2400" i="0" dirty="0">
                <a:effectLst/>
                <a:latin typeface="Söhne"/>
              </a:rPr>
              <a:t># data to be plotted</a:t>
            </a:r>
          </a:p>
          <a:p>
            <a:pPr marL="0" indent="0" algn="l">
              <a:lnSpc>
                <a:spcPct val="150000"/>
              </a:lnSpc>
              <a:buNone/>
            </a:pPr>
            <a:r>
              <a:rPr lang="en-US" sz="2400" i="0" dirty="0" err="1">
                <a:effectLst/>
                <a:latin typeface="Söhne"/>
              </a:rPr>
              <a:t>df</a:t>
            </a:r>
            <a:r>
              <a:rPr lang="en-US" sz="2400" i="0" dirty="0">
                <a:effectLst/>
                <a:latin typeface="Söhne"/>
              </a:rPr>
              <a:t> = </a:t>
            </a:r>
            <a:r>
              <a:rPr lang="en-US" sz="2400" i="0" dirty="0" err="1">
                <a:effectLst/>
                <a:latin typeface="Söhne"/>
              </a:rPr>
              <a:t>px.data.tips</a:t>
            </a:r>
            <a:r>
              <a:rPr lang="en-US" sz="2400" i="0" dirty="0">
                <a:effectLst/>
                <a:latin typeface="Söhne"/>
              </a:rPr>
              <a:t>() </a:t>
            </a:r>
          </a:p>
          <a:p>
            <a:pPr marL="0" indent="0" algn="l">
              <a:lnSpc>
                <a:spcPct val="150000"/>
              </a:lnSpc>
              <a:buNone/>
            </a:pPr>
            <a:endParaRPr lang="en-US" sz="2400" i="0" dirty="0">
              <a:effectLst/>
              <a:latin typeface="Söhne"/>
            </a:endParaRPr>
          </a:p>
          <a:p>
            <a:pPr marL="0" indent="0" algn="l">
              <a:lnSpc>
                <a:spcPct val="150000"/>
              </a:lnSpc>
              <a:buNone/>
            </a:pPr>
            <a:r>
              <a:rPr lang="en-US" sz="2400" i="0" dirty="0">
                <a:effectLst/>
                <a:latin typeface="Söhne"/>
              </a:rPr>
              <a:t># plotting the figure</a:t>
            </a:r>
          </a:p>
          <a:p>
            <a:pPr marL="0" indent="0" algn="l">
              <a:lnSpc>
                <a:spcPct val="150000"/>
              </a:lnSpc>
              <a:buNone/>
            </a:pPr>
            <a:r>
              <a:rPr lang="en-US" sz="2400" b="1" i="0" dirty="0">
                <a:effectLst/>
                <a:latin typeface="Söhne"/>
              </a:rPr>
              <a:t>fig = px.line_3d(</a:t>
            </a:r>
            <a:r>
              <a:rPr lang="en-US" sz="2400" b="1" i="0" dirty="0" err="1">
                <a:effectLst/>
                <a:latin typeface="Söhne"/>
              </a:rPr>
              <a:t>df</a:t>
            </a:r>
            <a:r>
              <a:rPr lang="en-US" sz="2400" b="1" i="0" dirty="0">
                <a:effectLst/>
                <a:latin typeface="Söhne"/>
              </a:rPr>
              <a:t>, x="sex", y="day", z="time", color="sex") </a:t>
            </a:r>
          </a:p>
          <a:p>
            <a:pPr marL="0" indent="0" algn="l">
              <a:lnSpc>
                <a:spcPct val="150000"/>
              </a:lnSpc>
              <a:buNone/>
            </a:pPr>
            <a:endParaRPr lang="en-US" sz="2400" i="0" dirty="0">
              <a:effectLst/>
              <a:latin typeface="Söhne"/>
            </a:endParaRPr>
          </a:p>
          <a:p>
            <a:pPr marL="0" indent="0" algn="l">
              <a:lnSpc>
                <a:spcPct val="150000"/>
              </a:lnSpc>
              <a:buNone/>
            </a:pPr>
            <a:r>
              <a:rPr lang="en-US" sz="2400" i="0" dirty="0" err="1">
                <a:effectLst/>
                <a:latin typeface="Söhne"/>
              </a:rPr>
              <a:t>fig.show</a:t>
            </a:r>
            <a:r>
              <a:rPr lang="en-US" sz="2400" i="0" dirty="0">
                <a:effectLst/>
                <a:latin typeface="Söhne"/>
              </a:rPr>
              <a:t>()</a:t>
            </a:r>
          </a:p>
        </p:txBody>
      </p:sp>
      <p:pic>
        <p:nvPicPr>
          <p:cNvPr id="5" name="Picture 4">
            <a:extLst>
              <a:ext uri="{FF2B5EF4-FFF2-40B4-BE49-F238E27FC236}">
                <a16:creationId xmlns:a16="http://schemas.microsoft.com/office/drawing/2014/main" id="{7CF7D5B7-0785-DC28-8DDB-14A1D21DB9F0}"/>
              </a:ext>
            </a:extLst>
          </p:cNvPr>
          <p:cNvPicPr>
            <a:picLocks noChangeAspect="1"/>
          </p:cNvPicPr>
          <p:nvPr/>
        </p:nvPicPr>
        <p:blipFill>
          <a:blip r:embed="rId3"/>
          <a:stretch>
            <a:fillRect/>
          </a:stretch>
        </p:blipFill>
        <p:spPr>
          <a:xfrm>
            <a:off x="5944171" y="1432559"/>
            <a:ext cx="7058025" cy="3943350"/>
          </a:xfrm>
          <a:prstGeom prst="rect">
            <a:avLst/>
          </a:prstGeom>
        </p:spPr>
      </p:pic>
    </p:spTree>
    <p:extLst>
      <p:ext uri="{BB962C8B-B14F-4D97-AF65-F5344CB8AC3E}">
        <p14:creationId xmlns:p14="http://schemas.microsoft.com/office/powerpoint/2010/main" val="28954161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2"/>
          <p:cNvSpPr/>
          <p:nvPr/>
        </p:nvSpPr>
        <p:spPr>
          <a:xfrm>
            <a:off x="1068729" y="683323"/>
            <a:ext cx="10554414" cy="1388745"/>
          </a:xfrm>
          <a:prstGeom prst="rect">
            <a:avLst/>
          </a:prstGeom>
          <a:noFill/>
          <a:ln/>
        </p:spPr>
        <p:txBody>
          <a:bodyPr wrap="squar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3D Scatter Plot</a:t>
            </a:r>
            <a:endParaRPr lang="en-US" sz="4374" dirty="0"/>
          </a:p>
        </p:txBody>
      </p:sp>
      <p:sp>
        <p:nvSpPr>
          <p:cNvPr id="2" name="Text 7">
            <a:extLst>
              <a:ext uri="{FF2B5EF4-FFF2-40B4-BE49-F238E27FC236}">
                <a16:creationId xmlns:a16="http://schemas.microsoft.com/office/drawing/2014/main" id="{5C9F5E7D-FFE9-8FD6-9D9D-FE9218A7061E}"/>
              </a:ext>
            </a:extLst>
          </p:cNvPr>
          <p:cNvSpPr/>
          <p:nvPr/>
        </p:nvSpPr>
        <p:spPr>
          <a:xfrm>
            <a:off x="1068729" y="2202464"/>
            <a:ext cx="2203609" cy="344329"/>
          </a:xfrm>
          <a:prstGeom prst="rect">
            <a:avLst/>
          </a:prstGeom>
          <a:noFill/>
          <a:ln/>
        </p:spPr>
        <p:txBody>
          <a:bodyPr wrap="none" rtlCol="0" anchor="t"/>
          <a:lstStyle/>
          <a:p>
            <a:pPr marL="0" indent="0" algn="l">
              <a:lnSpc>
                <a:spcPct val="150000"/>
              </a:lnSpc>
              <a:buNone/>
            </a:pPr>
            <a:r>
              <a:rPr lang="en-US" sz="2400" i="0" dirty="0">
                <a:effectLst/>
                <a:latin typeface="Söhne"/>
              </a:rPr>
              <a:t>import </a:t>
            </a:r>
            <a:r>
              <a:rPr lang="en-US" sz="2400" i="0" dirty="0" err="1">
                <a:effectLst/>
                <a:latin typeface="Söhne"/>
              </a:rPr>
              <a:t>plotly.express</a:t>
            </a:r>
            <a:r>
              <a:rPr lang="en-US" sz="2400" i="0" dirty="0">
                <a:effectLst/>
                <a:latin typeface="Söhne"/>
              </a:rPr>
              <a:t> as </a:t>
            </a:r>
            <a:r>
              <a:rPr lang="en-US" sz="2400" i="0" dirty="0" err="1">
                <a:effectLst/>
                <a:latin typeface="Söhne"/>
              </a:rPr>
              <a:t>px</a:t>
            </a:r>
            <a:r>
              <a:rPr lang="en-US" sz="2400" i="0" dirty="0">
                <a:effectLst/>
                <a:latin typeface="Söhne"/>
              </a:rPr>
              <a:t> </a:t>
            </a:r>
          </a:p>
          <a:p>
            <a:pPr marL="0" indent="0" algn="l">
              <a:lnSpc>
                <a:spcPct val="150000"/>
              </a:lnSpc>
              <a:buNone/>
            </a:pPr>
            <a:endParaRPr lang="en-US" sz="2400" i="0" dirty="0">
              <a:effectLst/>
              <a:latin typeface="Söhne"/>
            </a:endParaRPr>
          </a:p>
          <a:p>
            <a:pPr marL="0" indent="0" algn="l">
              <a:lnSpc>
                <a:spcPct val="150000"/>
              </a:lnSpc>
              <a:buNone/>
            </a:pPr>
            <a:r>
              <a:rPr lang="en-US" sz="2400" i="0" dirty="0">
                <a:effectLst/>
                <a:latin typeface="Söhne"/>
              </a:rPr>
              <a:t># Data to be plotted</a:t>
            </a:r>
          </a:p>
          <a:p>
            <a:pPr marL="0" indent="0" algn="l">
              <a:lnSpc>
                <a:spcPct val="150000"/>
              </a:lnSpc>
              <a:buNone/>
            </a:pPr>
            <a:r>
              <a:rPr lang="en-US" sz="2400" i="0" dirty="0" err="1">
                <a:effectLst/>
                <a:latin typeface="Söhne"/>
              </a:rPr>
              <a:t>df</a:t>
            </a:r>
            <a:r>
              <a:rPr lang="en-US" sz="2400" i="0" dirty="0">
                <a:effectLst/>
                <a:latin typeface="Söhne"/>
              </a:rPr>
              <a:t> = </a:t>
            </a:r>
            <a:r>
              <a:rPr lang="en-US" sz="2400" i="0" dirty="0" err="1">
                <a:effectLst/>
                <a:latin typeface="Söhne"/>
              </a:rPr>
              <a:t>px.data.iris</a:t>
            </a:r>
            <a:r>
              <a:rPr lang="en-US" sz="2400" i="0" dirty="0">
                <a:effectLst/>
                <a:latin typeface="Söhne"/>
              </a:rPr>
              <a:t>() </a:t>
            </a:r>
          </a:p>
          <a:p>
            <a:pPr marL="0" indent="0" algn="l">
              <a:lnSpc>
                <a:spcPct val="150000"/>
              </a:lnSpc>
              <a:buNone/>
            </a:pPr>
            <a:endParaRPr lang="en-US" sz="2400" i="0" dirty="0">
              <a:effectLst/>
              <a:latin typeface="Söhne"/>
            </a:endParaRPr>
          </a:p>
          <a:p>
            <a:pPr marL="0" indent="0" algn="l">
              <a:lnSpc>
                <a:spcPct val="150000"/>
              </a:lnSpc>
              <a:buNone/>
            </a:pPr>
            <a:r>
              <a:rPr lang="en-US" sz="2400" i="0" dirty="0">
                <a:effectLst/>
                <a:latin typeface="Söhne"/>
              </a:rPr>
              <a:t># Plotting the figure</a:t>
            </a:r>
          </a:p>
          <a:p>
            <a:pPr marL="0" indent="0" algn="l">
              <a:lnSpc>
                <a:spcPct val="150000"/>
              </a:lnSpc>
              <a:buNone/>
            </a:pPr>
            <a:r>
              <a:rPr lang="en-US" sz="2400" b="1" i="0" dirty="0">
                <a:effectLst/>
                <a:latin typeface="Söhne"/>
              </a:rPr>
              <a:t>fig = px.scatter_3d(</a:t>
            </a:r>
            <a:r>
              <a:rPr lang="en-US" sz="2400" b="1" i="0" dirty="0" err="1">
                <a:effectLst/>
                <a:latin typeface="Söhne"/>
              </a:rPr>
              <a:t>df</a:t>
            </a:r>
            <a:r>
              <a:rPr lang="en-US" sz="2400" b="1" i="0" dirty="0">
                <a:effectLst/>
                <a:latin typeface="Söhne"/>
              </a:rPr>
              <a:t>, x = '</a:t>
            </a:r>
            <a:r>
              <a:rPr lang="en-US" sz="2400" b="1" i="0" dirty="0" err="1">
                <a:effectLst/>
                <a:latin typeface="Söhne"/>
              </a:rPr>
              <a:t>sepal_width</a:t>
            </a:r>
            <a:r>
              <a:rPr lang="en-US" sz="2400" b="1" i="0" dirty="0">
                <a:effectLst/>
                <a:latin typeface="Söhne"/>
              </a:rPr>
              <a:t>', </a:t>
            </a:r>
          </a:p>
          <a:p>
            <a:pPr marL="0" indent="0" algn="l">
              <a:lnSpc>
                <a:spcPct val="150000"/>
              </a:lnSpc>
              <a:buNone/>
            </a:pPr>
            <a:r>
              <a:rPr lang="en-US" sz="2400" b="1" i="0" dirty="0">
                <a:effectLst/>
                <a:latin typeface="Söhne"/>
              </a:rPr>
              <a:t>			y = '</a:t>
            </a:r>
            <a:r>
              <a:rPr lang="en-US" sz="2400" b="1" i="0" dirty="0" err="1">
                <a:effectLst/>
                <a:latin typeface="Söhne"/>
              </a:rPr>
              <a:t>sepal_length</a:t>
            </a:r>
            <a:r>
              <a:rPr lang="en-US" sz="2400" b="1" i="0" dirty="0">
                <a:effectLst/>
                <a:latin typeface="Söhne"/>
              </a:rPr>
              <a:t>', </a:t>
            </a:r>
          </a:p>
          <a:p>
            <a:pPr marL="0" indent="0" algn="l">
              <a:lnSpc>
                <a:spcPct val="150000"/>
              </a:lnSpc>
              <a:buNone/>
            </a:pPr>
            <a:r>
              <a:rPr lang="en-US" sz="2400" b="1" i="0" dirty="0">
                <a:effectLst/>
                <a:latin typeface="Söhne"/>
              </a:rPr>
              <a:t>			z = '</a:t>
            </a:r>
            <a:r>
              <a:rPr lang="en-US" sz="2400" b="1" i="0" dirty="0" err="1">
                <a:effectLst/>
                <a:latin typeface="Söhne"/>
              </a:rPr>
              <a:t>petal_width</a:t>
            </a:r>
            <a:r>
              <a:rPr lang="en-US" sz="2400" b="1" i="0" dirty="0">
                <a:effectLst/>
                <a:latin typeface="Söhne"/>
              </a:rPr>
              <a:t>', color = 'species') </a:t>
            </a:r>
          </a:p>
          <a:p>
            <a:pPr marL="0" indent="0" algn="l">
              <a:lnSpc>
                <a:spcPct val="150000"/>
              </a:lnSpc>
              <a:buNone/>
            </a:pPr>
            <a:r>
              <a:rPr lang="en-US" sz="2400" i="0" dirty="0" err="1">
                <a:effectLst/>
                <a:latin typeface="Söhne"/>
              </a:rPr>
              <a:t>fig.show</a:t>
            </a:r>
            <a:r>
              <a:rPr lang="en-US" sz="2400" i="0" dirty="0">
                <a:effectLst/>
                <a:latin typeface="Söhne"/>
              </a:rPr>
              <a:t>()</a:t>
            </a:r>
          </a:p>
        </p:txBody>
      </p:sp>
      <p:pic>
        <p:nvPicPr>
          <p:cNvPr id="6" name="Picture 5">
            <a:extLst>
              <a:ext uri="{FF2B5EF4-FFF2-40B4-BE49-F238E27FC236}">
                <a16:creationId xmlns:a16="http://schemas.microsoft.com/office/drawing/2014/main" id="{B9CB3922-FF0C-68AD-6192-E76E8F9659D8}"/>
              </a:ext>
            </a:extLst>
          </p:cNvPr>
          <p:cNvPicPr>
            <a:picLocks noChangeAspect="1"/>
          </p:cNvPicPr>
          <p:nvPr/>
        </p:nvPicPr>
        <p:blipFill>
          <a:blip r:embed="rId3"/>
          <a:stretch>
            <a:fillRect/>
          </a:stretch>
        </p:blipFill>
        <p:spPr>
          <a:xfrm>
            <a:off x="5262181" y="683323"/>
            <a:ext cx="9153525" cy="4752975"/>
          </a:xfrm>
          <a:prstGeom prst="rect">
            <a:avLst/>
          </a:prstGeom>
        </p:spPr>
      </p:pic>
    </p:spTree>
    <p:extLst>
      <p:ext uri="{BB962C8B-B14F-4D97-AF65-F5344CB8AC3E}">
        <p14:creationId xmlns:p14="http://schemas.microsoft.com/office/powerpoint/2010/main" val="9860345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2"/>
          <p:cNvSpPr/>
          <p:nvPr/>
        </p:nvSpPr>
        <p:spPr>
          <a:xfrm>
            <a:off x="1068729" y="683323"/>
            <a:ext cx="10554414" cy="1388745"/>
          </a:xfrm>
          <a:prstGeom prst="rect">
            <a:avLst/>
          </a:prstGeom>
          <a:noFill/>
          <a:ln/>
        </p:spPr>
        <p:txBody>
          <a:bodyPr wrap="squar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3D Surface Plot</a:t>
            </a:r>
            <a:endParaRPr lang="en-US" sz="4374" dirty="0"/>
          </a:p>
        </p:txBody>
      </p:sp>
      <p:sp>
        <p:nvSpPr>
          <p:cNvPr id="2" name="Text 7">
            <a:extLst>
              <a:ext uri="{FF2B5EF4-FFF2-40B4-BE49-F238E27FC236}">
                <a16:creationId xmlns:a16="http://schemas.microsoft.com/office/drawing/2014/main" id="{5C9F5E7D-FFE9-8FD6-9D9D-FE9218A7061E}"/>
              </a:ext>
            </a:extLst>
          </p:cNvPr>
          <p:cNvSpPr/>
          <p:nvPr/>
        </p:nvSpPr>
        <p:spPr>
          <a:xfrm>
            <a:off x="1068729" y="1727739"/>
            <a:ext cx="2203609" cy="344329"/>
          </a:xfrm>
          <a:prstGeom prst="rect">
            <a:avLst/>
          </a:prstGeom>
          <a:noFill/>
          <a:ln/>
        </p:spPr>
        <p:txBody>
          <a:bodyPr wrap="none" rtlCol="0" anchor="t"/>
          <a:lstStyle/>
          <a:p>
            <a:pPr marL="0" indent="0" algn="l">
              <a:lnSpc>
                <a:spcPct val="150000"/>
              </a:lnSpc>
              <a:buNone/>
            </a:pPr>
            <a:r>
              <a:rPr lang="en-US" sz="2400" i="0" dirty="0">
                <a:effectLst/>
                <a:latin typeface="Söhne"/>
              </a:rPr>
              <a:t>import </a:t>
            </a:r>
            <a:r>
              <a:rPr lang="en-US" sz="2400" i="0" dirty="0" err="1">
                <a:effectLst/>
                <a:latin typeface="Söhne"/>
              </a:rPr>
              <a:t>plotly.graph_objects</a:t>
            </a:r>
            <a:r>
              <a:rPr lang="en-US" sz="2400" i="0" dirty="0">
                <a:effectLst/>
                <a:latin typeface="Söhne"/>
              </a:rPr>
              <a:t> as go </a:t>
            </a:r>
          </a:p>
          <a:p>
            <a:pPr marL="0" indent="0" algn="l">
              <a:lnSpc>
                <a:spcPct val="150000"/>
              </a:lnSpc>
              <a:buNone/>
            </a:pPr>
            <a:r>
              <a:rPr lang="en-US" sz="2400" i="0" dirty="0">
                <a:effectLst/>
                <a:latin typeface="Söhne"/>
              </a:rPr>
              <a:t>import </a:t>
            </a:r>
            <a:r>
              <a:rPr lang="en-US" sz="2400" i="0" dirty="0" err="1">
                <a:effectLst/>
                <a:latin typeface="Söhne"/>
              </a:rPr>
              <a:t>numpy</a:t>
            </a:r>
            <a:r>
              <a:rPr lang="en-US" sz="2400" i="0" dirty="0">
                <a:effectLst/>
                <a:latin typeface="Söhne"/>
              </a:rPr>
              <a:t> as np </a:t>
            </a:r>
          </a:p>
          <a:p>
            <a:pPr marL="0" indent="0" algn="l">
              <a:lnSpc>
                <a:spcPct val="150000"/>
              </a:lnSpc>
              <a:buNone/>
            </a:pPr>
            <a:endParaRPr lang="en-US" sz="2400" i="0" dirty="0">
              <a:effectLst/>
              <a:latin typeface="Söhne"/>
            </a:endParaRPr>
          </a:p>
          <a:p>
            <a:pPr marL="0" indent="0" algn="l">
              <a:lnSpc>
                <a:spcPct val="150000"/>
              </a:lnSpc>
              <a:buNone/>
            </a:pPr>
            <a:r>
              <a:rPr lang="en-US" sz="2400" i="0" dirty="0">
                <a:effectLst/>
                <a:latin typeface="Söhne"/>
              </a:rPr>
              <a:t># Data to be plotted</a:t>
            </a:r>
          </a:p>
          <a:p>
            <a:pPr marL="0" indent="0" algn="l">
              <a:lnSpc>
                <a:spcPct val="150000"/>
              </a:lnSpc>
              <a:buNone/>
            </a:pPr>
            <a:r>
              <a:rPr lang="en-US" sz="2400" i="0" dirty="0">
                <a:effectLst/>
                <a:latin typeface="Söhne"/>
              </a:rPr>
              <a:t>x = </a:t>
            </a:r>
            <a:r>
              <a:rPr lang="en-US" sz="2400" i="0" dirty="0" err="1">
                <a:effectLst/>
                <a:latin typeface="Söhne"/>
              </a:rPr>
              <a:t>np.outer</a:t>
            </a:r>
            <a:r>
              <a:rPr lang="en-US" sz="2400" i="0" dirty="0">
                <a:effectLst/>
                <a:latin typeface="Söhne"/>
              </a:rPr>
              <a:t>(</a:t>
            </a:r>
            <a:r>
              <a:rPr lang="en-US" sz="2400" i="0" dirty="0" err="1">
                <a:effectLst/>
                <a:latin typeface="Söhne"/>
              </a:rPr>
              <a:t>np.linspace</a:t>
            </a:r>
            <a:r>
              <a:rPr lang="en-US" sz="2400" i="0" dirty="0">
                <a:effectLst/>
                <a:latin typeface="Söhne"/>
              </a:rPr>
              <a:t>(-2, 2, 30), </a:t>
            </a:r>
            <a:r>
              <a:rPr lang="en-US" sz="2400" i="0" dirty="0" err="1">
                <a:effectLst/>
                <a:latin typeface="Söhne"/>
              </a:rPr>
              <a:t>np.ones</a:t>
            </a:r>
            <a:r>
              <a:rPr lang="en-US" sz="2400" i="0" dirty="0">
                <a:effectLst/>
                <a:latin typeface="Söhne"/>
              </a:rPr>
              <a:t>(30)) </a:t>
            </a:r>
          </a:p>
          <a:p>
            <a:pPr marL="0" indent="0" algn="l">
              <a:lnSpc>
                <a:spcPct val="150000"/>
              </a:lnSpc>
              <a:buNone/>
            </a:pPr>
            <a:r>
              <a:rPr lang="en-US" sz="2400" i="0" dirty="0">
                <a:effectLst/>
                <a:latin typeface="Söhne"/>
              </a:rPr>
              <a:t>y = </a:t>
            </a:r>
            <a:r>
              <a:rPr lang="en-US" sz="2400" i="0" dirty="0" err="1">
                <a:effectLst/>
                <a:latin typeface="Söhne"/>
              </a:rPr>
              <a:t>x.copy</a:t>
            </a:r>
            <a:r>
              <a:rPr lang="en-US" sz="2400" i="0" dirty="0">
                <a:effectLst/>
                <a:latin typeface="Söhne"/>
              </a:rPr>
              <a:t>().T </a:t>
            </a:r>
          </a:p>
          <a:p>
            <a:pPr marL="0" indent="0" algn="l">
              <a:lnSpc>
                <a:spcPct val="150000"/>
              </a:lnSpc>
              <a:buNone/>
            </a:pPr>
            <a:r>
              <a:rPr lang="en-US" sz="2400" i="0" dirty="0">
                <a:effectLst/>
                <a:latin typeface="Söhne"/>
              </a:rPr>
              <a:t>z = </a:t>
            </a:r>
            <a:r>
              <a:rPr lang="en-US" sz="2400" i="0" dirty="0" err="1">
                <a:effectLst/>
                <a:latin typeface="Söhne"/>
              </a:rPr>
              <a:t>np.cos</a:t>
            </a:r>
            <a:r>
              <a:rPr lang="en-US" sz="2400" i="0" dirty="0">
                <a:effectLst/>
                <a:latin typeface="Söhne"/>
              </a:rPr>
              <a:t>(x ** 2 + y ** 2) </a:t>
            </a:r>
          </a:p>
          <a:p>
            <a:pPr marL="0" indent="0" algn="l">
              <a:lnSpc>
                <a:spcPct val="150000"/>
              </a:lnSpc>
              <a:buNone/>
            </a:pPr>
            <a:endParaRPr lang="en-US" sz="2400" i="0" dirty="0">
              <a:effectLst/>
              <a:latin typeface="Söhne"/>
            </a:endParaRPr>
          </a:p>
          <a:p>
            <a:pPr marL="0" indent="0" algn="l">
              <a:lnSpc>
                <a:spcPct val="150000"/>
              </a:lnSpc>
              <a:buNone/>
            </a:pPr>
            <a:r>
              <a:rPr lang="en-US" sz="2400" i="0" dirty="0">
                <a:effectLst/>
                <a:latin typeface="Söhne"/>
              </a:rPr>
              <a:t># plotting the figure</a:t>
            </a:r>
          </a:p>
          <a:p>
            <a:pPr marL="0" indent="0" algn="l">
              <a:lnSpc>
                <a:spcPct val="150000"/>
              </a:lnSpc>
              <a:buNone/>
            </a:pPr>
            <a:r>
              <a:rPr lang="en-US" sz="2400" i="0" dirty="0">
                <a:effectLst/>
                <a:latin typeface="Söhne"/>
              </a:rPr>
              <a:t>fig = </a:t>
            </a:r>
            <a:r>
              <a:rPr lang="en-US" sz="2400" i="0" dirty="0" err="1">
                <a:effectLst/>
                <a:latin typeface="Söhne"/>
              </a:rPr>
              <a:t>go.Figure</a:t>
            </a:r>
            <a:r>
              <a:rPr lang="en-US" sz="2400" i="0" dirty="0">
                <a:effectLst/>
                <a:latin typeface="Söhne"/>
              </a:rPr>
              <a:t>(data=[</a:t>
            </a:r>
            <a:r>
              <a:rPr lang="en-US" sz="2400" i="0" dirty="0" err="1">
                <a:effectLst/>
                <a:latin typeface="Söhne"/>
              </a:rPr>
              <a:t>go.Surface</a:t>
            </a:r>
            <a:r>
              <a:rPr lang="en-US" sz="2400" i="0" dirty="0">
                <a:effectLst/>
                <a:latin typeface="Söhne"/>
              </a:rPr>
              <a:t>(x=x, y=y, z=z)]) </a:t>
            </a:r>
          </a:p>
          <a:p>
            <a:pPr marL="0" indent="0" algn="l">
              <a:lnSpc>
                <a:spcPct val="150000"/>
              </a:lnSpc>
              <a:buNone/>
            </a:pPr>
            <a:r>
              <a:rPr lang="en-US" sz="2400" i="0" dirty="0" err="1">
                <a:effectLst/>
                <a:latin typeface="Söhne"/>
              </a:rPr>
              <a:t>fig.show</a:t>
            </a:r>
            <a:r>
              <a:rPr lang="en-US" sz="2400" i="0" dirty="0">
                <a:effectLst/>
                <a:latin typeface="Söhne"/>
              </a:rPr>
              <a:t>()</a:t>
            </a:r>
          </a:p>
        </p:txBody>
      </p:sp>
      <p:pic>
        <p:nvPicPr>
          <p:cNvPr id="5" name="Picture 4">
            <a:extLst>
              <a:ext uri="{FF2B5EF4-FFF2-40B4-BE49-F238E27FC236}">
                <a16:creationId xmlns:a16="http://schemas.microsoft.com/office/drawing/2014/main" id="{7754362B-0BB9-0B27-6F72-5DDDEC73E02F}"/>
              </a:ext>
            </a:extLst>
          </p:cNvPr>
          <p:cNvPicPr>
            <a:picLocks noChangeAspect="1"/>
          </p:cNvPicPr>
          <p:nvPr/>
        </p:nvPicPr>
        <p:blipFill rotWithShape="1">
          <a:blip r:embed="rId3"/>
          <a:srcRect l="5868" r="41212"/>
          <a:stretch/>
        </p:blipFill>
        <p:spPr>
          <a:xfrm>
            <a:off x="7315200" y="417004"/>
            <a:ext cx="5065776" cy="4981575"/>
          </a:xfrm>
          <a:prstGeom prst="rect">
            <a:avLst/>
          </a:prstGeom>
        </p:spPr>
      </p:pic>
      <p:pic>
        <p:nvPicPr>
          <p:cNvPr id="8" name="Picture 7">
            <a:extLst>
              <a:ext uri="{FF2B5EF4-FFF2-40B4-BE49-F238E27FC236}">
                <a16:creationId xmlns:a16="http://schemas.microsoft.com/office/drawing/2014/main" id="{5F50DE4F-FDBA-B6D8-17D3-16F53051C8BD}"/>
              </a:ext>
            </a:extLst>
          </p:cNvPr>
          <p:cNvPicPr>
            <a:picLocks noChangeAspect="1"/>
          </p:cNvPicPr>
          <p:nvPr/>
        </p:nvPicPr>
        <p:blipFill rotWithShape="1">
          <a:blip r:embed="rId3"/>
          <a:srcRect l="89164"/>
          <a:stretch/>
        </p:blipFill>
        <p:spPr>
          <a:xfrm>
            <a:off x="12607302" y="683323"/>
            <a:ext cx="1037272" cy="4981575"/>
          </a:xfrm>
          <a:prstGeom prst="rect">
            <a:avLst/>
          </a:prstGeom>
        </p:spPr>
      </p:pic>
    </p:spTree>
    <p:extLst>
      <p:ext uri="{BB962C8B-B14F-4D97-AF65-F5344CB8AC3E}">
        <p14:creationId xmlns:p14="http://schemas.microsoft.com/office/powerpoint/2010/main" val="14633635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2"/>
          <p:cNvSpPr/>
          <p:nvPr/>
        </p:nvSpPr>
        <p:spPr>
          <a:xfrm>
            <a:off x="1068729" y="683323"/>
            <a:ext cx="10554414" cy="1388745"/>
          </a:xfrm>
          <a:prstGeom prst="rect">
            <a:avLst/>
          </a:prstGeom>
          <a:noFill/>
          <a:ln/>
        </p:spPr>
        <p:txBody>
          <a:bodyPr wrap="square" rtlCol="0" anchor="t"/>
          <a:lstStyle/>
          <a:p>
            <a:pPr algn="l"/>
            <a:r>
              <a:rPr lang="en-US" sz="4400" b="1" i="0" dirty="0">
                <a:effectLst/>
                <a:latin typeface="Söhne"/>
              </a:rPr>
              <a:t>Geographic Plot</a:t>
            </a:r>
          </a:p>
        </p:txBody>
      </p:sp>
      <p:sp>
        <p:nvSpPr>
          <p:cNvPr id="2" name="Text 7">
            <a:extLst>
              <a:ext uri="{FF2B5EF4-FFF2-40B4-BE49-F238E27FC236}">
                <a16:creationId xmlns:a16="http://schemas.microsoft.com/office/drawing/2014/main" id="{5C9F5E7D-FFE9-8FD6-9D9D-FE9218A7061E}"/>
              </a:ext>
            </a:extLst>
          </p:cNvPr>
          <p:cNvSpPr/>
          <p:nvPr/>
        </p:nvSpPr>
        <p:spPr>
          <a:xfrm>
            <a:off x="1068729" y="1727739"/>
            <a:ext cx="2203609" cy="344329"/>
          </a:xfrm>
          <a:prstGeom prst="rect">
            <a:avLst/>
          </a:prstGeom>
          <a:noFill/>
          <a:ln/>
        </p:spPr>
        <p:txBody>
          <a:bodyPr wrap="none" rtlCol="0" anchor="t"/>
          <a:lstStyle/>
          <a:p>
            <a:pPr marL="0" indent="0" algn="l">
              <a:lnSpc>
                <a:spcPct val="150000"/>
              </a:lnSpc>
              <a:buNone/>
            </a:pPr>
            <a:r>
              <a:rPr lang="en-US" sz="2400" i="0" dirty="0">
                <a:effectLst/>
                <a:latin typeface="Söhne"/>
              </a:rPr>
              <a:t>import </a:t>
            </a:r>
            <a:r>
              <a:rPr lang="en-US" sz="2400" i="0" dirty="0" err="1">
                <a:effectLst/>
                <a:latin typeface="Söhne"/>
              </a:rPr>
              <a:t>plotly.express</a:t>
            </a:r>
            <a:r>
              <a:rPr lang="en-US" sz="2400" i="0" dirty="0">
                <a:effectLst/>
                <a:latin typeface="Söhne"/>
              </a:rPr>
              <a:t> as </a:t>
            </a:r>
            <a:r>
              <a:rPr lang="en-US" sz="2400" i="0" dirty="0" err="1">
                <a:effectLst/>
                <a:latin typeface="Söhne"/>
              </a:rPr>
              <a:t>px</a:t>
            </a:r>
            <a:endParaRPr lang="en-US" sz="2400" i="0" dirty="0">
              <a:effectLst/>
              <a:latin typeface="Söhne"/>
            </a:endParaRPr>
          </a:p>
          <a:p>
            <a:pPr marL="0" indent="0" algn="l">
              <a:lnSpc>
                <a:spcPct val="150000"/>
              </a:lnSpc>
              <a:buNone/>
            </a:pPr>
            <a:endParaRPr lang="en-US" sz="2400" i="0" dirty="0">
              <a:effectLst/>
              <a:latin typeface="Söhne"/>
            </a:endParaRPr>
          </a:p>
          <a:p>
            <a:pPr marL="0" indent="0" algn="l">
              <a:lnSpc>
                <a:spcPct val="150000"/>
              </a:lnSpc>
              <a:buNone/>
            </a:pPr>
            <a:r>
              <a:rPr lang="en-US" sz="2400" i="0" dirty="0" err="1">
                <a:effectLst/>
                <a:latin typeface="Söhne"/>
              </a:rPr>
              <a:t>df</a:t>
            </a:r>
            <a:r>
              <a:rPr lang="en-US" sz="2400" i="0" dirty="0">
                <a:effectLst/>
                <a:latin typeface="Söhne"/>
              </a:rPr>
              <a:t> = </a:t>
            </a:r>
            <a:r>
              <a:rPr lang="en-US" sz="2400" i="0" dirty="0" err="1">
                <a:effectLst/>
                <a:latin typeface="Söhne"/>
              </a:rPr>
              <a:t>px.data.gapminder</a:t>
            </a:r>
            <a:r>
              <a:rPr lang="en-US" sz="2400" i="0" dirty="0">
                <a:effectLst/>
                <a:latin typeface="Söhne"/>
              </a:rPr>
              <a:t>()</a:t>
            </a:r>
          </a:p>
          <a:p>
            <a:pPr marL="0" indent="0" algn="l">
              <a:lnSpc>
                <a:spcPct val="150000"/>
              </a:lnSpc>
              <a:buNone/>
            </a:pPr>
            <a:r>
              <a:rPr lang="en-US" sz="2400" i="0" dirty="0">
                <a:effectLst/>
                <a:latin typeface="Söhne"/>
              </a:rPr>
              <a:t>fig = </a:t>
            </a:r>
            <a:r>
              <a:rPr lang="en-US" sz="2400" i="0" dirty="0" err="1">
                <a:effectLst/>
                <a:latin typeface="Söhne"/>
              </a:rPr>
              <a:t>px.scatter_geo</a:t>
            </a:r>
            <a:r>
              <a:rPr lang="en-US" sz="2400" i="0" dirty="0">
                <a:effectLst/>
                <a:latin typeface="Söhne"/>
              </a:rPr>
              <a:t>(</a:t>
            </a:r>
            <a:r>
              <a:rPr lang="en-US" sz="2400" i="0" dirty="0" err="1">
                <a:effectLst/>
                <a:latin typeface="Söhne"/>
              </a:rPr>
              <a:t>df</a:t>
            </a:r>
            <a:r>
              <a:rPr lang="en-US" sz="2400" i="0" dirty="0">
                <a:effectLst/>
                <a:latin typeface="Söhne"/>
              </a:rPr>
              <a:t>, locations='</a:t>
            </a:r>
            <a:r>
              <a:rPr lang="en-US" sz="2400" i="0" dirty="0" err="1">
                <a:effectLst/>
                <a:latin typeface="Söhne"/>
              </a:rPr>
              <a:t>iso_alpha</a:t>
            </a:r>
            <a:r>
              <a:rPr lang="en-US" sz="2400" i="0" dirty="0">
                <a:effectLst/>
                <a:latin typeface="Söhne"/>
              </a:rPr>
              <a:t>’, </a:t>
            </a:r>
          </a:p>
          <a:p>
            <a:pPr marL="0" indent="0" algn="l">
              <a:lnSpc>
                <a:spcPct val="150000"/>
              </a:lnSpc>
              <a:buNone/>
            </a:pPr>
            <a:r>
              <a:rPr lang="en-US" sz="2400" i="0" dirty="0">
                <a:effectLst/>
                <a:latin typeface="Söhne"/>
              </a:rPr>
              <a:t>color='continent', </a:t>
            </a:r>
            <a:r>
              <a:rPr lang="en-US" sz="2400" i="0" dirty="0" err="1">
                <a:effectLst/>
                <a:latin typeface="Söhne"/>
              </a:rPr>
              <a:t>hover_name</a:t>
            </a:r>
            <a:r>
              <a:rPr lang="en-US" sz="2400" i="0" dirty="0">
                <a:effectLst/>
                <a:latin typeface="Söhne"/>
              </a:rPr>
              <a:t>='country’, </a:t>
            </a:r>
          </a:p>
          <a:p>
            <a:pPr marL="0" indent="0" algn="l">
              <a:lnSpc>
                <a:spcPct val="150000"/>
              </a:lnSpc>
              <a:buNone/>
            </a:pPr>
            <a:r>
              <a:rPr lang="en-US" sz="2400" i="0" dirty="0">
                <a:effectLst/>
                <a:latin typeface="Söhne"/>
              </a:rPr>
              <a:t>size='pop', projection='natural earth’)</a:t>
            </a:r>
          </a:p>
          <a:p>
            <a:pPr marL="0" indent="0" algn="l">
              <a:lnSpc>
                <a:spcPct val="150000"/>
              </a:lnSpc>
              <a:buNone/>
            </a:pPr>
            <a:endParaRPr lang="en-US" sz="2400" i="0" dirty="0">
              <a:effectLst/>
              <a:latin typeface="Söhne"/>
            </a:endParaRPr>
          </a:p>
          <a:p>
            <a:pPr marL="0" indent="0" algn="l">
              <a:lnSpc>
                <a:spcPct val="150000"/>
              </a:lnSpc>
              <a:buNone/>
            </a:pPr>
            <a:r>
              <a:rPr lang="en-US" sz="2400" i="0" dirty="0" err="1">
                <a:effectLst/>
                <a:latin typeface="Söhne"/>
              </a:rPr>
              <a:t>fig.show</a:t>
            </a:r>
            <a:r>
              <a:rPr lang="en-US" sz="2400" i="0" dirty="0">
                <a:effectLst/>
                <a:latin typeface="Söhne"/>
              </a:rPr>
              <a:t>()</a:t>
            </a:r>
          </a:p>
        </p:txBody>
      </p:sp>
      <p:pic>
        <p:nvPicPr>
          <p:cNvPr id="6" name="Picture 5">
            <a:extLst>
              <a:ext uri="{FF2B5EF4-FFF2-40B4-BE49-F238E27FC236}">
                <a16:creationId xmlns:a16="http://schemas.microsoft.com/office/drawing/2014/main" id="{0CDABA64-8924-F792-0631-69099BF53737}"/>
              </a:ext>
            </a:extLst>
          </p:cNvPr>
          <p:cNvPicPr>
            <a:picLocks noChangeAspect="1"/>
          </p:cNvPicPr>
          <p:nvPr/>
        </p:nvPicPr>
        <p:blipFill rotWithShape="1">
          <a:blip r:embed="rId3"/>
          <a:srcRect l="1990" t="5358" r="42652" b="13007"/>
          <a:stretch/>
        </p:blipFill>
        <p:spPr>
          <a:xfrm>
            <a:off x="6648451" y="3257549"/>
            <a:ext cx="7791450" cy="4288728"/>
          </a:xfrm>
          <a:prstGeom prst="rect">
            <a:avLst/>
          </a:prstGeom>
        </p:spPr>
      </p:pic>
    </p:spTree>
    <p:extLst>
      <p:ext uri="{BB962C8B-B14F-4D97-AF65-F5344CB8AC3E}">
        <p14:creationId xmlns:p14="http://schemas.microsoft.com/office/powerpoint/2010/main" val="6744545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2"/>
          <p:cNvSpPr/>
          <p:nvPr/>
        </p:nvSpPr>
        <p:spPr>
          <a:xfrm>
            <a:off x="1068729" y="683323"/>
            <a:ext cx="10554414" cy="1388745"/>
          </a:xfrm>
          <a:prstGeom prst="rect">
            <a:avLst/>
          </a:prstGeom>
          <a:noFill/>
          <a:ln/>
        </p:spPr>
        <p:txBody>
          <a:bodyPr wrap="squar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Interactive with Plots</a:t>
            </a:r>
            <a:endParaRPr lang="en-US" sz="4374" dirty="0"/>
          </a:p>
        </p:txBody>
      </p:sp>
      <p:sp>
        <p:nvSpPr>
          <p:cNvPr id="2" name="Text 7">
            <a:extLst>
              <a:ext uri="{FF2B5EF4-FFF2-40B4-BE49-F238E27FC236}">
                <a16:creationId xmlns:a16="http://schemas.microsoft.com/office/drawing/2014/main" id="{5C9F5E7D-FFE9-8FD6-9D9D-FE9218A7061E}"/>
              </a:ext>
            </a:extLst>
          </p:cNvPr>
          <p:cNvSpPr/>
          <p:nvPr/>
        </p:nvSpPr>
        <p:spPr>
          <a:xfrm>
            <a:off x="1068729" y="1727739"/>
            <a:ext cx="12492942" cy="6044661"/>
          </a:xfrm>
          <a:prstGeom prst="rect">
            <a:avLst/>
          </a:prstGeom>
          <a:noFill/>
          <a:ln/>
        </p:spPr>
        <p:txBody>
          <a:bodyPr wrap="none" rtlCol="0" anchor="t"/>
          <a:lstStyle/>
          <a:p>
            <a:pPr marL="0" indent="0" algn="l">
              <a:lnSpc>
                <a:spcPct val="150000"/>
              </a:lnSpc>
              <a:buNone/>
            </a:pPr>
            <a:r>
              <a:rPr lang="en-US" sz="2400" dirty="0" err="1"/>
              <a:t>Plotly</a:t>
            </a:r>
            <a:r>
              <a:rPr lang="en-US" sz="2400" dirty="0"/>
              <a:t> provides various tools for interacting with the plots such as adding dropdowns, buttons, </a:t>
            </a:r>
          </a:p>
          <a:p>
            <a:pPr marL="0" indent="0" algn="l">
              <a:lnSpc>
                <a:spcPct val="150000"/>
              </a:lnSpc>
              <a:buNone/>
            </a:pPr>
            <a:r>
              <a:rPr lang="en-US" sz="2400" dirty="0"/>
              <a:t>sliders, etc. </a:t>
            </a:r>
            <a:endParaRPr lang="en-US" sz="2400" i="0" dirty="0">
              <a:effectLst/>
              <a:latin typeface="Söhne"/>
            </a:endParaRPr>
          </a:p>
          <a:p>
            <a:pPr>
              <a:lnSpc>
                <a:spcPct val="150000"/>
              </a:lnSpc>
            </a:pPr>
            <a:r>
              <a:rPr lang="en-US" sz="2400" b="1" dirty="0"/>
              <a:t>Creating Dropdown Menu in </a:t>
            </a:r>
            <a:r>
              <a:rPr lang="en-US" sz="2400" b="1" dirty="0" err="1"/>
              <a:t>Plotly</a:t>
            </a:r>
            <a:endParaRPr lang="en-US" sz="2400" b="1" dirty="0"/>
          </a:p>
          <a:p>
            <a:pPr rtl="0">
              <a:lnSpc>
                <a:spcPct val="150000"/>
              </a:lnSpc>
            </a:pPr>
            <a:r>
              <a:rPr lang="en-US" sz="2400" dirty="0"/>
              <a:t>A </a:t>
            </a:r>
            <a:r>
              <a:rPr lang="en-US" sz="2400" b="1" dirty="0"/>
              <a:t>drop-down menu</a:t>
            </a:r>
            <a:r>
              <a:rPr lang="en-US" sz="2400" dirty="0"/>
              <a:t> is a part of the menu-button which is displayed on a screen all the time. </a:t>
            </a:r>
          </a:p>
          <a:p>
            <a:pPr rtl="0">
              <a:lnSpc>
                <a:spcPct val="150000"/>
              </a:lnSpc>
            </a:pPr>
            <a:r>
              <a:rPr lang="en-US" sz="2400" dirty="0"/>
              <a:t>Every menu button is associated with a Menu widget that can display the choices for that menu </a:t>
            </a:r>
          </a:p>
          <a:p>
            <a:pPr rtl="0">
              <a:lnSpc>
                <a:spcPct val="150000"/>
              </a:lnSpc>
            </a:pPr>
            <a:r>
              <a:rPr lang="en-US" sz="2400" dirty="0"/>
              <a:t>button when clicked on it. In </a:t>
            </a:r>
            <a:r>
              <a:rPr lang="en-US" sz="2400" dirty="0" err="1"/>
              <a:t>plotly</a:t>
            </a:r>
            <a:r>
              <a:rPr lang="en-US" sz="2400" dirty="0"/>
              <a:t>, there are 4 possible methods to modify the charts by using </a:t>
            </a:r>
          </a:p>
          <a:p>
            <a:pPr rtl="0">
              <a:lnSpc>
                <a:spcPct val="150000"/>
              </a:lnSpc>
            </a:pPr>
            <a:r>
              <a:rPr lang="en-US" sz="2400" dirty="0"/>
              <a:t>update menu method.</a:t>
            </a:r>
          </a:p>
          <a:p>
            <a:pPr marL="342900" indent="-342900">
              <a:lnSpc>
                <a:spcPct val="150000"/>
              </a:lnSpc>
              <a:buFont typeface="Arial" panose="020B0604020202020204" pitchFamily="34" charset="0"/>
              <a:buChar char="•"/>
            </a:pPr>
            <a:r>
              <a:rPr lang="en-US" sz="2400" b="1" dirty="0"/>
              <a:t>restyle: </a:t>
            </a:r>
            <a:r>
              <a:rPr lang="en-US" sz="2400" dirty="0"/>
              <a:t>modify data or data attributes</a:t>
            </a:r>
          </a:p>
          <a:p>
            <a:pPr marL="342900" indent="-342900">
              <a:lnSpc>
                <a:spcPct val="150000"/>
              </a:lnSpc>
              <a:buFont typeface="Arial" panose="020B0604020202020204" pitchFamily="34" charset="0"/>
              <a:buChar char="•"/>
            </a:pPr>
            <a:r>
              <a:rPr lang="en-US" sz="2400" b="1" dirty="0" err="1"/>
              <a:t>relayout</a:t>
            </a:r>
            <a:r>
              <a:rPr lang="en-US" sz="2400" b="1" dirty="0"/>
              <a:t>:</a:t>
            </a:r>
            <a:r>
              <a:rPr lang="en-US" sz="2400" dirty="0"/>
              <a:t> modify layout attributes</a:t>
            </a:r>
          </a:p>
          <a:p>
            <a:pPr marL="342900" indent="-342900">
              <a:lnSpc>
                <a:spcPct val="150000"/>
              </a:lnSpc>
              <a:buFont typeface="Arial" panose="020B0604020202020204" pitchFamily="34" charset="0"/>
              <a:buChar char="•"/>
            </a:pPr>
            <a:r>
              <a:rPr lang="en-US" sz="2400" b="1" dirty="0"/>
              <a:t>update:</a:t>
            </a:r>
            <a:r>
              <a:rPr lang="en-US" sz="2400" dirty="0"/>
              <a:t> modify data and layout attributes</a:t>
            </a:r>
          </a:p>
          <a:p>
            <a:pPr marL="342900" indent="-342900">
              <a:lnSpc>
                <a:spcPct val="150000"/>
              </a:lnSpc>
              <a:buFont typeface="Arial" panose="020B0604020202020204" pitchFamily="34" charset="0"/>
              <a:buChar char="•"/>
            </a:pPr>
            <a:r>
              <a:rPr lang="en-US" sz="2400" b="1" dirty="0"/>
              <a:t>animate:</a:t>
            </a:r>
            <a:r>
              <a:rPr lang="en-US" sz="2400" dirty="0"/>
              <a:t> start or pause an animation</a:t>
            </a:r>
          </a:p>
          <a:p>
            <a:pPr marL="0" indent="0" algn="l">
              <a:lnSpc>
                <a:spcPct val="150000"/>
              </a:lnSpc>
              <a:buNone/>
            </a:pPr>
            <a:endParaRPr lang="en-US" sz="2400" i="0" dirty="0">
              <a:effectLst/>
              <a:latin typeface="Söhne"/>
            </a:endParaRPr>
          </a:p>
        </p:txBody>
      </p:sp>
    </p:spTree>
    <p:extLst>
      <p:ext uri="{BB962C8B-B14F-4D97-AF65-F5344CB8AC3E}">
        <p14:creationId xmlns:p14="http://schemas.microsoft.com/office/powerpoint/2010/main" val="33485727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2"/>
          <p:cNvSpPr/>
          <p:nvPr/>
        </p:nvSpPr>
        <p:spPr>
          <a:xfrm>
            <a:off x="1068729" y="683323"/>
            <a:ext cx="10554414" cy="1388745"/>
          </a:xfrm>
          <a:prstGeom prst="rect">
            <a:avLst/>
          </a:prstGeom>
          <a:noFill/>
          <a:ln/>
        </p:spPr>
        <p:txBody>
          <a:bodyPr wrap="squar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Create a Dropdown</a:t>
            </a:r>
            <a:endParaRPr lang="en-US" sz="4374" dirty="0"/>
          </a:p>
        </p:txBody>
      </p:sp>
      <p:sp>
        <p:nvSpPr>
          <p:cNvPr id="2" name="Text 7">
            <a:extLst>
              <a:ext uri="{FF2B5EF4-FFF2-40B4-BE49-F238E27FC236}">
                <a16:creationId xmlns:a16="http://schemas.microsoft.com/office/drawing/2014/main" id="{5C9F5E7D-FFE9-8FD6-9D9D-FE9218A7061E}"/>
              </a:ext>
            </a:extLst>
          </p:cNvPr>
          <p:cNvSpPr/>
          <p:nvPr/>
        </p:nvSpPr>
        <p:spPr>
          <a:xfrm>
            <a:off x="1068729" y="1727739"/>
            <a:ext cx="12492942" cy="6044661"/>
          </a:xfrm>
          <a:prstGeom prst="rect">
            <a:avLst/>
          </a:prstGeom>
          <a:noFill/>
          <a:ln/>
        </p:spPr>
        <p:txBody>
          <a:bodyPr wrap="none" rtlCol="0" anchor="t"/>
          <a:lstStyle/>
          <a:p>
            <a:pPr marL="0" indent="0" algn="l">
              <a:lnSpc>
                <a:spcPct val="150000"/>
              </a:lnSpc>
              <a:buNone/>
            </a:pPr>
            <a:r>
              <a:rPr lang="en-US" sz="2400" dirty="0"/>
              <a:t>import </a:t>
            </a:r>
            <a:r>
              <a:rPr lang="en-US" sz="2400" dirty="0" err="1"/>
              <a:t>plotly.graph_objects</a:t>
            </a:r>
            <a:r>
              <a:rPr lang="en-US" sz="2400" dirty="0"/>
              <a:t> as </a:t>
            </a:r>
            <a:r>
              <a:rPr lang="en-US" sz="2400" dirty="0" err="1"/>
              <a:t>px</a:t>
            </a:r>
            <a:endParaRPr lang="en-US" sz="2400" dirty="0"/>
          </a:p>
          <a:p>
            <a:pPr marL="0" indent="0" algn="l">
              <a:lnSpc>
                <a:spcPct val="150000"/>
              </a:lnSpc>
              <a:buNone/>
            </a:pPr>
            <a:r>
              <a:rPr lang="en-US" sz="2400" dirty="0"/>
              <a:t>import </a:t>
            </a:r>
            <a:r>
              <a:rPr lang="en-US" sz="2400" dirty="0" err="1"/>
              <a:t>numpy</a:t>
            </a:r>
            <a:r>
              <a:rPr lang="en-US" sz="2400" dirty="0"/>
              <a:t> as np</a:t>
            </a:r>
          </a:p>
          <a:p>
            <a:pPr marL="0" indent="0" algn="l">
              <a:lnSpc>
                <a:spcPct val="150000"/>
              </a:lnSpc>
              <a:buNone/>
            </a:pPr>
            <a:r>
              <a:rPr lang="en-US" sz="2400" dirty="0" err="1"/>
              <a:t>np.random.seed</a:t>
            </a:r>
            <a:r>
              <a:rPr lang="en-US" sz="2400" dirty="0"/>
              <a:t>(42)</a:t>
            </a:r>
          </a:p>
          <a:p>
            <a:pPr marL="0" indent="0" algn="l">
              <a:lnSpc>
                <a:spcPct val="150000"/>
              </a:lnSpc>
              <a:buNone/>
            </a:pPr>
            <a:endParaRPr lang="en-US" sz="2400" dirty="0"/>
          </a:p>
          <a:p>
            <a:pPr marL="0" indent="0" algn="l">
              <a:lnSpc>
                <a:spcPct val="150000"/>
              </a:lnSpc>
              <a:buNone/>
            </a:pPr>
            <a:r>
              <a:rPr lang="en-US" sz="2400" dirty="0"/>
              <a:t># Data to be Plotted</a:t>
            </a:r>
          </a:p>
          <a:p>
            <a:pPr marL="0" indent="0" algn="l">
              <a:lnSpc>
                <a:spcPct val="150000"/>
              </a:lnSpc>
              <a:buNone/>
            </a:pPr>
            <a:r>
              <a:rPr lang="en-US" sz="2400" dirty="0" err="1"/>
              <a:t>random_x</a:t>
            </a:r>
            <a:r>
              <a:rPr lang="en-US" sz="2400" dirty="0"/>
              <a:t> = </a:t>
            </a:r>
            <a:r>
              <a:rPr lang="en-US" sz="2400" dirty="0" err="1"/>
              <a:t>np.random.randint</a:t>
            </a:r>
            <a:r>
              <a:rPr lang="en-US" sz="2400" dirty="0"/>
              <a:t>(1, 101, 100)</a:t>
            </a:r>
          </a:p>
          <a:p>
            <a:pPr marL="0" indent="0" algn="l">
              <a:lnSpc>
                <a:spcPct val="150000"/>
              </a:lnSpc>
              <a:buNone/>
            </a:pPr>
            <a:r>
              <a:rPr lang="en-US" sz="2400" dirty="0" err="1"/>
              <a:t>random_y</a:t>
            </a:r>
            <a:r>
              <a:rPr lang="en-US" sz="2400" dirty="0"/>
              <a:t> = </a:t>
            </a:r>
            <a:r>
              <a:rPr lang="en-US" sz="2400" dirty="0" err="1"/>
              <a:t>np.random.randint</a:t>
            </a:r>
            <a:r>
              <a:rPr lang="en-US" sz="2400" dirty="0"/>
              <a:t>(1, 101, 100)</a:t>
            </a:r>
          </a:p>
          <a:p>
            <a:pPr marL="0" indent="0" algn="l">
              <a:lnSpc>
                <a:spcPct val="150000"/>
              </a:lnSpc>
              <a:buNone/>
            </a:pPr>
            <a:endParaRPr lang="en-US" sz="2400" dirty="0"/>
          </a:p>
          <a:p>
            <a:pPr marL="0" indent="0" algn="l">
              <a:lnSpc>
                <a:spcPct val="150000"/>
              </a:lnSpc>
              <a:buNone/>
            </a:pPr>
            <a:r>
              <a:rPr lang="en-US" sz="2400" dirty="0"/>
              <a:t>plot = </a:t>
            </a:r>
            <a:r>
              <a:rPr lang="en-US" sz="2400" dirty="0" err="1"/>
              <a:t>px.Figure</a:t>
            </a:r>
            <a:r>
              <a:rPr lang="en-US" sz="2400" dirty="0"/>
              <a:t>(data=[</a:t>
            </a:r>
            <a:r>
              <a:rPr lang="en-US" sz="2400" dirty="0" err="1"/>
              <a:t>px.Scatter</a:t>
            </a:r>
            <a:r>
              <a:rPr lang="en-US" sz="2400" dirty="0"/>
              <a:t>(x=</a:t>
            </a:r>
            <a:r>
              <a:rPr lang="en-US" sz="2400" dirty="0" err="1"/>
              <a:t>random_x</a:t>
            </a:r>
            <a:r>
              <a:rPr lang="en-US" sz="2400" dirty="0"/>
              <a:t>,	y=</a:t>
            </a:r>
            <a:r>
              <a:rPr lang="en-US" sz="2400" dirty="0" err="1"/>
              <a:t>random_y</a:t>
            </a:r>
            <a:r>
              <a:rPr lang="en-US" sz="2400" dirty="0"/>
              <a:t>,	mode='markers',)])</a:t>
            </a:r>
          </a:p>
          <a:p>
            <a:pPr marL="0" indent="0" algn="l">
              <a:lnSpc>
                <a:spcPct val="150000"/>
              </a:lnSpc>
              <a:buNone/>
            </a:pPr>
            <a:endParaRPr lang="en-US" sz="2400" dirty="0"/>
          </a:p>
        </p:txBody>
      </p:sp>
    </p:spTree>
    <p:extLst>
      <p:ext uri="{BB962C8B-B14F-4D97-AF65-F5344CB8AC3E}">
        <p14:creationId xmlns:p14="http://schemas.microsoft.com/office/powerpoint/2010/main" val="15772720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2"/>
          <p:cNvSpPr/>
          <p:nvPr/>
        </p:nvSpPr>
        <p:spPr>
          <a:xfrm>
            <a:off x="1068729" y="683323"/>
            <a:ext cx="10554414" cy="1388745"/>
          </a:xfrm>
          <a:prstGeom prst="rect">
            <a:avLst/>
          </a:prstGeom>
          <a:noFill/>
          <a:ln/>
        </p:spPr>
        <p:txBody>
          <a:bodyPr wrap="squar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Create a Dropdown</a:t>
            </a:r>
            <a:endParaRPr lang="en-US" sz="4374" dirty="0"/>
          </a:p>
        </p:txBody>
      </p:sp>
      <p:sp>
        <p:nvSpPr>
          <p:cNvPr id="2" name="Text 7">
            <a:extLst>
              <a:ext uri="{FF2B5EF4-FFF2-40B4-BE49-F238E27FC236}">
                <a16:creationId xmlns:a16="http://schemas.microsoft.com/office/drawing/2014/main" id="{5C9F5E7D-FFE9-8FD6-9D9D-FE9218A7061E}"/>
              </a:ext>
            </a:extLst>
          </p:cNvPr>
          <p:cNvSpPr/>
          <p:nvPr/>
        </p:nvSpPr>
        <p:spPr>
          <a:xfrm>
            <a:off x="1068729" y="1727739"/>
            <a:ext cx="12492942" cy="6044661"/>
          </a:xfrm>
          <a:prstGeom prst="rect">
            <a:avLst/>
          </a:prstGeom>
          <a:noFill/>
          <a:ln/>
        </p:spPr>
        <p:txBody>
          <a:bodyPr wrap="none" rtlCol="0" anchor="t"/>
          <a:lstStyle/>
          <a:p>
            <a:pPr marL="0" indent="0" algn="l">
              <a:lnSpc>
                <a:spcPct val="150000"/>
              </a:lnSpc>
              <a:buNone/>
            </a:pPr>
            <a:r>
              <a:rPr lang="en-US" sz="2400" b="1" dirty="0"/>
              <a:t># Add dropdown</a:t>
            </a:r>
          </a:p>
          <a:p>
            <a:pPr marL="0" indent="0" algn="l">
              <a:lnSpc>
                <a:spcPct val="150000"/>
              </a:lnSpc>
              <a:buNone/>
            </a:pPr>
            <a:r>
              <a:rPr lang="en-US" sz="2400" dirty="0" err="1"/>
              <a:t>plot.update_layout</a:t>
            </a:r>
            <a:r>
              <a:rPr lang="en-US" sz="2400" dirty="0"/>
              <a:t>( </a:t>
            </a:r>
          </a:p>
          <a:p>
            <a:pPr marL="0" indent="0" algn="l">
              <a:lnSpc>
                <a:spcPct val="150000"/>
              </a:lnSpc>
              <a:buNone/>
            </a:pPr>
            <a:r>
              <a:rPr lang="en-US" sz="2400" dirty="0"/>
              <a:t>	</a:t>
            </a:r>
            <a:r>
              <a:rPr lang="en-US" sz="2400" dirty="0" err="1"/>
              <a:t>updatemenus</a:t>
            </a:r>
            <a:r>
              <a:rPr lang="en-US" sz="2400" dirty="0"/>
              <a:t>=[</a:t>
            </a:r>
          </a:p>
          <a:p>
            <a:pPr marL="0" indent="0" algn="l">
              <a:lnSpc>
                <a:spcPct val="150000"/>
              </a:lnSpc>
              <a:buNone/>
            </a:pPr>
            <a:r>
              <a:rPr lang="en-US" sz="2400" dirty="0"/>
              <a:t>		</a:t>
            </a:r>
            <a:r>
              <a:rPr lang="en-US" sz="2400" dirty="0" err="1"/>
              <a:t>dict</a:t>
            </a:r>
            <a:r>
              <a:rPr lang="en-US" sz="2400" dirty="0"/>
              <a:t>( buttons=list([</a:t>
            </a:r>
          </a:p>
          <a:p>
            <a:pPr marL="0" indent="0" algn="l">
              <a:lnSpc>
                <a:spcPct val="150000"/>
              </a:lnSpc>
              <a:buNone/>
            </a:pPr>
            <a:r>
              <a:rPr lang="en-US" sz="2400" dirty="0"/>
              <a:t>				</a:t>
            </a:r>
            <a:r>
              <a:rPr lang="en-US" sz="2400" dirty="0" err="1"/>
              <a:t>dict</a:t>
            </a:r>
            <a:r>
              <a:rPr lang="en-US" sz="2400" dirty="0"/>
              <a:t>( </a:t>
            </a:r>
            <a:r>
              <a:rPr lang="en-US" sz="2400" dirty="0" err="1"/>
              <a:t>args</a:t>
            </a:r>
            <a:r>
              <a:rPr lang="en-US" sz="2400" dirty="0"/>
              <a:t>=["type", "scatter"], label="Scatter Plot", method="restyle"),</a:t>
            </a:r>
          </a:p>
          <a:p>
            <a:pPr marL="0" indent="0" algn="l">
              <a:lnSpc>
                <a:spcPct val="150000"/>
              </a:lnSpc>
              <a:buNone/>
            </a:pPr>
            <a:r>
              <a:rPr lang="en-US" sz="2400" dirty="0"/>
              <a:t>				</a:t>
            </a:r>
            <a:r>
              <a:rPr lang="en-US" sz="2400" dirty="0" err="1"/>
              <a:t>dict</a:t>
            </a:r>
            <a:r>
              <a:rPr lang="en-US" sz="2400" dirty="0"/>
              <a:t>(</a:t>
            </a:r>
            <a:r>
              <a:rPr lang="en-US" sz="2400" dirty="0" err="1"/>
              <a:t>args</a:t>
            </a:r>
            <a:r>
              <a:rPr lang="en-US" sz="2400" dirty="0"/>
              <a:t>=["type", "bar"], label="Bar Chart", method="restyle")</a:t>
            </a:r>
          </a:p>
          <a:p>
            <a:pPr marL="0" indent="0" algn="l">
              <a:lnSpc>
                <a:spcPct val="150000"/>
              </a:lnSpc>
              <a:buNone/>
            </a:pPr>
            <a:r>
              <a:rPr lang="en-US" sz="2400" dirty="0"/>
              <a:t>			]), direction="down", ),]</a:t>
            </a:r>
          </a:p>
          <a:p>
            <a:pPr marL="0" indent="0" algn="l">
              <a:lnSpc>
                <a:spcPct val="150000"/>
              </a:lnSpc>
              <a:buNone/>
            </a:pPr>
            <a:r>
              <a:rPr lang="en-US" sz="2400" dirty="0"/>
              <a:t>)</a:t>
            </a:r>
          </a:p>
          <a:p>
            <a:pPr marL="0" indent="0" algn="l">
              <a:lnSpc>
                <a:spcPct val="150000"/>
              </a:lnSpc>
              <a:buNone/>
            </a:pPr>
            <a:endParaRPr lang="en-US" sz="2400" dirty="0"/>
          </a:p>
          <a:p>
            <a:pPr marL="0" indent="0" algn="l">
              <a:lnSpc>
                <a:spcPct val="150000"/>
              </a:lnSpc>
              <a:buNone/>
            </a:pPr>
            <a:r>
              <a:rPr lang="en-US" sz="2400" dirty="0" err="1"/>
              <a:t>plot.show</a:t>
            </a:r>
            <a:r>
              <a:rPr lang="en-US" sz="2400" dirty="0"/>
              <a:t>()</a:t>
            </a:r>
          </a:p>
        </p:txBody>
      </p:sp>
    </p:spTree>
    <p:extLst>
      <p:ext uri="{BB962C8B-B14F-4D97-AF65-F5344CB8AC3E}">
        <p14:creationId xmlns:p14="http://schemas.microsoft.com/office/powerpoint/2010/main" val="2800722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12" name="Shape 6">
            <a:extLst>
              <a:ext uri="{FF2B5EF4-FFF2-40B4-BE49-F238E27FC236}">
                <a16:creationId xmlns:a16="http://schemas.microsoft.com/office/drawing/2014/main" id="{44C8DBD8-9B87-1F53-D5E6-D35177C6E2F8}"/>
              </a:ext>
            </a:extLst>
          </p:cNvPr>
          <p:cNvSpPr/>
          <p:nvPr/>
        </p:nvSpPr>
        <p:spPr>
          <a:xfrm>
            <a:off x="5254944" y="3438643"/>
            <a:ext cx="3924225" cy="3220065"/>
          </a:xfrm>
          <a:prstGeom prst="roundRect">
            <a:avLst>
              <a:gd name="adj" fmla="val 4212"/>
            </a:avLst>
          </a:prstGeom>
          <a:solidFill>
            <a:schemeClr val="accent1">
              <a:lumMod val="40000"/>
              <a:lumOff val="60000"/>
            </a:schemeClr>
          </a:solidFill>
          <a:ln w="13811">
            <a:solidFill>
              <a:srgbClr val="E1A9EF"/>
            </a:solidFill>
            <a:prstDash val="solid"/>
          </a:ln>
        </p:spPr>
      </p:sp>
      <p:sp>
        <p:nvSpPr>
          <p:cNvPr id="4" name="Text 2"/>
          <p:cNvSpPr/>
          <p:nvPr/>
        </p:nvSpPr>
        <p:spPr>
          <a:xfrm>
            <a:off x="2037993" y="1657231"/>
            <a:ext cx="10554414" cy="1388745"/>
          </a:xfrm>
          <a:prstGeom prst="rect">
            <a:avLst/>
          </a:prstGeom>
          <a:noFill/>
          <a:ln/>
        </p:spPr>
        <p:txBody>
          <a:bodyPr wrap="squar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Benefits of Using Plotly for Data Visualization</a:t>
            </a:r>
            <a:endParaRPr lang="en-US" sz="4374" dirty="0"/>
          </a:p>
        </p:txBody>
      </p:sp>
      <p:sp>
        <p:nvSpPr>
          <p:cNvPr id="5" name="Text 3"/>
          <p:cNvSpPr/>
          <p:nvPr/>
        </p:nvSpPr>
        <p:spPr>
          <a:xfrm>
            <a:off x="2037993" y="3601403"/>
            <a:ext cx="2666286" cy="416481"/>
          </a:xfrm>
          <a:prstGeom prst="rect">
            <a:avLst/>
          </a:prstGeom>
          <a:noFill/>
          <a:ln/>
        </p:spPr>
        <p:txBody>
          <a:bodyPr wrap="none" rtlCol="0" anchor="t"/>
          <a:lstStyle/>
          <a:p>
            <a:pPr marL="0" indent="0">
              <a:lnSpc>
                <a:spcPts val="3281"/>
              </a:lnSpc>
              <a:buNone/>
            </a:pPr>
            <a:r>
              <a:rPr lang="en-US" sz="2624" b="1" kern="0" spc="-79" dirty="0">
                <a:solidFill>
                  <a:srgbClr val="000000"/>
                </a:solidFill>
                <a:latin typeface="Inter" pitchFamily="34" charset="0"/>
                <a:ea typeface="Inter" pitchFamily="34" charset="-122"/>
                <a:cs typeface="Inter" pitchFamily="34" charset="-120"/>
              </a:rPr>
              <a:t>Interactive</a:t>
            </a:r>
            <a:endParaRPr lang="en-US" sz="2624" dirty="0"/>
          </a:p>
        </p:txBody>
      </p:sp>
      <p:sp>
        <p:nvSpPr>
          <p:cNvPr id="6" name="Text 4"/>
          <p:cNvSpPr/>
          <p:nvPr/>
        </p:nvSpPr>
        <p:spPr>
          <a:xfrm>
            <a:off x="2037993" y="4240054"/>
            <a:ext cx="3156347" cy="2132409"/>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Plotly's charts are interactive, allowing users to zoom in, hover, and explore the data in real-time. This feature makes it easier to communicate insights to stakeholders.</a:t>
            </a:r>
            <a:endParaRPr lang="en-US" sz="1750" dirty="0"/>
          </a:p>
        </p:txBody>
      </p:sp>
      <p:sp>
        <p:nvSpPr>
          <p:cNvPr id="7" name="Text 5"/>
          <p:cNvSpPr/>
          <p:nvPr/>
        </p:nvSpPr>
        <p:spPr>
          <a:xfrm>
            <a:off x="5743932" y="3601403"/>
            <a:ext cx="2666286" cy="416481"/>
          </a:xfrm>
          <a:prstGeom prst="rect">
            <a:avLst/>
          </a:prstGeom>
          <a:noFill/>
          <a:ln/>
        </p:spPr>
        <p:txBody>
          <a:bodyPr wrap="none" rtlCol="0" anchor="t"/>
          <a:lstStyle/>
          <a:p>
            <a:pPr marL="0" indent="0">
              <a:lnSpc>
                <a:spcPts val="3281"/>
              </a:lnSpc>
              <a:buNone/>
            </a:pPr>
            <a:r>
              <a:rPr lang="en-US" sz="2624" b="1" kern="0" spc="-79" dirty="0">
                <a:solidFill>
                  <a:srgbClr val="000000"/>
                </a:solidFill>
                <a:latin typeface="Inter" pitchFamily="34" charset="0"/>
                <a:ea typeface="Inter" pitchFamily="34" charset="-122"/>
                <a:cs typeface="Inter" pitchFamily="34" charset="-120"/>
              </a:rPr>
              <a:t>Easy to Use</a:t>
            </a:r>
            <a:endParaRPr lang="en-US" sz="2624" dirty="0"/>
          </a:p>
        </p:txBody>
      </p:sp>
      <p:sp>
        <p:nvSpPr>
          <p:cNvPr id="8" name="Text 6"/>
          <p:cNvSpPr/>
          <p:nvPr/>
        </p:nvSpPr>
        <p:spPr>
          <a:xfrm>
            <a:off x="5743932" y="4240054"/>
            <a:ext cx="3156347"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Plotly's user-friendly interface and documentation make it easy for beginners to create beautiful charts and graphs.</a:t>
            </a:r>
            <a:endParaRPr lang="en-US" sz="1750" dirty="0"/>
          </a:p>
        </p:txBody>
      </p:sp>
      <p:sp>
        <p:nvSpPr>
          <p:cNvPr id="9" name="Text 7"/>
          <p:cNvSpPr/>
          <p:nvPr/>
        </p:nvSpPr>
        <p:spPr>
          <a:xfrm>
            <a:off x="9449872" y="3601403"/>
            <a:ext cx="2666286" cy="416481"/>
          </a:xfrm>
          <a:prstGeom prst="rect">
            <a:avLst/>
          </a:prstGeom>
          <a:noFill/>
          <a:ln/>
        </p:spPr>
        <p:txBody>
          <a:bodyPr wrap="none" rtlCol="0" anchor="t"/>
          <a:lstStyle/>
          <a:p>
            <a:pPr marL="0" indent="0">
              <a:lnSpc>
                <a:spcPts val="3281"/>
              </a:lnSpc>
              <a:buNone/>
            </a:pPr>
            <a:r>
              <a:rPr lang="en-US" sz="2624" b="1" kern="0" spc="-79" dirty="0">
                <a:solidFill>
                  <a:srgbClr val="000000"/>
                </a:solidFill>
                <a:latin typeface="Inter" pitchFamily="34" charset="0"/>
                <a:ea typeface="Inter" pitchFamily="34" charset="-122"/>
                <a:cs typeface="Inter" pitchFamily="34" charset="-120"/>
              </a:rPr>
              <a:t>Flexible</a:t>
            </a:r>
            <a:endParaRPr lang="en-US" sz="2624" dirty="0"/>
          </a:p>
        </p:txBody>
      </p:sp>
      <p:sp>
        <p:nvSpPr>
          <p:cNvPr id="10" name="Text 8"/>
          <p:cNvSpPr/>
          <p:nvPr/>
        </p:nvSpPr>
        <p:spPr>
          <a:xfrm>
            <a:off x="9449872" y="4240054"/>
            <a:ext cx="3156347" cy="2132409"/>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Plotly supports both online and offline visualization, and allows you to create visualizations in multiple programming languages, including Python, R, and JavaScript.</a:t>
            </a:r>
            <a:endParaRPr lang="en-US" sz="175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2"/>
          <p:cNvSpPr/>
          <p:nvPr/>
        </p:nvSpPr>
        <p:spPr>
          <a:xfrm>
            <a:off x="1068729" y="683323"/>
            <a:ext cx="10554414" cy="1388745"/>
          </a:xfrm>
          <a:prstGeom prst="rect">
            <a:avLst/>
          </a:prstGeom>
          <a:noFill/>
          <a:ln/>
        </p:spPr>
        <p:txBody>
          <a:bodyPr wrap="squar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Create a Dropdown</a:t>
            </a:r>
            <a:endParaRPr lang="en-US" sz="4374" dirty="0"/>
          </a:p>
        </p:txBody>
      </p:sp>
      <p:pic>
        <p:nvPicPr>
          <p:cNvPr id="5" name="Picture 4">
            <a:extLst>
              <a:ext uri="{FF2B5EF4-FFF2-40B4-BE49-F238E27FC236}">
                <a16:creationId xmlns:a16="http://schemas.microsoft.com/office/drawing/2014/main" id="{B84BA37B-2043-E5C9-709A-AF3A196EFD32}"/>
              </a:ext>
            </a:extLst>
          </p:cNvPr>
          <p:cNvPicPr>
            <a:picLocks noChangeAspect="1"/>
          </p:cNvPicPr>
          <p:nvPr/>
        </p:nvPicPr>
        <p:blipFill>
          <a:blip r:embed="rId3"/>
          <a:stretch>
            <a:fillRect/>
          </a:stretch>
        </p:blipFill>
        <p:spPr>
          <a:xfrm>
            <a:off x="706780" y="1777079"/>
            <a:ext cx="13527206" cy="5769198"/>
          </a:xfrm>
          <a:prstGeom prst="rect">
            <a:avLst/>
          </a:prstGeom>
        </p:spPr>
      </p:pic>
    </p:spTree>
    <p:extLst>
      <p:ext uri="{BB962C8B-B14F-4D97-AF65-F5344CB8AC3E}">
        <p14:creationId xmlns:p14="http://schemas.microsoft.com/office/powerpoint/2010/main" val="34431227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2"/>
          <p:cNvSpPr/>
          <p:nvPr/>
        </p:nvSpPr>
        <p:spPr>
          <a:xfrm>
            <a:off x="1068729" y="683323"/>
            <a:ext cx="10554414" cy="1388745"/>
          </a:xfrm>
          <a:prstGeom prst="rect">
            <a:avLst/>
          </a:prstGeom>
          <a:noFill/>
          <a:ln/>
        </p:spPr>
        <p:txBody>
          <a:bodyPr wrap="squar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Interactive with Plots</a:t>
            </a:r>
            <a:endParaRPr lang="en-US" sz="4374" dirty="0"/>
          </a:p>
        </p:txBody>
      </p:sp>
      <p:sp>
        <p:nvSpPr>
          <p:cNvPr id="2" name="Text 7">
            <a:extLst>
              <a:ext uri="{FF2B5EF4-FFF2-40B4-BE49-F238E27FC236}">
                <a16:creationId xmlns:a16="http://schemas.microsoft.com/office/drawing/2014/main" id="{5C9F5E7D-FFE9-8FD6-9D9D-FE9218A7061E}"/>
              </a:ext>
            </a:extLst>
          </p:cNvPr>
          <p:cNvSpPr/>
          <p:nvPr/>
        </p:nvSpPr>
        <p:spPr>
          <a:xfrm>
            <a:off x="1068729" y="1727739"/>
            <a:ext cx="12492942" cy="6044661"/>
          </a:xfrm>
          <a:prstGeom prst="rect">
            <a:avLst/>
          </a:prstGeom>
          <a:noFill/>
          <a:ln/>
        </p:spPr>
        <p:txBody>
          <a:bodyPr wrap="none" rtlCol="0" anchor="t"/>
          <a:lstStyle/>
          <a:p>
            <a:pPr>
              <a:lnSpc>
                <a:spcPct val="150000"/>
              </a:lnSpc>
            </a:pPr>
            <a:r>
              <a:rPr lang="en-US" sz="2400" b="1" dirty="0"/>
              <a:t>Adding Buttons to the Plot:</a:t>
            </a:r>
          </a:p>
          <a:p>
            <a:pPr>
              <a:lnSpc>
                <a:spcPct val="150000"/>
              </a:lnSpc>
            </a:pPr>
            <a:endParaRPr lang="en-US" sz="2400" b="1" dirty="0"/>
          </a:p>
          <a:p>
            <a:pPr rtl="0">
              <a:lnSpc>
                <a:spcPct val="150000"/>
              </a:lnSpc>
            </a:pPr>
            <a:r>
              <a:rPr lang="en-US" sz="2400" dirty="0"/>
              <a:t>In </a:t>
            </a:r>
            <a:r>
              <a:rPr lang="en-US" sz="2400" dirty="0" err="1"/>
              <a:t>plotly</a:t>
            </a:r>
            <a:r>
              <a:rPr lang="en-US" sz="2400" dirty="0"/>
              <a:t>, </a:t>
            </a:r>
            <a:r>
              <a:rPr lang="en-US" sz="2400" b="1" dirty="0"/>
              <a:t>actions custom Buttons</a:t>
            </a:r>
            <a:r>
              <a:rPr lang="en-US" sz="2400" dirty="0"/>
              <a:t> are used to quickly make actions directly from a record. </a:t>
            </a:r>
          </a:p>
          <a:p>
            <a:pPr rtl="0">
              <a:lnSpc>
                <a:spcPct val="150000"/>
              </a:lnSpc>
            </a:pPr>
            <a:r>
              <a:rPr lang="en-US" sz="2400" dirty="0"/>
              <a:t>Custom Buttons can be added to page layouts in CRM, Marketing, and Custom Apps. There are </a:t>
            </a:r>
          </a:p>
          <a:p>
            <a:pPr rtl="0">
              <a:lnSpc>
                <a:spcPct val="150000"/>
              </a:lnSpc>
            </a:pPr>
            <a:r>
              <a:rPr lang="en-US" sz="2400" dirty="0"/>
              <a:t>also 4 possible methods that can be applied in custom buttons:</a:t>
            </a:r>
          </a:p>
          <a:p>
            <a:pPr marL="342900" indent="-342900">
              <a:lnSpc>
                <a:spcPct val="150000"/>
              </a:lnSpc>
              <a:buFont typeface="Arial" panose="020B0604020202020204" pitchFamily="34" charset="0"/>
              <a:buChar char="•"/>
            </a:pPr>
            <a:r>
              <a:rPr lang="en-US" sz="2400" b="1" dirty="0"/>
              <a:t>restyle:</a:t>
            </a:r>
            <a:r>
              <a:rPr lang="en-US" sz="2400" dirty="0"/>
              <a:t> modify data or data attributes</a:t>
            </a:r>
          </a:p>
          <a:p>
            <a:pPr marL="342900" indent="-342900">
              <a:lnSpc>
                <a:spcPct val="150000"/>
              </a:lnSpc>
              <a:buFont typeface="Arial" panose="020B0604020202020204" pitchFamily="34" charset="0"/>
              <a:buChar char="•"/>
            </a:pPr>
            <a:r>
              <a:rPr lang="en-US" sz="2400" b="1" dirty="0" err="1"/>
              <a:t>relayout</a:t>
            </a:r>
            <a:r>
              <a:rPr lang="en-US" sz="2400" b="1" dirty="0"/>
              <a:t>:</a:t>
            </a:r>
            <a:r>
              <a:rPr lang="en-US" sz="2400" dirty="0"/>
              <a:t> modify layout attributes</a:t>
            </a:r>
          </a:p>
          <a:p>
            <a:pPr marL="342900" indent="-342900">
              <a:lnSpc>
                <a:spcPct val="150000"/>
              </a:lnSpc>
              <a:buFont typeface="Arial" panose="020B0604020202020204" pitchFamily="34" charset="0"/>
              <a:buChar char="•"/>
            </a:pPr>
            <a:r>
              <a:rPr lang="en-US" sz="2400" b="1" dirty="0"/>
              <a:t>update:</a:t>
            </a:r>
            <a:r>
              <a:rPr lang="en-US" sz="2400" dirty="0"/>
              <a:t> modify data and layout attributes</a:t>
            </a:r>
          </a:p>
          <a:p>
            <a:pPr marL="342900" indent="-342900">
              <a:lnSpc>
                <a:spcPct val="150000"/>
              </a:lnSpc>
              <a:buFont typeface="Arial" panose="020B0604020202020204" pitchFamily="34" charset="0"/>
              <a:buChar char="•"/>
            </a:pPr>
            <a:r>
              <a:rPr lang="en-US" sz="2400" b="1" dirty="0"/>
              <a:t>animate:</a:t>
            </a:r>
            <a:r>
              <a:rPr lang="en-US" sz="2400" dirty="0"/>
              <a:t> start or pause an animation</a:t>
            </a:r>
            <a:endParaRPr lang="en-US" sz="2400" i="0" dirty="0">
              <a:effectLst/>
              <a:latin typeface="Söhne"/>
            </a:endParaRPr>
          </a:p>
        </p:txBody>
      </p:sp>
    </p:spTree>
    <p:extLst>
      <p:ext uri="{BB962C8B-B14F-4D97-AF65-F5344CB8AC3E}">
        <p14:creationId xmlns:p14="http://schemas.microsoft.com/office/powerpoint/2010/main" val="39955294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2"/>
          <p:cNvSpPr/>
          <p:nvPr/>
        </p:nvSpPr>
        <p:spPr>
          <a:xfrm>
            <a:off x="1068729" y="683323"/>
            <a:ext cx="10554414" cy="1388745"/>
          </a:xfrm>
          <a:prstGeom prst="rect">
            <a:avLst/>
          </a:prstGeom>
          <a:noFill/>
          <a:ln/>
        </p:spPr>
        <p:txBody>
          <a:bodyPr wrap="squar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Add Buttons</a:t>
            </a:r>
            <a:endParaRPr lang="en-US" sz="4374" dirty="0"/>
          </a:p>
        </p:txBody>
      </p:sp>
      <p:sp>
        <p:nvSpPr>
          <p:cNvPr id="2" name="Text 7">
            <a:extLst>
              <a:ext uri="{FF2B5EF4-FFF2-40B4-BE49-F238E27FC236}">
                <a16:creationId xmlns:a16="http://schemas.microsoft.com/office/drawing/2014/main" id="{5C9F5E7D-FFE9-8FD6-9D9D-FE9218A7061E}"/>
              </a:ext>
            </a:extLst>
          </p:cNvPr>
          <p:cNvSpPr/>
          <p:nvPr/>
        </p:nvSpPr>
        <p:spPr>
          <a:xfrm>
            <a:off x="1068729" y="1727739"/>
            <a:ext cx="12492942" cy="6044661"/>
          </a:xfrm>
          <a:prstGeom prst="rect">
            <a:avLst/>
          </a:prstGeom>
          <a:noFill/>
          <a:ln/>
        </p:spPr>
        <p:txBody>
          <a:bodyPr wrap="none" rtlCol="0" anchor="t"/>
          <a:lstStyle/>
          <a:p>
            <a:pPr marL="0" indent="0" algn="l">
              <a:lnSpc>
                <a:spcPct val="150000"/>
              </a:lnSpc>
              <a:buNone/>
            </a:pPr>
            <a:r>
              <a:rPr lang="en-US" sz="2400" dirty="0"/>
              <a:t>import </a:t>
            </a:r>
            <a:r>
              <a:rPr lang="en-US" sz="2400" dirty="0" err="1"/>
              <a:t>plotly.graph_objects</a:t>
            </a:r>
            <a:r>
              <a:rPr lang="en-US" sz="2400" dirty="0"/>
              <a:t> as </a:t>
            </a:r>
            <a:r>
              <a:rPr lang="en-US" sz="2400" dirty="0" err="1"/>
              <a:t>px</a:t>
            </a:r>
            <a:endParaRPr lang="en-US" sz="2400" dirty="0"/>
          </a:p>
          <a:p>
            <a:pPr marL="0" indent="0" algn="l">
              <a:lnSpc>
                <a:spcPct val="150000"/>
              </a:lnSpc>
              <a:buNone/>
            </a:pPr>
            <a:r>
              <a:rPr lang="en-US" sz="2400" dirty="0"/>
              <a:t>import pandas as pd</a:t>
            </a:r>
          </a:p>
          <a:p>
            <a:pPr marL="0" indent="0" algn="l">
              <a:lnSpc>
                <a:spcPct val="150000"/>
              </a:lnSpc>
              <a:buNone/>
            </a:pPr>
            <a:endParaRPr lang="en-US" sz="2400" dirty="0"/>
          </a:p>
          <a:p>
            <a:pPr marL="0" indent="0" algn="l">
              <a:lnSpc>
                <a:spcPct val="150000"/>
              </a:lnSpc>
              <a:buNone/>
            </a:pPr>
            <a:r>
              <a:rPr lang="en-US" sz="2400" dirty="0" err="1"/>
              <a:t>df</a:t>
            </a:r>
            <a:r>
              <a:rPr lang="en-US" sz="2400" dirty="0"/>
              <a:t> = </a:t>
            </a:r>
            <a:r>
              <a:rPr lang="en-US" sz="2400" dirty="0" err="1"/>
              <a:t>go.data.tips</a:t>
            </a:r>
            <a:r>
              <a:rPr lang="en-US" sz="2400" dirty="0"/>
              <a:t>() </a:t>
            </a:r>
          </a:p>
          <a:p>
            <a:pPr marL="0" indent="0" algn="l">
              <a:lnSpc>
                <a:spcPct val="150000"/>
              </a:lnSpc>
              <a:buNone/>
            </a:pPr>
            <a:endParaRPr lang="en-US" sz="2400" dirty="0"/>
          </a:p>
          <a:p>
            <a:pPr marL="0" indent="0" algn="l">
              <a:lnSpc>
                <a:spcPct val="150000"/>
              </a:lnSpc>
              <a:buNone/>
            </a:pPr>
            <a:r>
              <a:rPr lang="en-US" sz="2400" dirty="0"/>
              <a:t>plot = </a:t>
            </a:r>
            <a:r>
              <a:rPr lang="en-US" sz="2400" dirty="0" err="1"/>
              <a:t>px.Figure</a:t>
            </a:r>
            <a:r>
              <a:rPr lang="en-US" sz="2400" dirty="0"/>
              <a:t>(data=[</a:t>
            </a:r>
            <a:r>
              <a:rPr lang="en-US" sz="2400" dirty="0" err="1"/>
              <a:t>px.Scatter</a:t>
            </a:r>
            <a:r>
              <a:rPr lang="en-US" sz="2400" dirty="0"/>
              <a:t>(</a:t>
            </a:r>
          </a:p>
          <a:p>
            <a:pPr marL="0" indent="0" algn="l">
              <a:lnSpc>
                <a:spcPct val="150000"/>
              </a:lnSpc>
              <a:buNone/>
            </a:pPr>
            <a:r>
              <a:rPr lang="en-US" sz="2400" dirty="0"/>
              <a:t>	x=data['day'],</a:t>
            </a:r>
          </a:p>
          <a:p>
            <a:pPr marL="0" indent="0" algn="l">
              <a:lnSpc>
                <a:spcPct val="150000"/>
              </a:lnSpc>
              <a:buNone/>
            </a:pPr>
            <a:r>
              <a:rPr lang="en-US" sz="2400" dirty="0"/>
              <a:t>	y=data['tip'],</a:t>
            </a:r>
          </a:p>
          <a:p>
            <a:pPr marL="0" indent="0" algn="l">
              <a:lnSpc>
                <a:spcPct val="150000"/>
              </a:lnSpc>
              <a:buNone/>
            </a:pPr>
            <a:r>
              <a:rPr lang="en-US" sz="2400" dirty="0"/>
              <a:t>	mode='markers',)</a:t>
            </a:r>
          </a:p>
          <a:p>
            <a:pPr marL="0" indent="0" algn="l">
              <a:lnSpc>
                <a:spcPct val="150000"/>
              </a:lnSpc>
              <a:buNone/>
            </a:pPr>
            <a:r>
              <a:rPr lang="en-US" sz="2400" dirty="0"/>
              <a:t>])</a:t>
            </a:r>
          </a:p>
          <a:p>
            <a:pPr marL="0" indent="0" algn="l">
              <a:lnSpc>
                <a:spcPct val="150000"/>
              </a:lnSpc>
              <a:buNone/>
            </a:pPr>
            <a:endParaRPr lang="en-US" sz="2400" dirty="0"/>
          </a:p>
          <a:p>
            <a:pPr marL="0" indent="0" algn="l">
              <a:lnSpc>
                <a:spcPct val="150000"/>
              </a:lnSpc>
              <a:buNone/>
            </a:pPr>
            <a:endParaRPr lang="en-US" sz="2400" dirty="0"/>
          </a:p>
        </p:txBody>
      </p:sp>
    </p:spTree>
    <p:extLst>
      <p:ext uri="{BB962C8B-B14F-4D97-AF65-F5344CB8AC3E}">
        <p14:creationId xmlns:p14="http://schemas.microsoft.com/office/powerpoint/2010/main" val="38844389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2"/>
          <p:cNvSpPr/>
          <p:nvPr/>
        </p:nvSpPr>
        <p:spPr>
          <a:xfrm>
            <a:off x="1068729" y="683323"/>
            <a:ext cx="10554414" cy="1388745"/>
          </a:xfrm>
          <a:prstGeom prst="rect">
            <a:avLst/>
          </a:prstGeom>
          <a:noFill/>
          <a:ln/>
        </p:spPr>
        <p:txBody>
          <a:bodyPr wrap="squar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Add Buttons</a:t>
            </a:r>
            <a:endParaRPr lang="en-US" sz="4374" dirty="0"/>
          </a:p>
        </p:txBody>
      </p:sp>
      <p:sp>
        <p:nvSpPr>
          <p:cNvPr id="2" name="Text 7">
            <a:extLst>
              <a:ext uri="{FF2B5EF4-FFF2-40B4-BE49-F238E27FC236}">
                <a16:creationId xmlns:a16="http://schemas.microsoft.com/office/drawing/2014/main" id="{5C9F5E7D-FFE9-8FD6-9D9D-FE9218A7061E}"/>
              </a:ext>
            </a:extLst>
          </p:cNvPr>
          <p:cNvSpPr/>
          <p:nvPr/>
        </p:nvSpPr>
        <p:spPr>
          <a:xfrm>
            <a:off x="1068729" y="1727739"/>
            <a:ext cx="12492942" cy="6044661"/>
          </a:xfrm>
          <a:prstGeom prst="rect">
            <a:avLst/>
          </a:prstGeom>
          <a:noFill/>
          <a:ln/>
        </p:spPr>
        <p:txBody>
          <a:bodyPr wrap="none" rtlCol="0" anchor="t"/>
          <a:lstStyle/>
          <a:p>
            <a:pPr marL="0" indent="0" algn="l">
              <a:lnSpc>
                <a:spcPct val="150000"/>
              </a:lnSpc>
              <a:buNone/>
            </a:pPr>
            <a:r>
              <a:rPr lang="en-US" sz="2400" dirty="0" err="1"/>
              <a:t>plot.update_layout</a:t>
            </a:r>
            <a:r>
              <a:rPr lang="en-US" sz="2400" dirty="0"/>
              <a:t>(</a:t>
            </a:r>
          </a:p>
          <a:p>
            <a:pPr marL="0" indent="0" algn="l">
              <a:lnSpc>
                <a:spcPct val="150000"/>
              </a:lnSpc>
              <a:buNone/>
            </a:pPr>
            <a:r>
              <a:rPr lang="en-US" sz="2400" dirty="0"/>
              <a:t>	</a:t>
            </a:r>
            <a:r>
              <a:rPr lang="en-US" sz="2400" dirty="0" err="1"/>
              <a:t>updatemenus</a:t>
            </a:r>
            <a:r>
              <a:rPr lang="en-US" sz="2400" dirty="0"/>
              <a:t>=[</a:t>
            </a:r>
          </a:p>
          <a:p>
            <a:pPr marL="0" indent="0" algn="l">
              <a:lnSpc>
                <a:spcPct val="150000"/>
              </a:lnSpc>
              <a:buNone/>
            </a:pPr>
            <a:r>
              <a:rPr lang="en-US" sz="2400" dirty="0"/>
              <a:t>		</a:t>
            </a:r>
            <a:r>
              <a:rPr lang="en-US" sz="2400" dirty="0" err="1"/>
              <a:t>dict</a:t>
            </a:r>
            <a:r>
              <a:rPr lang="en-US" sz="2400" dirty="0"/>
              <a:t>( type="buttons", direction="left", buttons=list([</a:t>
            </a:r>
          </a:p>
          <a:p>
            <a:pPr marL="0" indent="0" algn="l">
              <a:lnSpc>
                <a:spcPct val="150000"/>
              </a:lnSpc>
              <a:buNone/>
            </a:pPr>
            <a:r>
              <a:rPr lang="en-US" sz="2400" dirty="0"/>
              <a:t>				</a:t>
            </a:r>
            <a:r>
              <a:rPr lang="en-US" sz="2400" dirty="0" err="1"/>
              <a:t>dict</a:t>
            </a:r>
            <a:r>
              <a:rPr lang="en-US" sz="2400" dirty="0"/>
              <a:t>(</a:t>
            </a:r>
            <a:r>
              <a:rPr lang="en-US" sz="2400" dirty="0" err="1"/>
              <a:t>args</a:t>
            </a:r>
            <a:r>
              <a:rPr lang="en-US" sz="2400" dirty="0"/>
              <a:t>=["type", "scatter"], label="Scatter Plot", method="restyle"),</a:t>
            </a:r>
          </a:p>
          <a:p>
            <a:pPr marL="0" indent="0" algn="l">
              <a:lnSpc>
                <a:spcPct val="150000"/>
              </a:lnSpc>
              <a:buNone/>
            </a:pPr>
            <a:r>
              <a:rPr lang="en-US" sz="2400" dirty="0"/>
              <a:t>				</a:t>
            </a:r>
            <a:r>
              <a:rPr lang="en-US" sz="2400" dirty="0" err="1"/>
              <a:t>dict</a:t>
            </a:r>
            <a:r>
              <a:rPr lang="en-US" sz="2400" dirty="0"/>
              <a:t>(</a:t>
            </a:r>
            <a:r>
              <a:rPr lang="en-US" sz="2400" dirty="0" err="1"/>
              <a:t>args</a:t>
            </a:r>
            <a:r>
              <a:rPr lang="en-US" sz="2400" dirty="0"/>
              <a:t>=["type", "bar"], label="Bar Chart", method="restyle")</a:t>
            </a:r>
          </a:p>
          <a:p>
            <a:pPr marL="0" indent="0" algn="l">
              <a:lnSpc>
                <a:spcPct val="150000"/>
              </a:lnSpc>
              <a:buNone/>
            </a:pPr>
            <a:r>
              <a:rPr lang="en-US" sz="2400" dirty="0"/>
              <a:t>			]),</a:t>
            </a:r>
          </a:p>
          <a:p>
            <a:pPr marL="0" indent="0" algn="l">
              <a:lnSpc>
                <a:spcPct val="150000"/>
              </a:lnSpc>
              <a:buNone/>
            </a:pPr>
            <a:r>
              <a:rPr lang="en-US" sz="2400" dirty="0"/>
              <a:t>		),</a:t>
            </a:r>
          </a:p>
          <a:p>
            <a:pPr marL="0" indent="0" algn="l">
              <a:lnSpc>
                <a:spcPct val="150000"/>
              </a:lnSpc>
              <a:buNone/>
            </a:pPr>
            <a:r>
              <a:rPr lang="en-US" sz="2400" dirty="0"/>
              <a:t>	]</a:t>
            </a:r>
          </a:p>
          <a:p>
            <a:pPr marL="0" indent="0" algn="l">
              <a:lnSpc>
                <a:spcPct val="150000"/>
              </a:lnSpc>
              <a:buNone/>
            </a:pPr>
            <a:r>
              <a:rPr lang="en-US" sz="2400" dirty="0"/>
              <a:t>)</a:t>
            </a:r>
          </a:p>
          <a:p>
            <a:pPr marL="0" indent="0" algn="l">
              <a:lnSpc>
                <a:spcPct val="150000"/>
              </a:lnSpc>
              <a:buNone/>
            </a:pPr>
            <a:r>
              <a:rPr lang="en-US" sz="2400" dirty="0" err="1"/>
              <a:t>plot.show</a:t>
            </a:r>
            <a:r>
              <a:rPr lang="en-US" sz="2400" dirty="0"/>
              <a:t>()</a:t>
            </a:r>
          </a:p>
        </p:txBody>
      </p:sp>
    </p:spTree>
    <p:extLst>
      <p:ext uri="{BB962C8B-B14F-4D97-AF65-F5344CB8AC3E}">
        <p14:creationId xmlns:p14="http://schemas.microsoft.com/office/powerpoint/2010/main" val="6516655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2"/>
          <p:cNvSpPr/>
          <p:nvPr/>
        </p:nvSpPr>
        <p:spPr>
          <a:xfrm>
            <a:off x="1068729" y="683323"/>
            <a:ext cx="10554414" cy="1388745"/>
          </a:xfrm>
          <a:prstGeom prst="rect">
            <a:avLst/>
          </a:prstGeom>
          <a:noFill/>
          <a:ln/>
        </p:spPr>
        <p:txBody>
          <a:bodyPr wrap="squar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Add Buttons</a:t>
            </a:r>
            <a:endParaRPr lang="en-US" sz="4374" dirty="0"/>
          </a:p>
        </p:txBody>
      </p:sp>
      <p:pic>
        <p:nvPicPr>
          <p:cNvPr id="3" name="Picture 2">
            <a:extLst>
              <a:ext uri="{FF2B5EF4-FFF2-40B4-BE49-F238E27FC236}">
                <a16:creationId xmlns:a16="http://schemas.microsoft.com/office/drawing/2014/main" id="{D2E75C44-F2B2-86B1-A128-F41ED437BC1F}"/>
              </a:ext>
            </a:extLst>
          </p:cNvPr>
          <p:cNvPicPr>
            <a:picLocks noChangeAspect="1"/>
          </p:cNvPicPr>
          <p:nvPr/>
        </p:nvPicPr>
        <p:blipFill>
          <a:blip r:embed="rId3"/>
          <a:stretch>
            <a:fillRect/>
          </a:stretch>
        </p:blipFill>
        <p:spPr>
          <a:xfrm>
            <a:off x="707584" y="1842616"/>
            <a:ext cx="13215231" cy="5703661"/>
          </a:xfrm>
          <a:prstGeom prst="rect">
            <a:avLst/>
          </a:prstGeom>
        </p:spPr>
      </p:pic>
    </p:spTree>
    <p:extLst>
      <p:ext uri="{BB962C8B-B14F-4D97-AF65-F5344CB8AC3E}">
        <p14:creationId xmlns:p14="http://schemas.microsoft.com/office/powerpoint/2010/main" val="3287948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037993" y="1509713"/>
            <a:ext cx="9001363"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Features and Functionality of Plotly</a:t>
            </a:r>
            <a:endParaRPr lang="en-US" sz="4374" dirty="0"/>
          </a:p>
        </p:txBody>
      </p:sp>
      <p:sp>
        <p:nvSpPr>
          <p:cNvPr id="5" name="Shape 3"/>
          <p:cNvSpPr/>
          <p:nvPr/>
        </p:nvSpPr>
        <p:spPr>
          <a:xfrm>
            <a:off x="2037993" y="2648426"/>
            <a:ext cx="10554414" cy="4071342"/>
          </a:xfrm>
          <a:prstGeom prst="roundRect">
            <a:avLst>
              <a:gd name="adj" fmla="val 2456"/>
            </a:avLst>
          </a:prstGeom>
          <a:noFill/>
          <a:ln w="13811">
            <a:solidFill>
              <a:srgbClr val="000000">
                <a:alpha val="8000"/>
              </a:srgbClr>
            </a:solidFill>
            <a:prstDash val="solid"/>
          </a:ln>
        </p:spPr>
      </p:sp>
      <p:sp>
        <p:nvSpPr>
          <p:cNvPr id="6" name="Shape 4"/>
          <p:cNvSpPr/>
          <p:nvPr/>
        </p:nvSpPr>
        <p:spPr>
          <a:xfrm>
            <a:off x="2051804" y="2662238"/>
            <a:ext cx="10526792" cy="1347907"/>
          </a:xfrm>
          <a:prstGeom prst="rect">
            <a:avLst/>
          </a:prstGeom>
          <a:solidFill>
            <a:srgbClr val="FFFFFF">
              <a:alpha val="4000"/>
            </a:srgbClr>
          </a:solidFill>
          <a:ln/>
        </p:spPr>
      </p:sp>
      <p:sp>
        <p:nvSpPr>
          <p:cNvPr id="7" name="Text 5"/>
          <p:cNvSpPr/>
          <p:nvPr/>
        </p:nvSpPr>
        <p:spPr>
          <a:xfrm>
            <a:off x="2273975" y="2803088"/>
            <a:ext cx="2418755" cy="347186"/>
          </a:xfrm>
          <a:prstGeom prst="rect">
            <a:avLst/>
          </a:prstGeom>
          <a:noFill/>
          <a:ln/>
        </p:spPr>
        <p:txBody>
          <a:bodyPr wrap="none" rtlCol="0" anchor="t"/>
          <a:lstStyle/>
          <a:p>
            <a:pPr marL="0" indent="0">
              <a:lnSpc>
                <a:spcPts val="2734"/>
              </a:lnSpc>
              <a:buNone/>
            </a:pPr>
            <a:r>
              <a:rPr lang="en-US" sz="2187" b="1" kern="0" spc="-66" dirty="0">
                <a:solidFill>
                  <a:srgbClr val="000000"/>
                </a:solidFill>
                <a:latin typeface="Inter" pitchFamily="34" charset="0"/>
                <a:ea typeface="Inter" pitchFamily="34" charset="-122"/>
                <a:cs typeface="Inter" pitchFamily="34" charset="-120"/>
              </a:rPr>
              <a:t>Charts and Graphs</a:t>
            </a:r>
            <a:endParaRPr lang="en-US" sz="2187" dirty="0"/>
          </a:p>
        </p:txBody>
      </p:sp>
      <p:sp>
        <p:nvSpPr>
          <p:cNvPr id="8" name="Text 6"/>
          <p:cNvSpPr/>
          <p:nvPr/>
        </p:nvSpPr>
        <p:spPr>
          <a:xfrm>
            <a:off x="7541181" y="2803088"/>
            <a:ext cx="4815245"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Line charts, bar charts, scatter plots, histograms, and pie charts are just a few of the many chart types available in Plotly.</a:t>
            </a:r>
            <a:endParaRPr lang="en-US" sz="1750" dirty="0"/>
          </a:p>
        </p:txBody>
      </p:sp>
      <p:sp>
        <p:nvSpPr>
          <p:cNvPr id="9" name="Shape 7"/>
          <p:cNvSpPr/>
          <p:nvPr/>
        </p:nvSpPr>
        <p:spPr>
          <a:xfrm>
            <a:off x="2051804" y="4010144"/>
            <a:ext cx="10526792" cy="1347907"/>
          </a:xfrm>
          <a:prstGeom prst="rect">
            <a:avLst/>
          </a:prstGeom>
          <a:solidFill>
            <a:srgbClr val="000000">
              <a:alpha val="4000"/>
            </a:srgbClr>
          </a:solidFill>
          <a:ln/>
        </p:spPr>
      </p:sp>
      <p:sp>
        <p:nvSpPr>
          <p:cNvPr id="10" name="Text 8"/>
          <p:cNvSpPr/>
          <p:nvPr/>
        </p:nvSpPr>
        <p:spPr>
          <a:xfrm>
            <a:off x="2273975" y="4150995"/>
            <a:ext cx="2221944" cy="347186"/>
          </a:xfrm>
          <a:prstGeom prst="rect">
            <a:avLst/>
          </a:prstGeom>
          <a:noFill/>
          <a:ln/>
        </p:spPr>
        <p:txBody>
          <a:bodyPr wrap="none" rtlCol="0" anchor="t"/>
          <a:lstStyle/>
          <a:p>
            <a:pPr marL="0" indent="0">
              <a:lnSpc>
                <a:spcPts val="2734"/>
              </a:lnSpc>
              <a:buNone/>
            </a:pPr>
            <a:r>
              <a:rPr lang="en-US" sz="2187" b="1" kern="0" spc="-66" dirty="0">
                <a:solidFill>
                  <a:srgbClr val="000000"/>
                </a:solidFill>
                <a:latin typeface="Inter" pitchFamily="34" charset="0"/>
                <a:ea typeface="Inter" pitchFamily="34" charset="-122"/>
                <a:cs typeface="Inter" pitchFamily="34" charset="-120"/>
              </a:rPr>
              <a:t>Maps</a:t>
            </a:r>
            <a:endParaRPr lang="en-US" sz="2187" dirty="0"/>
          </a:p>
        </p:txBody>
      </p:sp>
      <p:sp>
        <p:nvSpPr>
          <p:cNvPr id="11" name="Text 9"/>
          <p:cNvSpPr/>
          <p:nvPr/>
        </p:nvSpPr>
        <p:spPr>
          <a:xfrm>
            <a:off x="7541181" y="4150995"/>
            <a:ext cx="4815245"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Plotly allows you to create visually stunning maps with ease, including interactive maps, choropleth maps, and heatmaps.</a:t>
            </a:r>
            <a:endParaRPr lang="en-US" sz="1750" dirty="0"/>
          </a:p>
        </p:txBody>
      </p:sp>
      <p:sp>
        <p:nvSpPr>
          <p:cNvPr id="12" name="Shape 10"/>
          <p:cNvSpPr/>
          <p:nvPr/>
        </p:nvSpPr>
        <p:spPr>
          <a:xfrm>
            <a:off x="2051804" y="5358051"/>
            <a:ext cx="10526792" cy="1347907"/>
          </a:xfrm>
          <a:prstGeom prst="rect">
            <a:avLst/>
          </a:prstGeom>
          <a:solidFill>
            <a:srgbClr val="FFFFFF">
              <a:alpha val="4000"/>
            </a:srgbClr>
          </a:solidFill>
          <a:ln/>
        </p:spPr>
      </p:sp>
      <p:sp>
        <p:nvSpPr>
          <p:cNvPr id="13" name="Text 11"/>
          <p:cNvSpPr/>
          <p:nvPr/>
        </p:nvSpPr>
        <p:spPr>
          <a:xfrm>
            <a:off x="2273975" y="5498902"/>
            <a:ext cx="2221944" cy="347186"/>
          </a:xfrm>
          <a:prstGeom prst="rect">
            <a:avLst/>
          </a:prstGeom>
          <a:noFill/>
          <a:ln/>
        </p:spPr>
        <p:txBody>
          <a:bodyPr wrap="none" rtlCol="0" anchor="t"/>
          <a:lstStyle/>
          <a:p>
            <a:pPr marL="0" indent="0">
              <a:lnSpc>
                <a:spcPts val="2734"/>
              </a:lnSpc>
              <a:buNone/>
            </a:pPr>
            <a:r>
              <a:rPr lang="en-US" sz="2187" b="1" kern="0" spc="-66" dirty="0">
                <a:solidFill>
                  <a:srgbClr val="000000"/>
                </a:solidFill>
                <a:latin typeface="Inter" pitchFamily="34" charset="0"/>
                <a:ea typeface="Inter" pitchFamily="34" charset="-122"/>
                <a:cs typeface="Inter" pitchFamily="34" charset="-120"/>
              </a:rPr>
              <a:t>Dashboards</a:t>
            </a:r>
            <a:endParaRPr lang="en-US" sz="2187" dirty="0"/>
          </a:p>
        </p:txBody>
      </p:sp>
      <p:sp>
        <p:nvSpPr>
          <p:cNvPr id="14" name="Text 12"/>
          <p:cNvSpPr/>
          <p:nvPr/>
        </p:nvSpPr>
        <p:spPr>
          <a:xfrm>
            <a:off x="7541181" y="5498902"/>
            <a:ext cx="4815245"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Plotly's dashboarding capabilities allow you to create custom dashboards to monitor key metrics and trends.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037993" y="1089898"/>
            <a:ext cx="10554414" cy="1388745"/>
          </a:xfrm>
          <a:prstGeom prst="rect">
            <a:avLst/>
          </a:prstGeom>
          <a:noFill/>
          <a:ln/>
        </p:spPr>
        <p:txBody>
          <a:bodyPr wrap="squar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How to Create Basic Visualizations with Plotly</a:t>
            </a:r>
            <a:endParaRPr lang="en-US" sz="4374" dirty="0"/>
          </a:p>
        </p:txBody>
      </p:sp>
      <p:pic>
        <p:nvPicPr>
          <p:cNvPr id="5" name="Image 0" descr="preencoded.png"/>
          <p:cNvPicPr>
            <a:picLocks noChangeAspect="1"/>
          </p:cNvPicPr>
          <p:nvPr/>
        </p:nvPicPr>
        <p:blipFill>
          <a:blip r:embed="rId3"/>
          <a:stretch>
            <a:fillRect/>
          </a:stretch>
        </p:blipFill>
        <p:spPr>
          <a:xfrm>
            <a:off x="2037993" y="2922984"/>
            <a:ext cx="3295888" cy="2036921"/>
          </a:xfrm>
          <a:prstGeom prst="rect">
            <a:avLst/>
          </a:prstGeom>
        </p:spPr>
      </p:pic>
      <p:sp>
        <p:nvSpPr>
          <p:cNvPr id="6" name="Text 3"/>
          <p:cNvSpPr/>
          <p:nvPr/>
        </p:nvSpPr>
        <p:spPr>
          <a:xfrm>
            <a:off x="2037993" y="5237559"/>
            <a:ext cx="2221944" cy="347186"/>
          </a:xfrm>
          <a:prstGeom prst="rect">
            <a:avLst/>
          </a:prstGeom>
          <a:noFill/>
          <a:ln/>
        </p:spPr>
        <p:txBody>
          <a:bodyPr wrap="none" rtlCol="0" anchor="t"/>
          <a:lstStyle/>
          <a:p>
            <a:pPr marL="0" indent="0" algn="l">
              <a:lnSpc>
                <a:spcPts val="2734"/>
              </a:lnSpc>
              <a:buNone/>
            </a:pPr>
            <a:r>
              <a:rPr lang="en-US" sz="2187" b="1" kern="0" spc="-66" dirty="0">
                <a:solidFill>
                  <a:srgbClr val="000000"/>
                </a:solidFill>
                <a:latin typeface="Inter" pitchFamily="34" charset="0"/>
                <a:ea typeface="Inter" pitchFamily="34" charset="-122"/>
                <a:cs typeface="Inter" pitchFamily="34" charset="-120"/>
              </a:rPr>
              <a:t>Line Chart</a:t>
            </a:r>
            <a:endParaRPr lang="en-US" sz="2187" dirty="0"/>
          </a:p>
        </p:txBody>
      </p:sp>
      <p:sp>
        <p:nvSpPr>
          <p:cNvPr id="7" name="Text 4"/>
          <p:cNvSpPr/>
          <p:nvPr/>
        </p:nvSpPr>
        <p:spPr>
          <a:xfrm>
            <a:off x="2037993" y="5717977"/>
            <a:ext cx="3295888" cy="1066205"/>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Inter" pitchFamily="34" charset="0"/>
                <a:ea typeface="Inter" pitchFamily="34" charset="-122"/>
                <a:cs typeface="Inter" pitchFamily="34" charset="-120"/>
              </a:rPr>
              <a:t>A line chart is ideal for showing trends over time, such as stock prices or website traffic.</a:t>
            </a:r>
            <a:endParaRPr lang="en-US" sz="1750" dirty="0"/>
          </a:p>
        </p:txBody>
      </p:sp>
      <p:pic>
        <p:nvPicPr>
          <p:cNvPr id="8" name="Image 1" descr="preencoded.png"/>
          <p:cNvPicPr>
            <a:picLocks noChangeAspect="1"/>
          </p:cNvPicPr>
          <p:nvPr/>
        </p:nvPicPr>
        <p:blipFill>
          <a:blip r:embed="rId4"/>
          <a:stretch>
            <a:fillRect/>
          </a:stretch>
        </p:blipFill>
        <p:spPr>
          <a:xfrm>
            <a:off x="5667137" y="2922984"/>
            <a:ext cx="3296007" cy="2037040"/>
          </a:xfrm>
          <a:prstGeom prst="rect">
            <a:avLst/>
          </a:prstGeom>
        </p:spPr>
      </p:pic>
      <p:sp>
        <p:nvSpPr>
          <p:cNvPr id="9" name="Text 5"/>
          <p:cNvSpPr/>
          <p:nvPr/>
        </p:nvSpPr>
        <p:spPr>
          <a:xfrm>
            <a:off x="5667137" y="5237678"/>
            <a:ext cx="2221944" cy="347186"/>
          </a:xfrm>
          <a:prstGeom prst="rect">
            <a:avLst/>
          </a:prstGeom>
          <a:noFill/>
          <a:ln/>
        </p:spPr>
        <p:txBody>
          <a:bodyPr wrap="none" rtlCol="0" anchor="t"/>
          <a:lstStyle/>
          <a:p>
            <a:pPr marL="0" indent="0" algn="l">
              <a:lnSpc>
                <a:spcPts val="2734"/>
              </a:lnSpc>
              <a:buNone/>
            </a:pPr>
            <a:r>
              <a:rPr lang="en-US" sz="2187" b="1" kern="0" spc="-66" dirty="0">
                <a:solidFill>
                  <a:srgbClr val="000000"/>
                </a:solidFill>
                <a:latin typeface="Inter" pitchFamily="34" charset="0"/>
                <a:ea typeface="Inter" pitchFamily="34" charset="-122"/>
                <a:cs typeface="Inter" pitchFamily="34" charset="-120"/>
              </a:rPr>
              <a:t>Bar Chart</a:t>
            </a:r>
            <a:endParaRPr lang="en-US" sz="2187" dirty="0"/>
          </a:p>
        </p:txBody>
      </p:sp>
      <p:sp>
        <p:nvSpPr>
          <p:cNvPr id="10" name="Text 6"/>
          <p:cNvSpPr/>
          <p:nvPr/>
        </p:nvSpPr>
        <p:spPr>
          <a:xfrm>
            <a:off x="5667137" y="5718096"/>
            <a:ext cx="3296007" cy="1421606"/>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Inter" pitchFamily="34" charset="0"/>
                <a:ea typeface="Inter" pitchFamily="34" charset="-122"/>
                <a:cs typeface="Inter" pitchFamily="34" charset="-120"/>
              </a:rPr>
              <a:t>A bar chart is great for comparing different categories or groups, such as sales figures or survey results.</a:t>
            </a:r>
            <a:endParaRPr lang="en-US" sz="1750" dirty="0"/>
          </a:p>
        </p:txBody>
      </p:sp>
      <p:pic>
        <p:nvPicPr>
          <p:cNvPr id="11" name="Image 2" descr="preencoded.png"/>
          <p:cNvPicPr>
            <a:picLocks noChangeAspect="1"/>
          </p:cNvPicPr>
          <p:nvPr/>
        </p:nvPicPr>
        <p:blipFill>
          <a:blip r:embed="rId5"/>
          <a:stretch>
            <a:fillRect/>
          </a:stretch>
        </p:blipFill>
        <p:spPr>
          <a:xfrm>
            <a:off x="9296400" y="2922984"/>
            <a:ext cx="3296007" cy="2037040"/>
          </a:xfrm>
          <a:prstGeom prst="rect">
            <a:avLst/>
          </a:prstGeom>
        </p:spPr>
      </p:pic>
      <p:sp>
        <p:nvSpPr>
          <p:cNvPr id="12" name="Text 7"/>
          <p:cNvSpPr/>
          <p:nvPr/>
        </p:nvSpPr>
        <p:spPr>
          <a:xfrm>
            <a:off x="9296400" y="5237678"/>
            <a:ext cx="2221944" cy="347186"/>
          </a:xfrm>
          <a:prstGeom prst="rect">
            <a:avLst/>
          </a:prstGeom>
          <a:noFill/>
          <a:ln/>
        </p:spPr>
        <p:txBody>
          <a:bodyPr wrap="none" rtlCol="0" anchor="t"/>
          <a:lstStyle/>
          <a:p>
            <a:pPr marL="0" indent="0" algn="l">
              <a:lnSpc>
                <a:spcPts val="2734"/>
              </a:lnSpc>
              <a:buNone/>
            </a:pPr>
            <a:r>
              <a:rPr lang="en-US" sz="2187" b="1" kern="0" spc="-66" dirty="0">
                <a:solidFill>
                  <a:srgbClr val="000000"/>
                </a:solidFill>
                <a:latin typeface="Inter" pitchFamily="34" charset="0"/>
                <a:ea typeface="Inter" pitchFamily="34" charset="-122"/>
                <a:cs typeface="Inter" pitchFamily="34" charset="-120"/>
              </a:rPr>
              <a:t>Heatmap</a:t>
            </a:r>
            <a:endParaRPr lang="en-US" sz="2187" dirty="0"/>
          </a:p>
        </p:txBody>
      </p:sp>
      <p:sp>
        <p:nvSpPr>
          <p:cNvPr id="13" name="Text 8"/>
          <p:cNvSpPr/>
          <p:nvPr/>
        </p:nvSpPr>
        <p:spPr>
          <a:xfrm>
            <a:off x="9296400" y="5718096"/>
            <a:ext cx="3296007" cy="1421606"/>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Inter" pitchFamily="34" charset="0"/>
                <a:ea typeface="Inter" pitchFamily="34" charset="-122"/>
                <a:cs typeface="Inter" pitchFamily="34" charset="-120"/>
              </a:rPr>
              <a:t>A heatmap is useful for visualizing complex data, such as customer behavior or website performance.</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5" name="Text 2"/>
          <p:cNvSpPr/>
          <p:nvPr/>
        </p:nvSpPr>
        <p:spPr>
          <a:xfrm>
            <a:off x="826294" y="607576"/>
            <a:ext cx="9320213" cy="1377077"/>
          </a:xfrm>
          <a:prstGeom prst="rect">
            <a:avLst/>
          </a:prstGeom>
          <a:noFill/>
          <a:ln/>
        </p:spPr>
        <p:txBody>
          <a:bodyPr wrap="square" rtlCol="0" anchor="t"/>
          <a:lstStyle/>
          <a:p>
            <a:pPr marL="0" indent="0">
              <a:lnSpc>
                <a:spcPts val="5422"/>
              </a:lnSpc>
              <a:buNone/>
            </a:pPr>
            <a:r>
              <a:rPr lang="en-US" sz="4338" b="1" kern="0" spc="-130" dirty="0">
                <a:solidFill>
                  <a:srgbClr val="000000"/>
                </a:solidFill>
                <a:latin typeface="Inter" pitchFamily="34" charset="0"/>
                <a:ea typeface="Inter" pitchFamily="34" charset="-122"/>
                <a:cs typeface="Inter" pitchFamily="34" charset="-120"/>
              </a:rPr>
              <a:t>Advanced Techniques for Data Visualization Using Plotly</a:t>
            </a:r>
            <a:endParaRPr lang="en-US" sz="4338" dirty="0"/>
          </a:p>
        </p:txBody>
      </p:sp>
      <p:sp>
        <p:nvSpPr>
          <p:cNvPr id="6" name="Shape 3"/>
          <p:cNvSpPr/>
          <p:nvPr/>
        </p:nvSpPr>
        <p:spPr>
          <a:xfrm>
            <a:off x="1134785" y="2315170"/>
            <a:ext cx="44053" cy="5306854"/>
          </a:xfrm>
          <a:prstGeom prst="roundRect">
            <a:avLst>
              <a:gd name="adj" fmla="val 225099"/>
            </a:avLst>
          </a:prstGeom>
          <a:solidFill>
            <a:srgbClr val="B5B7E3"/>
          </a:solidFill>
          <a:ln/>
        </p:spPr>
      </p:sp>
      <p:sp>
        <p:nvSpPr>
          <p:cNvPr id="7" name="Shape 4"/>
          <p:cNvSpPr/>
          <p:nvPr/>
        </p:nvSpPr>
        <p:spPr>
          <a:xfrm>
            <a:off x="1404699" y="2713077"/>
            <a:ext cx="771168" cy="44053"/>
          </a:xfrm>
          <a:prstGeom prst="roundRect">
            <a:avLst>
              <a:gd name="adj" fmla="val 225099"/>
            </a:avLst>
          </a:prstGeom>
          <a:solidFill>
            <a:srgbClr val="B5B7E3"/>
          </a:solidFill>
          <a:ln/>
        </p:spPr>
      </p:sp>
      <p:sp>
        <p:nvSpPr>
          <p:cNvPr id="8" name="Shape 5"/>
          <p:cNvSpPr/>
          <p:nvPr/>
        </p:nvSpPr>
        <p:spPr>
          <a:xfrm>
            <a:off x="908923" y="2487335"/>
            <a:ext cx="495776" cy="495776"/>
          </a:xfrm>
          <a:prstGeom prst="roundRect">
            <a:avLst>
              <a:gd name="adj" fmla="val 20002"/>
            </a:avLst>
          </a:prstGeom>
          <a:solidFill>
            <a:srgbClr val="DADBF1"/>
          </a:solidFill>
          <a:ln w="13692">
            <a:solidFill>
              <a:srgbClr val="B5B7E3"/>
            </a:solidFill>
            <a:prstDash val="solid"/>
          </a:ln>
        </p:spPr>
      </p:sp>
      <p:sp>
        <p:nvSpPr>
          <p:cNvPr id="9" name="Text 6"/>
          <p:cNvSpPr/>
          <p:nvPr/>
        </p:nvSpPr>
        <p:spPr>
          <a:xfrm>
            <a:off x="1075134" y="2528649"/>
            <a:ext cx="163235" cy="413147"/>
          </a:xfrm>
          <a:prstGeom prst="rect">
            <a:avLst/>
          </a:prstGeom>
          <a:noFill/>
          <a:ln/>
        </p:spPr>
        <p:txBody>
          <a:bodyPr wrap="none" rtlCol="0" anchor="t"/>
          <a:lstStyle/>
          <a:p>
            <a:pPr marL="0" indent="0" algn="ctr">
              <a:lnSpc>
                <a:spcPts val="3253"/>
              </a:lnSpc>
              <a:buNone/>
            </a:pPr>
            <a:r>
              <a:rPr lang="en-US" sz="2603" b="1" kern="0" spc="-35" dirty="0">
                <a:solidFill>
                  <a:srgbClr val="272525"/>
                </a:solidFill>
                <a:latin typeface="Inter" pitchFamily="34" charset="0"/>
                <a:ea typeface="Inter" pitchFamily="34" charset="-122"/>
                <a:cs typeface="Inter" pitchFamily="34" charset="-120"/>
              </a:rPr>
              <a:t>1</a:t>
            </a:r>
            <a:endParaRPr lang="en-US" sz="2603" dirty="0"/>
          </a:p>
        </p:txBody>
      </p:sp>
      <p:sp>
        <p:nvSpPr>
          <p:cNvPr id="10" name="Text 7"/>
          <p:cNvSpPr/>
          <p:nvPr/>
        </p:nvSpPr>
        <p:spPr>
          <a:xfrm>
            <a:off x="2368748" y="2535436"/>
            <a:ext cx="2203609" cy="344329"/>
          </a:xfrm>
          <a:prstGeom prst="rect">
            <a:avLst/>
          </a:prstGeom>
          <a:noFill/>
          <a:ln/>
        </p:spPr>
        <p:txBody>
          <a:bodyPr wrap="none" rtlCol="0" anchor="t"/>
          <a:lstStyle/>
          <a:p>
            <a:pPr marL="0" indent="0" algn="l">
              <a:lnSpc>
                <a:spcPts val="2711"/>
              </a:lnSpc>
              <a:buNone/>
            </a:pPr>
            <a:r>
              <a:rPr lang="en-US" sz="2169" b="1" kern="0" spc="-65" dirty="0">
                <a:solidFill>
                  <a:srgbClr val="272525"/>
                </a:solidFill>
                <a:latin typeface="Inter" pitchFamily="34" charset="0"/>
                <a:ea typeface="Inter" pitchFamily="34" charset="-122"/>
                <a:cs typeface="Inter" pitchFamily="34" charset="-120"/>
              </a:rPr>
              <a:t>Animations</a:t>
            </a:r>
            <a:endParaRPr lang="en-US" sz="2169" dirty="0"/>
          </a:p>
        </p:txBody>
      </p:sp>
      <p:sp>
        <p:nvSpPr>
          <p:cNvPr id="11" name="Text 8"/>
          <p:cNvSpPr/>
          <p:nvPr/>
        </p:nvSpPr>
        <p:spPr>
          <a:xfrm>
            <a:off x="2368748" y="3011924"/>
            <a:ext cx="7777758" cy="705088"/>
          </a:xfrm>
          <a:prstGeom prst="rect">
            <a:avLst/>
          </a:prstGeom>
          <a:noFill/>
          <a:ln/>
        </p:spPr>
        <p:txBody>
          <a:bodyPr wrap="square" rtlCol="0" anchor="t"/>
          <a:lstStyle/>
          <a:p>
            <a:pPr marL="0" indent="0" algn="l">
              <a:lnSpc>
                <a:spcPts val="2776"/>
              </a:lnSpc>
              <a:buNone/>
            </a:pPr>
            <a:r>
              <a:rPr lang="en-US" sz="1735" kern="0" spc="-35" dirty="0">
                <a:solidFill>
                  <a:srgbClr val="272525"/>
                </a:solidFill>
                <a:latin typeface="Inter" pitchFamily="34" charset="0"/>
                <a:ea typeface="Inter" pitchFamily="34" charset="-122"/>
                <a:cs typeface="Inter" pitchFamily="34" charset="-120"/>
              </a:rPr>
              <a:t>Plotly animations can help you show changes over time or add a bit of flair to your visualizations.</a:t>
            </a:r>
            <a:endParaRPr lang="en-US" sz="1735" dirty="0"/>
          </a:p>
        </p:txBody>
      </p:sp>
      <p:sp>
        <p:nvSpPr>
          <p:cNvPr id="12" name="Shape 9"/>
          <p:cNvSpPr/>
          <p:nvPr/>
        </p:nvSpPr>
        <p:spPr>
          <a:xfrm>
            <a:off x="1404699" y="4555450"/>
            <a:ext cx="771168" cy="44053"/>
          </a:xfrm>
          <a:prstGeom prst="roundRect">
            <a:avLst>
              <a:gd name="adj" fmla="val 225099"/>
            </a:avLst>
          </a:prstGeom>
          <a:solidFill>
            <a:srgbClr val="B5B7E3"/>
          </a:solidFill>
          <a:ln/>
        </p:spPr>
      </p:sp>
      <p:sp>
        <p:nvSpPr>
          <p:cNvPr id="13" name="Shape 10"/>
          <p:cNvSpPr/>
          <p:nvPr/>
        </p:nvSpPr>
        <p:spPr>
          <a:xfrm>
            <a:off x="908923" y="4329708"/>
            <a:ext cx="495776" cy="495776"/>
          </a:xfrm>
          <a:prstGeom prst="roundRect">
            <a:avLst>
              <a:gd name="adj" fmla="val 20002"/>
            </a:avLst>
          </a:prstGeom>
          <a:solidFill>
            <a:srgbClr val="DADBF1"/>
          </a:solidFill>
          <a:ln w="13692">
            <a:solidFill>
              <a:srgbClr val="B5B7E3"/>
            </a:solidFill>
            <a:prstDash val="solid"/>
          </a:ln>
        </p:spPr>
      </p:sp>
      <p:sp>
        <p:nvSpPr>
          <p:cNvPr id="14" name="Text 11"/>
          <p:cNvSpPr/>
          <p:nvPr/>
        </p:nvSpPr>
        <p:spPr>
          <a:xfrm>
            <a:off x="1056084" y="4371023"/>
            <a:ext cx="201335" cy="413147"/>
          </a:xfrm>
          <a:prstGeom prst="rect">
            <a:avLst/>
          </a:prstGeom>
          <a:noFill/>
          <a:ln/>
        </p:spPr>
        <p:txBody>
          <a:bodyPr wrap="none" rtlCol="0" anchor="t"/>
          <a:lstStyle/>
          <a:p>
            <a:pPr marL="0" indent="0" algn="ctr">
              <a:lnSpc>
                <a:spcPts val="3253"/>
              </a:lnSpc>
              <a:buNone/>
            </a:pPr>
            <a:r>
              <a:rPr lang="en-US" sz="2603" b="1" kern="0" spc="-35" dirty="0">
                <a:solidFill>
                  <a:srgbClr val="272525"/>
                </a:solidFill>
                <a:latin typeface="Inter" pitchFamily="34" charset="0"/>
                <a:ea typeface="Inter" pitchFamily="34" charset="-122"/>
                <a:cs typeface="Inter" pitchFamily="34" charset="-120"/>
              </a:rPr>
              <a:t>2</a:t>
            </a:r>
            <a:endParaRPr lang="en-US" sz="2603" dirty="0"/>
          </a:p>
        </p:txBody>
      </p:sp>
      <p:sp>
        <p:nvSpPr>
          <p:cNvPr id="15" name="Text 12"/>
          <p:cNvSpPr/>
          <p:nvPr/>
        </p:nvSpPr>
        <p:spPr>
          <a:xfrm>
            <a:off x="2368748" y="4377809"/>
            <a:ext cx="2203609" cy="344329"/>
          </a:xfrm>
          <a:prstGeom prst="rect">
            <a:avLst/>
          </a:prstGeom>
          <a:noFill/>
          <a:ln/>
        </p:spPr>
        <p:txBody>
          <a:bodyPr wrap="none" rtlCol="0" anchor="t"/>
          <a:lstStyle/>
          <a:p>
            <a:pPr marL="0" indent="0" algn="l">
              <a:lnSpc>
                <a:spcPts val="2711"/>
              </a:lnSpc>
              <a:buNone/>
            </a:pPr>
            <a:r>
              <a:rPr lang="en-US" sz="2169" b="1" kern="0" spc="-65" dirty="0">
                <a:solidFill>
                  <a:srgbClr val="272525"/>
                </a:solidFill>
                <a:latin typeface="Inter" pitchFamily="34" charset="0"/>
                <a:ea typeface="Inter" pitchFamily="34" charset="-122"/>
                <a:cs typeface="Inter" pitchFamily="34" charset="-120"/>
              </a:rPr>
              <a:t>Subplots</a:t>
            </a:r>
            <a:endParaRPr lang="en-US" sz="2169" dirty="0"/>
          </a:p>
        </p:txBody>
      </p:sp>
      <p:sp>
        <p:nvSpPr>
          <p:cNvPr id="16" name="Text 13"/>
          <p:cNvSpPr/>
          <p:nvPr/>
        </p:nvSpPr>
        <p:spPr>
          <a:xfrm>
            <a:off x="2368748" y="4854297"/>
            <a:ext cx="7777758" cy="705088"/>
          </a:xfrm>
          <a:prstGeom prst="rect">
            <a:avLst/>
          </a:prstGeom>
          <a:noFill/>
          <a:ln/>
        </p:spPr>
        <p:txBody>
          <a:bodyPr wrap="square" rtlCol="0" anchor="t"/>
          <a:lstStyle/>
          <a:p>
            <a:pPr marL="0" indent="0" algn="l">
              <a:lnSpc>
                <a:spcPts val="2776"/>
              </a:lnSpc>
              <a:buNone/>
            </a:pPr>
            <a:r>
              <a:rPr lang="en-US" sz="1735" kern="0" spc="-35" dirty="0">
                <a:solidFill>
                  <a:srgbClr val="272525"/>
                </a:solidFill>
                <a:latin typeface="Inter" pitchFamily="34" charset="0"/>
                <a:ea typeface="Inter" pitchFamily="34" charset="-122"/>
                <a:cs typeface="Inter" pitchFamily="34" charset="-120"/>
              </a:rPr>
              <a:t>Subplots allow you to display multiple charts or graphs on the same page, making it easier to compare different datasets.</a:t>
            </a:r>
            <a:endParaRPr lang="en-US" sz="1735" dirty="0"/>
          </a:p>
        </p:txBody>
      </p:sp>
      <p:sp>
        <p:nvSpPr>
          <p:cNvPr id="17" name="Shape 14"/>
          <p:cNvSpPr/>
          <p:nvPr/>
        </p:nvSpPr>
        <p:spPr>
          <a:xfrm>
            <a:off x="1404699" y="6397823"/>
            <a:ext cx="771168" cy="44053"/>
          </a:xfrm>
          <a:prstGeom prst="roundRect">
            <a:avLst>
              <a:gd name="adj" fmla="val 225099"/>
            </a:avLst>
          </a:prstGeom>
          <a:solidFill>
            <a:srgbClr val="B5B7E3"/>
          </a:solidFill>
          <a:ln/>
        </p:spPr>
      </p:sp>
      <p:sp>
        <p:nvSpPr>
          <p:cNvPr id="18" name="Shape 15"/>
          <p:cNvSpPr/>
          <p:nvPr/>
        </p:nvSpPr>
        <p:spPr>
          <a:xfrm>
            <a:off x="908923" y="6172081"/>
            <a:ext cx="495776" cy="495776"/>
          </a:xfrm>
          <a:prstGeom prst="roundRect">
            <a:avLst>
              <a:gd name="adj" fmla="val 20002"/>
            </a:avLst>
          </a:prstGeom>
          <a:solidFill>
            <a:srgbClr val="DADBF1"/>
          </a:solidFill>
          <a:ln w="13692">
            <a:solidFill>
              <a:srgbClr val="B5B7E3"/>
            </a:solidFill>
            <a:prstDash val="solid"/>
          </a:ln>
        </p:spPr>
      </p:sp>
      <p:sp>
        <p:nvSpPr>
          <p:cNvPr id="19" name="Text 16"/>
          <p:cNvSpPr/>
          <p:nvPr/>
        </p:nvSpPr>
        <p:spPr>
          <a:xfrm>
            <a:off x="1052274" y="6213396"/>
            <a:ext cx="208955" cy="413147"/>
          </a:xfrm>
          <a:prstGeom prst="rect">
            <a:avLst/>
          </a:prstGeom>
          <a:noFill/>
          <a:ln/>
        </p:spPr>
        <p:txBody>
          <a:bodyPr wrap="none" rtlCol="0" anchor="t"/>
          <a:lstStyle/>
          <a:p>
            <a:pPr marL="0" indent="0" algn="ctr">
              <a:lnSpc>
                <a:spcPts val="3253"/>
              </a:lnSpc>
              <a:buNone/>
            </a:pPr>
            <a:r>
              <a:rPr lang="en-US" sz="2603" b="1" kern="0" spc="-35" dirty="0">
                <a:solidFill>
                  <a:srgbClr val="272525"/>
                </a:solidFill>
                <a:latin typeface="Inter" pitchFamily="34" charset="0"/>
                <a:ea typeface="Inter" pitchFamily="34" charset="-122"/>
                <a:cs typeface="Inter" pitchFamily="34" charset="-120"/>
              </a:rPr>
              <a:t>3</a:t>
            </a:r>
            <a:endParaRPr lang="en-US" sz="2603" dirty="0"/>
          </a:p>
        </p:txBody>
      </p:sp>
      <p:sp>
        <p:nvSpPr>
          <p:cNvPr id="20" name="Text 17"/>
          <p:cNvSpPr/>
          <p:nvPr/>
        </p:nvSpPr>
        <p:spPr>
          <a:xfrm>
            <a:off x="2368748" y="6220182"/>
            <a:ext cx="2203609" cy="344329"/>
          </a:xfrm>
          <a:prstGeom prst="rect">
            <a:avLst/>
          </a:prstGeom>
          <a:noFill/>
          <a:ln/>
        </p:spPr>
        <p:txBody>
          <a:bodyPr wrap="none" rtlCol="0" anchor="t"/>
          <a:lstStyle/>
          <a:p>
            <a:pPr marL="0" indent="0" algn="l">
              <a:lnSpc>
                <a:spcPts val="2711"/>
              </a:lnSpc>
              <a:buNone/>
            </a:pPr>
            <a:r>
              <a:rPr lang="en-US" sz="2169" b="1" kern="0" spc="-65" dirty="0">
                <a:solidFill>
                  <a:srgbClr val="272525"/>
                </a:solidFill>
                <a:latin typeface="Inter" pitchFamily="34" charset="0"/>
                <a:ea typeface="Inter" pitchFamily="34" charset="-122"/>
                <a:cs typeface="Inter" pitchFamily="34" charset="-120"/>
              </a:rPr>
              <a:t>Crossfiltering</a:t>
            </a:r>
            <a:endParaRPr lang="en-US" sz="2169" dirty="0"/>
          </a:p>
        </p:txBody>
      </p:sp>
      <p:sp>
        <p:nvSpPr>
          <p:cNvPr id="21" name="Text 18"/>
          <p:cNvSpPr/>
          <p:nvPr/>
        </p:nvSpPr>
        <p:spPr>
          <a:xfrm>
            <a:off x="2368748" y="6696670"/>
            <a:ext cx="7777758" cy="705088"/>
          </a:xfrm>
          <a:prstGeom prst="rect">
            <a:avLst/>
          </a:prstGeom>
          <a:noFill/>
          <a:ln/>
        </p:spPr>
        <p:txBody>
          <a:bodyPr wrap="square" rtlCol="0" anchor="t"/>
          <a:lstStyle/>
          <a:p>
            <a:pPr marL="0" indent="0" algn="l">
              <a:lnSpc>
                <a:spcPts val="2776"/>
              </a:lnSpc>
              <a:buNone/>
            </a:pPr>
            <a:r>
              <a:rPr lang="en-US" sz="1735" kern="0" spc="-35" dirty="0">
                <a:solidFill>
                  <a:srgbClr val="272525"/>
                </a:solidFill>
                <a:latin typeface="Inter" pitchFamily="34" charset="0"/>
                <a:ea typeface="Inter" pitchFamily="34" charset="-122"/>
                <a:cs typeface="Inter" pitchFamily="34" charset="-120"/>
              </a:rPr>
              <a:t>Crossfiltering allows users to filter a dataset by selecting data points on a chart, making it easier to explore large datasets.</a:t>
            </a:r>
            <a:endParaRPr lang="en-US" sz="1735"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037993" y="949166"/>
            <a:ext cx="10554414" cy="1388745"/>
          </a:xfrm>
          <a:prstGeom prst="rect">
            <a:avLst/>
          </a:prstGeom>
          <a:noFill/>
          <a:ln/>
        </p:spPr>
        <p:txBody>
          <a:bodyPr wrap="squar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Case Studies and Real-World Examples of Plotly in Action</a:t>
            </a:r>
            <a:endParaRPr lang="en-US" sz="4374" dirty="0"/>
          </a:p>
        </p:txBody>
      </p:sp>
      <p:sp>
        <p:nvSpPr>
          <p:cNvPr id="5" name="Shape 3"/>
          <p:cNvSpPr/>
          <p:nvPr/>
        </p:nvSpPr>
        <p:spPr>
          <a:xfrm>
            <a:off x="2037993" y="2782253"/>
            <a:ext cx="3370064" cy="4498181"/>
          </a:xfrm>
          <a:prstGeom prst="roundRect">
            <a:avLst>
              <a:gd name="adj" fmla="val 2967"/>
            </a:avLst>
          </a:prstGeom>
          <a:solidFill>
            <a:srgbClr val="DADBF1"/>
          </a:solidFill>
          <a:ln w="13811">
            <a:solidFill>
              <a:srgbClr val="B5B7E3"/>
            </a:solidFill>
            <a:prstDash val="solid"/>
          </a:ln>
        </p:spPr>
      </p:sp>
      <p:sp>
        <p:nvSpPr>
          <p:cNvPr id="6" name="Text 4"/>
          <p:cNvSpPr/>
          <p:nvPr/>
        </p:nvSpPr>
        <p:spPr>
          <a:xfrm>
            <a:off x="2273975" y="3018234"/>
            <a:ext cx="2898100" cy="694373"/>
          </a:xfrm>
          <a:prstGeom prst="rect">
            <a:avLst/>
          </a:prstGeom>
          <a:noFill/>
          <a:ln/>
        </p:spPr>
        <p:txBody>
          <a:bodyPr wrap="squar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Visualizing Financial Data</a:t>
            </a:r>
            <a:endParaRPr lang="en-US" sz="2187" dirty="0"/>
          </a:p>
        </p:txBody>
      </p:sp>
      <p:sp>
        <p:nvSpPr>
          <p:cNvPr id="7" name="Text 5"/>
          <p:cNvSpPr/>
          <p:nvPr/>
        </p:nvSpPr>
        <p:spPr>
          <a:xfrm>
            <a:off x="2273975" y="3845838"/>
            <a:ext cx="2898100" cy="2843213"/>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A financial services firm used Plotly to create interactive dashboards that allowed customers to monitor their investments in real-time. The dashboards helped increase customer satisfaction and retention.</a:t>
            </a:r>
            <a:endParaRPr lang="en-US" sz="1750" dirty="0"/>
          </a:p>
        </p:txBody>
      </p:sp>
      <p:sp>
        <p:nvSpPr>
          <p:cNvPr id="8" name="Shape 6"/>
          <p:cNvSpPr/>
          <p:nvPr/>
        </p:nvSpPr>
        <p:spPr>
          <a:xfrm>
            <a:off x="5630228" y="2782253"/>
            <a:ext cx="3370064" cy="4498181"/>
          </a:xfrm>
          <a:prstGeom prst="roundRect">
            <a:avLst>
              <a:gd name="adj" fmla="val 2967"/>
            </a:avLst>
          </a:prstGeom>
          <a:solidFill>
            <a:srgbClr val="DADBF1"/>
          </a:solidFill>
          <a:ln w="13811">
            <a:solidFill>
              <a:srgbClr val="B5B7E3"/>
            </a:solidFill>
            <a:prstDash val="solid"/>
          </a:ln>
        </p:spPr>
      </p:sp>
      <p:sp>
        <p:nvSpPr>
          <p:cNvPr id="9" name="Text 7"/>
          <p:cNvSpPr/>
          <p:nvPr/>
        </p:nvSpPr>
        <p:spPr>
          <a:xfrm>
            <a:off x="5866209" y="3018234"/>
            <a:ext cx="2898100" cy="694373"/>
          </a:xfrm>
          <a:prstGeom prst="rect">
            <a:avLst/>
          </a:prstGeom>
          <a:noFill/>
          <a:ln/>
        </p:spPr>
        <p:txBody>
          <a:bodyPr wrap="squar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Tracking COVID-19 Cases</a:t>
            </a:r>
            <a:endParaRPr lang="en-US" sz="2187" dirty="0"/>
          </a:p>
        </p:txBody>
      </p:sp>
      <p:sp>
        <p:nvSpPr>
          <p:cNvPr id="10" name="Text 8"/>
          <p:cNvSpPr/>
          <p:nvPr/>
        </p:nvSpPr>
        <p:spPr>
          <a:xfrm>
            <a:off x="5866209" y="3845838"/>
            <a:ext cx="2898100" cy="3198614"/>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Plotly was used by a healthcare organization to track COVID-19 cases and visualize the spread of the virus. The charts and graphs helped healthcare professionals make informed decisions about resource allocation.</a:t>
            </a:r>
            <a:endParaRPr lang="en-US" sz="1750" dirty="0"/>
          </a:p>
        </p:txBody>
      </p:sp>
      <p:sp>
        <p:nvSpPr>
          <p:cNvPr id="11" name="Shape 9"/>
          <p:cNvSpPr/>
          <p:nvPr/>
        </p:nvSpPr>
        <p:spPr>
          <a:xfrm>
            <a:off x="9222462" y="2782253"/>
            <a:ext cx="3370064" cy="4498181"/>
          </a:xfrm>
          <a:prstGeom prst="roundRect">
            <a:avLst>
              <a:gd name="adj" fmla="val 2967"/>
            </a:avLst>
          </a:prstGeom>
          <a:solidFill>
            <a:srgbClr val="DADBF1"/>
          </a:solidFill>
          <a:ln w="13811">
            <a:solidFill>
              <a:srgbClr val="B5B7E3"/>
            </a:solidFill>
            <a:prstDash val="solid"/>
          </a:ln>
        </p:spPr>
      </p:sp>
      <p:sp>
        <p:nvSpPr>
          <p:cNvPr id="12" name="Text 10"/>
          <p:cNvSpPr/>
          <p:nvPr/>
        </p:nvSpPr>
        <p:spPr>
          <a:xfrm>
            <a:off x="9458444" y="3018234"/>
            <a:ext cx="2221944"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Web Analytics</a:t>
            </a:r>
            <a:endParaRPr lang="en-US" sz="2187" dirty="0"/>
          </a:p>
        </p:txBody>
      </p:sp>
      <p:sp>
        <p:nvSpPr>
          <p:cNvPr id="13" name="Text 11"/>
          <p:cNvSpPr/>
          <p:nvPr/>
        </p:nvSpPr>
        <p:spPr>
          <a:xfrm>
            <a:off x="9458444" y="3498652"/>
            <a:ext cx="2898100" cy="3198614"/>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A digital marketing agency used Plotly to create custom dashboards for clients to monitor website traffic, bounce rates and other key metrics. The dashboards helped the agency increase customer retention and attract new business.</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4" name="Text 2"/>
          <p:cNvSpPr/>
          <p:nvPr/>
        </p:nvSpPr>
        <p:spPr>
          <a:xfrm>
            <a:off x="2037993" y="1089898"/>
            <a:ext cx="10554414" cy="1388745"/>
          </a:xfrm>
          <a:prstGeom prst="rect">
            <a:avLst/>
          </a:prstGeom>
          <a:noFill/>
          <a:ln/>
        </p:spPr>
        <p:txBody>
          <a:bodyPr wrap="squar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Getting started with </a:t>
            </a:r>
            <a:r>
              <a:rPr lang="en-US" sz="4374" b="1" kern="0" spc="-131" dirty="0" err="1">
                <a:solidFill>
                  <a:srgbClr val="000000"/>
                </a:solidFill>
                <a:latin typeface="Inter" pitchFamily="34" charset="0"/>
                <a:ea typeface="Inter" pitchFamily="34" charset="-122"/>
                <a:cs typeface="Inter" pitchFamily="34" charset="-120"/>
              </a:rPr>
              <a:t>Plotly</a:t>
            </a:r>
            <a:endParaRPr lang="en-US" sz="4374" dirty="0"/>
          </a:p>
        </p:txBody>
      </p:sp>
      <p:sp>
        <p:nvSpPr>
          <p:cNvPr id="14" name="Shape 4">
            <a:extLst>
              <a:ext uri="{FF2B5EF4-FFF2-40B4-BE49-F238E27FC236}">
                <a16:creationId xmlns:a16="http://schemas.microsoft.com/office/drawing/2014/main" id="{8E6124F8-F4B9-D057-C0C8-A161E55E954B}"/>
              </a:ext>
            </a:extLst>
          </p:cNvPr>
          <p:cNvSpPr/>
          <p:nvPr/>
        </p:nvSpPr>
        <p:spPr>
          <a:xfrm>
            <a:off x="1404699" y="2713077"/>
            <a:ext cx="771168" cy="44053"/>
          </a:xfrm>
          <a:prstGeom prst="roundRect">
            <a:avLst>
              <a:gd name="adj" fmla="val 225099"/>
            </a:avLst>
          </a:prstGeom>
          <a:solidFill>
            <a:srgbClr val="B5B7E3"/>
          </a:solidFill>
          <a:ln/>
        </p:spPr>
      </p:sp>
      <p:sp>
        <p:nvSpPr>
          <p:cNvPr id="15" name="Shape 5">
            <a:extLst>
              <a:ext uri="{FF2B5EF4-FFF2-40B4-BE49-F238E27FC236}">
                <a16:creationId xmlns:a16="http://schemas.microsoft.com/office/drawing/2014/main" id="{5E6934B4-414B-0CFE-BBFC-97768ADE97EB}"/>
              </a:ext>
            </a:extLst>
          </p:cNvPr>
          <p:cNvSpPr/>
          <p:nvPr/>
        </p:nvSpPr>
        <p:spPr>
          <a:xfrm>
            <a:off x="908923" y="2487335"/>
            <a:ext cx="495776" cy="495776"/>
          </a:xfrm>
          <a:prstGeom prst="roundRect">
            <a:avLst>
              <a:gd name="adj" fmla="val 20002"/>
            </a:avLst>
          </a:prstGeom>
          <a:solidFill>
            <a:srgbClr val="DADBF1"/>
          </a:solidFill>
          <a:ln w="13692">
            <a:solidFill>
              <a:srgbClr val="B5B7E3"/>
            </a:solidFill>
            <a:prstDash val="solid"/>
          </a:ln>
        </p:spPr>
      </p:sp>
      <p:sp>
        <p:nvSpPr>
          <p:cNvPr id="16" name="Text 6">
            <a:extLst>
              <a:ext uri="{FF2B5EF4-FFF2-40B4-BE49-F238E27FC236}">
                <a16:creationId xmlns:a16="http://schemas.microsoft.com/office/drawing/2014/main" id="{6D1C81CA-FB47-2783-583D-141B7D567998}"/>
              </a:ext>
            </a:extLst>
          </p:cNvPr>
          <p:cNvSpPr/>
          <p:nvPr/>
        </p:nvSpPr>
        <p:spPr>
          <a:xfrm>
            <a:off x="1075134" y="2528649"/>
            <a:ext cx="163235" cy="413147"/>
          </a:xfrm>
          <a:prstGeom prst="rect">
            <a:avLst/>
          </a:prstGeom>
          <a:noFill/>
          <a:ln/>
        </p:spPr>
        <p:txBody>
          <a:bodyPr wrap="none" rtlCol="0" anchor="t"/>
          <a:lstStyle/>
          <a:p>
            <a:pPr marL="0" indent="0" algn="ctr">
              <a:lnSpc>
                <a:spcPts val="3253"/>
              </a:lnSpc>
              <a:buNone/>
            </a:pPr>
            <a:r>
              <a:rPr lang="en-US" sz="2603" b="1" kern="0" spc="-35" dirty="0">
                <a:solidFill>
                  <a:srgbClr val="272525"/>
                </a:solidFill>
                <a:latin typeface="Inter" pitchFamily="34" charset="0"/>
                <a:ea typeface="Inter" pitchFamily="34" charset="-122"/>
                <a:cs typeface="Inter" pitchFamily="34" charset="-120"/>
              </a:rPr>
              <a:t>1</a:t>
            </a:r>
            <a:endParaRPr lang="en-US" sz="2603" dirty="0"/>
          </a:p>
        </p:txBody>
      </p:sp>
      <p:sp>
        <p:nvSpPr>
          <p:cNvPr id="17" name="Text 7">
            <a:extLst>
              <a:ext uri="{FF2B5EF4-FFF2-40B4-BE49-F238E27FC236}">
                <a16:creationId xmlns:a16="http://schemas.microsoft.com/office/drawing/2014/main" id="{537264D6-AD78-838C-E1DE-E695C2E7DC36}"/>
              </a:ext>
            </a:extLst>
          </p:cNvPr>
          <p:cNvSpPr/>
          <p:nvPr/>
        </p:nvSpPr>
        <p:spPr>
          <a:xfrm>
            <a:off x="2368748" y="2535436"/>
            <a:ext cx="2203609" cy="344329"/>
          </a:xfrm>
          <a:prstGeom prst="rect">
            <a:avLst/>
          </a:prstGeom>
          <a:noFill/>
          <a:ln/>
        </p:spPr>
        <p:txBody>
          <a:bodyPr wrap="none" rtlCol="0" anchor="t"/>
          <a:lstStyle/>
          <a:p>
            <a:pPr marL="0" indent="0" algn="l">
              <a:lnSpc>
                <a:spcPts val="2711"/>
              </a:lnSpc>
              <a:buNone/>
            </a:pPr>
            <a:r>
              <a:rPr lang="en-US" sz="2400" b="1" i="0" dirty="0">
                <a:effectLst/>
                <a:latin typeface="Söhne"/>
              </a:rPr>
              <a:t>Installation</a:t>
            </a:r>
            <a:endParaRPr lang="en-US" sz="2169" dirty="0"/>
          </a:p>
        </p:txBody>
      </p:sp>
      <p:sp>
        <p:nvSpPr>
          <p:cNvPr id="18" name="Text 8">
            <a:extLst>
              <a:ext uri="{FF2B5EF4-FFF2-40B4-BE49-F238E27FC236}">
                <a16:creationId xmlns:a16="http://schemas.microsoft.com/office/drawing/2014/main" id="{65896E26-5149-BBAF-07FB-009595DB629B}"/>
              </a:ext>
            </a:extLst>
          </p:cNvPr>
          <p:cNvSpPr/>
          <p:nvPr/>
        </p:nvSpPr>
        <p:spPr>
          <a:xfrm>
            <a:off x="2368748" y="3097126"/>
            <a:ext cx="7777758" cy="705088"/>
          </a:xfrm>
          <a:prstGeom prst="rect">
            <a:avLst/>
          </a:prstGeom>
          <a:noFill/>
          <a:ln/>
        </p:spPr>
        <p:txBody>
          <a:bodyPr wrap="square" rtlCol="0" anchor="t"/>
          <a:lstStyle/>
          <a:p>
            <a:pPr marL="0" indent="0" algn="l">
              <a:lnSpc>
                <a:spcPts val="2776"/>
              </a:lnSpc>
              <a:buNone/>
            </a:pPr>
            <a:r>
              <a:rPr lang="en-US" sz="2800" b="1" i="0" dirty="0">
                <a:solidFill>
                  <a:srgbClr val="FF0000"/>
                </a:solidFill>
                <a:effectLst/>
                <a:latin typeface="Montserrat" panose="02000505000000020004" pitchFamily="2" charset="0"/>
              </a:rPr>
              <a:t>pip install </a:t>
            </a:r>
            <a:r>
              <a:rPr lang="en-US" sz="2800" b="1" i="0" dirty="0" err="1">
                <a:solidFill>
                  <a:srgbClr val="FF0000"/>
                </a:solidFill>
                <a:effectLst/>
                <a:latin typeface="Montserrat" panose="02000505000000020004" pitchFamily="2" charset="0"/>
              </a:rPr>
              <a:t>plotly</a:t>
            </a:r>
            <a:endParaRPr lang="en-US" sz="2800" dirty="0">
              <a:solidFill>
                <a:srgbClr val="FF0000"/>
              </a:solidFill>
              <a:latin typeface="Montserrat" panose="02000505000000020004" pitchFamily="2" charset="0"/>
            </a:endParaRPr>
          </a:p>
        </p:txBody>
      </p:sp>
      <p:sp>
        <p:nvSpPr>
          <p:cNvPr id="19" name="Shape 9">
            <a:extLst>
              <a:ext uri="{FF2B5EF4-FFF2-40B4-BE49-F238E27FC236}">
                <a16:creationId xmlns:a16="http://schemas.microsoft.com/office/drawing/2014/main" id="{BFD799A1-AB92-886B-4132-B2340460F461}"/>
              </a:ext>
            </a:extLst>
          </p:cNvPr>
          <p:cNvSpPr/>
          <p:nvPr/>
        </p:nvSpPr>
        <p:spPr>
          <a:xfrm>
            <a:off x="1404699" y="4555450"/>
            <a:ext cx="771168" cy="44053"/>
          </a:xfrm>
          <a:prstGeom prst="roundRect">
            <a:avLst>
              <a:gd name="adj" fmla="val 225099"/>
            </a:avLst>
          </a:prstGeom>
          <a:solidFill>
            <a:srgbClr val="B5B7E3"/>
          </a:solidFill>
          <a:ln/>
        </p:spPr>
      </p:sp>
      <p:sp>
        <p:nvSpPr>
          <p:cNvPr id="20" name="Shape 10">
            <a:extLst>
              <a:ext uri="{FF2B5EF4-FFF2-40B4-BE49-F238E27FC236}">
                <a16:creationId xmlns:a16="http://schemas.microsoft.com/office/drawing/2014/main" id="{CA9D2E5F-6B65-C23C-5D99-836AD6D02B0D}"/>
              </a:ext>
            </a:extLst>
          </p:cNvPr>
          <p:cNvSpPr/>
          <p:nvPr/>
        </p:nvSpPr>
        <p:spPr>
          <a:xfrm>
            <a:off x="908923" y="4329708"/>
            <a:ext cx="495776" cy="495776"/>
          </a:xfrm>
          <a:prstGeom prst="roundRect">
            <a:avLst>
              <a:gd name="adj" fmla="val 20002"/>
            </a:avLst>
          </a:prstGeom>
          <a:solidFill>
            <a:srgbClr val="DADBF1"/>
          </a:solidFill>
          <a:ln w="13692">
            <a:solidFill>
              <a:srgbClr val="B5B7E3"/>
            </a:solidFill>
            <a:prstDash val="solid"/>
          </a:ln>
        </p:spPr>
      </p:sp>
      <p:sp>
        <p:nvSpPr>
          <p:cNvPr id="21" name="Text 11">
            <a:extLst>
              <a:ext uri="{FF2B5EF4-FFF2-40B4-BE49-F238E27FC236}">
                <a16:creationId xmlns:a16="http://schemas.microsoft.com/office/drawing/2014/main" id="{6B8A8880-64AD-CD73-6E73-4E74C0DDD805}"/>
              </a:ext>
            </a:extLst>
          </p:cNvPr>
          <p:cNvSpPr/>
          <p:nvPr/>
        </p:nvSpPr>
        <p:spPr>
          <a:xfrm>
            <a:off x="1056084" y="4371023"/>
            <a:ext cx="201335" cy="413147"/>
          </a:xfrm>
          <a:prstGeom prst="rect">
            <a:avLst/>
          </a:prstGeom>
          <a:noFill/>
          <a:ln/>
        </p:spPr>
        <p:txBody>
          <a:bodyPr wrap="none" rtlCol="0" anchor="t"/>
          <a:lstStyle/>
          <a:p>
            <a:pPr marL="0" indent="0" algn="ctr">
              <a:lnSpc>
                <a:spcPts val="3253"/>
              </a:lnSpc>
              <a:buNone/>
            </a:pPr>
            <a:r>
              <a:rPr lang="en-US" sz="2603" b="1" kern="0" spc="-35" dirty="0">
                <a:solidFill>
                  <a:srgbClr val="272525"/>
                </a:solidFill>
                <a:latin typeface="Inter" pitchFamily="34" charset="0"/>
                <a:ea typeface="Inter" pitchFamily="34" charset="-122"/>
                <a:cs typeface="Inter" pitchFamily="34" charset="-120"/>
              </a:rPr>
              <a:t>2</a:t>
            </a:r>
            <a:endParaRPr lang="en-US" sz="2603" dirty="0"/>
          </a:p>
        </p:txBody>
      </p:sp>
      <p:sp>
        <p:nvSpPr>
          <p:cNvPr id="22" name="Text 12">
            <a:extLst>
              <a:ext uri="{FF2B5EF4-FFF2-40B4-BE49-F238E27FC236}">
                <a16:creationId xmlns:a16="http://schemas.microsoft.com/office/drawing/2014/main" id="{B07D38E7-A311-B3AF-5F19-4A17F30327CC}"/>
              </a:ext>
            </a:extLst>
          </p:cNvPr>
          <p:cNvSpPr/>
          <p:nvPr/>
        </p:nvSpPr>
        <p:spPr>
          <a:xfrm>
            <a:off x="2368748" y="4377809"/>
            <a:ext cx="2203609" cy="344329"/>
          </a:xfrm>
          <a:prstGeom prst="rect">
            <a:avLst/>
          </a:prstGeom>
          <a:noFill/>
          <a:ln/>
        </p:spPr>
        <p:txBody>
          <a:bodyPr wrap="none" rtlCol="0" anchor="t"/>
          <a:lstStyle/>
          <a:p>
            <a:pPr marL="0" indent="0" algn="l">
              <a:lnSpc>
                <a:spcPts val="2711"/>
              </a:lnSpc>
              <a:buNone/>
            </a:pPr>
            <a:r>
              <a:rPr lang="en-US" sz="2400" b="1" i="0" dirty="0">
                <a:effectLst/>
                <a:latin typeface="Söhne"/>
              </a:rPr>
              <a:t>Importing </a:t>
            </a:r>
            <a:r>
              <a:rPr lang="en-US" sz="2400" b="1" i="0" dirty="0" err="1">
                <a:effectLst/>
                <a:latin typeface="Söhne"/>
              </a:rPr>
              <a:t>Plotly</a:t>
            </a:r>
            <a:r>
              <a:rPr lang="en-US" sz="2400" b="1" i="0" dirty="0">
                <a:effectLst/>
                <a:latin typeface="Söhne"/>
              </a:rPr>
              <a:t> in Python</a:t>
            </a:r>
            <a:endParaRPr lang="en-US" sz="2169" dirty="0"/>
          </a:p>
        </p:txBody>
      </p:sp>
      <p:sp>
        <p:nvSpPr>
          <p:cNvPr id="23" name="Text 13">
            <a:extLst>
              <a:ext uri="{FF2B5EF4-FFF2-40B4-BE49-F238E27FC236}">
                <a16:creationId xmlns:a16="http://schemas.microsoft.com/office/drawing/2014/main" id="{2CEDFFCC-79DF-147B-B191-70A6DD664437}"/>
              </a:ext>
            </a:extLst>
          </p:cNvPr>
          <p:cNvSpPr/>
          <p:nvPr/>
        </p:nvSpPr>
        <p:spPr>
          <a:xfrm>
            <a:off x="2368748" y="5096471"/>
            <a:ext cx="7777758" cy="705088"/>
          </a:xfrm>
          <a:prstGeom prst="rect">
            <a:avLst/>
          </a:prstGeom>
          <a:noFill/>
          <a:ln/>
        </p:spPr>
        <p:txBody>
          <a:bodyPr wrap="square" rtlCol="0" anchor="t"/>
          <a:lstStyle/>
          <a:p>
            <a:pPr marL="0" indent="0" algn="l">
              <a:lnSpc>
                <a:spcPts val="2776"/>
              </a:lnSpc>
              <a:buNone/>
            </a:pPr>
            <a:r>
              <a:rPr lang="en-US" sz="2800" b="1" i="0" dirty="0">
                <a:solidFill>
                  <a:srgbClr val="FF0000"/>
                </a:solidFill>
                <a:effectLst/>
                <a:latin typeface="Montserrat" panose="02000505000000020004" pitchFamily="2" charset="0"/>
              </a:rPr>
              <a:t>import </a:t>
            </a:r>
            <a:r>
              <a:rPr lang="en-US" sz="2800" b="1" i="0" dirty="0" err="1">
                <a:solidFill>
                  <a:srgbClr val="FF0000"/>
                </a:solidFill>
                <a:effectLst/>
                <a:latin typeface="Montserrat" panose="02000505000000020004" pitchFamily="2" charset="0"/>
              </a:rPr>
              <a:t>plotly.express</a:t>
            </a:r>
            <a:r>
              <a:rPr lang="en-US" sz="2800" b="1" i="0" dirty="0">
                <a:solidFill>
                  <a:srgbClr val="FF0000"/>
                </a:solidFill>
                <a:effectLst/>
                <a:latin typeface="Montserrat" panose="02000505000000020004" pitchFamily="2" charset="0"/>
              </a:rPr>
              <a:t> as </a:t>
            </a:r>
            <a:r>
              <a:rPr lang="en-US" sz="2800" b="1" i="0" dirty="0" err="1">
                <a:solidFill>
                  <a:srgbClr val="FF0000"/>
                </a:solidFill>
                <a:effectLst/>
                <a:latin typeface="Montserrat" panose="02000505000000020004" pitchFamily="2" charset="0"/>
              </a:rPr>
              <a:t>px</a:t>
            </a:r>
            <a:endParaRPr lang="en-US" sz="2800" dirty="0">
              <a:solidFill>
                <a:srgbClr val="FF0000"/>
              </a:solidFill>
              <a:latin typeface="Montserrat" panose="02000505000000020004" pitchFamily="2" charset="0"/>
            </a:endParaRPr>
          </a:p>
        </p:txBody>
      </p:sp>
      <p:sp>
        <p:nvSpPr>
          <p:cNvPr id="24" name="Shape 14">
            <a:extLst>
              <a:ext uri="{FF2B5EF4-FFF2-40B4-BE49-F238E27FC236}">
                <a16:creationId xmlns:a16="http://schemas.microsoft.com/office/drawing/2014/main" id="{606FC572-A8C7-A544-40BF-B76781E555C5}"/>
              </a:ext>
            </a:extLst>
          </p:cNvPr>
          <p:cNvSpPr/>
          <p:nvPr/>
        </p:nvSpPr>
        <p:spPr>
          <a:xfrm>
            <a:off x="1404699" y="6397823"/>
            <a:ext cx="771168" cy="44053"/>
          </a:xfrm>
          <a:prstGeom prst="roundRect">
            <a:avLst>
              <a:gd name="adj" fmla="val 225099"/>
            </a:avLst>
          </a:prstGeom>
          <a:solidFill>
            <a:srgbClr val="B5B7E3"/>
          </a:solidFill>
          <a:ln/>
        </p:spPr>
      </p:sp>
      <p:sp>
        <p:nvSpPr>
          <p:cNvPr id="25" name="Shape 15">
            <a:extLst>
              <a:ext uri="{FF2B5EF4-FFF2-40B4-BE49-F238E27FC236}">
                <a16:creationId xmlns:a16="http://schemas.microsoft.com/office/drawing/2014/main" id="{F78E3431-C237-80C1-E74C-85DC89209442}"/>
              </a:ext>
            </a:extLst>
          </p:cNvPr>
          <p:cNvSpPr/>
          <p:nvPr/>
        </p:nvSpPr>
        <p:spPr>
          <a:xfrm>
            <a:off x="908923" y="6172081"/>
            <a:ext cx="495776" cy="495776"/>
          </a:xfrm>
          <a:prstGeom prst="roundRect">
            <a:avLst>
              <a:gd name="adj" fmla="val 20002"/>
            </a:avLst>
          </a:prstGeom>
          <a:solidFill>
            <a:srgbClr val="DADBF1"/>
          </a:solidFill>
          <a:ln w="13692">
            <a:solidFill>
              <a:srgbClr val="B5B7E3"/>
            </a:solidFill>
            <a:prstDash val="solid"/>
          </a:ln>
        </p:spPr>
      </p:sp>
      <p:sp>
        <p:nvSpPr>
          <p:cNvPr id="26" name="Text 16">
            <a:extLst>
              <a:ext uri="{FF2B5EF4-FFF2-40B4-BE49-F238E27FC236}">
                <a16:creationId xmlns:a16="http://schemas.microsoft.com/office/drawing/2014/main" id="{F05E0001-2AB7-676B-A767-1EEF77AA415B}"/>
              </a:ext>
            </a:extLst>
          </p:cNvPr>
          <p:cNvSpPr/>
          <p:nvPr/>
        </p:nvSpPr>
        <p:spPr>
          <a:xfrm>
            <a:off x="1052274" y="6213396"/>
            <a:ext cx="208955" cy="413147"/>
          </a:xfrm>
          <a:prstGeom prst="rect">
            <a:avLst/>
          </a:prstGeom>
          <a:noFill/>
          <a:ln/>
        </p:spPr>
        <p:txBody>
          <a:bodyPr wrap="none" rtlCol="0" anchor="t"/>
          <a:lstStyle/>
          <a:p>
            <a:pPr marL="0" indent="0" algn="ctr">
              <a:lnSpc>
                <a:spcPts val="3253"/>
              </a:lnSpc>
              <a:buNone/>
            </a:pPr>
            <a:r>
              <a:rPr lang="en-US" sz="2603" b="1" kern="0" spc="-35" dirty="0">
                <a:solidFill>
                  <a:srgbClr val="272525"/>
                </a:solidFill>
                <a:latin typeface="Inter" pitchFamily="34" charset="0"/>
                <a:ea typeface="Inter" pitchFamily="34" charset="-122"/>
                <a:cs typeface="Inter" pitchFamily="34" charset="-120"/>
              </a:rPr>
              <a:t>3</a:t>
            </a:r>
            <a:endParaRPr lang="en-US" sz="2603" dirty="0"/>
          </a:p>
        </p:txBody>
      </p:sp>
      <p:sp>
        <p:nvSpPr>
          <p:cNvPr id="27" name="Text 17">
            <a:extLst>
              <a:ext uri="{FF2B5EF4-FFF2-40B4-BE49-F238E27FC236}">
                <a16:creationId xmlns:a16="http://schemas.microsoft.com/office/drawing/2014/main" id="{AE03344D-67C3-7350-58AF-96C20A4C939F}"/>
              </a:ext>
            </a:extLst>
          </p:cNvPr>
          <p:cNvSpPr/>
          <p:nvPr/>
        </p:nvSpPr>
        <p:spPr>
          <a:xfrm>
            <a:off x="2368748" y="6220182"/>
            <a:ext cx="2203609" cy="344329"/>
          </a:xfrm>
          <a:prstGeom prst="rect">
            <a:avLst/>
          </a:prstGeom>
          <a:noFill/>
          <a:ln/>
        </p:spPr>
        <p:txBody>
          <a:bodyPr wrap="none" rtlCol="0" anchor="t"/>
          <a:lstStyle/>
          <a:p>
            <a:pPr marL="0" indent="0" algn="l">
              <a:lnSpc>
                <a:spcPts val="2711"/>
              </a:lnSpc>
              <a:buNone/>
            </a:pPr>
            <a:r>
              <a:rPr lang="en-US" sz="2400" b="1" i="0" dirty="0">
                <a:effectLst/>
                <a:latin typeface="Söhne"/>
              </a:rPr>
              <a:t>Basic Syntax for Creating Plots</a:t>
            </a:r>
            <a:endParaRPr lang="en-US" sz="2169" dirty="0"/>
          </a:p>
        </p:txBody>
      </p:sp>
      <p:sp>
        <p:nvSpPr>
          <p:cNvPr id="28" name="Text 18">
            <a:extLst>
              <a:ext uri="{FF2B5EF4-FFF2-40B4-BE49-F238E27FC236}">
                <a16:creationId xmlns:a16="http://schemas.microsoft.com/office/drawing/2014/main" id="{594274FE-EFE3-BD87-345C-533C737E7336}"/>
              </a:ext>
            </a:extLst>
          </p:cNvPr>
          <p:cNvSpPr/>
          <p:nvPr/>
        </p:nvSpPr>
        <p:spPr>
          <a:xfrm>
            <a:off x="2368748" y="6828474"/>
            <a:ext cx="10981492" cy="705088"/>
          </a:xfrm>
          <a:prstGeom prst="rect">
            <a:avLst/>
          </a:prstGeom>
          <a:noFill/>
          <a:ln/>
        </p:spPr>
        <p:txBody>
          <a:bodyPr wrap="square" rtlCol="0" anchor="t"/>
          <a:lstStyle/>
          <a:p>
            <a:pPr marL="0" indent="0" algn="l">
              <a:lnSpc>
                <a:spcPts val="2776"/>
              </a:lnSpc>
              <a:buNone/>
            </a:pPr>
            <a:r>
              <a:rPr lang="en-US" sz="2800" b="1" i="0" dirty="0">
                <a:solidFill>
                  <a:srgbClr val="FF0000"/>
                </a:solidFill>
                <a:effectLst/>
                <a:latin typeface="Montserrat" panose="02000505000000020004" pitchFamily="2" charset="0"/>
              </a:rPr>
              <a:t>fig = </a:t>
            </a:r>
            <a:r>
              <a:rPr lang="en-US" sz="2800" b="1" i="0" dirty="0" err="1">
                <a:solidFill>
                  <a:srgbClr val="FF0000"/>
                </a:solidFill>
                <a:effectLst/>
                <a:latin typeface="Montserrat" panose="02000505000000020004" pitchFamily="2" charset="0"/>
              </a:rPr>
              <a:t>px.scatter</a:t>
            </a:r>
            <a:r>
              <a:rPr lang="en-US" sz="2800" b="1" i="0" dirty="0">
                <a:solidFill>
                  <a:srgbClr val="FF0000"/>
                </a:solidFill>
                <a:effectLst/>
                <a:latin typeface="Montserrat" panose="02000505000000020004" pitchFamily="2" charset="0"/>
              </a:rPr>
              <a:t>(x=[1, 2, 3], y=[4, 1, 2], title='Scatter Plot')</a:t>
            </a:r>
            <a:endParaRPr lang="en-US" sz="2800" dirty="0">
              <a:solidFill>
                <a:srgbClr val="FF0000"/>
              </a:solidFill>
              <a:latin typeface="Montserrat" panose="02000505000000020004" pitchFamily="2" charset="0"/>
            </a:endParaRPr>
          </a:p>
        </p:txBody>
      </p:sp>
    </p:spTree>
    <p:extLst>
      <p:ext uri="{BB962C8B-B14F-4D97-AF65-F5344CB8AC3E}">
        <p14:creationId xmlns:p14="http://schemas.microsoft.com/office/powerpoint/2010/main" val="1905413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4" name="Text 2"/>
          <p:cNvSpPr/>
          <p:nvPr/>
        </p:nvSpPr>
        <p:spPr>
          <a:xfrm>
            <a:off x="2037993" y="1089898"/>
            <a:ext cx="10554414" cy="1388745"/>
          </a:xfrm>
          <a:prstGeom prst="rect">
            <a:avLst/>
          </a:prstGeom>
          <a:noFill/>
          <a:ln/>
        </p:spPr>
        <p:txBody>
          <a:bodyPr wrap="squar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Line Chart</a:t>
            </a:r>
            <a:endParaRPr lang="en-US" sz="4374" dirty="0"/>
          </a:p>
        </p:txBody>
      </p:sp>
      <p:sp>
        <p:nvSpPr>
          <p:cNvPr id="17" name="Text 7">
            <a:extLst>
              <a:ext uri="{FF2B5EF4-FFF2-40B4-BE49-F238E27FC236}">
                <a16:creationId xmlns:a16="http://schemas.microsoft.com/office/drawing/2014/main" id="{537264D6-AD78-838C-E1DE-E695C2E7DC36}"/>
              </a:ext>
            </a:extLst>
          </p:cNvPr>
          <p:cNvSpPr/>
          <p:nvPr/>
        </p:nvSpPr>
        <p:spPr>
          <a:xfrm>
            <a:off x="2037993" y="2306478"/>
            <a:ext cx="2203609" cy="344329"/>
          </a:xfrm>
          <a:prstGeom prst="rect">
            <a:avLst/>
          </a:prstGeom>
          <a:noFill/>
          <a:ln/>
        </p:spPr>
        <p:txBody>
          <a:bodyPr wrap="none" rtlCol="0" anchor="t"/>
          <a:lstStyle/>
          <a:p>
            <a:pPr marL="0" indent="0" algn="l">
              <a:lnSpc>
                <a:spcPct val="150000"/>
              </a:lnSpc>
              <a:buNone/>
            </a:pPr>
            <a:r>
              <a:rPr lang="en-US" sz="2400" i="0" dirty="0">
                <a:effectLst/>
                <a:latin typeface="Söhne"/>
              </a:rPr>
              <a:t>import </a:t>
            </a:r>
            <a:r>
              <a:rPr lang="en-US" sz="2400" i="0" dirty="0" err="1">
                <a:effectLst/>
                <a:latin typeface="Söhne"/>
              </a:rPr>
              <a:t>plotly.express</a:t>
            </a:r>
            <a:r>
              <a:rPr lang="en-US" sz="2400" i="0" dirty="0">
                <a:effectLst/>
                <a:latin typeface="Söhne"/>
              </a:rPr>
              <a:t> as </a:t>
            </a:r>
            <a:r>
              <a:rPr lang="en-US" sz="2400" i="0" dirty="0" err="1">
                <a:effectLst/>
                <a:latin typeface="Söhne"/>
              </a:rPr>
              <a:t>px</a:t>
            </a:r>
            <a:endParaRPr lang="en-US" sz="2400" i="0" dirty="0">
              <a:effectLst/>
              <a:latin typeface="Söhne"/>
            </a:endParaRPr>
          </a:p>
          <a:p>
            <a:pPr marL="0" indent="0" algn="l">
              <a:lnSpc>
                <a:spcPct val="150000"/>
              </a:lnSpc>
              <a:buNone/>
            </a:pPr>
            <a:endParaRPr lang="en-US" sz="2400" i="0" dirty="0">
              <a:effectLst/>
              <a:latin typeface="Söhne"/>
            </a:endParaRPr>
          </a:p>
          <a:p>
            <a:pPr marL="0" indent="0" algn="l">
              <a:lnSpc>
                <a:spcPct val="150000"/>
              </a:lnSpc>
              <a:buNone/>
            </a:pPr>
            <a:r>
              <a:rPr lang="en-US" sz="2400" i="0" dirty="0" err="1">
                <a:effectLst/>
                <a:latin typeface="Söhne"/>
              </a:rPr>
              <a:t>df</a:t>
            </a:r>
            <a:r>
              <a:rPr lang="en-US" sz="2400" i="0" dirty="0">
                <a:effectLst/>
                <a:latin typeface="Söhne"/>
              </a:rPr>
              <a:t> = </a:t>
            </a:r>
            <a:r>
              <a:rPr lang="en-US" sz="2400" i="0" dirty="0" err="1">
                <a:effectLst/>
                <a:latin typeface="Söhne"/>
              </a:rPr>
              <a:t>px.data.gapminder</a:t>
            </a:r>
            <a:r>
              <a:rPr lang="en-US" sz="2400" i="0" dirty="0">
                <a:effectLst/>
                <a:latin typeface="Söhne"/>
              </a:rPr>
              <a:t>().query("country == 'Canada'")</a:t>
            </a:r>
          </a:p>
          <a:p>
            <a:pPr marL="0" indent="0" algn="l">
              <a:lnSpc>
                <a:spcPct val="150000"/>
              </a:lnSpc>
              <a:buNone/>
            </a:pPr>
            <a:r>
              <a:rPr lang="en-US" sz="2400" i="0" dirty="0">
                <a:effectLst/>
                <a:latin typeface="Söhne"/>
              </a:rPr>
              <a:t>fig = </a:t>
            </a:r>
            <a:r>
              <a:rPr lang="en-US" sz="2400" b="1" i="0" dirty="0" err="1">
                <a:effectLst/>
                <a:latin typeface="Söhne"/>
              </a:rPr>
              <a:t>px.line</a:t>
            </a:r>
            <a:r>
              <a:rPr lang="en-US" sz="2400" b="1" i="0" dirty="0">
                <a:effectLst/>
                <a:latin typeface="Söhne"/>
              </a:rPr>
              <a:t>(</a:t>
            </a:r>
            <a:r>
              <a:rPr lang="en-US" sz="2400" b="1" i="0" dirty="0" err="1">
                <a:effectLst/>
                <a:latin typeface="Söhne"/>
              </a:rPr>
              <a:t>df</a:t>
            </a:r>
            <a:r>
              <a:rPr lang="en-US" sz="2400" b="1" i="0" dirty="0">
                <a:effectLst/>
                <a:latin typeface="Söhne"/>
              </a:rPr>
              <a:t>, x='year', y='</a:t>
            </a:r>
            <a:r>
              <a:rPr lang="en-US" sz="2400" b="1" i="0" dirty="0" err="1">
                <a:effectLst/>
                <a:latin typeface="Söhne"/>
              </a:rPr>
              <a:t>gdpPercap</a:t>
            </a:r>
            <a:r>
              <a:rPr lang="en-US" sz="2400" b="1" i="0" dirty="0">
                <a:effectLst/>
                <a:latin typeface="Söhne"/>
              </a:rPr>
              <a:t>', title='GDP Per Capita Over Time')</a:t>
            </a:r>
          </a:p>
          <a:p>
            <a:pPr marL="0" indent="0" algn="l">
              <a:lnSpc>
                <a:spcPct val="150000"/>
              </a:lnSpc>
              <a:buNone/>
            </a:pPr>
            <a:r>
              <a:rPr lang="en-US" sz="2400" i="0" dirty="0" err="1">
                <a:effectLst/>
                <a:latin typeface="Söhne"/>
              </a:rPr>
              <a:t>fig.show</a:t>
            </a:r>
            <a:r>
              <a:rPr lang="en-US" sz="2400" i="0" dirty="0">
                <a:effectLst/>
                <a:latin typeface="Söhne"/>
              </a:rPr>
              <a:t>()</a:t>
            </a:r>
          </a:p>
        </p:txBody>
      </p:sp>
      <p:pic>
        <p:nvPicPr>
          <p:cNvPr id="5" name="Picture 4">
            <a:extLst>
              <a:ext uri="{FF2B5EF4-FFF2-40B4-BE49-F238E27FC236}">
                <a16:creationId xmlns:a16="http://schemas.microsoft.com/office/drawing/2014/main" id="{EAF73FA0-793A-9446-8EF3-95FAAF7B1738}"/>
              </a:ext>
            </a:extLst>
          </p:cNvPr>
          <p:cNvPicPr>
            <a:picLocks noChangeAspect="1"/>
          </p:cNvPicPr>
          <p:nvPr/>
        </p:nvPicPr>
        <p:blipFill>
          <a:blip r:embed="rId3"/>
          <a:stretch>
            <a:fillRect/>
          </a:stretch>
        </p:blipFill>
        <p:spPr>
          <a:xfrm>
            <a:off x="5561273" y="4782921"/>
            <a:ext cx="8611927" cy="3142122"/>
          </a:xfrm>
          <a:prstGeom prst="rect">
            <a:avLst/>
          </a:prstGeom>
        </p:spPr>
      </p:pic>
    </p:spTree>
    <p:extLst>
      <p:ext uri="{BB962C8B-B14F-4D97-AF65-F5344CB8AC3E}">
        <p14:creationId xmlns:p14="http://schemas.microsoft.com/office/powerpoint/2010/main" val="26954025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2178</Words>
  <Application>Microsoft Office PowerPoint</Application>
  <PresentationFormat>Custom</PresentationFormat>
  <Paragraphs>322</Paragraphs>
  <Slides>34</Slides>
  <Notes>34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Inter</vt:lpstr>
      <vt:lpstr>Montserrat</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Sachin Garg</cp:lastModifiedBy>
  <cp:revision>3</cp:revision>
  <dcterms:created xsi:type="dcterms:W3CDTF">2024-01-06T06:32:19Z</dcterms:created>
  <dcterms:modified xsi:type="dcterms:W3CDTF">2024-01-06T07:30:14Z</dcterms:modified>
</cp:coreProperties>
</file>