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9" r:id="rId19"/>
    <p:sldId id="271" r:id="rId20"/>
    <p:sldId id="274" r:id="rId21"/>
    <p:sldId id="275" r:id="rId22"/>
    <p:sldId id="277" r:id="rId23"/>
    <p:sldId id="280" r:id="rId24"/>
    <p:sldId id="281" r:id="rId25"/>
    <p:sldId id="276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runch.com/2018/10/09/venture-capital-investment-in-us-companies-to-hit-100b-in-2018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4C4-6507-E005-A3C0-B7A678654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700"/>
            <a:ext cx="9144000" cy="3116263"/>
          </a:xfrm>
        </p:spPr>
        <p:txBody>
          <a:bodyPr>
            <a:normAutofit/>
          </a:bodyPr>
          <a:lstStyle/>
          <a:p>
            <a:r>
              <a:rPr lang="en-IN" sz="6600" b="1" dirty="0">
                <a:highlight>
                  <a:srgbClr val="FFFF00"/>
                </a:highlight>
              </a:rPr>
              <a:t>Entrepreneur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2BD1-984C-F40F-7E9B-C3AAAB9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810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is related to startup investments  of THE USA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data  has contains 11 file with different schemas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61AF1-B2E5-0399-B04D-BD4826BD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93700"/>
            <a:ext cx="10871200" cy="210457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0086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CD7-D656-33A4-F4AB-3FB95E08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MY _ </a:t>
            </a:r>
            <a:r>
              <a:rPr lang="en-US" dirty="0" err="1">
                <a:highlight>
                  <a:srgbClr val="FFFF00"/>
                </a:highlight>
              </a:rPr>
              <a:t>sql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A3A1-D5DF-4F00-9978-E97512EE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178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loading into my-SQL  </a:t>
            </a:r>
          </a:p>
          <a:p>
            <a:r>
              <a:rPr lang="en-US" dirty="0"/>
              <a:t>Cross-check whether all data values are presented or not </a:t>
            </a:r>
          </a:p>
          <a:p>
            <a:r>
              <a:rPr lang="en-US" dirty="0"/>
              <a:t>Create some </a:t>
            </a:r>
            <a:r>
              <a:rPr lang="en-US" dirty="0">
                <a:highlight>
                  <a:srgbClr val="FFFF00"/>
                </a:highlight>
              </a:rPr>
              <a:t>views</a:t>
            </a:r>
            <a:r>
              <a:rPr lang="en-US" dirty="0"/>
              <a:t> on the basis of </a:t>
            </a:r>
            <a:r>
              <a:rPr lang="en-US" dirty="0">
                <a:highlight>
                  <a:srgbClr val="FFFF00"/>
                </a:highlight>
              </a:rPr>
              <a:t>BUSINESS QUESTIONS</a:t>
            </a:r>
          </a:p>
          <a:p>
            <a:r>
              <a:rPr lang="en-US" dirty="0"/>
              <a:t> EX-</a:t>
            </a:r>
          </a:p>
          <a:p>
            <a:r>
              <a:rPr lang="en-US" dirty="0">
                <a:highlight>
                  <a:srgbClr val="C0C0C0"/>
                </a:highlight>
              </a:rPr>
              <a:t>what are the total amounts spent on </a:t>
            </a:r>
            <a:r>
              <a:rPr lang="en-US" dirty="0" err="1">
                <a:highlight>
                  <a:srgbClr val="C0C0C0"/>
                </a:highlight>
              </a:rPr>
              <a:t>acquistions</a:t>
            </a:r>
            <a:r>
              <a:rPr lang="en-US" dirty="0">
                <a:highlight>
                  <a:srgbClr val="C0C0C0"/>
                </a:highlight>
              </a:rPr>
              <a:t> per year and which company are top acquire?</a:t>
            </a:r>
          </a:p>
          <a:p>
            <a:r>
              <a:rPr lang="en-US" dirty="0"/>
              <a:t> select* from acquisitions;</a:t>
            </a:r>
          </a:p>
          <a:p>
            <a:endParaRPr lang="en-US" dirty="0"/>
          </a:p>
          <a:p>
            <a:r>
              <a:rPr lang="en-US" dirty="0"/>
              <a:t> create view  acquistions_v2 as select </a:t>
            </a:r>
            <a:r>
              <a:rPr lang="en-US" dirty="0" err="1"/>
              <a:t>id,name,sum</a:t>
            </a:r>
            <a:r>
              <a:rPr lang="en-US" dirty="0"/>
              <a:t>(</a:t>
            </a:r>
            <a:r>
              <a:rPr lang="en-US" dirty="0" err="1"/>
              <a:t>price_amount</a:t>
            </a:r>
            <a:r>
              <a:rPr lang="en-US" dirty="0"/>
              <a:t>),count((</a:t>
            </a:r>
            <a:r>
              <a:rPr lang="en-US" dirty="0" err="1"/>
              <a:t>acquiring_object_id</a:t>
            </a:r>
            <a:r>
              <a:rPr lang="en-US" dirty="0"/>
              <a:t>)+(</a:t>
            </a:r>
            <a:r>
              <a:rPr lang="en-US" dirty="0" err="1"/>
              <a:t>acquiring_object_id</a:t>
            </a:r>
            <a:r>
              <a:rPr lang="en-US" dirty="0"/>
              <a:t>)),year(</a:t>
            </a:r>
            <a:r>
              <a:rPr lang="en-US" dirty="0" err="1"/>
              <a:t>acquired_at</a:t>
            </a:r>
            <a:r>
              <a:rPr lang="en-US" dirty="0"/>
              <a:t>) from acquisitions join funds using(id) group by year(</a:t>
            </a:r>
            <a:r>
              <a:rPr lang="en-US" dirty="0" err="1"/>
              <a:t>acquired_at</a:t>
            </a:r>
            <a:r>
              <a:rPr lang="en-US" dirty="0"/>
              <a:t>),</a:t>
            </a:r>
            <a:r>
              <a:rPr lang="en-US" dirty="0" err="1"/>
              <a:t>id,name</a:t>
            </a:r>
            <a:r>
              <a:rPr lang="en-US" dirty="0"/>
              <a:t> ; select * from </a:t>
            </a:r>
            <a:r>
              <a:rPr lang="en-US" dirty="0" err="1"/>
              <a:t>acquistions</a:t>
            </a:r>
            <a:r>
              <a:rPr lang="en-US" dirty="0"/>
              <a:t>;</a:t>
            </a:r>
          </a:p>
          <a:p>
            <a:r>
              <a:rPr lang="en-US" dirty="0"/>
              <a:t> select* from  </a:t>
            </a:r>
            <a:r>
              <a:rPr lang="en-US" dirty="0" err="1"/>
              <a:t>acquistions_v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DDE25-89AB-2A18-B262-49B748E6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239819"/>
            <a:ext cx="10420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B0AF-9ABA-95C1-E5C9-4677376E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73"/>
            <a:ext cx="10515600" cy="633363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 Which regions are receiving the most investments, and how has this changed over the past decade?</a:t>
            </a:r>
          </a:p>
          <a:p>
            <a:r>
              <a:rPr lang="en-US" dirty="0"/>
              <a:t>  select * from acquisitions;</a:t>
            </a:r>
          </a:p>
          <a:p>
            <a:r>
              <a:rPr lang="en-US" dirty="0"/>
              <a:t> create view acquisation_v4 as select region, year(acquired_ at),sum(price _ amount) from acquisitions join  office using(id) group by year(acquired _ at),region order by sum(price _ amount)desc;</a:t>
            </a:r>
          </a:p>
          <a:p>
            <a:r>
              <a:rPr lang="en-US" dirty="0"/>
              <a:t>  select* from acquisation_v4;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086A0-AF47-686C-35F6-0A8088A6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5" y="3990975"/>
            <a:ext cx="7715250" cy="200025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1FE85FA-0CD6-FEDF-C8F7-4610CC2CA920}"/>
              </a:ext>
            </a:extLst>
          </p:cNvPr>
          <p:cNvCxnSpPr/>
          <p:nvPr/>
        </p:nvCxnSpPr>
        <p:spPr>
          <a:xfrm rot="16200000" flipH="1">
            <a:off x="5854700" y="3175000"/>
            <a:ext cx="1054100" cy="571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8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29E10-6409-1C3C-DFB4-65AE9A36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812800"/>
            <a:ext cx="10020300" cy="4406899"/>
          </a:xfrm>
        </p:spPr>
      </p:pic>
    </p:spTree>
    <p:extLst>
      <p:ext uri="{BB962C8B-B14F-4D97-AF65-F5344CB8AC3E}">
        <p14:creationId xmlns:p14="http://schemas.microsoft.com/office/powerpoint/2010/main" val="413930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675-F586-B616-38C4-58F5FFEB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POWER_BI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042B-EB73-9EFD-4F48-52878CE6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150021"/>
          </a:xfrm>
        </p:spPr>
        <p:txBody>
          <a:bodyPr/>
          <a:lstStyle/>
          <a:p>
            <a:r>
              <a:rPr lang="en-US" dirty="0"/>
              <a:t> FOR DATA ANALYSIS we are using power _ bi</a:t>
            </a:r>
          </a:p>
          <a:p>
            <a:r>
              <a:rPr lang="en-US" dirty="0"/>
              <a:t>There are some business questions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DFB4-2F53-8EA1-D1C7-717B3ACA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2059158"/>
            <a:ext cx="8820377" cy="45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6531-6F41-47DA-5652-26802324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8686"/>
            <a:ext cx="10515600" cy="5805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069B4-0C80-3FCA-55FB-77FBA39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2" y="188686"/>
            <a:ext cx="5834743" cy="60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EF19-E0B3-2C2E-A11D-0F4DF0BC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7"/>
            <a:ext cx="10515600" cy="6574971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A5ABC-223B-DC08-1427-F25B9622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551543"/>
            <a:ext cx="8405812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25B4-B8AC-6A29-C5D4-F1D59AB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EA9FF-2BD1-D2C4-D834-63E54D08E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686" y="365125"/>
            <a:ext cx="5704114" cy="6384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DE860-CF0F-DC70-F74D-E83C2FDA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493487"/>
            <a:ext cx="5413828" cy="59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4278-C250-8895-67AA-347149E0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3.rd analysis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5970B-371E-743A-9816-FAEC0CF5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885372"/>
            <a:ext cx="8253412" cy="4546259"/>
          </a:xfrm>
        </p:spPr>
      </p:pic>
    </p:spTree>
    <p:extLst>
      <p:ext uri="{BB962C8B-B14F-4D97-AF65-F5344CB8AC3E}">
        <p14:creationId xmlns:p14="http://schemas.microsoft.com/office/powerpoint/2010/main" val="89948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5E2-69CF-8766-337E-E965D184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Standard deviation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3E5FF9-2724-A377-D323-7E0C7BF4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This is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 RIGHT-SKEWNESS 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Graph </a:t>
            </a:r>
          </a:p>
          <a:p>
            <a:pPr marL="0" indent="0">
              <a:buNone/>
            </a:pPr>
            <a:r>
              <a:rPr lang="en-IN" dirty="0">
                <a:highlight>
                  <a:srgbClr val="808080"/>
                </a:highlight>
              </a:rPr>
              <a:t>of total </a:t>
            </a:r>
          </a:p>
          <a:p>
            <a:pPr marL="0" indent="0">
              <a:buNone/>
            </a:pPr>
            <a:r>
              <a:rPr lang="en-IN" dirty="0" err="1">
                <a:highlight>
                  <a:srgbClr val="808080"/>
                </a:highlight>
              </a:rPr>
              <a:t>Raised_amount</a:t>
            </a:r>
            <a:endParaRPr lang="en-IN" dirty="0">
              <a:highlight>
                <a:srgbClr val="808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39999-D5EC-B17D-2C68-BA23EA6F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130300"/>
            <a:ext cx="6629400" cy="4250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EA045-BD3F-3254-6E38-A3EC7688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117600"/>
            <a:ext cx="6778625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99C4-D535-4BAB-3CE3-5E93ECC5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41967"/>
            <a:ext cx="10515600" cy="65636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Question4:-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B76AB-CC72-4A82-CCC9-E3E5D934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537029"/>
            <a:ext cx="9713685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5615-3552-DF61-CDAB-68762034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About data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1605-89F7-8471-ADDF-832B4C3C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startup world is flourishing. There are hundreds of new companies being founded each day and venture capital has become a substantial asset class with </a:t>
            </a:r>
            <a:r>
              <a:rPr lang="en-US" i="0" strike="noStrike" dirty="0"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yearly investments exceeding $100B in the US alone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 Crunchbase 2013 Snapshot © 2013 dataset provides a glimpse into this exciting world.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Content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diverse dataset contains information about the startup ecosystem: organizations, individuals, company news, funding rounds, acquisitions, and IPOs.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There are 11 tables that can be joined using unique IDs (schema to follow). More information about the individual data variables can be found on the </a:t>
            </a:r>
            <a:r>
              <a:rPr lang="en-US" dirty="0">
                <a:solidFill>
                  <a:srgbClr val="202124"/>
                </a:solidFill>
                <a:latin typeface="inherit"/>
              </a:rPr>
              <a:t> DATA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website (under the </a:t>
            </a:r>
            <a:r>
              <a:rPr lang="en-US" b="0" i="1" dirty="0">
                <a:solidFill>
                  <a:srgbClr val="3C4043"/>
                </a:solidFill>
                <a:effectLst/>
                <a:latin typeface="inherit"/>
              </a:rPr>
              <a:t>API Entities Types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section).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No extensive data quality check have been performed yet. The information is available up to December 2013.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While Kaggle contains other datasets focused on startup investments, to the best of my knowledge, this dataset has not yet been published on the platform and is unique.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18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C79E-6987-7350-BE2C-73BA159C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4" y="132897"/>
            <a:ext cx="11009086" cy="6296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862BB5-AE32-4967-B775-54971F34BB89}"/>
              </a:ext>
            </a:extLst>
          </p:cNvPr>
          <p:cNvSpPr txBox="1">
            <a:spLocks/>
          </p:cNvSpPr>
          <p:nvPr/>
        </p:nvSpPr>
        <p:spPr>
          <a:xfrm>
            <a:off x="344714" y="132896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highlight>
                  <a:srgbClr val="FFFF00"/>
                </a:highlight>
              </a:rPr>
              <a:t>Geogrophical</a:t>
            </a:r>
            <a:r>
              <a:rPr lang="en-US" sz="3200" dirty="0">
                <a:highlight>
                  <a:srgbClr val="FFFF00"/>
                </a:highlight>
              </a:rPr>
              <a:t> region</a:t>
            </a:r>
            <a:endParaRPr lang="en-IN" sz="3200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8A6AE1-B430-BBB1-A1DC-CC20D4CC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696686"/>
            <a:ext cx="10294257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CE16F-921D-46DE-9F5B-8FC9134E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Statistics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78D355-D950-E768-F814-43DD2276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0" y="1437481"/>
            <a:ext cx="6629400" cy="3657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BBFE96-3366-1E0B-F1E0-A4E486115BCA}"/>
              </a:ext>
            </a:extLst>
          </p:cNvPr>
          <p:cNvSpPr/>
          <p:nvPr/>
        </p:nvSpPr>
        <p:spPr>
          <a:xfrm>
            <a:off x="2133600" y="1435099"/>
            <a:ext cx="6629400" cy="54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~</a:t>
            </a:r>
            <a:r>
              <a:rPr lang="en-US" dirty="0" err="1">
                <a:highlight>
                  <a:srgbClr val="00FF00"/>
                </a:highlight>
              </a:rPr>
              <a:t>Normalisation</a:t>
            </a:r>
            <a:r>
              <a:rPr lang="en-US" dirty="0">
                <a:highlight>
                  <a:srgbClr val="00FF00"/>
                </a:highlight>
              </a:rPr>
              <a:t> graph for uniform distribution for region</a:t>
            </a:r>
            <a:endParaRPr lang="en-IN" dirty="0">
              <a:highlight>
                <a:srgbClr val="00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80EE8-1F19-FA6C-519D-D82E288B99FE}"/>
              </a:ext>
            </a:extLst>
          </p:cNvPr>
          <p:cNvCxnSpPr>
            <a:cxnSpLocks/>
          </p:cNvCxnSpPr>
          <p:nvPr/>
        </p:nvCxnSpPr>
        <p:spPr>
          <a:xfrm flipV="1">
            <a:off x="4533900" y="2108200"/>
            <a:ext cx="0" cy="241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9BC9C-D73B-A03A-08DE-942D1A49B816}"/>
              </a:ext>
            </a:extLst>
          </p:cNvPr>
          <p:cNvSpPr/>
          <p:nvPr/>
        </p:nvSpPr>
        <p:spPr>
          <a:xfrm>
            <a:off x="2133600" y="2072880"/>
            <a:ext cx="431797" cy="396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21BCF-BE4D-496B-2ECE-69DD224A7BDE}"/>
              </a:ext>
            </a:extLst>
          </p:cNvPr>
          <p:cNvSpPr/>
          <p:nvPr/>
        </p:nvSpPr>
        <p:spPr>
          <a:xfrm>
            <a:off x="6096000" y="2019694"/>
            <a:ext cx="914400" cy="24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USA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975C2-4AD6-041C-8C14-012E1F81CB2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67250" y="2072880"/>
            <a:ext cx="1428750" cy="6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48912-B20D-4F8F-22BF-6682419834F1}"/>
              </a:ext>
            </a:extLst>
          </p:cNvPr>
          <p:cNvSpPr/>
          <p:nvPr/>
        </p:nvSpPr>
        <p:spPr>
          <a:xfrm>
            <a:off x="7950206" y="3848494"/>
            <a:ext cx="914400" cy="241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Africa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A6C664-C695-205F-2EF9-5F3D2E57664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10400" y="3969144"/>
            <a:ext cx="939806" cy="5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9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59A3-DCEC-D32A-6AC1-E18ACE72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Insights:-</a:t>
            </a:r>
            <a:endParaRPr lang="en-IN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0A22-26BF-6241-6E17-13A013733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343"/>
            <a:ext cx="10515600" cy="61286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Acquiring companies by price _ amount:-  </a:t>
            </a:r>
            <a:r>
              <a:rPr lang="en-IN" dirty="0">
                <a:highlight>
                  <a:srgbClr val="FFFF00"/>
                </a:highlight>
              </a:rPr>
              <a:t>Second Fund , Sequoia Israel Fourth Fund, Tenth fund </a:t>
            </a:r>
            <a:r>
              <a:rPr lang="en-IN" dirty="0"/>
              <a:t>are the top acquiring company over decade </a:t>
            </a:r>
          </a:p>
          <a:p>
            <a:pPr marL="342900" indent="-342900">
              <a:buAutoNum type="arabicPeriod"/>
            </a:pPr>
            <a:r>
              <a:rPr lang="en-IN" sz="2000" dirty="0"/>
              <a:t>Number of acquiring companies:- 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E5057C-CB0E-2D2E-1763-708EF2D5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48792"/>
              </p:ext>
            </p:extLst>
          </p:nvPr>
        </p:nvGraphicFramePr>
        <p:xfrm>
          <a:off x="1193800" y="2613656"/>
          <a:ext cx="10160000" cy="3291840"/>
        </p:xfrm>
        <a:graphic>
          <a:graphicData uri="http://schemas.openxmlformats.org/drawingml/2006/table">
            <a:tbl>
              <a:tblPr/>
              <a:tblGrid>
                <a:gridCol w="5080000">
                  <a:extLst>
                    <a:ext uri="{9D8B030D-6E8A-4147-A177-3AD203B41FA5}">
                      <a16:colId xmlns:a16="http://schemas.microsoft.com/office/drawing/2014/main" val="3701582706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21823389"/>
                    </a:ext>
                  </a:extLst>
                </a:gridCol>
              </a:tblGrid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54229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78167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3692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IV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31567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 dirty="0"/>
                        <a:t>Fund VI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673799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21354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VII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508329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Second Fund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984420"/>
                  </a:ext>
                </a:extLst>
              </a:tr>
              <a:tr h="351366">
                <a:tc>
                  <a:txBody>
                    <a:bodyPr/>
                    <a:lstStyle/>
                    <a:p>
                      <a:r>
                        <a:rPr lang="en-IN"/>
                        <a:t>Fund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2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74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09D1-5540-FBC6-60FD-E969FC17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Geographical Distribution:-</a:t>
            </a:r>
          </a:p>
          <a:p>
            <a:r>
              <a:rPr lang="en-IN" dirty="0"/>
              <a:t>Basically we can say  that most of area are covered by USA , Europe and India and some area of </a:t>
            </a:r>
            <a:r>
              <a:rPr lang="en-IN" dirty="0" err="1"/>
              <a:t>asia</a:t>
            </a:r>
            <a:r>
              <a:rPr lang="en-IN" dirty="0"/>
              <a:t> </a:t>
            </a:r>
          </a:p>
          <a:p>
            <a:r>
              <a:rPr lang="en-IN" dirty="0"/>
              <a:t> Investors are likely to invest money in particular field</a:t>
            </a:r>
          </a:p>
          <a:p>
            <a:r>
              <a:rPr lang="en-IN" dirty="0" err="1"/>
              <a:t>Eg</a:t>
            </a:r>
            <a:r>
              <a:rPr lang="en-IN" dirty="0"/>
              <a:t>:-  Good government policy (like USA)</a:t>
            </a:r>
          </a:p>
          <a:p>
            <a:r>
              <a:rPr lang="en-IN" dirty="0"/>
              <a:t>Having well- known Technology(like USA, Europe)</a:t>
            </a:r>
          </a:p>
          <a:p>
            <a:r>
              <a:rPr lang="en-IN" dirty="0"/>
              <a:t>Cheap labour rate(like India and China)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r>
              <a:rPr lang="en-IN" dirty="0">
                <a:highlight>
                  <a:srgbClr val="FFFF00"/>
                </a:highlight>
              </a:rPr>
              <a:t>India is most favourable as compare to </a:t>
            </a:r>
            <a:r>
              <a:rPr lang="en-IN" dirty="0" err="1">
                <a:highlight>
                  <a:srgbClr val="FFFF00"/>
                </a:highlight>
              </a:rPr>
              <a:t>china</a:t>
            </a:r>
            <a:r>
              <a:rPr lang="en-IN" dirty="0">
                <a:highlight>
                  <a:srgbClr val="FFFF00"/>
                </a:highlight>
              </a:rPr>
              <a:t>  ?</a:t>
            </a:r>
          </a:p>
          <a:p>
            <a:r>
              <a:rPr lang="en-IN" dirty="0"/>
              <a:t>Because India has cheap labour cost and having large population whose communicate in English ,China  does </a:t>
            </a:r>
            <a:r>
              <a:rPr lang="en-IN" dirty="0" err="1"/>
              <a:t>n’t</a:t>
            </a:r>
            <a:r>
              <a:rPr lang="en-IN" dirty="0"/>
              <a:t> have this quality </a:t>
            </a:r>
          </a:p>
          <a:p>
            <a:r>
              <a:rPr lang="en-IN" dirty="0"/>
              <a:t> Strict China policy and </a:t>
            </a:r>
            <a:r>
              <a:rPr lang="en-IN" dirty="0" err="1"/>
              <a:t>Pendemic</a:t>
            </a:r>
            <a:r>
              <a:rPr lang="en-IN" dirty="0"/>
              <a:t> hub  IN CHINA (Corona-virus)</a:t>
            </a:r>
          </a:p>
        </p:txBody>
      </p:sp>
    </p:spTree>
    <p:extLst>
      <p:ext uri="{BB962C8B-B14F-4D97-AF65-F5344CB8AC3E}">
        <p14:creationId xmlns:p14="http://schemas.microsoft.com/office/powerpoint/2010/main" val="249883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27CE-BFA0-3C9C-BD89-2511E78A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63246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Degree Impact on Success:- </a:t>
            </a:r>
          </a:p>
          <a:p>
            <a:r>
              <a:rPr lang="en-IN" dirty="0"/>
              <a:t> Well </a:t>
            </a:r>
            <a:r>
              <a:rPr lang="en-IN" dirty="0" err="1"/>
              <a:t>definetly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Education is important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BBA ,BFA,BS are top </a:t>
            </a:r>
          </a:p>
          <a:p>
            <a:pPr marL="0" indent="0">
              <a:buNone/>
            </a:pPr>
            <a:r>
              <a:rPr lang="en-IN" dirty="0"/>
              <a:t>Degrees and most of </a:t>
            </a:r>
          </a:p>
          <a:p>
            <a:pPr marL="0" indent="0">
              <a:buNone/>
            </a:pPr>
            <a:r>
              <a:rPr lang="en-IN" dirty="0"/>
              <a:t>CEO’S, Directors and </a:t>
            </a:r>
          </a:p>
          <a:p>
            <a:pPr marL="0" indent="0">
              <a:buNone/>
            </a:pPr>
            <a:r>
              <a:rPr lang="en-IN" dirty="0"/>
              <a:t>Higher authorities have </a:t>
            </a:r>
          </a:p>
          <a:p>
            <a:pPr marL="0" indent="0">
              <a:buNone/>
            </a:pPr>
            <a:r>
              <a:rPr lang="en-IN" dirty="0"/>
              <a:t>Graduate’s from above degrees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EXCEPTIONS:-</a:t>
            </a:r>
          </a:p>
          <a:p>
            <a:r>
              <a:rPr lang="en-IN" dirty="0">
                <a:highlight>
                  <a:srgbClr val="FFFF00"/>
                </a:highlight>
              </a:rPr>
              <a:t> Ritesh Agrawal CEO of OYO  </a:t>
            </a:r>
            <a:r>
              <a:rPr lang="en-IN" dirty="0"/>
              <a:t>and </a:t>
            </a:r>
            <a:r>
              <a:rPr lang="en-IN" dirty="0" err="1"/>
              <a:t>billioner</a:t>
            </a:r>
            <a:r>
              <a:rPr lang="en-IN" dirty="0"/>
              <a:t> is drop-out</a:t>
            </a:r>
          </a:p>
          <a:p>
            <a:r>
              <a:rPr lang="en-IN" dirty="0">
                <a:highlight>
                  <a:srgbClr val="FFFF00"/>
                </a:highlight>
              </a:rPr>
              <a:t>MARK-ZUKERBURG OWNER OF </a:t>
            </a:r>
            <a:r>
              <a:rPr lang="en-IN" dirty="0" err="1">
                <a:highlight>
                  <a:srgbClr val="FFFF00"/>
                </a:highlight>
              </a:rPr>
              <a:t>FACEBOOk</a:t>
            </a:r>
            <a:r>
              <a:rPr lang="en-IN" dirty="0"/>
              <a:t>  and worlds-9 richest men also </a:t>
            </a:r>
          </a:p>
          <a:p>
            <a:pPr marL="0" indent="0">
              <a:buNone/>
            </a:pPr>
            <a:r>
              <a:rPr lang="en-IN" dirty="0"/>
              <a:t> Drop out  college</a:t>
            </a:r>
          </a:p>
          <a:p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b="0" i="0" dirty="0" err="1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Alakh</a:t>
            </a:r>
            <a:r>
              <a:rPr lang="en-IN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 Pandey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founder of </a:t>
            </a:r>
            <a:r>
              <a:rPr lang="en-IN" b="0" i="0" dirty="0" err="1">
                <a:solidFill>
                  <a:srgbClr val="040C28"/>
                </a:solidFill>
                <a:effectLst/>
                <a:latin typeface="Google Sans"/>
              </a:rPr>
              <a:t>PhysicsWala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 also drop-out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2AB53-AB40-FA64-458A-0BACC335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99" y="558800"/>
            <a:ext cx="6996113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2A72-4DBD-914B-1934-D3A5BC91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RECOMMADATION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4E07-4584-984C-B754-EF24FD64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175477"/>
          </a:xfrm>
        </p:spPr>
        <p:txBody>
          <a:bodyPr/>
          <a:lstStyle/>
          <a:p>
            <a:r>
              <a:rPr lang="en-US" dirty="0"/>
              <a:t>For  New </a:t>
            </a:r>
            <a:r>
              <a:rPr lang="en-IN" sz="2800" b="1" dirty="0">
                <a:highlight>
                  <a:srgbClr val="FFFF00"/>
                </a:highlight>
              </a:rPr>
              <a:t>Entrepreneur </a:t>
            </a:r>
            <a:r>
              <a:rPr lang="en-US" dirty="0"/>
              <a:t>:-</a:t>
            </a:r>
          </a:p>
          <a:p>
            <a:r>
              <a:rPr lang="en-US" dirty="0"/>
              <a:t> New start-up has focus on  “:-  </a:t>
            </a:r>
            <a:r>
              <a:rPr lang="en-IN" dirty="0">
                <a:highlight>
                  <a:srgbClr val="FFFF00"/>
                </a:highlight>
              </a:rPr>
              <a:t>Second Fund , Sequoia Israel Fourth Fund, Tenth fund” </a:t>
            </a:r>
            <a:r>
              <a:rPr lang="en-IN" dirty="0"/>
              <a:t>for funding purpose.</a:t>
            </a:r>
          </a:p>
          <a:p>
            <a:r>
              <a:rPr lang="en-IN" dirty="0"/>
              <a:t>Indian Stat-up got good response from Europe and USA funding-Firm.</a:t>
            </a:r>
          </a:p>
          <a:p>
            <a:r>
              <a:rPr lang="en-IN" dirty="0"/>
              <a:t>Average funding raised _ amount </a:t>
            </a:r>
            <a:r>
              <a:rPr lang="en-IN" dirty="0">
                <a:highlight>
                  <a:srgbClr val="FFFF00"/>
                </a:highlight>
              </a:rPr>
              <a:t>is 400M USD </a:t>
            </a:r>
            <a:r>
              <a:rPr lang="en-IN" dirty="0"/>
              <a:t>dollar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>
                <a:highlight>
                  <a:srgbClr val="FFFF00"/>
                </a:highlight>
              </a:rPr>
              <a:t>For Old venture:-</a:t>
            </a:r>
          </a:p>
          <a:p>
            <a:r>
              <a:rPr lang="en-IN" dirty="0"/>
              <a:t>Keeps eyes on  milestone’s</a:t>
            </a:r>
          </a:p>
          <a:p>
            <a:r>
              <a:rPr lang="en-IN" dirty="0"/>
              <a:t>Previous sales record  and net growth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F6A7-600D-FD5D-4BE8-470B0968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b="1" i="1" u="sng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0" indent="0" algn="ctr">
              <a:buNone/>
            </a:pPr>
            <a:endParaRPr lang="en-US" sz="6600" b="1" i="1" u="sng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pPr marL="0" indent="0" algn="ctr">
              <a:buNone/>
            </a:pPr>
            <a:r>
              <a:rPr lang="en-US" sz="6600" b="1" i="1" u="sng" dirty="0">
                <a:highlight>
                  <a:srgbClr val="008080"/>
                </a:highlight>
              </a:rPr>
              <a:t>Thank-you</a:t>
            </a:r>
            <a:endParaRPr lang="en-IN" sz="6600" b="1" i="1" u="sng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88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F295-2625-8B8D-0EFE-2D98F9AF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>
            <a:normAutofit/>
          </a:bodyPr>
          <a:lstStyle/>
          <a:p>
            <a:r>
              <a:rPr lang="en-US" dirty="0"/>
              <a:t>Schema</a:t>
            </a:r>
          </a:p>
          <a:p>
            <a:r>
              <a:rPr lang="en-IN" dirty="0"/>
              <a:t>Acquisitions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D6716-688E-4BCE-6B13-74DE8AC28728}"/>
              </a:ext>
            </a:extLst>
          </p:cNvPr>
          <p:cNvSpPr/>
          <p:nvPr/>
        </p:nvSpPr>
        <p:spPr>
          <a:xfrm>
            <a:off x="928468" y="900332"/>
            <a:ext cx="3108960" cy="422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Acquisition 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Acquiring _object _id 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Acquired _object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Term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 _currency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Acquired _ 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28E8A-F4AB-DE94-62A7-2F6FC3ADBBD7}"/>
              </a:ext>
            </a:extLst>
          </p:cNvPr>
          <p:cNvSpPr/>
          <p:nvPr/>
        </p:nvSpPr>
        <p:spPr>
          <a:xfrm>
            <a:off x="4360985" y="900332"/>
            <a:ext cx="2883877" cy="4220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Offices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_code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7862C-A7F4-DAB9-2032-EF3C9E4D2BFA}"/>
              </a:ext>
            </a:extLst>
          </p:cNvPr>
          <p:cNvSpPr/>
          <p:nvPr/>
        </p:nvSpPr>
        <p:spPr>
          <a:xfrm>
            <a:off x="7427742" y="900332"/>
            <a:ext cx="2743200" cy="313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F9A94-FEE7-A491-FFFC-8859C142B208}"/>
              </a:ext>
            </a:extLst>
          </p:cNvPr>
          <p:cNvSpPr/>
          <p:nvPr/>
        </p:nvSpPr>
        <p:spPr>
          <a:xfrm>
            <a:off x="7413674" y="787791"/>
            <a:ext cx="2757268" cy="4600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_code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_investment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_investment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_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Invested _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_funding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_funding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_round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Funding _total_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_milestone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Last_ milestone _at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_ relationship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1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F2BB-C92E-A953-6958-13AA306B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8"/>
            <a:ext cx="10515600" cy="59800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89432-AEFD-6850-2DAA-D80387A1286C}"/>
              </a:ext>
            </a:extLst>
          </p:cNvPr>
          <p:cNvSpPr/>
          <p:nvPr/>
        </p:nvSpPr>
        <p:spPr>
          <a:xfrm>
            <a:off x="838200" y="222189"/>
            <a:ext cx="3207434" cy="2964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Degrees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 id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_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Graduated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Updated _ at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73C9C-DFD1-A90C-D00D-1448361A93B1}"/>
              </a:ext>
            </a:extLst>
          </p:cNvPr>
          <p:cNvSpPr/>
          <p:nvPr/>
        </p:nvSpPr>
        <p:spPr>
          <a:xfrm>
            <a:off x="4586068" y="196947"/>
            <a:ext cx="2883877" cy="29900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Object_ id (FK) →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_currency _ code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65E1F-A62D-CFA5-24FE-1A79EFEC9DB3}"/>
              </a:ext>
            </a:extLst>
          </p:cNvPr>
          <p:cNvSpPr/>
          <p:nvPr/>
        </p:nvSpPr>
        <p:spPr>
          <a:xfrm>
            <a:off x="7863840" y="196947"/>
            <a:ext cx="2729132" cy="3232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Ipo</a:t>
            </a:r>
            <a:r>
              <a:rPr lang="en-US" dirty="0"/>
              <a:t>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 id (FK)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Valuation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Valuation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_ symbol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0F9F5-BE37-504F-6864-0E45119965F7}"/>
              </a:ext>
            </a:extLst>
          </p:cNvPr>
          <p:cNvSpPr/>
          <p:nvPr/>
        </p:nvSpPr>
        <p:spPr>
          <a:xfrm>
            <a:off x="970671" y="3429000"/>
            <a:ext cx="3074963" cy="270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Investments-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 round_ id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Funding Rounds.id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Funded _object _ id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Investor _object _ id (FK)  Objects.id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E78FD-4666-9142-282F-6042B77785DD}"/>
              </a:ext>
            </a:extLst>
          </p:cNvPr>
          <p:cNvSpPr/>
          <p:nvPr/>
        </p:nvSpPr>
        <p:spPr>
          <a:xfrm>
            <a:off x="4586068" y="3429000"/>
            <a:ext cx="2729132" cy="2704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Milestones-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 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EBFAF-7CEC-642E-EA57-B828A6E15D43}"/>
              </a:ext>
            </a:extLst>
          </p:cNvPr>
          <p:cNvSpPr/>
          <p:nvPr/>
        </p:nvSpPr>
        <p:spPr>
          <a:xfrm>
            <a:off x="7855634" y="3530990"/>
            <a:ext cx="2737338" cy="2602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People-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_id (FK)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_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_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Affiliation 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1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79D6-BABE-46B5-6EA1-FD429FDE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2"/>
            <a:ext cx="10515600" cy="606442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8F007-CDC8-8630-99D1-33906EB0E7D8}"/>
              </a:ext>
            </a:extLst>
          </p:cNvPr>
          <p:cNvSpPr/>
          <p:nvPr/>
        </p:nvSpPr>
        <p:spPr>
          <a:xfrm>
            <a:off x="914400" y="182880"/>
            <a:ext cx="2743200" cy="3742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_ object _id  (FK)  People.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_object _id  (FK)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_at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_at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_past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1F424-E06B-5099-C79E-81C706D053D2}"/>
              </a:ext>
            </a:extLst>
          </p:cNvPr>
          <p:cNvSpPr/>
          <p:nvPr/>
        </p:nvSpPr>
        <p:spPr>
          <a:xfrm>
            <a:off x="4164037" y="225083"/>
            <a:ext cx="2996418" cy="5375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Funding Rounds-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 _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 _id  (FK)  Objects.id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Funded _ 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 _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Funding _round_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amount_ 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Raised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money_ valuation_  USD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 _valuation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 _ money _ currency_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valuation_   USD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 _ money_ currency _ code</a:t>
            </a:r>
          </a:p>
        </p:txBody>
      </p:sp>
    </p:spTree>
    <p:extLst>
      <p:ext uri="{BB962C8B-B14F-4D97-AF65-F5344CB8AC3E}">
        <p14:creationId xmlns:p14="http://schemas.microsoft.com/office/powerpoint/2010/main" val="228811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5D70-9F2E-4FAC-958C-18C84AC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419F9-2378-D43F-BED2-1684438D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473200"/>
            <a:ext cx="9271000" cy="4703763"/>
          </a:xfrm>
        </p:spPr>
      </p:pic>
    </p:spTree>
    <p:extLst>
      <p:ext uri="{BB962C8B-B14F-4D97-AF65-F5344CB8AC3E}">
        <p14:creationId xmlns:p14="http://schemas.microsoft.com/office/powerpoint/2010/main" val="351082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5680-5795-461C-5036-BA566E5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TOOLS for DATA ANALYSIS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E73D-1E26-8E3B-FD18-9866E5EC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ETL:- Talend open studio.</a:t>
            </a:r>
          </a:p>
          <a:p>
            <a:r>
              <a:rPr lang="en-US" dirty="0"/>
              <a:t>Excel:- cleaning the data.</a:t>
            </a:r>
          </a:p>
          <a:p>
            <a:r>
              <a:rPr lang="en-US" dirty="0"/>
              <a:t>MY-SQL :- </a:t>
            </a:r>
            <a:r>
              <a:rPr lang="en-US" dirty="0" err="1"/>
              <a:t>Retreving</a:t>
            </a:r>
            <a:r>
              <a:rPr lang="en-US" dirty="0"/>
              <a:t>   the data and create the view.</a:t>
            </a:r>
          </a:p>
          <a:p>
            <a:r>
              <a:rPr lang="en-US" dirty="0"/>
              <a:t>Power bi:- data visualization and apply statistics.</a:t>
            </a:r>
          </a:p>
          <a:p>
            <a:r>
              <a:rPr lang="en-US" dirty="0"/>
              <a:t>Jupiter- notebook:-python(box-whiskers , standard-deviation).</a:t>
            </a:r>
          </a:p>
          <a:p>
            <a:r>
              <a:rPr lang="en-US" dirty="0"/>
              <a:t>MS–power pointer:- business analyst purpose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5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A32C-2620-D4C2-A5D2-360AF7A9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PROCESS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C3E5-0D9C-031D-DFD4-4F206462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ETL:- for access the file from client  I have using Talend open studio</a:t>
            </a:r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dirty="0" err="1"/>
              <a:t>Etl</a:t>
            </a:r>
            <a:r>
              <a:rPr lang="en-US" dirty="0"/>
              <a:t> (extract-transform-load) tool .</a:t>
            </a:r>
          </a:p>
          <a:p>
            <a:pPr marL="0" indent="0">
              <a:buNone/>
            </a:pPr>
            <a:r>
              <a:rPr lang="en-US" dirty="0"/>
              <a:t>I am supposing that client sent csv file to </a:t>
            </a:r>
            <a:r>
              <a:rPr lang="en-US" dirty="0">
                <a:highlight>
                  <a:srgbClr val="FFFF00"/>
                </a:highlight>
              </a:rPr>
              <a:t>Aws cloud  </a:t>
            </a:r>
            <a:r>
              <a:rPr lang="en-US" dirty="0"/>
              <a:t>to get the data from AWS-Cloud I am using </a:t>
            </a:r>
            <a:r>
              <a:rPr lang="en-US" dirty="0" err="1"/>
              <a:t>Etl</a:t>
            </a:r>
            <a:r>
              <a:rPr lang="en-US" dirty="0"/>
              <a:t> tool and load into </a:t>
            </a:r>
            <a:r>
              <a:rPr lang="en-US" dirty="0">
                <a:highlight>
                  <a:srgbClr val="FFFF00"/>
                </a:highlight>
              </a:rPr>
              <a:t>My _ </a:t>
            </a:r>
            <a:r>
              <a:rPr lang="en-US" dirty="0" err="1">
                <a:highlight>
                  <a:srgbClr val="FFFF00"/>
                </a:highlight>
              </a:rPr>
              <a:t>sql</a:t>
            </a:r>
            <a:r>
              <a:rPr lang="en-US" dirty="0">
                <a:highlight>
                  <a:srgbClr val="FFFF00"/>
                </a:highlight>
              </a:rPr>
              <a:t> (database)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0865-79DB-FE57-34A8-4BD707BB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38563"/>
            <a:ext cx="10064262" cy="27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A131-A646-BA37-5AFE-973BA4B9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07848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COMPONENT USED    </a:t>
            </a:r>
          </a:p>
          <a:p>
            <a:r>
              <a:rPr lang="en-US" dirty="0"/>
              <a:t>AWS S3 CONNECTION</a:t>
            </a:r>
          </a:p>
          <a:p>
            <a:r>
              <a:rPr lang="en-US" dirty="0"/>
              <a:t>AWS CLOSED </a:t>
            </a:r>
          </a:p>
          <a:p>
            <a:r>
              <a:rPr lang="en-US" dirty="0"/>
              <a:t>AWS S3 GET</a:t>
            </a:r>
          </a:p>
          <a:p>
            <a:r>
              <a:rPr lang="en-US" dirty="0"/>
              <a:t>AWS S3 LOAD</a:t>
            </a:r>
          </a:p>
          <a:p>
            <a:r>
              <a:rPr lang="en-US" dirty="0"/>
              <a:t>DELIMITED-File input</a:t>
            </a:r>
          </a:p>
          <a:p>
            <a:r>
              <a:rPr lang="en-US" dirty="0"/>
              <a:t>T-file list</a:t>
            </a:r>
          </a:p>
          <a:p>
            <a:r>
              <a:rPr lang="en-US" dirty="0"/>
              <a:t>T-log-row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37FC-9FE6-1F91-B11B-04144BB9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55" y="393896"/>
            <a:ext cx="7131807" cy="52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3214</TotalTime>
  <Words>1271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inherit</vt:lpstr>
      <vt:lpstr>Inter</vt:lpstr>
      <vt:lpstr>Office Theme</vt:lpstr>
      <vt:lpstr>Entrepreneur</vt:lpstr>
      <vt:lpstr>About data</vt:lpstr>
      <vt:lpstr>PowerPoint Presentation</vt:lpstr>
      <vt:lpstr>PowerPoint Presentation</vt:lpstr>
      <vt:lpstr>PowerPoint Presentation</vt:lpstr>
      <vt:lpstr>E-R Diagram</vt:lpstr>
      <vt:lpstr>TOOLS for DATA ANALYSIS</vt:lpstr>
      <vt:lpstr>PROCESS</vt:lpstr>
      <vt:lpstr>PowerPoint Presentation</vt:lpstr>
      <vt:lpstr>MY _ sql</vt:lpstr>
      <vt:lpstr>PowerPoint Presentation</vt:lpstr>
      <vt:lpstr>PowerPoint Presentation</vt:lpstr>
      <vt:lpstr>POWER_BI</vt:lpstr>
      <vt:lpstr>PowerPoint Presentation</vt:lpstr>
      <vt:lpstr>PowerPoint Presentation</vt:lpstr>
      <vt:lpstr>statistics</vt:lpstr>
      <vt:lpstr>3.rd analysis</vt:lpstr>
      <vt:lpstr>Standard deviation </vt:lpstr>
      <vt:lpstr>PowerPoint Presentation</vt:lpstr>
      <vt:lpstr>PowerPoint Presentation</vt:lpstr>
      <vt:lpstr>Statistics</vt:lpstr>
      <vt:lpstr>Insights:-</vt:lpstr>
      <vt:lpstr>PowerPoint Presentation</vt:lpstr>
      <vt:lpstr>PowerPoint Presentation</vt:lpstr>
      <vt:lpstr>RECOMMADATION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</cp:revision>
  <dcterms:created xsi:type="dcterms:W3CDTF">2024-06-30T05:38:14Z</dcterms:created>
  <dcterms:modified xsi:type="dcterms:W3CDTF">2024-07-03T09:39:13Z</dcterms:modified>
</cp:coreProperties>
</file>